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95" r:id="rId9"/>
    <p:sldId id="262" r:id="rId10"/>
    <p:sldId id="263" r:id="rId11"/>
    <p:sldId id="265" r:id="rId12"/>
    <p:sldId id="266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96E679-6691-41E2-82D1-08215150471E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90298C-755C-4939-9042-5DE34F0624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1CC76-9C45-4762-B270-ED04E1D48E4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8D8848-F9C9-4B3B-948A-A86F7E45D7F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9EC0-801A-4FB7-A712-21E974D57969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2491-B5BB-4AC6-BCE6-60EFBF2ECB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337F-8873-4A0B-89CD-5B2F479ACD03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FB4B-7A1D-42AE-9A64-463F5C50BF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036E-95C5-4418-A730-66D001B19C24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5076-61E9-4955-9696-5C243A9410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B13C-166F-422D-8D8B-4FB1DE0D3939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7828-3AB9-42EE-8DDC-89D14133C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5643-E54A-4157-B821-38F78DFC75AF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3507-FAC0-4FF1-9E73-78A9239404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0E2A4-56FC-435B-AC8F-EC4E886E164F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E377-6165-4FDD-B3FA-F48C2A9F1D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FE9D-8AA1-4AB8-93C2-FEAB1CD790BC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A966E-697E-4932-A4B3-B59B53AFA8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535E-BB0C-48A7-9219-EFF1EDEE1682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4601-FEA1-4DEE-9F3D-4886458A63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0D1E-4273-42ED-9916-5D9984738969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D0C2-ED03-4906-B724-6AB494ECCA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A852-495B-4E4C-B549-4BC1ECCC407D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7348D-E031-402E-A0A8-A11CE9563E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6445-9CC3-4C02-BD86-27DC1E6C880E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C7D7-09A9-4333-9AD5-BDDD405ACD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943E3D-3646-4791-9D1F-D50E17F82AEA}" type="datetimeFigureOut">
              <a:rPr lang="tr-TR"/>
              <a:pPr>
                <a:defRPr/>
              </a:pPr>
              <a:t>13.12.2012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38513-FD0C-4C98-87FE-91B586E323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ENVE 201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Engineering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1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Alkalinity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Aslıhan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Kerç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Total alkalinity </a:t>
            </a:r>
            <a:r>
              <a:rPr lang="tr-TR" smtClean="0">
                <a:sym typeface="Wingdings" pitchFamily="2" charset="2"/>
              </a:rPr>
              <a:t> titration till pH 4.5 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Conversion till carbonic acid H</a:t>
            </a:r>
            <a:r>
              <a:rPr lang="tr-TR" baseline="-25000" smtClean="0">
                <a:sym typeface="Wingdings" pitchFamily="2" charset="2"/>
              </a:rPr>
              <a:t>2</a:t>
            </a:r>
            <a:r>
              <a:rPr lang="tr-TR" smtClean="0">
                <a:sym typeface="Wingdings" pitchFamily="2" charset="2"/>
              </a:rPr>
              <a:t>CO</a:t>
            </a:r>
            <a:r>
              <a:rPr lang="tr-TR" baseline="-25000" smtClean="0">
                <a:sym typeface="Wingdings" pitchFamily="2" charset="2"/>
              </a:rPr>
              <a:t>3</a:t>
            </a:r>
          </a:p>
          <a:p>
            <a:pPr eaLnBrk="1" hangingPunct="1">
              <a:buFont typeface="Arial" charset="0"/>
              <a:buNone/>
            </a:pPr>
            <a:endParaRPr lang="tr-TR" baseline="-2500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b="1" smtClean="0"/>
              <a:t>Phenolphthalein Alkalinity =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mL N/50 </a:t>
            </a:r>
            <a:r>
              <a:rPr lang="tr-TR" smtClean="0">
                <a:sym typeface="Wingdings" pitchFamily="2" charset="2"/>
              </a:rPr>
              <a:t>H</a:t>
            </a:r>
            <a:r>
              <a:rPr lang="tr-TR" baseline="-25000" smtClean="0">
                <a:sym typeface="Wingdings" pitchFamily="2" charset="2"/>
              </a:rPr>
              <a:t>2</a:t>
            </a:r>
            <a:r>
              <a:rPr lang="tr-TR" smtClean="0">
                <a:sym typeface="Wingdings" pitchFamily="2" charset="2"/>
              </a:rPr>
              <a:t>SO</a:t>
            </a:r>
            <a:r>
              <a:rPr lang="tr-TR" baseline="-25000" smtClean="0">
                <a:sym typeface="Wingdings" pitchFamily="2" charset="2"/>
              </a:rPr>
              <a:t>4   </a:t>
            </a:r>
            <a:r>
              <a:rPr lang="tr-TR" smtClean="0">
                <a:sym typeface="Wingdings" pitchFamily="2" charset="2"/>
              </a:rPr>
              <a:t>*</a:t>
            </a:r>
            <a:r>
              <a:rPr lang="tr-TR" baseline="-25000" smtClean="0">
                <a:sym typeface="Wingdings" pitchFamily="2" charset="2"/>
              </a:rPr>
              <a:t>   </a:t>
            </a:r>
            <a:r>
              <a:rPr lang="tr-TR" smtClean="0">
                <a:sym typeface="Wingdings" pitchFamily="2" charset="2"/>
              </a:rPr>
              <a:t> 1000/mL sample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Till pH 8.3  </a:t>
            </a:r>
          </a:p>
          <a:p>
            <a:pPr eaLnBrk="1" hangingPunct="1">
              <a:buFont typeface="Arial" charset="0"/>
              <a:buNone/>
            </a:pPr>
            <a:endParaRPr lang="tr-TR" b="1" smtClean="0"/>
          </a:p>
          <a:p>
            <a:pPr eaLnBrk="1" hangingPunct="1">
              <a:buFont typeface="Arial" charset="0"/>
              <a:buNone/>
            </a:pPr>
            <a:r>
              <a:rPr lang="tr-TR" b="1" smtClean="0"/>
              <a:t>Total Alkalinity =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mL N/50 </a:t>
            </a:r>
            <a:r>
              <a:rPr lang="tr-TR" smtClean="0">
                <a:sym typeface="Wingdings" pitchFamily="2" charset="2"/>
              </a:rPr>
              <a:t>H</a:t>
            </a:r>
            <a:r>
              <a:rPr lang="tr-TR" baseline="-25000" smtClean="0">
                <a:sym typeface="Wingdings" pitchFamily="2" charset="2"/>
              </a:rPr>
              <a:t>2</a:t>
            </a:r>
            <a:r>
              <a:rPr lang="tr-TR" smtClean="0">
                <a:sym typeface="Wingdings" pitchFamily="2" charset="2"/>
              </a:rPr>
              <a:t>SO</a:t>
            </a:r>
            <a:r>
              <a:rPr lang="tr-TR" baseline="-25000" smtClean="0">
                <a:sym typeface="Wingdings" pitchFamily="2" charset="2"/>
              </a:rPr>
              <a:t>4   </a:t>
            </a:r>
            <a:r>
              <a:rPr lang="tr-TR" smtClean="0">
                <a:sym typeface="Wingdings" pitchFamily="2" charset="2"/>
              </a:rPr>
              <a:t>*</a:t>
            </a:r>
            <a:r>
              <a:rPr lang="tr-TR" baseline="-25000" smtClean="0">
                <a:sym typeface="Wingdings" pitchFamily="2" charset="2"/>
              </a:rPr>
              <a:t> </a:t>
            </a:r>
            <a:r>
              <a:rPr lang="tr-TR" smtClean="0">
                <a:sym typeface="Wingdings" pitchFamily="2" charset="2"/>
              </a:rPr>
              <a:t> 1000/mL sample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Till pH 4.5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>
                <a:sym typeface="Wingdings" pitchFamily="2" charset="2"/>
              </a:rPr>
              <a:t>Calculate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ym typeface="Wingdings" pitchFamily="2" charset="2"/>
              </a:rPr>
              <a:t>Hydroxide,  Carbonate, </a:t>
            </a:r>
            <a:r>
              <a:rPr lang="tr-TR" dirty="0" smtClean="0"/>
              <a:t>Bicarbonate </a:t>
            </a:r>
            <a:r>
              <a:rPr lang="tr-TR" dirty="0"/>
              <a:t>alkalinity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sym typeface="Wingdings" pitchFamily="2" charset="2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ym typeface="Wingdings" pitchFamily="2" charset="2"/>
              </a:rPr>
              <a:t>	1. Calculation </a:t>
            </a:r>
            <a:r>
              <a:rPr lang="tr-TR" dirty="0">
                <a:sym typeface="Wingdings" pitchFamily="2" charset="2"/>
              </a:rPr>
              <a:t>from alkalinity </a:t>
            </a:r>
            <a:r>
              <a:rPr lang="tr-TR" dirty="0" smtClean="0">
                <a:sym typeface="Wingdings" pitchFamily="2" charset="2"/>
              </a:rPr>
              <a:t>measurements</a:t>
            </a:r>
            <a:endParaRPr lang="tr-TR" dirty="0"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/>
              <a:t>	</a:t>
            </a:r>
            <a:r>
              <a:rPr lang="tr-TR" sz="2800" dirty="0" smtClean="0"/>
              <a:t>2. Calculation </a:t>
            </a:r>
            <a:r>
              <a:rPr lang="tr-TR" sz="2800" dirty="0"/>
              <a:t>from alkalinity and pH </a:t>
            </a:r>
            <a:r>
              <a:rPr lang="tr-TR" sz="2800" dirty="0" smtClean="0"/>
              <a:t>	measurement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/>
              <a:t>	</a:t>
            </a:r>
            <a:r>
              <a:rPr lang="tr-TR" sz="2800" dirty="0" smtClean="0"/>
              <a:t>3. Calculation </a:t>
            </a:r>
            <a:r>
              <a:rPr lang="tr-TR" sz="2800" dirty="0"/>
              <a:t>from equilibrium </a:t>
            </a:r>
            <a:r>
              <a:rPr lang="tr-TR" sz="2800" dirty="0" smtClean="0"/>
              <a:t>equations (carbonic acid)</a:t>
            </a:r>
            <a:endParaRPr lang="tr-TR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142875" y="274638"/>
            <a:ext cx="9001125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ym typeface="Wingdings" pitchFamily="2" charset="2"/>
              </a:rPr>
              <a:t>Calculation from </a:t>
            </a:r>
            <a:r>
              <a:rPr lang="tr-TR" b="1" dirty="0">
                <a:sym typeface="Wingdings" pitchFamily="2" charset="2"/>
              </a:rPr>
              <a:t>A</a:t>
            </a:r>
            <a:r>
              <a:rPr lang="tr-TR" b="1" dirty="0" smtClean="0">
                <a:sym typeface="Wingdings" pitchFamily="2" charset="2"/>
              </a:rPr>
              <a:t>lkalinity Measurements</a:t>
            </a:r>
            <a:r>
              <a:rPr lang="tr-TR" b="1" dirty="0" smtClean="0"/>
              <a:t> 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Determine  pp and total alkalinities.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OH</a:t>
            </a:r>
            <a:r>
              <a:rPr lang="tr-TR" baseline="30000" smtClean="0"/>
              <a:t>-</a:t>
            </a:r>
            <a:r>
              <a:rPr lang="tr-TR" smtClean="0"/>
              <a:t> ,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, 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smtClean="0"/>
              <a:t> calculated</a:t>
            </a:r>
            <a:r>
              <a:rPr lang="tr-TR" smtClean="0">
                <a:sym typeface="Wingdings" pitchFamily="2" charset="2"/>
              </a:rPr>
              <a:t> not exactly</a:t>
            </a:r>
          </a:p>
          <a:p>
            <a:pPr eaLnBrk="1" hangingPunct="1"/>
            <a:endParaRPr lang="tr-TR" smtClean="0">
              <a:sym typeface="Wingdings" pitchFamily="2" charset="2"/>
            </a:endParaRPr>
          </a:p>
          <a:p>
            <a:pPr eaLnBrk="1" hangingPunct="1"/>
            <a:r>
              <a:rPr lang="tr-TR" smtClean="0">
                <a:sym typeface="Wingdings" pitchFamily="2" charset="2"/>
              </a:rPr>
              <a:t>Assumption</a:t>
            </a:r>
            <a:r>
              <a:rPr lang="tr-TR" smtClean="0"/>
              <a:t> OH</a:t>
            </a:r>
            <a:r>
              <a:rPr lang="tr-TR" baseline="30000" smtClean="0"/>
              <a:t>-   </a:t>
            </a:r>
            <a:r>
              <a:rPr lang="tr-TR" smtClean="0"/>
              <a:t> and 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>
                <a:sym typeface="Wingdings" pitchFamily="2" charset="2"/>
              </a:rPr>
              <a:t> cannot exist together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0"/>
            <a:ext cx="9205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Graphical representation of titration of samples containing various forms of alkalinity.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Figure 18.2</a:t>
            </a:r>
          </a:p>
        </p:txBody>
      </p:sp>
      <p:pic>
        <p:nvPicPr>
          <p:cNvPr id="14339" name="Picture 4" descr="C:\Schiesl Outside Services\Sawyer\Sawyer jpegs\chapters 13-33\saw48066_1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350" y="1447800"/>
            <a:ext cx="66294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situations</a:t>
            </a:r>
            <a:r>
              <a:rPr lang="tr-TR" dirty="0" smtClean="0"/>
              <a:t> :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/>
              <a:t>Hydroxide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endParaRPr lang="tr-T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/>
              <a:t>Carbonate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endParaRPr lang="tr-T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/>
              <a:t>Hydroxide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C</a:t>
            </a:r>
            <a:r>
              <a:rPr lang="tr-TR" dirty="0" err="1" smtClean="0"/>
              <a:t>arbonate</a:t>
            </a:r>
            <a:endParaRPr lang="tr-T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 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@</a:t>
            </a:r>
            <a:r>
              <a:rPr lang="tr-TR" dirty="0" err="1" smtClean="0"/>
              <a:t>pH</a:t>
            </a:r>
            <a:r>
              <a:rPr lang="tr-TR" dirty="0" smtClean="0"/>
              <a:t> 8.3 </a:t>
            </a:r>
            <a:r>
              <a:rPr lang="tr-TR" dirty="0" err="1" smtClean="0"/>
              <a:t>neutralization</a:t>
            </a:r>
            <a:r>
              <a:rPr lang="tr-TR" dirty="0" smtClean="0"/>
              <a:t> of </a:t>
            </a:r>
            <a:r>
              <a:rPr lang="tr-TR" dirty="0" err="1" smtClean="0"/>
              <a:t>hydroxides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completed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Carbonate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is one half neutralized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2nd phase of titration :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For hydroxide negligible amount of additional acid is required.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For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, exactly equal amount of acid is required to reach pH 8.3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OH</a:t>
            </a:r>
            <a:r>
              <a:rPr lang="tr-TR" baseline="30000" dirty="0" smtClean="0"/>
              <a:t>- </a:t>
            </a:r>
            <a:r>
              <a:rPr lang="tr-TR" dirty="0" err="1" smtClean="0"/>
              <a:t>only</a:t>
            </a:r>
            <a:r>
              <a:rPr lang="tr-TR" dirty="0" smtClean="0"/>
              <a:t> : </a:t>
            </a:r>
            <a:r>
              <a:rPr lang="tr-TR" dirty="0" err="1" smtClean="0"/>
              <a:t>pH</a:t>
            </a:r>
            <a:r>
              <a:rPr lang="tr-TR" dirty="0" smtClean="0"/>
              <a:t>  &gt; 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OH</a:t>
            </a:r>
            <a:r>
              <a:rPr lang="tr-TR" baseline="30000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alkalinity</a:t>
            </a:r>
            <a:r>
              <a:rPr lang="tr-TR" dirty="0" smtClean="0"/>
              <a:t> = </a:t>
            </a:r>
            <a:r>
              <a:rPr lang="tr-TR" dirty="0" err="1" smtClean="0"/>
              <a:t>Phenolphthalein</a:t>
            </a:r>
            <a:r>
              <a:rPr lang="tr-TR" dirty="0" smtClean="0"/>
              <a:t>  </a:t>
            </a:r>
            <a:r>
              <a:rPr lang="tr-TR" dirty="0" err="1" smtClean="0"/>
              <a:t>alkalinity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   </a:t>
            </a:r>
            <a:r>
              <a:rPr lang="tr-TR" dirty="0" smtClean="0"/>
              <a:t> only : pH  &gt; 8.5 ,    V</a:t>
            </a:r>
            <a:r>
              <a:rPr lang="tr-TR" baseline="-25000" dirty="0" smtClean="0"/>
              <a:t>t</a:t>
            </a:r>
            <a:r>
              <a:rPr lang="tr-TR" dirty="0" smtClean="0"/>
              <a:t>=2V</a:t>
            </a:r>
            <a:r>
              <a:rPr lang="tr-TR" baseline="-25000" dirty="0" smtClean="0"/>
              <a:t>pp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OH</a:t>
            </a:r>
            <a:r>
              <a:rPr lang="tr-TR" baseline="30000" dirty="0" smtClean="0"/>
              <a:t>-  </a:t>
            </a:r>
            <a:r>
              <a:rPr lang="tr-TR" dirty="0" smtClean="0"/>
              <a:t>  </a:t>
            </a:r>
            <a:r>
              <a:rPr lang="tr-TR" dirty="0" err="1" smtClean="0"/>
              <a:t>and</a:t>
            </a:r>
            <a:r>
              <a:rPr lang="tr-TR" dirty="0" smtClean="0"/>
              <a:t> 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  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/>
              <a:t> </a:t>
            </a:r>
            <a:r>
              <a:rPr lang="tr-TR" dirty="0" smtClean="0"/>
              <a:t>&gt; 10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  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 </a:t>
            </a:r>
            <a:r>
              <a:rPr lang="tr-TR" dirty="0" smtClean="0"/>
              <a:t>= 2(</a:t>
            </a:r>
            <a:r>
              <a:rPr lang="tr-TR" dirty="0" err="1" smtClean="0"/>
              <a:t>titration</a:t>
            </a:r>
            <a:r>
              <a:rPr lang="tr-TR" dirty="0" smtClean="0"/>
              <a:t> form 8.3 – 4.5)*</a:t>
            </a:r>
            <a:r>
              <a:rPr lang="tr-TR" u="sng" dirty="0" smtClean="0"/>
              <a:t>1000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						mL </a:t>
            </a:r>
            <a:r>
              <a:rPr lang="tr-TR" dirty="0" err="1" smtClean="0"/>
              <a:t>sample</a:t>
            </a: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 </a:t>
            </a:r>
            <a:r>
              <a:rPr lang="tr-TR" dirty="0"/>
              <a:t>Hydroxide alk. = Total- Carbonate alk.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  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 HCO</a:t>
            </a:r>
            <a:r>
              <a:rPr lang="tr-TR" baseline="30000" dirty="0"/>
              <a:t>-</a:t>
            </a:r>
            <a:r>
              <a:rPr lang="tr-TR" baseline="-25000" dirty="0" smtClean="0"/>
              <a:t>3</a:t>
            </a:r>
            <a:r>
              <a:rPr lang="tr-TR" dirty="0" smtClean="0"/>
              <a:t>    8.3 &lt; </a:t>
            </a:r>
            <a:r>
              <a:rPr lang="tr-TR" dirty="0" err="1" smtClean="0"/>
              <a:t>pH</a:t>
            </a:r>
            <a:r>
              <a:rPr lang="tr-TR" dirty="0" smtClean="0"/>
              <a:t> &lt; 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Carbonate</a:t>
            </a:r>
            <a:r>
              <a:rPr lang="tr-TR" dirty="0" smtClean="0"/>
              <a:t> </a:t>
            </a:r>
            <a:r>
              <a:rPr lang="tr-TR" dirty="0" err="1" smtClean="0"/>
              <a:t>alk</a:t>
            </a:r>
            <a:r>
              <a:rPr lang="tr-TR" dirty="0" smtClean="0"/>
              <a:t>. = 2 * (V</a:t>
            </a:r>
            <a:r>
              <a:rPr lang="tr-TR" baseline="-25000" dirty="0" smtClean="0"/>
              <a:t>pp</a:t>
            </a:r>
            <a:r>
              <a:rPr lang="tr-TR" dirty="0" smtClean="0"/>
              <a:t>) * </a:t>
            </a:r>
            <a:r>
              <a:rPr lang="tr-TR" u="sng" dirty="0" smtClean="0"/>
              <a:t>1000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					     mL </a:t>
            </a:r>
            <a:r>
              <a:rPr lang="tr-TR" dirty="0" err="1" smtClean="0"/>
              <a:t>sample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 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   </a:t>
            </a:r>
            <a:r>
              <a:rPr lang="tr-TR" dirty="0" smtClean="0"/>
              <a:t> = 	 Total- Carbonate alk. 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	</a:t>
            </a:r>
            <a:r>
              <a:rPr lang="tr-TR" dirty="0"/>
              <a:t> HCO</a:t>
            </a:r>
            <a:r>
              <a:rPr lang="tr-TR" baseline="30000" dirty="0"/>
              <a:t>-</a:t>
            </a:r>
            <a:r>
              <a:rPr lang="tr-TR" baseline="-25000" dirty="0"/>
              <a:t>3 </a:t>
            </a:r>
            <a:r>
              <a:rPr lang="tr-TR" dirty="0" smtClean="0"/>
              <a:t> only  pH &lt; 8.3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/>
              <a:t>	</a:t>
            </a:r>
            <a:r>
              <a:rPr lang="tr-TR" dirty="0" smtClean="0"/>
              <a:t>Bicarbonate = Total Alk.	</a:t>
            </a:r>
            <a:endParaRPr lang="tr-TR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 smtClean="0"/>
              <a:t>Calculation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Alkalinity</a:t>
            </a:r>
            <a:r>
              <a:rPr lang="tr-TR" b="1" dirty="0" smtClean="0"/>
              <a:t> + </a:t>
            </a:r>
            <a:r>
              <a:rPr lang="tr-TR" b="1" dirty="0" err="1" smtClean="0"/>
              <a:t>pH</a:t>
            </a:r>
            <a:r>
              <a:rPr lang="tr-TR" b="1" dirty="0" smtClean="0"/>
              <a:t> </a:t>
            </a:r>
            <a:r>
              <a:rPr lang="tr-TR" b="1" dirty="0" err="1" smtClean="0"/>
              <a:t>Measurements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Measure :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pH</a:t>
            </a:r>
          </a:p>
          <a:p>
            <a:pPr eaLnBrk="1" hangingPunct="1"/>
            <a:r>
              <a:rPr lang="tr-TR" smtClean="0"/>
              <a:t>Phenolphthalein  alkalinity</a:t>
            </a:r>
          </a:p>
          <a:p>
            <a:pPr eaLnBrk="1" hangingPunct="1"/>
            <a:r>
              <a:rPr lang="tr-TR" smtClean="0"/>
              <a:t>Total alkalinity</a:t>
            </a:r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Calculate OH</a:t>
            </a:r>
            <a:r>
              <a:rPr lang="tr-TR" baseline="30000" smtClean="0"/>
              <a:t>-</a:t>
            </a:r>
            <a:r>
              <a:rPr lang="tr-TR" smtClean="0"/>
              <a:t>  ,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and  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Hydroxide alkalinity </a:t>
            </a:r>
            <a:r>
              <a:rPr lang="tr-TR" smtClean="0">
                <a:sym typeface="Wingdings" pitchFamily="2" charset="2"/>
              </a:rPr>
              <a:t> calculated from pH measurement.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[OH</a:t>
            </a:r>
            <a:r>
              <a:rPr lang="tr-TR" baseline="30000" smtClean="0"/>
              <a:t>- </a:t>
            </a:r>
            <a:r>
              <a:rPr lang="tr-TR" smtClean="0"/>
              <a:t>] = Kw / [H</a:t>
            </a:r>
            <a:r>
              <a:rPr lang="tr-TR" baseline="30000" smtClean="0"/>
              <a:t>-</a:t>
            </a:r>
            <a:r>
              <a:rPr lang="tr-TR" smtClean="0"/>
              <a:t>]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1 mol/L = 50000mg/L as CaCO</a:t>
            </a:r>
            <a:r>
              <a:rPr lang="tr-TR" baseline="-25000" smtClean="0"/>
              <a:t>3   </a:t>
            </a: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Hydroxide alkalinity = 50000 x 10</a:t>
            </a:r>
            <a:r>
              <a:rPr lang="tr-TR" baseline="30000" smtClean="0"/>
              <a:t>(pH-pKw)</a:t>
            </a:r>
          </a:p>
          <a:p>
            <a:pPr eaLnBrk="1" hangingPunct="1">
              <a:buFont typeface="Arial" charset="0"/>
              <a:buNone/>
            </a:pPr>
            <a:endParaRPr lang="tr-TR" baseline="30000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pK</a:t>
            </a:r>
            <a:r>
              <a:rPr lang="tr-TR" baseline="-25000" smtClean="0"/>
              <a:t>w</a:t>
            </a:r>
            <a:r>
              <a:rPr lang="tr-TR" smtClean="0"/>
              <a:t> = 14.00 @ 24 °C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ALKALINITY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Alkalinity</a:t>
            </a:r>
            <a:r>
              <a:rPr lang="tr-TR" dirty="0" smtClean="0"/>
              <a:t> : </a:t>
            </a:r>
            <a:r>
              <a:rPr lang="tr-TR" dirty="0" err="1" smtClean="0"/>
              <a:t>Capacity</a:t>
            </a:r>
            <a:r>
              <a:rPr lang="tr-TR" dirty="0" smtClean="0"/>
              <a:t> of a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neutralize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.(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neutralization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r>
              <a:rPr lang="tr-TR" dirty="0" smtClean="0"/>
              <a:t>)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Alkalinity</a:t>
            </a:r>
            <a:r>
              <a:rPr lang="tr-TR" dirty="0" smtClean="0"/>
              <a:t> in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waters</a:t>
            </a:r>
            <a:r>
              <a:rPr lang="tr-TR" dirty="0" smtClean="0">
                <a:sym typeface="Wingdings" pitchFamily="2" charset="2"/>
              </a:rPr>
              <a:t></a:t>
            </a:r>
          </a:p>
          <a:p>
            <a:pPr eaLnBrk="1" hangingPunct="1"/>
            <a:r>
              <a:rPr lang="tr-TR" dirty="0" err="1" smtClean="0">
                <a:sym typeface="Wingdings" pitchFamily="2" charset="2"/>
              </a:rPr>
              <a:t>Due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salts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acids</a:t>
            </a:r>
            <a:endParaRPr lang="tr-TR" dirty="0" smtClean="0">
              <a:sym typeface="Wingdings" pitchFamily="2" charset="2"/>
            </a:endParaRPr>
          </a:p>
          <a:p>
            <a:pPr eaLnBrk="1" hangingPunct="1"/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strong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bases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tr-TR" smtClean="0"/>
              <a:t>Phenolpht. alk. = Hydroxide + ½ Carbonate</a:t>
            </a:r>
          </a:p>
          <a:p>
            <a:pPr eaLnBrk="1" hangingPunct="1"/>
            <a:r>
              <a:rPr lang="tr-TR" smtClean="0"/>
              <a:t>Carbonate alk. = 2 ( pp alk. – hyd. Alk. )</a:t>
            </a:r>
          </a:p>
          <a:p>
            <a:pPr eaLnBrk="1" hangingPunct="1"/>
            <a:r>
              <a:rPr lang="tr-TR" smtClean="0"/>
              <a:t>Bicarbonate alk. = Total alk. – (carbonate alk. + hydroxide alk. )</a:t>
            </a:r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(Titration from pH 8.3 to 4.5)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Remaining ½  carbonate alk.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Bicarbonate alk.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900" b="1" smtClean="0"/>
              <a:t>Carbonate Chemistry</a:t>
            </a:r>
            <a:endParaRPr lang="tr-TR" smtClean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 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</a:t>
            </a:r>
            <a:r>
              <a:rPr lang="tr-TR" smtClean="0"/>
              <a:t> , 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 ,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, CO</a:t>
            </a:r>
            <a:r>
              <a:rPr lang="tr-TR" baseline="-25000" smtClean="0"/>
              <a:t>2 (aq)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 dissolved in water CO</a:t>
            </a:r>
            <a:r>
              <a:rPr lang="tr-TR" baseline="-25000" smtClean="0"/>
              <a:t>2  </a:t>
            </a:r>
            <a:r>
              <a:rPr lang="tr-TR" smtClean="0"/>
              <a:t>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X </a:t>
            </a:r>
            <a:r>
              <a:rPr lang="tr-TR" baseline="-25000" smtClean="0"/>
              <a:t>CO2 </a:t>
            </a:r>
            <a:r>
              <a:rPr lang="tr-TR" smtClean="0"/>
              <a:t> = P </a:t>
            </a:r>
            <a:r>
              <a:rPr lang="tr-TR" baseline="-25000" smtClean="0"/>
              <a:t>CO2</a:t>
            </a:r>
            <a:r>
              <a:rPr lang="tr-TR" smtClean="0"/>
              <a:t> / k </a:t>
            </a:r>
            <a:r>
              <a:rPr lang="tr-TR" baseline="-25000" smtClean="0"/>
              <a:t>CO2  </a:t>
            </a:r>
            <a:r>
              <a:rPr lang="tr-TR" smtClean="0"/>
              <a:t>  (Henry’s Law)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Constituents of alkalinity in natural waters.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HSiO</a:t>
            </a:r>
            <a:r>
              <a:rPr lang="tr-TR" baseline="30000" smtClean="0"/>
              <a:t>-</a:t>
            </a:r>
            <a:r>
              <a:rPr lang="tr-TR" baseline="-25000" smtClean="0"/>
              <a:t>3   </a:t>
            </a:r>
            <a:r>
              <a:rPr lang="tr-TR" smtClean="0"/>
              <a:t> , H</a:t>
            </a:r>
            <a:r>
              <a:rPr lang="tr-TR" baseline="-25000" smtClean="0"/>
              <a:t>2</a:t>
            </a:r>
            <a:r>
              <a:rPr lang="tr-TR" smtClean="0"/>
              <a:t>BO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smtClean="0"/>
              <a:t> , HPO</a:t>
            </a:r>
            <a:r>
              <a:rPr lang="tr-TR" baseline="30000" smtClean="0"/>
              <a:t>=</a:t>
            </a:r>
            <a:r>
              <a:rPr lang="tr-TR" baseline="-25000" smtClean="0"/>
              <a:t>4</a:t>
            </a:r>
            <a:r>
              <a:rPr lang="tr-TR" smtClean="0"/>
              <a:t> , H</a:t>
            </a:r>
            <a:r>
              <a:rPr lang="tr-TR" baseline="-25000" smtClean="0"/>
              <a:t>2</a:t>
            </a:r>
            <a:r>
              <a:rPr lang="tr-TR" smtClean="0"/>
              <a:t>PO</a:t>
            </a:r>
            <a:r>
              <a:rPr lang="tr-TR" baseline="30000" smtClean="0"/>
              <a:t>-</a:t>
            </a:r>
            <a:r>
              <a:rPr lang="tr-TR" baseline="-25000" smtClean="0"/>
              <a:t>4</a:t>
            </a: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HS</a:t>
            </a:r>
            <a:r>
              <a:rPr lang="tr-TR" baseline="30000" smtClean="0"/>
              <a:t>-  </a:t>
            </a:r>
            <a:r>
              <a:rPr lang="tr-TR" smtClean="0"/>
              <a:t> , NH</a:t>
            </a:r>
            <a:r>
              <a:rPr lang="tr-TR" baseline="-25000" smtClean="0"/>
              <a:t>3    </a:t>
            </a:r>
            <a:r>
              <a:rPr lang="tr-TR" smtClean="0"/>
              <a:t> , conjugate  bases of organic acids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OH</a:t>
            </a:r>
            <a:r>
              <a:rPr lang="tr-TR" baseline="30000" smtClean="0"/>
              <a:t>-</a:t>
            </a:r>
            <a:r>
              <a:rPr lang="tr-TR" smtClean="0"/>
              <a:t>  ,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smtClean="0"/>
              <a:t> , 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baseline="-25000" smtClean="0"/>
          </a:p>
          <a:p>
            <a:pPr eaLnBrk="1" hangingPunct="1"/>
            <a:r>
              <a:rPr lang="tr-TR" smtClean="0"/>
              <a:t>H</a:t>
            </a:r>
            <a:r>
              <a:rPr lang="tr-TR" baseline="30000" smtClean="0"/>
              <a:t>+</a:t>
            </a:r>
            <a:r>
              <a:rPr lang="tr-TR" smtClean="0"/>
              <a:t> + HS</a:t>
            </a:r>
            <a:r>
              <a:rPr lang="tr-TR" baseline="30000" smtClean="0"/>
              <a:t>-   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 H</a:t>
            </a:r>
            <a:r>
              <a:rPr lang="tr-TR" baseline="-25000" smtClean="0"/>
              <a:t>2 </a:t>
            </a:r>
            <a:r>
              <a:rPr lang="tr-TR" smtClean="0"/>
              <a:t>S</a:t>
            </a:r>
          </a:p>
          <a:p>
            <a:pPr eaLnBrk="1" hangingPunct="1"/>
            <a:r>
              <a:rPr lang="tr-TR" smtClean="0"/>
              <a:t>H</a:t>
            </a:r>
            <a:r>
              <a:rPr lang="tr-TR" baseline="30000" smtClean="0"/>
              <a:t>+</a:t>
            </a:r>
            <a:r>
              <a:rPr lang="tr-TR" smtClean="0"/>
              <a:t> + OH</a:t>
            </a:r>
            <a:r>
              <a:rPr lang="tr-TR" baseline="30000" smtClean="0"/>
              <a:t>-   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 H</a:t>
            </a:r>
            <a:r>
              <a:rPr lang="tr-TR" baseline="-25000" smtClean="0"/>
              <a:t>2 </a:t>
            </a:r>
            <a:r>
              <a:rPr lang="tr-TR" smtClean="0"/>
              <a:t>O</a:t>
            </a:r>
          </a:p>
          <a:p>
            <a:pPr eaLnBrk="1" hangingPunct="1"/>
            <a:r>
              <a:rPr lang="tr-TR" smtClean="0"/>
              <a:t>H</a:t>
            </a:r>
            <a:r>
              <a:rPr lang="tr-TR" baseline="30000" smtClean="0"/>
              <a:t>+</a:t>
            </a:r>
            <a:r>
              <a:rPr lang="tr-TR" smtClean="0"/>
              <a:t> + CO</a:t>
            </a:r>
            <a:r>
              <a:rPr lang="tr-TR" baseline="30000" smtClean="0"/>
              <a:t>=</a:t>
            </a:r>
            <a:r>
              <a:rPr lang="tr-TR" baseline="-25000" smtClean="0"/>
              <a:t>3</a:t>
            </a:r>
            <a:r>
              <a:rPr lang="tr-TR" baseline="30000" smtClean="0"/>
              <a:t>  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</a:p>
          <a:p>
            <a:pPr eaLnBrk="1" hangingPunct="1"/>
            <a:r>
              <a:rPr lang="tr-TR" smtClean="0"/>
              <a:t>HCO</a:t>
            </a:r>
            <a:r>
              <a:rPr lang="tr-TR" baseline="30000" smtClean="0"/>
              <a:t>-</a:t>
            </a:r>
            <a:r>
              <a:rPr lang="tr-TR" baseline="-25000" smtClean="0"/>
              <a:t>3  </a:t>
            </a:r>
            <a:r>
              <a:rPr lang="tr-TR" smtClean="0"/>
              <a:t> + H</a:t>
            </a:r>
            <a:r>
              <a:rPr lang="tr-TR" baseline="30000" smtClean="0"/>
              <a:t>+</a:t>
            </a:r>
            <a:r>
              <a:rPr lang="tr-TR" smtClean="0"/>
              <a:t> 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</a:t>
            </a:r>
          </a:p>
          <a:p>
            <a:pPr eaLnBrk="1" hangingPunct="1"/>
            <a:r>
              <a:rPr lang="tr-TR" smtClean="0"/>
              <a:t>(2 H</a:t>
            </a:r>
            <a:r>
              <a:rPr lang="tr-TR" baseline="30000" smtClean="0"/>
              <a:t>+</a:t>
            </a:r>
            <a:r>
              <a:rPr lang="tr-TR" smtClean="0"/>
              <a:t> + 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</a:t>
            </a:r>
            <a:r>
              <a:rPr lang="tr-TR" smtClean="0"/>
              <a:t> )</a:t>
            </a:r>
            <a:endParaRPr lang="tr-TR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Alkalinity and acidity are based on the  “carbonate  system “ .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[Alk.]=[HCO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] + 2[CO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] + [OH</a:t>
            </a:r>
            <a:r>
              <a:rPr lang="tr-TR" baseline="30000" smtClean="0"/>
              <a:t>-</a:t>
            </a:r>
            <a:r>
              <a:rPr lang="tr-TR" smtClean="0"/>
              <a:t>] – [H</a:t>
            </a:r>
            <a:r>
              <a:rPr lang="tr-TR" baseline="30000" smtClean="0"/>
              <a:t>+</a:t>
            </a:r>
            <a:r>
              <a:rPr lang="tr-TR" smtClean="0"/>
              <a:t> ]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( mol/L of H</a:t>
            </a:r>
            <a:r>
              <a:rPr lang="tr-TR" baseline="30000" smtClean="0"/>
              <a:t>+  </a:t>
            </a:r>
            <a:r>
              <a:rPr lang="tr-TR" smtClean="0"/>
              <a:t> that can be neutralized)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(Alk.)=(HCO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)+ (CO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) + (OH</a:t>
            </a:r>
            <a:r>
              <a:rPr lang="tr-TR" baseline="30000" smtClean="0"/>
              <a:t>-</a:t>
            </a:r>
            <a:r>
              <a:rPr lang="tr-TR" smtClean="0"/>
              <a:t>) – (H</a:t>
            </a:r>
            <a:r>
              <a:rPr lang="tr-TR" baseline="30000" smtClean="0"/>
              <a:t>+</a:t>
            </a:r>
            <a:r>
              <a:rPr lang="tr-TR" smtClean="0"/>
              <a:t>)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 eq/L of H</a:t>
            </a:r>
            <a:r>
              <a:rPr lang="tr-TR" baseline="30000" smtClean="0"/>
              <a:t>+  </a:t>
            </a:r>
            <a:r>
              <a:rPr lang="tr-TR" smtClean="0"/>
              <a:t> that can be neutralized)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Alk. In mg/L as CaCO</a:t>
            </a:r>
            <a:r>
              <a:rPr lang="tr-TR" baseline="-25000" smtClean="0"/>
              <a:t>3</a:t>
            </a:r>
            <a:r>
              <a:rPr lang="tr-TR" smtClean="0"/>
              <a:t>  = ( Alk.) x EW </a:t>
            </a:r>
            <a:r>
              <a:rPr lang="tr-TR" baseline="-25000" smtClean="0"/>
              <a:t>CaCO3</a:t>
            </a: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Example :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30000" smtClean="0"/>
              <a:t>=</a:t>
            </a:r>
            <a:r>
              <a:rPr lang="tr-TR" baseline="-25000" smtClean="0"/>
              <a:t>3    </a:t>
            </a:r>
            <a:r>
              <a:rPr lang="tr-TR" smtClean="0"/>
              <a:t> = 20 g/m</a:t>
            </a:r>
            <a:r>
              <a:rPr lang="tr-TR" baseline="30000" smtClean="0"/>
              <a:t>3</a:t>
            </a:r>
            <a:r>
              <a:rPr lang="tr-TR" smtClean="0"/>
              <a:t>   	 HCO</a:t>
            </a:r>
            <a:r>
              <a:rPr lang="tr-TR" baseline="30000" smtClean="0"/>
              <a:t>-</a:t>
            </a:r>
            <a:r>
              <a:rPr lang="tr-TR" baseline="-25000" smtClean="0"/>
              <a:t>3   </a:t>
            </a:r>
            <a:r>
              <a:rPr lang="tr-TR" smtClean="0"/>
              <a:t> = 488 g/m</a:t>
            </a:r>
            <a:r>
              <a:rPr lang="tr-TR" baseline="30000" smtClean="0"/>
              <a:t>3</a:t>
            </a: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OH</a:t>
            </a:r>
            <a:r>
              <a:rPr lang="tr-TR" baseline="30000" smtClean="0"/>
              <a:t>-    </a:t>
            </a:r>
            <a:r>
              <a:rPr lang="tr-TR" smtClean="0"/>
              <a:t> = 0.17 g/m</a:t>
            </a:r>
            <a:r>
              <a:rPr lang="tr-TR" baseline="30000" smtClean="0"/>
              <a:t>3</a:t>
            </a:r>
            <a:r>
              <a:rPr lang="tr-TR" smtClean="0"/>
              <a:t>  	 Alk.  =  ?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00125" y="3143250"/>
          <a:ext cx="750099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Ion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MW</a:t>
                      </a:r>
                    </a:p>
                    <a:p>
                      <a:r>
                        <a:rPr lang="tr-TR" sz="2400" baseline="0" dirty="0" smtClean="0"/>
                        <a:t>( g/</a:t>
                      </a:r>
                      <a:r>
                        <a:rPr lang="tr-TR" sz="2400" baseline="0" dirty="0" err="1" smtClean="0"/>
                        <a:t>mole</a:t>
                      </a:r>
                      <a:r>
                        <a:rPr lang="tr-TR" sz="2400" baseline="0" dirty="0" smtClean="0"/>
                        <a:t>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EW (g/</a:t>
                      </a:r>
                      <a:r>
                        <a:rPr lang="tr-TR" sz="2400" dirty="0" err="1" smtClean="0"/>
                        <a:t>eq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(</a:t>
                      </a:r>
                      <a:r>
                        <a:rPr lang="tr-TR" sz="2400" dirty="0" err="1" smtClean="0"/>
                        <a:t>eq</a:t>
                      </a:r>
                      <a:r>
                        <a:rPr lang="tr-TR" sz="2400" dirty="0" smtClean="0"/>
                        <a:t>/m</a:t>
                      </a:r>
                      <a:r>
                        <a:rPr lang="tr-TR" sz="2400" baseline="30000" dirty="0" smtClean="0"/>
                        <a:t>3</a:t>
                      </a:r>
                      <a:r>
                        <a:rPr lang="tr-TR" sz="2400" baseline="0" dirty="0" smtClean="0"/>
                        <a:t> 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CO</a:t>
                      </a:r>
                      <a:r>
                        <a:rPr lang="tr-TR" sz="2400" baseline="30000" dirty="0" smtClean="0"/>
                        <a:t>=</a:t>
                      </a:r>
                      <a:r>
                        <a:rPr lang="tr-TR" sz="2400" baseline="-25000" dirty="0" smtClean="0"/>
                        <a:t>3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30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20/30=0.67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HCO</a:t>
                      </a:r>
                      <a:r>
                        <a:rPr lang="tr-TR" sz="2400" baseline="30000" dirty="0" smtClean="0"/>
                        <a:t>-</a:t>
                      </a:r>
                      <a:r>
                        <a:rPr lang="tr-TR" sz="2400" baseline="-25000" dirty="0" smtClean="0"/>
                        <a:t>3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488/61=8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OH</a:t>
                      </a:r>
                      <a:r>
                        <a:rPr lang="tr-TR" sz="2400" baseline="30000" dirty="0" smtClean="0"/>
                        <a:t>-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17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17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0.17/17=0.01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[H</a:t>
            </a:r>
            <a:r>
              <a:rPr lang="tr-TR" baseline="30000" smtClean="0"/>
              <a:t>+</a:t>
            </a:r>
            <a:r>
              <a:rPr lang="tr-TR" smtClean="0"/>
              <a:t> ] [ OH</a:t>
            </a:r>
            <a:r>
              <a:rPr lang="tr-TR" baseline="30000" smtClean="0"/>
              <a:t>- </a:t>
            </a:r>
            <a:r>
              <a:rPr lang="tr-TR" smtClean="0"/>
              <a:t>] = Kw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(OH</a:t>
            </a:r>
            <a:r>
              <a:rPr lang="tr-TR" baseline="30000" smtClean="0"/>
              <a:t>-</a:t>
            </a:r>
            <a:r>
              <a:rPr lang="tr-TR" smtClean="0"/>
              <a:t>) (H</a:t>
            </a:r>
            <a:r>
              <a:rPr lang="tr-TR" baseline="30000" smtClean="0"/>
              <a:t>+</a:t>
            </a:r>
            <a:r>
              <a:rPr lang="tr-TR" smtClean="0"/>
              <a:t>) =Kw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[H</a:t>
            </a:r>
            <a:r>
              <a:rPr lang="tr-TR" baseline="30000" smtClean="0"/>
              <a:t>+</a:t>
            </a:r>
            <a:r>
              <a:rPr lang="tr-TR" smtClean="0"/>
              <a:t> ] = 10</a:t>
            </a:r>
            <a:r>
              <a:rPr lang="tr-TR" baseline="30000" smtClean="0"/>
              <a:t>-14 </a:t>
            </a:r>
            <a:r>
              <a:rPr lang="tr-TR" smtClean="0"/>
              <a:t>/ (0,01x 1/1000 x 1 mol/eq)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	     = 10</a:t>
            </a:r>
            <a:r>
              <a:rPr lang="tr-TR" baseline="30000" smtClean="0"/>
              <a:t>-9</a:t>
            </a:r>
            <a:r>
              <a:rPr lang="tr-TR" smtClean="0"/>
              <a:t> mol/L =10</a:t>
            </a:r>
            <a:r>
              <a:rPr lang="tr-TR" baseline="30000" smtClean="0"/>
              <a:t>-9</a:t>
            </a:r>
            <a:r>
              <a:rPr lang="tr-TR" smtClean="0"/>
              <a:t> eq/L = 10</a:t>
            </a:r>
            <a:r>
              <a:rPr lang="tr-TR" baseline="30000" smtClean="0"/>
              <a:t>-6</a:t>
            </a:r>
            <a:r>
              <a:rPr lang="tr-TR" smtClean="0"/>
              <a:t> eq/m</a:t>
            </a:r>
            <a:r>
              <a:rPr lang="tr-TR" baseline="30000" smtClean="0"/>
              <a:t>3</a:t>
            </a:r>
          </a:p>
          <a:p>
            <a:pPr eaLnBrk="1" hangingPunct="1">
              <a:buFont typeface="Arial" charset="0"/>
              <a:buNone/>
            </a:pPr>
            <a:endParaRPr lang="tr-TR" baseline="30000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[Alk.]=[HCO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] + 2[CO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] + [OH</a:t>
            </a:r>
            <a:r>
              <a:rPr lang="tr-TR" baseline="30000" smtClean="0"/>
              <a:t>-</a:t>
            </a:r>
            <a:r>
              <a:rPr lang="tr-TR" smtClean="0"/>
              <a:t>] – [H</a:t>
            </a:r>
            <a:r>
              <a:rPr lang="tr-TR" baseline="30000" smtClean="0"/>
              <a:t>+</a:t>
            </a:r>
            <a:r>
              <a:rPr lang="tr-TR" smtClean="0"/>
              <a:t> ]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(Alk.)= 8,00 + 0,67 + 0,01 - 10</a:t>
            </a:r>
            <a:r>
              <a:rPr lang="tr-TR" baseline="30000" smtClean="0"/>
              <a:t>-6</a:t>
            </a:r>
          </a:p>
          <a:p>
            <a:pPr eaLnBrk="1" hangingPunct="1">
              <a:buFont typeface="Arial" charset="0"/>
              <a:buNone/>
            </a:pPr>
            <a:r>
              <a:rPr lang="tr-TR" baseline="30000" smtClean="0"/>
              <a:t>		</a:t>
            </a:r>
            <a:r>
              <a:rPr lang="tr-TR" smtClean="0"/>
              <a:t>=8,68   eq/m</a:t>
            </a:r>
            <a:r>
              <a:rPr lang="tr-TR" baseline="30000" smtClean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(8,68 x 10</a:t>
            </a:r>
            <a:r>
              <a:rPr lang="tr-TR" baseline="30000" smtClean="0"/>
              <a:t>-3</a:t>
            </a:r>
            <a:r>
              <a:rPr lang="tr-TR" smtClean="0"/>
              <a:t> eq/L) x (50000 mg/eq)=434 mg/L as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								 CaCO</a:t>
            </a:r>
            <a:r>
              <a:rPr lang="tr-TR" baseline="-25000" smtClean="0"/>
              <a:t>3</a:t>
            </a: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baseline="30000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Expressing in terms of CaCO</a:t>
            </a:r>
            <a:r>
              <a:rPr lang="tr-TR" b="1" baseline="-25000" smtClean="0"/>
              <a:t>3 </a:t>
            </a:r>
            <a:endParaRPr lang="tr-TR" b="1" smtClean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Species A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mg/L as CaCO</a:t>
            </a:r>
            <a:r>
              <a:rPr lang="tr-TR" baseline="-25000" smtClean="0"/>
              <a:t>3 </a:t>
            </a:r>
            <a:r>
              <a:rPr lang="tr-TR" smtClean="0"/>
              <a:t> = ( mg/L A)(EW </a:t>
            </a:r>
            <a:r>
              <a:rPr lang="tr-TR" baseline="-25000" smtClean="0"/>
              <a:t>CaCO3 </a:t>
            </a:r>
            <a:r>
              <a:rPr lang="tr-TR" smtClean="0"/>
              <a:t> / EW</a:t>
            </a:r>
            <a:r>
              <a:rPr lang="tr-TR" baseline="-25000" smtClean="0"/>
              <a:t>A</a:t>
            </a:r>
            <a:r>
              <a:rPr lang="tr-TR" smtClean="0"/>
              <a:t>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Example : 10 mg/L Mg</a:t>
            </a:r>
            <a:r>
              <a:rPr lang="tr-TR" baseline="30000" smtClean="0"/>
              <a:t>2+</a:t>
            </a: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Mg</a:t>
            </a:r>
            <a:r>
              <a:rPr lang="tr-TR" baseline="30000" smtClean="0"/>
              <a:t>+2</a:t>
            </a:r>
            <a:r>
              <a:rPr lang="tr-TR" smtClean="0"/>
              <a:t> = 24,3 mg/L 	EW </a:t>
            </a:r>
            <a:r>
              <a:rPr lang="tr-TR" baseline="-25000" smtClean="0"/>
              <a:t>Mg+2  </a:t>
            </a:r>
            <a:r>
              <a:rPr lang="tr-TR" smtClean="0"/>
              <a:t> = 24,3/2=12,15</a:t>
            </a:r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 </a:t>
            </a:r>
            <a:r>
              <a:rPr lang="tr-TR" smtClean="0"/>
              <a:t> Conc of Mg</a:t>
            </a:r>
            <a:r>
              <a:rPr lang="tr-TR" baseline="30000" smtClean="0"/>
              <a:t>+2 </a:t>
            </a:r>
            <a:r>
              <a:rPr lang="tr-TR" smtClean="0"/>
              <a:t> as CaCO</a:t>
            </a:r>
            <a:r>
              <a:rPr lang="tr-TR" baseline="-25000" smtClean="0"/>
              <a:t>3 </a:t>
            </a:r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 </a:t>
            </a:r>
            <a:r>
              <a:rPr lang="tr-TR" smtClean="0"/>
              <a:t> (10 mg/L)x((5000 mg/eq)/(12150 mg/eq Mg</a:t>
            </a:r>
            <a:r>
              <a:rPr lang="tr-TR" baseline="30000" smtClean="0"/>
              <a:t>+2</a:t>
            </a:r>
            <a:r>
              <a:rPr lang="tr-TR" smtClean="0"/>
              <a:t>))</a:t>
            </a:r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 </a:t>
            </a:r>
            <a:r>
              <a:rPr lang="tr-TR" smtClean="0"/>
              <a:t> = 41,15 mg/L as CaCO</a:t>
            </a:r>
            <a:r>
              <a:rPr lang="tr-TR" baseline="-25000" smtClean="0"/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57200" y="285750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 smtClean="0"/>
              <a:t>Calculation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Equilibrium</a:t>
            </a:r>
            <a:r>
              <a:rPr lang="tr-TR" b="1" dirty="0" smtClean="0"/>
              <a:t> </a:t>
            </a:r>
            <a:r>
              <a:rPr lang="tr-TR" b="1" dirty="0" err="1" smtClean="0"/>
              <a:t>Equations</a:t>
            </a:r>
            <a:endParaRPr lang="tr-TR" b="1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Equilibrium eqns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(Acidity and alkalinity are based on carbonate system)</a:t>
            </a:r>
          </a:p>
          <a:p>
            <a:pPr eaLnBrk="1" hangingPunct="1"/>
            <a:r>
              <a:rPr lang="tr-TR" smtClean="0"/>
              <a:t>Electroneutrality (charged balance) in sol’n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Equivalent conc. of anions = cations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Total alk. = Alkalinity producing anions – hydrogen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[</a:t>
            </a:r>
            <a:r>
              <a:rPr lang="tr-TR" dirty="0" err="1" smtClean="0"/>
              <a:t>Alk</a:t>
            </a:r>
            <a:r>
              <a:rPr lang="tr-TR" dirty="0" smtClean="0"/>
              <a:t>.]=[HCO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 </a:t>
            </a:r>
            <a:r>
              <a:rPr lang="tr-TR" dirty="0" smtClean="0"/>
              <a:t>] + 2[CO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 </a:t>
            </a:r>
            <a:r>
              <a:rPr lang="tr-TR" dirty="0" smtClean="0"/>
              <a:t>] + [OH</a:t>
            </a:r>
            <a:r>
              <a:rPr lang="tr-TR" baseline="30000" dirty="0" smtClean="0"/>
              <a:t>-</a:t>
            </a:r>
            <a:r>
              <a:rPr lang="tr-TR" dirty="0" smtClean="0"/>
              <a:t>] – [H</a:t>
            </a:r>
            <a:r>
              <a:rPr lang="tr-TR" baseline="30000" dirty="0" smtClean="0"/>
              <a:t>+</a:t>
            </a:r>
            <a:r>
              <a:rPr lang="tr-TR" dirty="0" smtClean="0"/>
              <a:t> 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 </a:t>
            </a:r>
            <a:r>
              <a:rPr lang="tr-TR" dirty="0" err="1" smtClean="0"/>
              <a:t>mol</a:t>
            </a:r>
            <a:r>
              <a:rPr lang="tr-TR" dirty="0" smtClean="0"/>
              <a:t>/L of H</a:t>
            </a:r>
            <a:r>
              <a:rPr lang="tr-TR" baseline="30000" dirty="0" smtClean="0"/>
              <a:t>+  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can be </a:t>
            </a:r>
            <a:r>
              <a:rPr lang="tr-TR" dirty="0" err="1" smtClean="0"/>
              <a:t>neutralized</a:t>
            </a:r>
            <a:r>
              <a:rPr lang="tr-T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</a:t>
            </a:r>
            <a:r>
              <a:rPr lang="tr-TR" dirty="0" err="1" smtClean="0"/>
              <a:t>Alk</a:t>
            </a:r>
            <a:r>
              <a:rPr lang="tr-TR" dirty="0" smtClean="0"/>
              <a:t>.)=(HCO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 </a:t>
            </a:r>
            <a:r>
              <a:rPr lang="tr-TR" dirty="0" smtClean="0"/>
              <a:t>)+ (CO</a:t>
            </a:r>
            <a:r>
              <a:rPr lang="tr-TR" baseline="30000" dirty="0" smtClean="0"/>
              <a:t>=</a:t>
            </a:r>
            <a:r>
              <a:rPr lang="tr-TR" baseline="-25000" dirty="0" smtClean="0"/>
              <a:t>3 </a:t>
            </a:r>
            <a:r>
              <a:rPr lang="tr-TR" dirty="0" smtClean="0"/>
              <a:t>) + (OH</a:t>
            </a:r>
            <a:r>
              <a:rPr lang="tr-TR" baseline="30000" dirty="0" smtClean="0"/>
              <a:t>-</a:t>
            </a:r>
            <a:r>
              <a:rPr lang="tr-TR" dirty="0" smtClean="0"/>
              <a:t>) – (H</a:t>
            </a:r>
            <a:r>
              <a:rPr lang="tr-TR" baseline="30000" dirty="0" smtClean="0"/>
              <a:t>+</a:t>
            </a:r>
            <a:r>
              <a:rPr lang="tr-T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 </a:t>
            </a:r>
            <a:r>
              <a:rPr lang="tr-TR" dirty="0" err="1" smtClean="0"/>
              <a:t>eq</a:t>
            </a:r>
            <a:r>
              <a:rPr lang="tr-TR" dirty="0" smtClean="0"/>
              <a:t>/L of H</a:t>
            </a:r>
            <a:r>
              <a:rPr lang="tr-TR" baseline="30000" dirty="0" smtClean="0"/>
              <a:t>+  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can be </a:t>
            </a:r>
            <a:r>
              <a:rPr lang="tr-TR" dirty="0" err="1" smtClean="0"/>
              <a:t>neutralized</a:t>
            </a:r>
            <a:r>
              <a:rPr lang="tr-T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/>
              <a:t>Alk</a:t>
            </a:r>
            <a:r>
              <a:rPr lang="tr-TR" dirty="0" smtClean="0"/>
              <a:t>. In mg/L as CaCO</a:t>
            </a:r>
            <a:r>
              <a:rPr lang="tr-TR" baseline="-25000" dirty="0" smtClean="0"/>
              <a:t>3 </a:t>
            </a:r>
            <a:r>
              <a:rPr lang="tr-TR" dirty="0" smtClean="0"/>
              <a:t> = ( Alk.) x EW </a:t>
            </a:r>
            <a:r>
              <a:rPr lang="tr-TR" baseline="-25000" dirty="0" smtClean="0"/>
              <a:t>CaCO3 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Equilibrium equations :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r>
              <a:rPr lang="tr-TR" smtClean="0"/>
              <a:t>Dissociation of water [OH</a:t>
            </a:r>
            <a:r>
              <a:rPr lang="tr-TR" baseline="30000" smtClean="0"/>
              <a:t>-</a:t>
            </a:r>
            <a:r>
              <a:rPr lang="tr-TR" smtClean="0"/>
              <a:t>] = K</a:t>
            </a:r>
            <a:r>
              <a:rPr lang="tr-TR" baseline="-25000" smtClean="0"/>
              <a:t>w</a:t>
            </a:r>
            <a:r>
              <a:rPr lang="tr-TR" smtClean="0"/>
              <a:t>/ [H</a:t>
            </a:r>
            <a:r>
              <a:rPr lang="tr-TR" baseline="30000" smtClean="0"/>
              <a:t>+</a:t>
            </a:r>
            <a:r>
              <a:rPr lang="tr-TR" smtClean="0"/>
              <a:t> ]</a:t>
            </a:r>
          </a:p>
          <a:p>
            <a:pPr eaLnBrk="1" hangingPunct="1"/>
            <a:r>
              <a:rPr lang="tr-TR" smtClean="0"/>
              <a:t>Second ionization for carbonic acid </a:t>
            </a:r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K</a:t>
            </a:r>
            <a:r>
              <a:rPr lang="tr-TR" baseline="-25000" smtClean="0"/>
              <a:t>A2</a:t>
            </a:r>
            <a:r>
              <a:rPr lang="tr-TR" smtClean="0"/>
              <a:t> = [H</a:t>
            </a:r>
            <a:r>
              <a:rPr lang="tr-TR" baseline="30000" smtClean="0"/>
              <a:t>+</a:t>
            </a:r>
            <a:r>
              <a:rPr lang="tr-TR" smtClean="0"/>
              <a:t> ] [CO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] / [HCO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]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[H</a:t>
            </a:r>
            <a:r>
              <a:rPr lang="tr-TR" baseline="30000" smtClean="0"/>
              <a:t>+</a:t>
            </a:r>
            <a:r>
              <a:rPr lang="tr-TR" smtClean="0"/>
              <a:t> ] + </a:t>
            </a:r>
            <a:r>
              <a:rPr lang="tr-TR" u="sng" smtClean="0"/>
              <a:t>alkalinity </a:t>
            </a:r>
            <a:r>
              <a:rPr lang="tr-TR" smtClean="0"/>
              <a:t>= [HCO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] +2 [CO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  <a:r>
              <a:rPr lang="tr-TR" smtClean="0"/>
              <a:t>] + [OH</a:t>
            </a:r>
            <a:r>
              <a:rPr lang="tr-TR" baseline="30000" smtClean="0"/>
              <a:t>-</a:t>
            </a:r>
            <a:r>
              <a:rPr lang="tr-TR" smtClean="0"/>
              <a:t>]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		  50000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form of </a:t>
            </a:r>
            <a:r>
              <a:rPr lang="tr-TR" dirty="0" err="1" smtClean="0"/>
              <a:t>alkalinity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bicarbonates</a:t>
            </a:r>
            <a:endParaRPr lang="tr-TR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CO</a:t>
            </a:r>
            <a:r>
              <a:rPr lang="tr-TR" baseline="-25000" dirty="0" smtClean="0"/>
              <a:t>2</a:t>
            </a:r>
            <a:r>
              <a:rPr lang="tr-TR" dirty="0" smtClean="0"/>
              <a:t> + CaCO</a:t>
            </a:r>
            <a:r>
              <a:rPr lang="tr-TR" baseline="-25000" dirty="0" smtClean="0"/>
              <a:t>3</a:t>
            </a:r>
            <a:r>
              <a:rPr lang="tr-TR" dirty="0" smtClean="0"/>
              <a:t> + H</a:t>
            </a:r>
            <a:r>
              <a:rPr lang="tr-TR" baseline="-25000" dirty="0" smtClean="0"/>
              <a:t>2</a:t>
            </a:r>
            <a:r>
              <a:rPr lang="tr-TR" dirty="0" smtClean="0"/>
              <a:t>O </a:t>
            </a:r>
            <a:r>
              <a:rPr lang="tr-TR" dirty="0" smtClean="0">
                <a:sym typeface="Wingdings" pitchFamily="2" charset="2"/>
              </a:rPr>
              <a:t> Ca</a:t>
            </a:r>
            <a:r>
              <a:rPr lang="tr-TR" baseline="30000" dirty="0" smtClean="0">
                <a:sym typeface="Wingdings" pitchFamily="2" charset="2"/>
              </a:rPr>
              <a:t>2+ </a:t>
            </a:r>
            <a:r>
              <a:rPr lang="tr-TR" dirty="0" smtClean="0">
                <a:sym typeface="Wingdings" pitchFamily="2" charset="2"/>
              </a:rPr>
              <a:t>+ 2HCO</a:t>
            </a:r>
            <a:r>
              <a:rPr lang="tr-TR" baseline="30000" dirty="0" smtClean="0">
                <a:sym typeface="Wingdings" pitchFamily="2" charset="2"/>
              </a:rPr>
              <a:t>-</a:t>
            </a:r>
          </a:p>
          <a:p>
            <a:pPr eaLnBrk="1" hangingPunct="1">
              <a:buFont typeface="Arial" charset="0"/>
              <a:buNone/>
            </a:pPr>
            <a:endParaRPr lang="tr-TR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dirty="0" err="1" smtClean="0">
                <a:sym typeface="Wingdings" pitchFamily="2" charset="2"/>
              </a:rPr>
              <a:t>Formed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the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rxn</a:t>
            </a:r>
            <a:r>
              <a:rPr lang="tr-TR" dirty="0" smtClean="0">
                <a:sym typeface="Wingdings" pitchFamily="2" charset="2"/>
              </a:rPr>
              <a:t> of CO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basic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materials</a:t>
            </a:r>
            <a:r>
              <a:rPr lang="tr-TR" dirty="0" smtClean="0">
                <a:sym typeface="Wingdings" pitchFamily="2" charset="2"/>
              </a:rPr>
              <a:t> in </a:t>
            </a:r>
            <a:r>
              <a:rPr lang="tr-TR" dirty="0" err="1" smtClean="0">
                <a:sym typeface="Wingdings" pitchFamily="2" charset="2"/>
              </a:rPr>
              <a:t>soil</a:t>
            </a:r>
            <a:r>
              <a:rPr lang="tr-TR" dirty="0" smtClean="0">
                <a:sym typeface="Wingdings" pitchFamily="2" charset="2"/>
              </a:rPr>
              <a:t>.  </a:t>
            </a:r>
          </a:p>
          <a:p>
            <a:pPr eaLnBrk="1" hangingPunct="1"/>
            <a:r>
              <a:rPr lang="tr-TR" dirty="0" err="1" smtClean="0">
                <a:sym typeface="Wingdings" pitchFamily="2" charset="2"/>
              </a:rPr>
              <a:t>Organic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salts</a:t>
            </a:r>
            <a:endParaRPr lang="tr-TR" dirty="0" smtClean="0">
              <a:sym typeface="Wingdings" pitchFamily="2" charset="2"/>
            </a:endParaRPr>
          </a:p>
          <a:p>
            <a:pPr eaLnBrk="1" hangingPunct="1"/>
            <a:r>
              <a:rPr lang="tr-TR" dirty="0" err="1" smtClean="0">
                <a:sym typeface="Wingdings" pitchFamily="2" charset="2"/>
              </a:rPr>
              <a:t>Salts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weak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acid</a:t>
            </a:r>
            <a:r>
              <a:rPr lang="tr-TR" dirty="0" smtClean="0">
                <a:sym typeface="Wingdings" pitchFamily="2" charset="2"/>
              </a:rPr>
              <a:t> (in </a:t>
            </a:r>
            <a:r>
              <a:rPr lang="tr-TR" dirty="0" err="1" smtClean="0">
                <a:sym typeface="Wingdings" pitchFamily="2" charset="2"/>
              </a:rPr>
              <a:t>anaerobic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waters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acetic</a:t>
            </a:r>
            <a:r>
              <a:rPr lang="tr-TR" dirty="0" smtClean="0">
                <a:sym typeface="Wingdings" pitchFamily="2" charset="2"/>
              </a:rPr>
              <a:t> , </a:t>
            </a:r>
            <a:r>
              <a:rPr lang="tr-TR" dirty="0" err="1" smtClean="0">
                <a:sym typeface="Wingdings" pitchFamily="2" charset="2"/>
              </a:rPr>
              <a:t>propionic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tr-TR" dirty="0" err="1" smtClean="0">
                <a:sym typeface="Wingdings" pitchFamily="2" charset="2"/>
              </a:rPr>
              <a:t>Ammonia</a:t>
            </a:r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500" b="1" smtClean="0"/>
              <a:t>Carbonate alk</a:t>
            </a:r>
            <a:r>
              <a:rPr lang="tr-TR" sz="2500" smtClean="0"/>
              <a:t>. = </a:t>
            </a:r>
            <a:r>
              <a:rPr lang="tr-TR" sz="2500" u="sng" smtClean="0"/>
              <a:t>50000[(alk./50000)+ [H</a:t>
            </a:r>
            <a:r>
              <a:rPr lang="tr-TR" sz="2500" u="sng" baseline="30000" smtClean="0"/>
              <a:t>+</a:t>
            </a:r>
            <a:r>
              <a:rPr lang="tr-TR" sz="2500" u="sng" smtClean="0"/>
              <a:t> ] –(Kw/ [H</a:t>
            </a:r>
            <a:r>
              <a:rPr lang="tr-TR" sz="2500" u="sng" baseline="30000" smtClean="0"/>
              <a:t>+</a:t>
            </a:r>
            <a:r>
              <a:rPr lang="tr-TR" sz="2500" u="sng" smtClean="0"/>
              <a:t> ] )]</a:t>
            </a:r>
          </a:p>
          <a:p>
            <a:pPr eaLnBrk="1" hangingPunct="1">
              <a:buFont typeface="Arial" charset="0"/>
              <a:buNone/>
            </a:pPr>
            <a:r>
              <a:rPr lang="tr-TR" sz="2500" smtClean="0"/>
              <a:t>(mg/L </a:t>
            </a:r>
            <a:r>
              <a:rPr lang="tr-TR" sz="2800" smtClean="0"/>
              <a:t>as CaCO</a:t>
            </a:r>
            <a:r>
              <a:rPr lang="tr-TR" sz="2800" baseline="-25000" smtClean="0"/>
              <a:t>3 </a:t>
            </a:r>
            <a:r>
              <a:rPr lang="tr-TR" sz="2800" smtClean="0"/>
              <a:t>)</a:t>
            </a:r>
            <a:r>
              <a:rPr lang="tr-TR" sz="2500" smtClean="0"/>
              <a:t>	1+(</a:t>
            </a:r>
            <a:r>
              <a:rPr lang="tr-TR" sz="2800" smtClean="0"/>
              <a:t>[H</a:t>
            </a:r>
            <a:r>
              <a:rPr lang="tr-TR" sz="2800" baseline="30000" smtClean="0"/>
              <a:t>+</a:t>
            </a:r>
            <a:r>
              <a:rPr lang="tr-TR" sz="2800" smtClean="0"/>
              <a:t> ] /2 K</a:t>
            </a:r>
            <a:r>
              <a:rPr lang="tr-TR" sz="2800" baseline="-25000" smtClean="0"/>
              <a:t>A2</a:t>
            </a:r>
            <a:r>
              <a:rPr lang="tr-TR" sz="2800" smtClean="0"/>
              <a:t> )</a:t>
            </a:r>
          </a:p>
          <a:p>
            <a:pPr eaLnBrk="1" hangingPunct="1">
              <a:buFont typeface="Arial" charset="0"/>
              <a:buNone/>
            </a:pPr>
            <a:endParaRPr lang="tr-TR" sz="2800" smtClean="0"/>
          </a:p>
          <a:p>
            <a:pPr eaLnBrk="1" hangingPunct="1">
              <a:buFont typeface="Arial" charset="0"/>
              <a:buNone/>
            </a:pPr>
            <a:r>
              <a:rPr lang="tr-TR" sz="2800" b="1" smtClean="0"/>
              <a:t>Bicarbonate alk. </a:t>
            </a:r>
            <a:r>
              <a:rPr lang="tr-TR" sz="2800" smtClean="0"/>
              <a:t>=</a:t>
            </a:r>
            <a:r>
              <a:rPr lang="tr-TR" sz="2500" u="sng" smtClean="0"/>
              <a:t>50000[(alk./50000)+ [H</a:t>
            </a:r>
            <a:r>
              <a:rPr lang="tr-TR" sz="2500" u="sng" baseline="30000" smtClean="0"/>
              <a:t>+</a:t>
            </a:r>
            <a:r>
              <a:rPr lang="tr-TR" sz="2500" u="sng" smtClean="0"/>
              <a:t> ] –(Kw/ [H</a:t>
            </a:r>
            <a:r>
              <a:rPr lang="tr-TR" sz="2500" u="sng" baseline="30000" smtClean="0"/>
              <a:t>+</a:t>
            </a:r>
            <a:r>
              <a:rPr lang="tr-TR" sz="2500" u="sng" smtClean="0"/>
              <a:t> ] )] </a:t>
            </a:r>
            <a:r>
              <a:rPr lang="tr-TR" sz="2400" smtClean="0"/>
              <a:t>(mg/L as CaCO</a:t>
            </a:r>
            <a:r>
              <a:rPr lang="tr-TR" sz="2400" baseline="-25000" smtClean="0"/>
              <a:t>3 </a:t>
            </a:r>
            <a:r>
              <a:rPr lang="tr-TR" sz="2400" smtClean="0"/>
              <a:t>) </a:t>
            </a:r>
            <a:r>
              <a:rPr lang="tr-TR" sz="2500" smtClean="0"/>
              <a:t>	1+(</a:t>
            </a:r>
            <a:r>
              <a:rPr lang="tr-TR" sz="2800" smtClean="0"/>
              <a:t>2 K</a:t>
            </a:r>
            <a:r>
              <a:rPr lang="tr-TR" sz="2800" baseline="-25000" smtClean="0"/>
              <a:t>A2</a:t>
            </a:r>
            <a:r>
              <a:rPr lang="tr-TR" sz="2800" smtClean="0"/>
              <a:t> / [H</a:t>
            </a:r>
            <a:r>
              <a:rPr lang="tr-TR" sz="2800" baseline="30000" smtClean="0"/>
              <a:t>+</a:t>
            </a:r>
            <a:r>
              <a:rPr lang="tr-TR" sz="2800" smtClean="0"/>
              <a:t> ] )</a:t>
            </a:r>
          </a:p>
          <a:p>
            <a:pPr eaLnBrk="1" hangingPunct="1">
              <a:buFont typeface="Arial" charset="0"/>
              <a:buNone/>
            </a:pPr>
            <a:endParaRPr lang="tr-TR" sz="2800" smtClean="0"/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K</a:t>
            </a:r>
            <a:r>
              <a:rPr lang="tr-TR" sz="2400" baseline="-25000" smtClean="0"/>
              <a:t>A2 </a:t>
            </a:r>
            <a:r>
              <a:rPr lang="tr-TR" sz="2400" smtClean="0"/>
              <a:t> and  </a:t>
            </a:r>
            <a:r>
              <a:rPr lang="tr-TR" sz="2500" smtClean="0"/>
              <a:t>Kw change with temperature and ionic conc.</a:t>
            </a:r>
          </a:p>
          <a:p>
            <a:pPr eaLnBrk="1" hangingPunct="1">
              <a:buFont typeface="Arial" charset="0"/>
              <a:buNone/>
            </a:pPr>
            <a:endParaRPr lang="tr-TR" sz="2500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  CO</a:t>
            </a:r>
            <a:r>
              <a:rPr lang="tr-TR" b="1" baseline="-25000" dirty="0" smtClean="0"/>
              <a:t>2 </a:t>
            </a:r>
            <a:r>
              <a:rPr lang="tr-TR" b="1" dirty="0" smtClean="0"/>
              <a:t> , </a:t>
            </a:r>
            <a:r>
              <a:rPr lang="tr-TR" b="1" dirty="0" err="1" smtClean="0"/>
              <a:t>Alkalinity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pH</a:t>
            </a:r>
            <a:r>
              <a:rPr lang="tr-TR" b="1" dirty="0" smtClean="0"/>
              <a:t> </a:t>
            </a:r>
            <a:r>
              <a:rPr lang="tr-TR" b="1" dirty="0" err="1" smtClean="0"/>
              <a:t>relationship</a:t>
            </a:r>
            <a:endParaRPr lang="tr-TR" b="1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Equilibrium rxns :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-25000" smtClean="0"/>
              <a:t>2</a:t>
            </a:r>
            <a:r>
              <a:rPr lang="tr-TR" smtClean="0"/>
              <a:t> + H</a:t>
            </a:r>
            <a:r>
              <a:rPr lang="tr-TR" baseline="-25000" smtClean="0"/>
              <a:t>2 </a:t>
            </a:r>
            <a:r>
              <a:rPr lang="tr-TR" smtClean="0"/>
              <a:t>O </a:t>
            </a:r>
            <a:r>
              <a:rPr lang="tr-TR" smtClean="0">
                <a:sym typeface="Wingdings" pitchFamily="2" charset="2"/>
              </a:rPr>
              <a:t></a:t>
            </a:r>
            <a:r>
              <a:rPr lang="tr-TR" smtClean="0"/>
              <a:t> 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</a:t>
            </a:r>
            <a:r>
              <a:rPr lang="tr-TR" smtClean="0">
                <a:sym typeface="Wingdings" pitchFamily="2" charset="2"/>
              </a:rPr>
              <a:t> [</a:t>
            </a:r>
            <a:r>
              <a:rPr lang="tr-TR" smtClean="0"/>
              <a:t>H</a:t>
            </a:r>
            <a:r>
              <a:rPr lang="tr-TR" baseline="30000" smtClean="0"/>
              <a:t>+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] + [</a:t>
            </a:r>
            <a:r>
              <a:rPr lang="tr-TR" smtClean="0"/>
              <a:t>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smtClean="0">
                <a:sym typeface="Wingdings" pitchFamily="2" charset="2"/>
              </a:rPr>
              <a:t>]</a:t>
            </a: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M(HCO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baseline="30000" smtClean="0"/>
              <a:t> </a:t>
            </a:r>
            <a:r>
              <a:rPr lang="tr-TR" smtClean="0"/>
              <a:t>)</a:t>
            </a:r>
            <a:r>
              <a:rPr lang="tr-TR" baseline="-25000" smtClean="0"/>
              <a:t>2 </a:t>
            </a:r>
            <a:r>
              <a:rPr lang="tr-TR" smtClean="0">
                <a:sym typeface="Wingdings" pitchFamily="2" charset="2"/>
              </a:rPr>
              <a:t></a:t>
            </a:r>
            <a:r>
              <a:rPr lang="tr-TR" smtClean="0"/>
              <a:t> M</a:t>
            </a:r>
            <a:r>
              <a:rPr lang="tr-TR" baseline="30000" smtClean="0"/>
              <a:t>+</a:t>
            </a:r>
            <a:r>
              <a:rPr lang="tr-TR" smtClean="0"/>
              <a:t> + 2 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smtClean="0">
                <a:sym typeface="Wingdings" pitchFamily="2" charset="2"/>
              </a:rPr>
              <a:t> </a:t>
            </a:r>
            <a:r>
              <a:rPr lang="tr-TR" smtClean="0"/>
              <a:t> H</a:t>
            </a:r>
            <a:r>
              <a:rPr lang="tr-TR" baseline="30000" smtClean="0"/>
              <a:t>+</a:t>
            </a:r>
            <a:r>
              <a:rPr lang="tr-TR" smtClean="0"/>
              <a:t> + CO</a:t>
            </a:r>
            <a:r>
              <a:rPr lang="tr-TR" baseline="30000" smtClean="0"/>
              <a:t>=</a:t>
            </a:r>
            <a:r>
              <a:rPr lang="tr-TR" baseline="-25000" smtClean="0"/>
              <a:t>3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30000" smtClean="0"/>
              <a:t>=</a:t>
            </a:r>
            <a:r>
              <a:rPr lang="tr-TR" baseline="-25000" smtClean="0"/>
              <a:t>3   </a:t>
            </a:r>
            <a:r>
              <a:rPr lang="tr-TR" smtClean="0"/>
              <a:t> + H</a:t>
            </a:r>
            <a:r>
              <a:rPr lang="tr-TR" baseline="-25000" smtClean="0"/>
              <a:t>2</a:t>
            </a:r>
            <a:r>
              <a:rPr lang="tr-TR" smtClean="0"/>
              <a:t>O</a:t>
            </a:r>
            <a:r>
              <a:rPr lang="tr-TR" baseline="-25000" smtClean="0"/>
              <a:t> </a:t>
            </a:r>
            <a:r>
              <a:rPr lang="tr-TR" smtClean="0">
                <a:sym typeface="Wingdings" pitchFamily="2" charset="2"/>
              </a:rPr>
              <a:t></a:t>
            </a:r>
            <a:r>
              <a:rPr lang="tr-TR" smtClean="0"/>
              <a:t> 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 + OH</a:t>
            </a:r>
            <a:r>
              <a:rPr lang="tr-TR" baseline="30000" smtClean="0"/>
              <a:t>-</a:t>
            </a: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HCO</a:t>
            </a:r>
            <a:r>
              <a:rPr lang="tr-TR" baseline="30000" smtClean="0"/>
              <a:t>-</a:t>
            </a:r>
            <a:r>
              <a:rPr lang="tr-TR" baseline="-25000" smtClean="0"/>
              <a:t>3  </a:t>
            </a:r>
            <a:r>
              <a:rPr lang="tr-TR" smtClean="0"/>
              <a:t> is involved in all equations.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Change in conc. or pH shift the equilibrium.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 pH Changes during Aeration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Aeration</a:t>
            </a:r>
            <a:r>
              <a:rPr lang="tr-TR" smtClean="0">
                <a:sym typeface="Wingdings" pitchFamily="2" charset="2"/>
              </a:rPr>
              <a:t> removes </a:t>
            </a:r>
            <a:r>
              <a:rPr lang="tr-TR" smtClean="0"/>
              <a:t>CO</a:t>
            </a:r>
            <a:r>
              <a:rPr lang="tr-TR" baseline="-25000" smtClean="0"/>
              <a:t>2</a:t>
            </a:r>
          </a:p>
          <a:p>
            <a:pPr eaLnBrk="1" hangingPunct="1"/>
            <a:r>
              <a:rPr lang="tr-TR" smtClean="0"/>
              <a:t>CO</a:t>
            </a:r>
            <a:r>
              <a:rPr lang="tr-TR" baseline="-25000" smtClean="0"/>
              <a:t>2 </a:t>
            </a:r>
            <a:r>
              <a:rPr lang="tr-TR" smtClean="0"/>
              <a:t> acidic gas</a:t>
            </a:r>
            <a:r>
              <a:rPr lang="tr-TR" smtClean="0">
                <a:sym typeface="Wingdings" pitchFamily="2" charset="2"/>
              </a:rPr>
              <a:t> removal increase pH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Air content 0,03 % by volume </a:t>
            </a:r>
            <a:r>
              <a:rPr lang="tr-TR" smtClean="0"/>
              <a:t>CO</a:t>
            </a:r>
            <a:r>
              <a:rPr lang="tr-TR" baseline="-25000" smtClean="0"/>
              <a:t>2   </a:t>
            </a:r>
            <a:r>
              <a:rPr lang="tr-TR" smtClean="0"/>
              <a:t>  </a:t>
            </a:r>
          </a:p>
          <a:p>
            <a:pPr eaLnBrk="1" hangingPunct="1"/>
            <a:r>
              <a:rPr lang="tr-TR" smtClean="0"/>
              <a:t>Henry ‘s constant : 1500 mg/L.atm</a:t>
            </a:r>
          </a:p>
          <a:p>
            <a:pPr eaLnBrk="1" hangingPunct="1">
              <a:buFont typeface="Arial" charset="0"/>
              <a:buNone/>
            </a:pPr>
            <a:endParaRPr lang="tr-TR" baseline="-25000" smtClean="0"/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 </a:t>
            </a:r>
            <a:r>
              <a:rPr lang="tr-TR" smtClean="0"/>
              <a:t>  Equilibrium conc.for CO</a:t>
            </a:r>
            <a:r>
              <a:rPr lang="tr-TR" baseline="-25000" smtClean="0"/>
              <a:t>2 </a:t>
            </a:r>
            <a:r>
              <a:rPr lang="tr-TR" smtClean="0"/>
              <a:t> = 0,0003 x 1500</a:t>
            </a:r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					</a:t>
            </a:r>
            <a:r>
              <a:rPr lang="tr-TR" smtClean="0"/>
              <a:t> 	=0,45 mg/L</a:t>
            </a:r>
            <a:endParaRPr lang="tr-TR" baseline="-25000" smtClean="0"/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 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K</a:t>
            </a:r>
            <a:r>
              <a:rPr lang="tr-TR" baseline="-25000" smtClean="0"/>
              <a:t>A1</a:t>
            </a:r>
            <a:r>
              <a:rPr lang="tr-TR" smtClean="0"/>
              <a:t> = [H</a:t>
            </a:r>
            <a:r>
              <a:rPr lang="tr-TR" baseline="30000" smtClean="0"/>
              <a:t>+</a:t>
            </a:r>
            <a:r>
              <a:rPr lang="tr-TR" smtClean="0"/>
              <a:t> ] [HCO</a:t>
            </a:r>
            <a:r>
              <a:rPr lang="tr-TR" baseline="30000" smtClean="0"/>
              <a:t>-</a:t>
            </a:r>
            <a:r>
              <a:rPr lang="tr-TR" baseline="-25000" smtClean="0"/>
              <a:t>3 </a:t>
            </a:r>
            <a:r>
              <a:rPr lang="tr-TR" smtClean="0"/>
              <a:t>] / [H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 </a:t>
            </a:r>
            <a:r>
              <a:rPr lang="tr-TR" smtClean="0"/>
              <a:t>] 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If alkalinity = 100 mg/L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Aerated until equilibrium of CO</a:t>
            </a:r>
            <a:r>
              <a:rPr lang="tr-TR" baseline="-25000" smtClean="0"/>
              <a:t>2</a:t>
            </a:r>
            <a:r>
              <a:rPr lang="tr-TR" smtClean="0"/>
              <a:t> in air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pH=8,6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pH Changes in Algal Blooms 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During algal blooms pH 10</a:t>
            </a:r>
          </a:p>
          <a:p>
            <a:pPr eaLnBrk="1" hangingPunct="1"/>
            <a:r>
              <a:rPr lang="tr-TR" smtClean="0"/>
              <a:t>Algae use CO</a:t>
            </a:r>
            <a:r>
              <a:rPr lang="tr-TR" baseline="-25000" smtClean="0"/>
              <a:t>2  </a:t>
            </a:r>
            <a:r>
              <a:rPr lang="tr-TR" smtClean="0"/>
              <a:t> in photosynthesis.</a:t>
            </a:r>
          </a:p>
          <a:p>
            <a:pPr eaLnBrk="1" hangingPunct="1"/>
            <a:r>
              <a:rPr lang="tr-TR" smtClean="0"/>
              <a:t>Algae can reduce CO</a:t>
            </a:r>
            <a:r>
              <a:rPr lang="tr-TR" baseline="-25000" smtClean="0"/>
              <a:t>2 </a:t>
            </a:r>
            <a:r>
              <a:rPr lang="tr-TR" smtClean="0"/>
              <a:t>conc. below its equilibrium concentrations.</a:t>
            </a:r>
          </a:p>
          <a:p>
            <a:pPr eaLnBrk="1" hangingPunct="1"/>
            <a:r>
              <a:rPr lang="tr-TR" smtClean="0"/>
              <a:t>As pH increase alkalinity forms change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2HCO</a:t>
            </a:r>
            <a:r>
              <a:rPr lang="tr-TR" baseline="30000" smtClean="0"/>
              <a:t>-</a:t>
            </a:r>
            <a:r>
              <a:rPr lang="tr-TR" baseline="-25000" smtClean="0"/>
              <a:t>3</a:t>
            </a:r>
            <a:r>
              <a:rPr lang="tr-TR" smtClean="0">
                <a:sym typeface="Wingdings" pitchFamily="2" charset="2"/>
              </a:rPr>
              <a:t> </a:t>
            </a:r>
            <a:r>
              <a:rPr lang="tr-TR" smtClean="0"/>
              <a:t> CO</a:t>
            </a:r>
            <a:r>
              <a:rPr lang="tr-TR" baseline="30000" smtClean="0"/>
              <a:t>=</a:t>
            </a:r>
            <a:r>
              <a:rPr lang="tr-TR" baseline="-25000" smtClean="0"/>
              <a:t>3  </a:t>
            </a:r>
            <a:r>
              <a:rPr lang="tr-TR" smtClean="0"/>
              <a:t> + H</a:t>
            </a:r>
            <a:r>
              <a:rPr lang="tr-TR" baseline="-25000" smtClean="0"/>
              <a:t>2</a:t>
            </a:r>
            <a:r>
              <a:rPr lang="tr-TR" smtClean="0"/>
              <a:t>O + CO</a:t>
            </a:r>
            <a:r>
              <a:rPr lang="tr-TR" baseline="-25000" smtClean="0"/>
              <a:t>2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30000" smtClean="0"/>
              <a:t>=</a:t>
            </a:r>
            <a:r>
              <a:rPr lang="tr-TR" baseline="-25000" smtClean="0"/>
              <a:t>3   </a:t>
            </a:r>
            <a:r>
              <a:rPr lang="tr-TR" smtClean="0"/>
              <a:t> + H</a:t>
            </a:r>
            <a:r>
              <a:rPr lang="tr-TR" baseline="-25000" smtClean="0"/>
              <a:t>2</a:t>
            </a:r>
            <a:r>
              <a:rPr lang="tr-TR" smtClean="0"/>
              <a:t>O</a:t>
            </a:r>
            <a:r>
              <a:rPr lang="tr-TR" baseline="-25000" smtClean="0"/>
              <a:t> </a:t>
            </a:r>
            <a:r>
              <a:rPr lang="tr-TR" smtClean="0">
                <a:sym typeface="Wingdings" pitchFamily="2" charset="2"/>
              </a:rPr>
              <a:t></a:t>
            </a:r>
            <a:r>
              <a:rPr lang="tr-TR" smtClean="0"/>
              <a:t> 2OH</a:t>
            </a:r>
            <a:r>
              <a:rPr lang="tr-TR" baseline="30000" smtClean="0"/>
              <a:t>-  </a:t>
            </a:r>
            <a:r>
              <a:rPr lang="tr-TR" smtClean="0"/>
              <a:t> + CO</a:t>
            </a:r>
            <a:r>
              <a:rPr lang="tr-TR" baseline="-25000" smtClean="0"/>
              <a:t>2 </a:t>
            </a:r>
          </a:p>
          <a:p>
            <a:pPr eaLnBrk="1" hangingPunct="1">
              <a:buFont typeface="Arial" charset="0"/>
              <a:buNone/>
            </a:pPr>
            <a:endParaRPr lang="tr-TR" baseline="-25000" smtClean="0"/>
          </a:p>
          <a:p>
            <a:pPr eaLnBrk="1" hangingPunct="1">
              <a:buFont typeface="Arial" charset="0"/>
              <a:buNone/>
            </a:pPr>
            <a:r>
              <a:rPr lang="tr-TR" baseline="-25000" smtClean="0"/>
              <a:t> </a:t>
            </a:r>
            <a:r>
              <a:rPr lang="tr-TR" smtClean="0"/>
              <a:t> Total alkalinity remains constant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Algae extract CO</a:t>
            </a:r>
            <a:r>
              <a:rPr lang="tr-TR" baseline="-25000" smtClean="0"/>
              <a:t>2  </a:t>
            </a:r>
            <a:r>
              <a:rPr lang="tr-TR" smtClean="0"/>
              <a:t> until pH 10-11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During dark hours algae produce CO</a:t>
            </a:r>
            <a:r>
              <a:rPr lang="tr-TR" baseline="-25000" smtClean="0"/>
              <a:t>2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Respiration exceeds photosynthetic process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-25000" smtClean="0"/>
              <a:t>2 </a:t>
            </a:r>
            <a:r>
              <a:rPr lang="tr-TR" smtClean="0"/>
              <a:t>production tends to reduce pH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b="1" smtClean="0"/>
              <a:t>Boiler Waters</a:t>
            </a:r>
          </a:p>
          <a:p>
            <a:pPr eaLnBrk="1" hangingPunct="1">
              <a:buFont typeface="Arial" charset="0"/>
              <a:buNone/>
            </a:pPr>
            <a:endParaRPr lang="tr-TR" b="1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CO</a:t>
            </a:r>
            <a:r>
              <a:rPr lang="tr-TR" baseline="-25000" smtClean="0"/>
              <a:t>2 </a:t>
            </a:r>
            <a:r>
              <a:rPr lang="tr-TR" smtClean="0"/>
              <a:t>insoluable in boiling water </a:t>
            </a:r>
            <a:r>
              <a:rPr lang="tr-TR" smtClean="0">
                <a:sym typeface="Wingdings" pitchFamily="2" charset="2"/>
              </a:rPr>
              <a:t> Removed with steam increase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Alkalinity shift from</a:t>
            </a: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Bicarbonate</a:t>
            </a:r>
            <a:r>
              <a:rPr lang="tr-TR" smtClean="0">
                <a:sym typeface="Wingdings" pitchFamily="2" charset="2"/>
              </a:rPr>
              <a:t> carbonate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Carbonate hydroxide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When there is OH</a:t>
            </a:r>
            <a:r>
              <a:rPr lang="tr-TR" baseline="30000" smtClean="0">
                <a:sym typeface="Wingdings" pitchFamily="2" charset="2"/>
              </a:rPr>
              <a:t>-</a:t>
            </a:r>
            <a:r>
              <a:rPr lang="tr-TR" smtClean="0">
                <a:sym typeface="Wingdings" pitchFamily="2" charset="2"/>
              </a:rPr>
              <a:t> alk. pH is high pH=11</a:t>
            </a: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carbonate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hydroxide</a:t>
            </a:r>
            <a:r>
              <a:rPr lang="tr-TR" dirty="0" smtClean="0"/>
              <a:t> </a:t>
            </a:r>
            <a:r>
              <a:rPr lang="tr-TR" dirty="0" err="1" smtClean="0"/>
              <a:t>alkalinity</a:t>
            </a:r>
            <a:r>
              <a:rPr lang="tr-TR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/>
              <a:t>Algae</a:t>
            </a:r>
            <a:r>
              <a:rPr lang="tr-TR" dirty="0" smtClean="0"/>
              <a:t> </a:t>
            </a:r>
            <a:r>
              <a:rPr lang="tr-TR" dirty="0" err="1" smtClean="0"/>
              <a:t>remove</a:t>
            </a:r>
            <a:r>
              <a:rPr lang="tr-TR" dirty="0" smtClean="0"/>
              <a:t> CO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pH</a:t>
            </a:r>
            <a:r>
              <a:rPr lang="tr-TR" dirty="0" smtClean="0">
                <a:sym typeface="Wingdings" pitchFamily="2" charset="2"/>
              </a:rPr>
              <a:t> 9-10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err="1" smtClean="0">
                <a:sym typeface="Wingdings" pitchFamily="2" charset="2"/>
              </a:rPr>
              <a:t>Boiler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waters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contain</a:t>
            </a:r>
            <a:r>
              <a:rPr lang="tr-TR" dirty="0" smtClean="0">
                <a:sym typeface="Wingdings" pitchFamily="2" charset="2"/>
              </a:rPr>
              <a:t> CO</a:t>
            </a:r>
            <a:r>
              <a:rPr lang="tr-TR" baseline="-25000" dirty="0" smtClean="0">
                <a:sym typeface="Wingdings" pitchFamily="2" charset="2"/>
              </a:rPr>
              <a:t>3</a:t>
            </a:r>
            <a:r>
              <a:rPr lang="tr-TR" baseline="30000" dirty="0" smtClean="0">
                <a:sym typeface="Wingdings" pitchFamily="2" charset="2"/>
              </a:rPr>
              <a:t>=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OH</a:t>
            </a:r>
            <a:r>
              <a:rPr lang="tr-TR" baseline="30000" dirty="0" smtClean="0">
                <a:sym typeface="Wingdings" pitchFamily="2" charset="2"/>
              </a:rPr>
              <a:t>-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alkalinity</a:t>
            </a:r>
            <a:endParaRPr lang="tr-TR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u="sng" dirty="0" err="1" smtClean="0">
                <a:sym typeface="Wingdings" pitchFamily="2" charset="2"/>
              </a:rPr>
              <a:t>Types</a:t>
            </a:r>
            <a:r>
              <a:rPr lang="tr-TR" b="1" u="sng" dirty="0" smtClean="0">
                <a:sym typeface="Wingdings" pitchFamily="2" charset="2"/>
              </a:rPr>
              <a:t> of </a:t>
            </a:r>
            <a:r>
              <a:rPr lang="tr-TR" b="1" u="sng" dirty="0" err="1" smtClean="0">
                <a:sym typeface="Wingdings" pitchFamily="2" charset="2"/>
              </a:rPr>
              <a:t>alkalinity</a:t>
            </a:r>
            <a:r>
              <a:rPr lang="tr-TR" b="1" u="sng" dirty="0" smtClean="0">
                <a:sym typeface="Wingdings" pitchFamily="2" charset="2"/>
              </a:rPr>
              <a:t> in </a:t>
            </a:r>
            <a:r>
              <a:rPr lang="tr-TR" b="1" u="sng" dirty="0" err="1" smtClean="0">
                <a:sym typeface="Wingdings" pitchFamily="2" charset="2"/>
              </a:rPr>
              <a:t>natural</a:t>
            </a:r>
            <a:r>
              <a:rPr lang="tr-TR" b="1" u="sng" dirty="0" smtClean="0">
                <a:sym typeface="Wingdings" pitchFamily="2" charset="2"/>
              </a:rPr>
              <a:t> </a:t>
            </a:r>
            <a:r>
              <a:rPr lang="tr-TR" b="1" u="sng" dirty="0" err="1" smtClean="0">
                <a:sym typeface="Wingdings" pitchFamily="2" charset="2"/>
              </a:rPr>
              <a:t>waters</a:t>
            </a:r>
            <a:r>
              <a:rPr lang="tr-TR" b="1" u="sng" dirty="0" smtClean="0">
                <a:sym typeface="Wingdings" pitchFamily="2" charset="2"/>
              </a:rPr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>
                <a:sym typeface="Wingdings" pitchFamily="2" charset="2"/>
              </a:rPr>
              <a:t>Hydroxide</a:t>
            </a:r>
            <a:endParaRPr lang="tr-TR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>
                <a:sym typeface="Wingdings" pitchFamily="2" charset="2"/>
              </a:rPr>
              <a:t>Carbonate</a:t>
            </a:r>
            <a:endParaRPr lang="tr-TR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 smtClean="0">
                <a:sym typeface="Wingdings" pitchFamily="2" charset="2"/>
              </a:rPr>
              <a:t>Bicarbonate</a:t>
            </a:r>
            <a:endParaRPr lang="tr-TR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Alkalinity acts as buffer to resist to pH drops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No public health significance of alkalinity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Taste of highly alkaline waters are not good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b="1" smtClean="0">
                <a:sym typeface="Wingdings" pitchFamily="2" charset="2"/>
              </a:rPr>
              <a:t>Methods of Determining Alkalinity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Titration with N/50 H</a:t>
            </a:r>
            <a:r>
              <a:rPr lang="tr-TR" baseline="-25000" smtClean="0"/>
              <a:t>2</a:t>
            </a:r>
            <a:r>
              <a:rPr lang="tr-TR" smtClean="0"/>
              <a:t>SO</a:t>
            </a:r>
            <a:r>
              <a:rPr lang="tr-TR" baseline="-25000" smtClean="0"/>
              <a:t>4</a:t>
            </a:r>
            <a:r>
              <a:rPr lang="tr-TR" smtClean="0"/>
              <a:t> reported in terms of equivalent CaCO</a:t>
            </a:r>
            <a:r>
              <a:rPr lang="tr-TR" baseline="-25000" smtClean="0"/>
              <a:t>3</a:t>
            </a:r>
            <a:r>
              <a:rPr lang="tr-TR" smtClean="0"/>
              <a:t>.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If pH &gt; 8.3 Titration in two point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r>
              <a:rPr lang="tr-TR" smtClean="0"/>
              <a:t>First step </a:t>
            </a:r>
            <a:r>
              <a:rPr lang="tr-TR" smtClean="0">
                <a:sym typeface="Wingdings" pitchFamily="2" charset="2"/>
              </a:rPr>
              <a:t> till pH 8.3 phenolphthalein turning point ( pink to colorless)</a:t>
            </a: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8195" name="6 İçerik Yer Tutucusu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tr-TR" smtClean="0"/>
              <a:t>Second step </a:t>
            </a:r>
            <a:r>
              <a:rPr lang="tr-TR" smtClean="0">
                <a:sym typeface="Wingdings" pitchFamily="2" charset="2"/>
              </a:rPr>
              <a:t> pH 4.5 Bromcresol green end point or M.O.</a:t>
            </a:r>
          </a:p>
          <a:p>
            <a:pPr eaLnBrk="1" hangingPunct="1"/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/>
              <a:t> @ pH 8.3     CO</a:t>
            </a:r>
            <a:r>
              <a:rPr lang="tr-TR" baseline="30000" smtClean="0"/>
              <a:t>2-</a:t>
            </a:r>
            <a:r>
              <a:rPr lang="tr-TR" baseline="-25000" smtClean="0"/>
              <a:t>3</a:t>
            </a:r>
            <a:r>
              <a:rPr lang="tr-TR" smtClean="0"/>
              <a:t> + H</a:t>
            </a:r>
            <a:r>
              <a:rPr lang="tr-TR" baseline="30000" smtClean="0"/>
              <a:t>+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	 HCO</a:t>
            </a:r>
            <a:r>
              <a:rPr lang="tr-TR" baseline="30000" smtClean="0">
                <a:sym typeface="Wingdings" pitchFamily="2" charset="2"/>
              </a:rPr>
              <a:t>-</a:t>
            </a:r>
            <a:r>
              <a:rPr lang="tr-TR" baseline="-25000" smtClean="0">
                <a:sym typeface="Wingdings" pitchFamily="2" charset="2"/>
              </a:rPr>
              <a:t>3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 @ pH 4.5      HCO</a:t>
            </a:r>
            <a:r>
              <a:rPr lang="tr-TR" baseline="30000" smtClean="0">
                <a:sym typeface="Wingdings" pitchFamily="2" charset="2"/>
              </a:rPr>
              <a:t>-</a:t>
            </a:r>
            <a:r>
              <a:rPr lang="tr-TR" baseline="-25000" smtClean="0">
                <a:sym typeface="Wingdings" pitchFamily="2" charset="2"/>
              </a:rPr>
              <a:t>3</a:t>
            </a:r>
            <a:r>
              <a:rPr lang="tr-TR" smtClean="0">
                <a:sym typeface="Wingdings" pitchFamily="2" charset="2"/>
              </a:rPr>
              <a:t> + </a:t>
            </a:r>
            <a:r>
              <a:rPr lang="tr-TR" smtClean="0"/>
              <a:t>H</a:t>
            </a:r>
            <a:r>
              <a:rPr lang="tr-TR" baseline="30000" smtClean="0"/>
              <a:t>+</a:t>
            </a:r>
            <a:r>
              <a:rPr lang="tr-TR" smtClean="0">
                <a:sym typeface="Wingdings" pitchFamily="2" charset="2"/>
              </a:rPr>
              <a:t>  	  H</a:t>
            </a:r>
            <a:r>
              <a:rPr lang="tr-TR" baseline="-25000" smtClean="0">
                <a:sym typeface="Wingdings" pitchFamily="2" charset="2"/>
              </a:rPr>
              <a:t>2</a:t>
            </a:r>
            <a:r>
              <a:rPr lang="tr-TR" smtClean="0">
                <a:sym typeface="Wingdings" pitchFamily="2" charset="2"/>
              </a:rPr>
              <a:t>CO</a:t>
            </a:r>
            <a:r>
              <a:rPr lang="tr-TR" baseline="-25000" smtClean="0">
                <a:sym typeface="Wingdings" pitchFamily="2" charset="2"/>
              </a:rPr>
              <a:t>3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Alkalinity is the sum of all the titratable bases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ym typeface="Wingdings" pitchFamily="2" charset="2"/>
              </a:rPr>
              <a:t>0.01 M [HCO</a:t>
            </a:r>
            <a:r>
              <a:rPr lang="tr-TR" baseline="30000" smtClean="0">
                <a:sym typeface="Wingdings" pitchFamily="2" charset="2"/>
              </a:rPr>
              <a:t>-</a:t>
            </a:r>
            <a:r>
              <a:rPr lang="tr-TR" baseline="-25000" smtClean="0">
                <a:sym typeface="Wingdings" pitchFamily="2" charset="2"/>
              </a:rPr>
              <a:t>3</a:t>
            </a:r>
            <a:r>
              <a:rPr lang="tr-TR" smtClean="0">
                <a:sym typeface="Wingdings" pitchFamily="2" charset="2"/>
              </a:rPr>
              <a:t> ]  500 mg/L as </a:t>
            </a:r>
            <a:r>
              <a:rPr lang="tr-TR" smtClean="0"/>
              <a:t>CaCO</a:t>
            </a:r>
            <a:r>
              <a:rPr lang="tr-TR" baseline="-25000" smtClean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10 meq/L * 50 mg/meq = 500 mg/L</a:t>
            </a:r>
          </a:p>
          <a:p>
            <a:pPr eaLnBrk="1" hangingPunct="1"/>
            <a:endParaRPr lang="tr-TR" smtClean="0"/>
          </a:p>
        </p:txBody>
      </p:sp>
      <p:sp>
        <p:nvSpPr>
          <p:cNvPr id="2" name="Left-Right Arrow 1"/>
          <p:cNvSpPr/>
          <p:nvPr/>
        </p:nvSpPr>
        <p:spPr>
          <a:xfrm>
            <a:off x="4284663" y="2133600"/>
            <a:ext cx="719137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" name="Left-Right Arrow 4"/>
          <p:cNvSpPr/>
          <p:nvPr/>
        </p:nvSpPr>
        <p:spPr>
          <a:xfrm>
            <a:off x="4500563" y="2781300"/>
            <a:ext cx="719137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0"/>
            <a:ext cx="92059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Titration curve for a hydroxide-carbonate mixture.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>
              <a:solidFill>
                <a:schemeClr val="bg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Figure 18.1</a:t>
            </a:r>
          </a:p>
        </p:txBody>
      </p:sp>
      <p:pic>
        <p:nvPicPr>
          <p:cNvPr id="9219" name="Picture 4" descr="C:\Schiesl Outside Services\Sawyer\Sawyer jpegs\chapters 13-33\saw48066_1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1104900"/>
            <a:ext cx="6629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 </a:t>
            </a:r>
            <a:br>
              <a:rPr lang="tr-TR" dirty="0" smtClean="0"/>
            </a:br>
            <a:r>
              <a:rPr lang="tr-TR" sz="4700" b="1" dirty="0" err="1" smtClean="0"/>
              <a:t>Phenolphthalein</a:t>
            </a:r>
            <a:r>
              <a:rPr lang="tr-TR" sz="4700" b="1" dirty="0" smtClean="0"/>
              <a:t> </a:t>
            </a:r>
            <a:r>
              <a:rPr lang="tr-TR" sz="4700" b="1" dirty="0" err="1" smtClean="0"/>
              <a:t>and</a:t>
            </a:r>
            <a:r>
              <a:rPr lang="tr-TR" sz="4700" b="1" dirty="0" smtClean="0"/>
              <a:t> Total </a:t>
            </a:r>
            <a:r>
              <a:rPr lang="tr-TR" sz="4700" b="1" dirty="0" err="1" smtClean="0"/>
              <a:t>Alkalinity</a:t>
            </a:r>
            <a:endParaRPr lang="tr-TR" sz="4700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tr-TR" smtClean="0"/>
              <a:t>Strong base titration curve </a:t>
            </a:r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@ pH 10 all the hydroxide ions are neutralized 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@ pH 8.3 carbonate converted to bicarbonate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Titration till</a:t>
            </a:r>
            <a:r>
              <a:rPr lang="tr-TR" b="1" smtClean="0"/>
              <a:t> </a:t>
            </a:r>
            <a:r>
              <a:rPr lang="tr-TR" smtClean="0"/>
              <a:t>phenolphthalein end point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Phenolphthalein  alkalinity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1265</Words>
  <Application>Microsoft Office PowerPoint</Application>
  <PresentationFormat>Ekran Gösterisi (4:3)</PresentationFormat>
  <Paragraphs>317</Paragraphs>
  <Slides>37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ENVE 201 Environmental Engineering Chemistry 1  </vt:lpstr>
      <vt:lpstr>ALKALINITY</vt:lpstr>
      <vt:lpstr>  </vt:lpstr>
      <vt:lpstr>  </vt:lpstr>
      <vt:lpstr>  </vt:lpstr>
      <vt:lpstr>  </vt:lpstr>
      <vt:lpstr>  </vt:lpstr>
      <vt:lpstr>Slayt 8</vt:lpstr>
      <vt:lpstr>  Phenolphthalein and Total Alkalinity</vt:lpstr>
      <vt:lpstr>  </vt:lpstr>
      <vt:lpstr>  </vt:lpstr>
      <vt:lpstr>Calculation from Alkalinity Measurements  </vt:lpstr>
      <vt:lpstr>Slayt 13</vt:lpstr>
      <vt:lpstr>  </vt:lpstr>
      <vt:lpstr>  </vt:lpstr>
      <vt:lpstr>  </vt:lpstr>
      <vt:lpstr>  </vt:lpstr>
      <vt:lpstr>Calculation from Alkalinity + pH Measurements</vt:lpstr>
      <vt:lpstr>  </vt:lpstr>
      <vt:lpstr>  </vt:lpstr>
      <vt:lpstr>Carbonate Chemistry</vt:lpstr>
      <vt:lpstr>  </vt:lpstr>
      <vt:lpstr>  </vt:lpstr>
      <vt:lpstr>  </vt:lpstr>
      <vt:lpstr>  </vt:lpstr>
      <vt:lpstr>Expressing in terms of CaCO3 </vt:lpstr>
      <vt:lpstr>Calculation from Equilibrium Equations</vt:lpstr>
      <vt:lpstr>  </vt:lpstr>
      <vt:lpstr>  </vt:lpstr>
      <vt:lpstr>  </vt:lpstr>
      <vt:lpstr>  CO2  , Alkalinity and pH relationship</vt:lpstr>
      <vt:lpstr> pH Changes during Aeration</vt:lpstr>
      <vt:lpstr>  </vt:lpstr>
      <vt:lpstr>pH Changes in Algal Blooms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Z.G</dc:creator>
  <cp:lastModifiedBy>ma-109</cp:lastModifiedBy>
  <cp:revision>53</cp:revision>
  <dcterms:created xsi:type="dcterms:W3CDTF">2011-12-12T15:27:34Z</dcterms:created>
  <dcterms:modified xsi:type="dcterms:W3CDTF">2012-12-13T11:47:53Z</dcterms:modified>
</cp:coreProperties>
</file>