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7" r:id="rId2"/>
    <p:sldId id="258" r:id="rId3"/>
    <p:sldId id="283" r:id="rId4"/>
    <p:sldId id="282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4" r:id="rId16"/>
    <p:sldId id="285" r:id="rId17"/>
    <p:sldId id="289" r:id="rId18"/>
    <p:sldId id="290" r:id="rId19"/>
    <p:sldId id="291" r:id="rId20"/>
    <p:sldId id="292" r:id="rId21"/>
    <p:sldId id="293" r:id="rId22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7BA31-EFB7-4C7F-9A58-692416FEDFFB}" type="datetimeFigureOut">
              <a:rPr lang="tr-TR" smtClean="0"/>
              <a:pPr/>
              <a:t>05.12.2011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8767F-CF49-4D83-8C0F-91B95B44EE5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2893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8767F-CF49-4D83-8C0F-91B95B44EE50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AFD73-60DF-4A99-8DA0-D7FD5F160CB0}" type="datetimeFigureOut">
              <a:rPr lang="tr-TR"/>
              <a:pPr>
                <a:defRPr/>
              </a:pPr>
              <a:t>05.12.2011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A083C-6B5F-4FC5-8800-53DE15E8F57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B0ABD-7F55-4532-9925-593406A5CB0C}" type="datetimeFigureOut">
              <a:rPr lang="tr-TR"/>
              <a:pPr>
                <a:defRPr/>
              </a:pPr>
              <a:t>05.12.2011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227EA-E4BB-4BDA-81B7-6DB961F87D7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C7F2A-59D3-4F87-A4F0-6F535D9EB93A}" type="datetimeFigureOut">
              <a:rPr lang="tr-TR"/>
              <a:pPr>
                <a:defRPr/>
              </a:pPr>
              <a:t>05.12.2011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D675D-0B3C-4D4F-8775-2104AD11BDC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09B58-3462-424F-9C22-320076C49569}" type="datetimeFigureOut">
              <a:rPr lang="tr-TR"/>
              <a:pPr>
                <a:defRPr/>
              </a:pPr>
              <a:t>05.12.2011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3C7EF-F8B1-4BA4-B8F2-23EEE169DA0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51E16-B021-460A-8845-BA30E75C0364}" type="datetimeFigureOut">
              <a:rPr lang="tr-TR"/>
              <a:pPr>
                <a:defRPr/>
              </a:pPr>
              <a:t>05.12.2011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64FCE-86F6-4F94-A81C-C5EA0DFEF71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FDB2B-0376-45DB-98F9-44CABD9CAFB2}" type="datetimeFigureOut">
              <a:rPr lang="tr-TR"/>
              <a:pPr>
                <a:defRPr/>
              </a:pPr>
              <a:t>05.12.2011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57DCF-7686-4F09-82C3-3B23E54642F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F966A-B2A6-4CB0-B0A6-D653E9BBCB4F}" type="datetimeFigureOut">
              <a:rPr lang="tr-TR"/>
              <a:pPr>
                <a:defRPr/>
              </a:pPr>
              <a:t>05.12.2011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EF5CF-66B7-4CBF-8F4B-E5BB7AC7B09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CE31F-287E-420D-88D1-128F7542F7C2}" type="datetimeFigureOut">
              <a:rPr lang="tr-TR"/>
              <a:pPr>
                <a:defRPr/>
              </a:pPr>
              <a:t>05.12.2011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13556-E643-4062-B834-ED0746483D7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D92BE-6B61-4745-8B53-9F6EFDAE89B8}" type="datetimeFigureOut">
              <a:rPr lang="tr-TR"/>
              <a:pPr>
                <a:defRPr/>
              </a:pPr>
              <a:t>05.12.2011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77268-4ED9-4C17-A624-74D9D2905D3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34554-0BC8-4369-81AE-7FC22B024BC5}" type="datetimeFigureOut">
              <a:rPr lang="tr-TR"/>
              <a:pPr>
                <a:defRPr/>
              </a:pPr>
              <a:t>05.12.2011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7006C-FF77-4374-BE3C-49FC768E718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9138E-B940-4A0A-8580-659018E7992D}" type="datetimeFigureOut">
              <a:rPr lang="tr-TR"/>
              <a:pPr>
                <a:defRPr/>
              </a:pPr>
              <a:t>05.12.2011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98FA7-30D9-491A-97C9-5826291E5EC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6BA591D-AACE-4DDE-8A31-E280E3E7E625}" type="datetimeFigureOut">
              <a:rPr lang="tr-TR"/>
              <a:pPr>
                <a:defRPr/>
              </a:pPr>
              <a:t>05.12.2011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8F9272-6CA1-402C-A499-BB73A7136D5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ENVE 201</a:t>
            </a:r>
            <a:br>
              <a:rPr lang="tr-TR" dirty="0" smtClean="0"/>
            </a:br>
            <a:r>
              <a:rPr lang="tr-TR" dirty="0" err="1" smtClean="0"/>
              <a:t>Environmental</a:t>
            </a:r>
            <a:r>
              <a:rPr lang="tr-TR" dirty="0" smtClean="0"/>
              <a:t> </a:t>
            </a:r>
            <a:r>
              <a:rPr lang="tr-TR" dirty="0" err="1" smtClean="0"/>
              <a:t>Engineering</a:t>
            </a:r>
            <a:r>
              <a:rPr lang="tr-TR" dirty="0" smtClean="0"/>
              <a:t> </a:t>
            </a:r>
            <a:r>
              <a:rPr lang="tr-TR" dirty="0" err="1" smtClean="0"/>
              <a:t>Chemistry</a:t>
            </a:r>
            <a:r>
              <a:rPr lang="tr-TR" dirty="0" smtClean="0"/>
              <a:t> 1 </a:t>
            </a:r>
            <a:br>
              <a:rPr lang="tr-TR" dirty="0" smtClean="0"/>
            </a:br>
            <a:endParaRPr lang="tr-TR" dirty="0" smtClean="0"/>
          </a:p>
        </p:txBody>
      </p:sp>
      <p:sp>
        <p:nvSpPr>
          <p:cNvPr id="2051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tr-TR" dirty="0" smtClean="0">
                <a:solidFill>
                  <a:schemeClr val="tx1"/>
                </a:solidFill>
              </a:rPr>
              <a:t>ACIDITY </a:t>
            </a:r>
          </a:p>
          <a:p>
            <a:pPr eaLnBrk="1" hangingPunct="1"/>
            <a:r>
              <a:rPr lang="tr-TR" dirty="0" smtClean="0">
                <a:solidFill>
                  <a:schemeClr val="tx1"/>
                </a:solidFill>
              </a:rPr>
              <a:t>Dr. Aslıhan </a:t>
            </a:r>
            <a:r>
              <a:rPr lang="tr-TR" dirty="0" err="1" smtClean="0">
                <a:solidFill>
                  <a:schemeClr val="tx1"/>
                </a:solidFill>
              </a:rPr>
              <a:t>Kerç</a:t>
            </a:r>
            <a:endParaRPr lang="tr-TR" dirty="0" smtClean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2 İçerik Yer Tutucusu"/>
          <p:cNvSpPr>
            <a:spLocks noGrp="1"/>
          </p:cNvSpPr>
          <p:nvPr>
            <p:ph idx="1"/>
          </p:nvPr>
        </p:nvSpPr>
        <p:spPr>
          <a:xfrm>
            <a:off x="323528" y="404664"/>
            <a:ext cx="8496944" cy="5976664"/>
          </a:xfrm>
        </p:spPr>
        <p:txBody>
          <a:bodyPr/>
          <a:lstStyle/>
          <a:p>
            <a:r>
              <a:rPr lang="tr-TR" dirty="0" smtClean="0"/>
              <a:t>CO</a:t>
            </a:r>
            <a:r>
              <a:rPr lang="tr-TR" baseline="-25000" dirty="0" smtClean="0"/>
              <a:t>2</a:t>
            </a:r>
            <a:r>
              <a:rPr lang="tr-TR" dirty="0" smtClean="0"/>
              <a:t>  </a:t>
            </a:r>
            <a:r>
              <a:rPr lang="tr-TR" dirty="0" err="1" smtClean="0"/>
              <a:t>content</a:t>
            </a:r>
            <a:r>
              <a:rPr lang="tr-TR" dirty="0" smtClean="0"/>
              <a:t> is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important</a:t>
            </a:r>
            <a:r>
              <a:rPr lang="tr-TR" dirty="0" smtClean="0"/>
              <a:t> in lime-soda </a:t>
            </a:r>
            <a:r>
              <a:rPr lang="tr-TR" dirty="0" err="1" smtClean="0"/>
              <a:t>ash</a:t>
            </a:r>
            <a:r>
              <a:rPr lang="tr-TR" dirty="0" smtClean="0"/>
              <a:t> </a:t>
            </a:r>
            <a:r>
              <a:rPr lang="tr-TR" dirty="0" err="1" smtClean="0"/>
              <a:t>softening</a:t>
            </a:r>
            <a:r>
              <a:rPr lang="tr-TR" dirty="0" smtClean="0"/>
              <a:t>, </a:t>
            </a:r>
          </a:p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biological</a:t>
            </a:r>
            <a:r>
              <a:rPr lang="tr-TR" dirty="0" smtClean="0"/>
              <a:t> </a:t>
            </a:r>
            <a:r>
              <a:rPr lang="tr-TR" dirty="0" err="1" smtClean="0"/>
              <a:t>treatment</a:t>
            </a:r>
            <a:r>
              <a:rPr lang="tr-TR" dirty="0" smtClean="0"/>
              <a:t> </a:t>
            </a:r>
            <a:r>
              <a:rPr lang="tr-TR" dirty="0" err="1" smtClean="0"/>
              <a:t>pH</a:t>
            </a:r>
            <a:r>
              <a:rPr lang="tr-TR" dirty="0" smtClean="0"/>
              <a:t> </a:t>
            </a:r>
            <a:r>
              <a:rPr lang="tr-TR" dirty="0" err="1" smtClean="0"/>
              <a:t>must</a:t>
            </a:r>
            <a:r>
              <a:rPr lang="tr-TR" dirty="0" smtClean="0"/>
              <a:t> be </a:t>
            </a:r>
            <a:r>
              <a:rPr lang="tr-TR" dirty="0" err="1" smtClean="0"/>
              <a:t>maintained</a:t>
            </a:r>
            <a:r>
              <a:rPr lang="tr-TR" dirty="0" smtClean="0"/>
              <a:t> (6.0-9.5). </a:t>
            </a:r>
            <a:r>
              <a:rPr lang="tr-TR" dirty="0" err="1" smtClean="0"/>
              <a:t>Amount</a:t>
            </a:r>
            <a:r>
              <a:rPr lang="tr-TR" dirty="0" smtClean="0"/>
              <a:t> of </a:t>
            </a:r>
            <a:r>
              <a:rPr lang="tr-TR" dirty="0" err="1" smtClean="0"/>
              <a:t>chemicals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calculated</a:t>
            </a:r>
            <a:r>
              <a:rPr lang="tr-TR" dirty="0" smtClean="0"/>
              <a:t> </a:t>
            </a:r>
            <a:r>
              <a:rPr lang="tr-TR" dirty="0" err="1" smtClean="0"/>
              <a:t>based</a:t>
            </a:r>
            <a:r>
              <a:rPr lang="tr-TR" dirty="0" smtClean="0"/>
              <a:t> on </a:t>
            </a:r>
            <a:r>
              <a:rPr lang="tr-TR" dirty="0" err="1" smtClean="0"/>
              <a:t>acidity</a:t>
            </a:r>
            <a:r>
              <a:rPr lang="tr-TR" dirty="0" smtClean="0"/>
              <a:t> </a:t>
            </a:r>
            <a:r>
              <a:rPr lang="tr-TR" dirty="0" err="1" smtClean="0"/>
              <a:t>values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Combustion</a:t>
            </a:r>
            <a:r>
              <a:rPr lang="tr-TR" dirty="0" smtClean="0"/>
              <a:t> of </a:t>
            </a:r>
            <a:r>
              <a:rPr lang="tr-TR" dirty="0" err="1" smtClean="0"/>
              <a:t>fossil</a:t>
            </a:r>
            <a:r>
              <a:rPr lang="tr-TR" dirty="0" smtClean="0"/>
              <a:t> </a:t>
            </a:r>
            <a:r>
              <a:rPr lang="tr-TR" dirty="0" err="1" smtClean="0"/>
              <a:t>fuels</a:t>
            </a:r>
            <a:r>
              <a:rPr lang="tr-TR" dirty="0" smtClean="0"/>
              <a:t>  </a:t>
            </a:r>
            <a:r>
              <a:rPr lang="tr-TR" dirty="0" smtClean="0">
                <a:sym typeface="Wingdings" pitchFamily="2" charset="2"/>
              </a:rPr>
              <a:t> </a:t>
            </a:r>
            <a:r>
              <a:rPr lang="tr-TR" dirty="0" err="1" smtClean="0">
                <a:sym typeface="Wingdings" pitchFamily="2" charset="2"/>
              </a:rPr>
              <a:t>Nitrogen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oxides</a:t>
            </a:r>
            <a:r>
              <a:rPr lang="tr-TR" dirty="0" smtClean="0">
                <a:sym typeface="Wingdings" pitchFamily="2" charset="2"/>
              </a:rPr>
              <a:t> 						+</a:t>
            </a:r>
            <a:r>
              <a:rPr lang="tr-TR" dirty="0" err="1" smtClean="0">
                <a:sym typeface="Wingdings" pitchFamily="2" charset="2"/>
              </a:rPr>
              <a:t>Sulfur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oxides</a:t>
            </a:r>
            <a:r>
              <a:rPr lang="tr-TR" dirty="0" smtClean="0">
                <a:sym typeface="Wingdings" pitchFamily="2" charset="2"/>
              </a:rPr>
              <a:t> </a:t>
            </a:r>
          </a:p>
          <a:p>
            <a:r>
              <a:rPr lang="tr-TR" dirty="0" err="1" smtClean="0">
                <a:sym typeface="Wingdings" pitchFamily="2" charset="2"/>
              </a:rPr>
              <a:t>When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mixed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with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rain</a:t>
            </a:r>
            <a:r>
              <a:rPr lang="tr-TR" dirty="0" smtClean="0">
                <a:sym typeface="Wingdings" pitchFamily="2" charset="2"/>
              </a:rPr>
              <a:t>  </a:t>
            </a:r>
            <a:r>
              <a:rPr lang="tr-TR" dirty="0" err="1" smtClean="0">
                <a:sym typeface="Wingdings" pitchFamily="2" charset="2"/>
              </a:rPr>
              <a:t>forms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sulfuric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and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nitric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acids</a:t>
            </a:r>
            <a:r>
              <a:rPr lang="tr-TR" dirty="0" smtClean="0">
                <a:sym typeface="Wingdings" pitchFamily="2" charset="2"/>
              </a:rPr>
              <a:t>.</a:t>
            </a:r>
          </a:p>
          <a:p>
            <a:r>
              <a:rPr lang="tr-TR" dirty="0" err="1" smtClean="0"/>
              <a:t>Acid</a:t>
            </a:r>
            <a:r>
              <a:rPr lang="tr-TR" dirty="0" smtClean="0"/>
              <a:t> </a:t>
            </a:r>
            <a:r>
              <a:rPr lang="tr-TR" dirty="0" err="1" smtClean="0"/>
              <a:t>rain</a:t>
            </a:r>
            <a:r>
              <a:rPr lang="tr-TR" dirty="0" smtClean="0"/>
              <a:t> 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cause</a:t>
            </a:r>
            <a:r>
              <a:rPr lang="tr-TR" dirty="0" smtClean="0"/>
              <a:t> </a:t>
            </a:r>
            <a:r>
              <a:rPr lang="tr-TR" dirty="0" err="1" smtClean="0"/>
              <a:t>leaching</a:t>
            </a:r>
            <a:r>
              <a:rPr lang="tr-TR" dirty="0" smtClean="0"/>
              <a:t> of </a:t>
            </a:r>
            <a:r>
              <a:rPr lang="tr-TR" dirty="0" err="1" smtClean="0"/>
              <a:t>chemicals</a:t>
            </a:r>
            <a:r>
              <a:rPr lang="tr-TR" dirty="0" smtClean="0"/>
              <a:t> (</a:t>
            </a:r>
            <a:r>
              <a:rPr lang="tr-TR" dirty="0" err="1" smtClean="0"/>
              <a:t>aluminum</a:t>
            </a:r>
            <a:r>
              <a:rPr lang="tr-TR" dirty="0" smtClean="0"/>
              <a:t> )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soil</a:t>
            </a:r>
            <a:r>
              <a:rPr lang="tr-TR" dirty="0" smtClean="0"/>
              <a:t>.</a:t>
            </a:r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2 İçerik Yer Tutucusu"/>
          <p:cNvSpPr>
            <a:spLocks noGrp="1"/>
          </p:cNvSpPr>
          <p:nvPr>
            <p:ph idx="1"/>
          </p:nvPr>
        </p:nvSpPr>
        <p:spPr>
          <a:xfrm>
            <a:off x="323850" y="692150"/>
            <a:ext cx="8352606" cy="5761186"/>
          </a:xfrm>
        </p:spPr>
        <p:txBody>
          <a:bodyPr/>
          <a:lstStyle/>
          <a:p>
            <a:pPr algn="ctr">
              <a:buNone/>
            </a:pPr>
            <a:r>
              <a:rPr lang="tr-TR" b="1" dirty="0" err="1" smtClean="0"/>
              <a:t>Methods</a:t>
            </a:r>
            <a:r>
              <a:rPr lang="tr-TR" b="1" dirty="0" smtClean="0"/>
              <a:t> of </a:t>
            </a:r>
            <a:r>
              <a:rPr lang="tr-TR" b="1" dirty="0" err="1" smtClean="0"/>
              <a:t>Measurement</a:t>
            </a:r>
            <a:endParaRPr lang="tr-TR" b="1" dirty="0" smtClean="0"/>
          </a:p>
          <a:p>
            <a:pPr algn="ctr">
              <a:buNone/>
            </a:pPr>
            <a:endParaRPr lang="tr-TR" b="1" dirty="0" smtClean="0"/>
          </a:p>
          <a:p>
            <a:r>
              <a:rPr lang="tr-TR" dirty="0" err="1" smtClean="0"/>
              <a:t>Measured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standard</a:t>
            </a:r>
            <a:r>
              <a:rPr lang="tr-TR" dirty="0" smtClean="0"/>
              <a:t> alkaline </a:t>
            </a:r>
            <a:r>
              <a:rPr lang="tr-TR" dirty="0" err="1" smtClean="0"/>
              <a:t>solutions</a:t>
            </a:r>
            <a:r>
              <a:rPr lang="tr-TR" dirty="0" smtClean="0"/>
              <a:t>.</a:t>
            </a:r>
          </a:p>
          <a:p>
            <a:r>
              <a:rPr lang="tr-TR" dirty="0" smtClean="0"/>
              <a:t>Mineral acids </a:t>
            </a:r>
            <a:r>
              <a:rPr lang="tr-TR" dirty="0" smtClean="0">
                <a:sym typeface="Wingdings" pitchFamily="2" charset="2"/>
              </a:rPr>
              <a:t> Titration to pH 3.7 (methyl orange end point)</a:t>
            </a:r>
            <a:r>
              <a:rPr lang="tr-TR" b="1" dirty="0" smtClean="0"/>
              <a:t> </a:t>
            </a:r>
            <a:r>
              <a:rPr lang="tr-TR" b="1" dirty="0" smtClean="0"/>
              <a:t>(methyl orange acidity)</a:t>
            </a:r>
            <a:endParaRPr lang="tr-TR" b="1" dirty="0" smtClean="0"/>
          </a:p>
          <a:p>
            <a:r>
              <a:rPr lang="tr-TR" dirty="0" err="1" smtClean="0"/>
              <a:t>Titration</a:t>
            </a:r>
            <a:r>
              <a:rPr lang="tr-TR" dirty="0" smtClean="0"/>
              <a:t> </a:t>
            </a:r>
            <a:r>
              <a:rPr lang="tr-TR" dirty="0" err="1" smtClean="0"/>
              <a:t>till</a:t>
            </a:r>
            <a:r>
              <a:rPr lang="tr-TR" dirty="0" smtClean="0"/>
              <a:t> </a:t>
            </a:r>
            <a:r>
              <a:rPr lang="tr-TR" dirty="0" err="1" smtClean="0"/>
              <a:t>phenolphthalein</a:t>
            </a:r>
            <a:r>
              <a:rPr lang="tr-TR" dirty="0" smtClean="0"/>
              <a:t> </a:t>
            </a:r>
            <a:r>
              <a:rPr lang="tr-TR" dirty="0" err="1" smtClean="0"/>
              <a:t>end</a:t>
            </a:r>
            <a:r>
              <a:rPr lang="tr-TR" dirty="0" smtClean="0"/>
              <a:t> </a:t>
            </a:r>
            <a:r>
              <a:rPr lang="tr-TR" dirty="0" err="1" smtClean="0"/>
              <a:t>point</a:t>
            </a:r>
            <a:r>
              <a:rPr lang="tr-TR" dirty="0" smtClean="0"/>
              <a:t> (</a:t>
            </a:r>
            <a:r>
              <a:rPr lang="tr-TR" dirty="0" err="1" smtClean="0"/>
              <a:t>pH</a:t>
            </a:r>
            <a:r>
              <a:rPr lang="tr-TR" dirty="0" smtClean="0"/>
              <a:t> 8.3) </a:t>
            </a:r>
            <a:r>
              <a:rPr lang="tr-TR" dirty="0" smtClean="0">
                <a:sym typeface="Wingdings" pitchFamily="2" charset="2"/>
              </a:rPr>
              <a:t> Mineral </a:t>
            </a:r>
            <a:r>
              <a:rPr lang="tr-TR" dirty="0" err="1" smtClean="0">
                <a:sym typeface="Wingdings" pitchFamily="2" charset="2"/>
              </a:rPr>
              <a:t>acidity</a:t>
            </a:r>
            <a:r>
              <a:rPr lang="tr-TR" dirty="0" smtClean="0">
                <a:sym typeface="Wingdings" pitchFamily="2" charset="2"/>
              </a:rPr>
              <a:t> + </a:t>
            </a:r>
            <a:r>
              <a:rPr lang="tr-TR" dirty="0" err="1" smtClean="0">
                <a:sym typeface="Wingdings" pitchFamily="2" charset="2"/>
              </a:rPr>
              <a:t>acidity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due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to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weak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acids</a:t>
            </a:r>
            <a:r>
              <a:rPr lang="tr-TR" dirty="0" smtClean="0">
                <a:sym typeface="Wingdings" pitchFamily="2" charset="2"/>
              </a:rPr>
              <a:t>.</a:t>
            </a:r>
          </a:p>
          <a:p>
            <a:r>
              <a:rPr lang="tr-TR" dirty="0" smtClean="0">
                <a:sym typeface="Wingdings" pitchFamily="2" charset="2"/>
              </a:rPr>
              <a:t>Total acidity  </a:t>
            </a:r>
            <a:r>
              <a:rPr lang="tr-TR" dirty="0" smtClean="0">
                <a:sym typeface="Wingdings" pitchFamily="2" charset="2"/>
              </a:rPr>
              <a:t>(</a:t>
            </a:r>
            <a:r>
              <a:rPr lang="tr-TR" b="1" dirty="0" smtClean="0">
                <a:sym typeface="Wingdings" pitchFamily="2" charset="2"/>
              </a:rPr>
              <a:t>phenolphthalein acidity</a:t>
            </a:r>
            <a:r>
              <a:rPr lang="tr-TR" dirty="0">
                <a:sym typeface="Wingdings" pitchFamily="2" charset="2"/>
              </a:rPr>
              <a:t>)</a:t>
            </a:r>
            <a:endParaRPr lang="tr-TR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2 İçerik Yer Tutucusu"/>
          <p:cNvSpPr>
            <a:spLocks noGrp="1"/>
          </p:cNvSpPr>
          <p:nvPr>
            <p:ph idx="1"/>
          </p:nvPr>
        </p:nvSpPr>
        <p:spPr>
          <a:xfrm>
            <a:off x="251520" y="260648"/>
            <a:ext cx="8496622" cy="5833194"/>
          </a:xfrm>
        </p:spPr>
        <p:txBody>
          <a:bodyPr/>
          <a:lstStyle/>
          <a:p>
            <a:pPr algn="ctr">
              <a:buNone/>
            </a:pPr>
            <a:r>
              <a:rPr lang="tr-TR" b="1" dirty="0" smtClean="0"/>
              <a:t>CO</a:t>
            </a:r>
            <a:r>
              <a:rPr lang="tr-TR" b="1" baseline="-25000" dirty="0" smtClean="0"/>
              <a:t>2</a:t>
            </a:r>
            <a:r>
              <a:rPr lang="tr-TR" b="1" dirty="0" smtClean="0"/>
              <a:t> </a:t>
            </a:r>
          </a:p>
          <a:p>
            <a:pPr algn="ctr">
              <a:lnSpc>
                <a:spcPct val="150000"/>
              </a:lnSpc>
              <a:buNone/>
            </a:pP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err="1" smtClean="0"/>
              <a:t>Special</a:t>
            </a:r>
            <a:r>
              <a:rPr lang="tr-TR" dirty="0" smtClean="0"/>
              <a:t> </a:t>
            </a:r>
            <a:r>
              <a:rPr lang="tr-TR" dirty="0" err="1" smtClean="0"/>
              <a:t>precautions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required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sample</a:t>
            </a:r>
            <a:r>
              <a:rPr lang="tr-TR" dirty="0" smtClean="0"/>
              <a:t> </a:t>
            </a:r>
            <a:r>
              <a:rPr lang="tr-TR" dirty="0" err="1" smtClean="0"/>
              <a:t>collection</a:t>
            </a:r>
            <a:r>
              <a:rPr lang="tr-TR" dirty="0" smtClean="0"/>
              <a:t> , </a:t>
            </a:r>
            <a:r>
              <a:rPr lang="tr-TR" dirty="0" err="1" smtClean="0"/>
              <a:t>handling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analysis</a:t>
            </a:r>
            <a:r>
              <a:rPr lang="tr-TR" dirty="0" smtClean="0"/>
              <a:t> of CO</a:t>
            </a:r>
            <a:r>
              <a:rPr lang="tr-TR" baseline="-25000" dirty="0" smtClean="0"/>
              <a:t>2</a:t>
            </a:r>
            <a:r>
              <a:rPr lang="tr-TR" dirty="0" smtClean="0"/>
              <a:t> .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Partial</a:t>
            </a:r>
            <a:r>
              <a:rPr lang="tr-TR" dirty="0" smtClean="0"/>
              <a:t> </a:t>
            </a:r>
            <a:r>
              <a:rPr lang="tr-TR" dirty="0" err="1" smtClean="0"/>
              <a:t>pressure</a:t>
            </a:r>
            <a:r>
              <a:rPr lang="tr-TR" dirty="0" smtClean="0"/>
              <a:t> of CO</a:t>
            </a:r>
            <a:r>
              <a:rPr lang="tr-TR" baseline="-25000" dirty="0" smtClean="0"/>
              <a:t>2</a:t>
            </a:r>
            <a:r>
              <a:rPr lang="tr-TR" dirty="0" smtClean="0"/>
              <a:t> in </a:t>
            </a:r>
            <a:r>
              <a:rPr lang="tr-TR" dirty="0" err="1" smtClean="0"/>
              <a:t>water</a:t>
            </a:r>
            <a:r>
              <a:rPr lang="tr-TR" dirty="0" smtClean="0"/>
              <a:t> is </a:t>
            </a:r>
            <a:r>
              <a:rPr lang="tr-TR" dirty="0" err="1" smtClean="0"/>
              <a:t>greater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atm</a:t>
            </a:r>
            <a:r>
              <a:rPr lang="tr-TR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Avoid</a:t>
            </a:r>
            <a:r>
              <a:rPr lang="tr-TR" dirty="0" smtClean="0"/>
              <a:t> </a:t>
            </a:r>
            <a:r>
              <a:rPr lang="tr-TR" dirty="0" err="1" smtClean="0"/>
              <a:t>exposure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air</a:t>
            </a:r>
            <a:r>
              <a:rPr lang="tr-TR" dirty="0" smtClean="0"/>
              <a:t>.</a:t>
            </a:r>
          </a:p>
          <a:p>
            <a:pPr algn="ctr">
              <a:lnSpc>
                <a:spcPct val="150000"/>
              </a:lnSpc>
              <a:buNone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2 İçerik Yer Tutucusu"/>
          <p:cNvSpPr>
            <a:spLocks noGrp="1"/>
          </p:cNvSpPr>
          <p:nvPr>
            <p:ph idx="1"/>
          </p:nvPr>
        </p:nvSpPr>
        <p:spPr>
          <a:xfrm>
            <a:off x="323850" y="692150"/>
            <a:ext cx="8301038" cy="53181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Analyze at the point of collection </a:t>
            </a:r>
            <a:r>
              <a:rPr lang="tr-TR" dirty="0" smtClean="0"/>
              <a:t>			(min </a:t>
            </a:r>
            <a:r>
              <a:rPr lang="tr-TR" dirty="0" smtClean="0"/>
              <a:t>exposure to air min. </a:t>
            </a:r>
            <a:r>
              <a:rPr lang="tr-TR" dirty="0" smtClean="0"/>
              <a:t>temp</a:t>
            </a:r>
            <a:r>
              <a:rPr lang="tr-TR" dirty="0" smtClean="0"/>
              <a:t>. </a:t>
            </a:r>
            <a:r>
              <a:rPr lang="tr-TR" dirty="0" smtClean="0"/>
              <a:t>change</a:t>
            </a:r>
            <a:r>
              <a:rPr lang="tr-TR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Collect </a:t>
            </a:r>
            <a:r>
              <a:rPr lang="tr-TR" dirty="0" smtClean="0"/>
              <a:t>sample by using submerged tubes, fill completely , leave no air pockets </a:t>
            </a:r>
            <a:r>
              <a:rPr lang="tr-TR" dirty="0" smtClean="0">
                <a:sym typeface="Wingdings" pitchFamily="2" charset="2"/>
              </a:rPr>
              <a:t> keep the temp. </a:t>
            </a:r>
            <a:r>
              <a:rPr lang="tr-TR" dirty="0" err="1" smtClean="0">
                <a:sym typeface="Wingdings" pitchFamily="2" charset="2"/>
              </a:rPr>
              <a:t>same</a:t>
            </a:r>
            <a:r>
              <a:rPr lang="tr-TR" dirty="0" smtClean="0">
                <a:sym typeface="Wingdings" pitchFamily="2" charset="2"/>
              </a:rPr>
              <a:t>.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2 İçerik Yer Tutucusu"/>
          <p:cNvSpPr>
            <a:spLocks noGrp="1"/>
          </p:cNvSpPr>
          <p:nvPr>
            <p:ph idx="1"/>
          </p:nvPr>
        </p:nvSpPr>
        <p:spPr>
          <a:xfrm>
            <a:off x="251520" y="332656"/>
            <a:ext cx="8568952" cy="6336704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tr-TR" b="1" dirty="0" err="1" smtClean="0">
                <a:sym typeface="Wingdings" pitchFamily="2" charset="2"/>
              </a:rPr>
              <a:t>Titration</a:t>
            </a:r>
            <a:r>
              <a:rPr lang="tr-TR" b="1" dirty="0" smtClean="0">
                <a:sym typeface="Wingdings" pitchFamily="2" charset="2"/>
              </a:rPr>
              <a:t> </a:t>
            </a:r>
            <a:r>
              <a:rPr lang="tr-TR" b="1" dirty="0" err="1" smtClean="0">
                <a:sym typeface="Wingdings" pitchFamily="2" charset="2"/>
              </a:rPr>
              <a:t>Method</a:t>
            </a:r>
            <a:endParaRPr lang="tr-TR" b="1" dirty="0" smtClean="0">
              <a:sym typeface="Wingdings" pitchFamily="2" charset="2"/>
            </a:endParaRPr>
          </a:p>
          <a:p>
            <a:pPr>
              <a:spcBef>
                <a:spcPts val="0"/>
              </a:spcBef>
              <a:buFont typeface="Arial" charset="0"/>
              <a:buNone/>
            </a:pPr>
            <a:endParaRPr lang="tr-TR" b="1" dirty="0" smtClean="0">
              <a:sym typeface="Wingdings" pitchFamily="2" charset="2"/>
            </a:endParaRPr>
          </a:p>
          <a:p>
            <a:pPr>
              <a:spcBef>
                <a:spcPts val="0"/>
              </a:spcBef>
            </a:pPr>
            <a:r>
              <a:rPr lang="tr-TR" dirty="0" err="1" smtClean="0">
                <a:sym typeface="Wingdings" pitchFamily="2" charset="2"/>
              </a:rPr>
              <a:t>To</a:t>
            </a:r>
            <a:r>
              <a:rPr lang="tr-TR" dirty="0" smtClean="0">
                <a:sym typeface="Wingdings" pitchFamily="2" charset="2"/>
              </a:rPr>
              <a:t> minimize </a:t>
            </a:r>
            <a:r>
              <a:rPr lang="tr-TR" dirty="0" err="1" smtClean="0">
                <a:sym typeface="Wingdings" pitchFamily="2" charset="2"/>
              </a:rPr>
              <a:t>contact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with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air</a:t>
            </a:r>
            <a:r>
              <a:rPr lang="tr-TR" dirty="0" smtClean="0">
                <a:sym typeface="Wingdings" pitchFamily="2" charset="2"/>
              </a:rPr>
              <a:t>  </a:t>
            </a:r>
            <a:r>
              <a:rPr lang="tr-TR" dirty="0" err="1" smtClean="0">
                <a:sym typeface="Wingdings" pitchFamily="2" charset="2"/>
              </a:rPr>
              <a:t>titrate</a:t>
            </a:r>
            <a:r>
              <a:rPr lang="tr-TR" dirty="0" smtClean="0">
                <a:sym typeface="Wingdings" pitchFamily="2" charset="2"/>
              </a:rPr>
              <a:t> in a </a:t>
            </a:r>
            <a:r>
              <a:rPr lang="tr-TR" dirty="0" err="1" smtClean="0">
                <a:sym typeface="Wingdings" pitchFamily="2" charset="2"/>
              </a:rPr>
              <a:t>graduated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cylinder</a:t>
            </a:r>
            <a:r>
              <a:rPr lang="tr-TR" dirty="0" smtClean="0">
                <a:sym typeface="Wingdings" pitchFamily="2" charset="2"/>
              </a:rPr>
              <a:t>.</a:t>
            </a:r>
          </a:p>
          <a:p>
            <a:pPr>
              <a:spcBef>
                <a:spcPts val="0"/>
              </a:spcBef>
            </a:pPr>
            <a:r>
              <a:rPr lang="tr-TR" b="1" dirty="0" smtClean="0">
                <a:sym typeface="Wingdings" pitchFamily="2" charset="2"/>
              </a:rPr>
              <a:t> </a:t>
            </a:r>
            <a:r>
              <a:rPr lang="tr-TR" dirty="0" smtClean="0"/>
              <a:t>CO</a:t>
            </a:r>
            <a:r>
              <a:rPr lang="tr-TR" baseline="-25000" dirty="0" smtClean="0"/>
              <a:t>2  </a:t>
            </a:r>
            <a:r>
              <a:rPr lang="tr-TR" dirty="0" smtClean="0"/>
              <a:t> will be lost due to stirring.</a:t>
            </a:r>
          </a:p>
          <a:p>
            <a:pPr>
              <a:spcBef>
                <a:spcPts val="0"/>
              </a:spcBef>
            </a:pPr>
            <a:r>
              <a:rPr lang="tr-TR" dirty="0" smtClean="0">
                <a:sym typeface="Wingdings" pitchFamily="2" charset="2"/>
              </a:rPr>
              <a:t>Take </a:t>
            </a:r>
            <a:r>
              <a:rPr lang="tr-TR" dirty="0" smtClean="0">
                <a:sym typeface="Wingdings" pitchFamily="2" charset="2"/>
              </a:rPr>
              <a:t>second sample for </a:t>
            </a:r>
            <a:r>
              <a:rPr lang="tr-TR" dirty="0" smtClean="0">
                <a:sym typeface="Wingdings" pitchFamily="2" charset="2"/>
              </a:rPr>
              <a:t>titration, add </a:t>
            </a:r>
            <a:r>
              <a:rPr lang="tr-TR" dirty="0" smtClean="0">
                <a:sym typeface="Wingdings" pitchFamily="2" charset="2"/>
              </a:rPr>
              <a:t>required titrant .</a:t>
            </a:r>
          </a:p>
          <a:p>
            <a:pPr>
              <a:spcBef>
                <a:spcPts val="0"/>
              </a:spcBef>
            </a:pPr>
            <a:r>
              <a:rPr lang="tr-TR" dirty="0"/>
              <a:t>Reach final end point slowly.</a:t>
            </a:r>
          </a:p>
          <a:p>
            <a:pPr>
              <a:spcBef>
                <a:spcPts val="0"/>
              </a:spcBef>
            </a:pPr>
            <a:r>
              <a:rPr lang="tr-TR" dirty="0" smtClean="0"/>
              <a:t>Pinkish </a:t>
            </a:r>
            <a:r>
              <a:rPr lang="tr-TR" dirty="0"/>
              <a:t>color should persist for </a:t>
            </a:r>
            <a:r>
              <a:rPr lang="tr-TR" dirty="0" smtClean="0"/>
              <a:t>30 s</a:t>
            </a:r>
            <a:endParaRPr lang="tr-TR" dirty="0"/>
          </a:p>
          <a:p>
            <a:pPr>
              <a:spcBef>
                <a:spcPts val="0"/>
              </a:spcBef>
              <a:buNone/>
            </a:pPr>
            <a:endParaRPr lang="tr-TR" dirty="0" smtClean="0">
              <a:sym typeface="Wingdings" pitchFamily="2" charset="2"/>
            </a:endParaRPr>
          </a:p>
          <a:p>
            <a:pPr>
              <a:spcBef>
                <a:spcPts val="0"/>
              </a:spcBef>
              <a:buNone/>
            </a:pPr>
            <a:endParaRPr lang="tr-TR" dirty="0" smtClean="0">
              <a:sym typeface="Wingdings" pitchFamily="2" charset="2"/>
            </a:endParaRPr>
          </a:p>
        </p:txBody>
      </p:sp>
      <p:sp>
        <p:nvSpPr>
          <p:cNvPr id="3" name="2 Dikdörtgen"/>
          <p:cNvSpPr/>
          <p:nvPr/>
        </p:nvSpPr>
        <p:spPr>
          <a:xfrm>
            <a:off x="827584" y="5085184"/>
            <a:ext cx="792088" cy="15841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Serbest Form"/>
          <p:cNvSpPr/>
          <p:nvPr/>
        </p:nvSpPr>
        <p:spPr>
          <a:xfrm>
            <a:off x="1209822" y="4869766"/>
            <a:ext cx="1125415" cy="433754"/>
          </a:xfrm>
          <a:custGeom>
            <a:avLst/>
            <a:gdLst>
              <a:gd name="connsiteX0" fmla="*/ 0 w 1125415"/>
              <a:gd name="connsiteY0" fmla="*/ 194603 h 433754"/>
              <a:gd name="connsiteX1" fmla="*/ 436098 w 1125415"/>
              <a:gd name="connsiteY1" fmla="*/ 39859 h 433754"/>
              <a:gd name="connsiteX2" fmla="*/ 1125415 w 1125415"/>
              <a:gd name="connsiteY2" fmla="*/ 433754 h 433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25415" h="433754">
                <a:moveTo>
                  <a:pt x="0" y="194603"/>
                </a:moveTo>
                <a:cubicBezTo>
                  <a:pt x="124264" y="97301"/>
                  <a:pt x="248529" y="0"/>
                  <a:pt x="436098" y="39859"/>
                </a:cubicBezTo>
                <a:cubicBezTo>
                  <a:pt x="623667" y="79718"/>
                  <a:pt x="900332" y="398585"/>
                  <a:pt x="1125415" y="43375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2555776" y="5229200"/>
            <a:ext cx="2016224" cy="864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 err="1" smtClean="0"/>
              <a:t>Excess</a:t>
            </a:r>
            <a:r>
              <a:rPr lang="tr-TR" sz="2400" dirty="0" smtClean="0"/>
              <a:t> is </a:t>
            </a:r>
            <a:r>
              <a:rPr lang="tr-TR" sz="2400" dirty="0" err="1" smtClean="0"/>
              <a:t>siphoned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336704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tr-TR" dirty="0" smtClean="0"/>
          </a:p>
          <a:p>
            <a:pPr>
              <a:spcBef>
                <a:spcPts val="0"/>
              </a:spcBef>
            </a:pPr>
            <a:r>
              <a:rPr lang="tr-TR" dirty="0" smtClean="0"/>
              <a:t>Standard </a:t>
            </a:r>
            <a:r>
              <a:rPr lang="tr-TR" dirty="0" err="1" smtClean="0"/>
              <a:t>reagent</a:t>
            </a:r>
            <a:r>
              <a:rPr lang="tr-TR" dirty="0" smtClean="0"/>
              <a:t> </a:t>
            </a:r>
            <a:r>
              <a:rPr lang="tr-TR" dirty="0" smtClean="0">
                <a:sym typeface="Wingdings" pitchFamily="2" charset="2"/>
              </a:rPr>
              <a:t></a:t>
            </a:r>
            <a:r>
              <a:rPr lang="tr-TR" dirty="0" err="1" smtClean="0">
                <a:sym typeface="Wingdings" pitchFamily="2" charset="2"/>
              </a:rPr>
              <a:t>NaOH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must</a:t>
            </a:r>
            <a:r>
              <a:rPr lang="tr-TR" dirty="0" smtClean="0">
                <a:sym typeface="Wingdings" pitchFamily="2" charset="2"/>
              </a:rPr>
              <a:t> be </a:t>
            </a:r>
            <a:r>
              <a:rPr lang="tr-TR" dirty="0" err="1" smtClean="0">
                <a:sym typeface="Wingdings" pitchFamily="2" charset="2"/>
              </a:rPr>
              <a:t>free</a:t>
            </a:r>
            <a:r>
              <a:rPr lang="tr-TR" dirty="0" smtClean="0">
                <a:sym typeface="Wingdings" pitchFamily="2" charset="2"/>
              </a:rPr>
              <a:t> of </a:t>
            </a:r>
            <a:r>
              <a:rPr lang="tr-TR" dirty="0" err="1" smtClean="0">
                <a:sym typeface="Wingdings" pitchFamily="2" charset="2"/>
              </a:rPr>
              <a:t>sodium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carbonate</a:t>
            </a:r>
            <a:r>
              <a:rPr lang="tr-TR" dirty="0" smtClean="0">
                <a:sym typeface="Wingdings" pitchFamily="2" charset="2"/>
              </a:rPr>
              <a:t>.</a:t>
            </a:r>
          </a:p>
          <a:p>
            <a:pPr>
              <a:spcBef>
                <a:spcPts val="0"/>
              </a:spcBef>
              <a:buNone/>
            </a:pPr>
            <a:endParaRPr lang="tr-TR" dirty="0" smtClean="0">
              <a:sym typeface="Wingdings" pitchFamily="2" charset="2"/>
            </a:endParaRPr>
          </a:p>
          <a:p>
            <a:pPr>
              <a:spcBef>
                <a:spcPts val="0"/>
              </a:spcBef>
            </a:pPr>
            <a:r>
              <a:rPr lang="tr-TR" dirty="0" err="1" smtClean="0">
                <a:sym typeface="Wingdings" pitchFamily="2" charset="2"/>
              </a:rPr>
              <a:t>Neutralization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rxn</a:t>
            </a:r>
            <a:r>
              <a:rPr lang="tr-TR" dirty="0" smtClean="0">
                <a:sym typeface="Wingdings" pitchFamily="2" charset="2"/>
              </a:rPr>
              <a:t>: </a:t>
            </a:r>
          </a:p>
          <a:p>
            <a:pPr algn="ctr">
              <a:spcBef>
                <a:spcPts val="0"/>
              </a:spcBef>
              <a:buNone/>
            </a:pPr>
            <a:r>
              <a:rPr lang="tr-TR" dirty="0" smtClean="0">
                <a:sym typeface="Wingdings" pitchFamily="2" charset="2"/>
              </a:rPr>
              <a:t>2 </a:t>
            </a:r>
            <a:r>
              <a:rPr lang="tr-TR" dirty="0" smtClean="0">
                <a:sym typeface="Wingdings" pitchFamily="2" charset="2"/>
              </a:rPr>
              <a:t>NaOH + </a:t>
            </a:r>
            <a:r>
              <a:rPr lang="tr-TR" dirty="0" smtClean="0"/>
              <a:t>CO</a:t>
            </a:r>
            <a:r>
              <a:rPr lang="tr-TR" baseline="-25000" dirty="0" smtClean="0"/>
              <a:t>2  </a:t>
            </a:r>
            <a:r>
              <a:rPr lang="tr-TR" dirty="0" smtClean="0">
                <a:sym typeface="Wingdings" pitchFamily="2" charset="2"/>
              </a:rPr>
              <a:t>  Na</a:t>
            </a:r>
            <a:r>
              <a:rPr lang="tr-TR" baseline="-25000" dirty="0" smtClean="0">
                <a:sym typeface="Wingdings" pitchFamily="2" charset="2"/>
              </a:rPr>
              <a:t>2</a:t>
            </a:r>
            <a:r>
              <a:rPr lang="tr-TR" dirty="0" smtClean="0">
                <a:sym typeface="Wingdings" pitchFamily="2" charset="2"/>
              </a:rPr>
              <a:t>CO</a:t>
            </a:r>
            <a:r>
              <a:rPr lang="tr-TR" baseline="-25000" dirty="0" smtClean="0">
                <a:sym typeface="Wingdings" pitchFamily="2" charset="2"/>
              </a:rPr>
              <a:t>3</a:t>
            </a:r>
            <a:r>
              <a:rPr lang="tr-TR" dirty="0" smtClean="0">
                <a:sym typeface="Wingdings" pitchFamily="2" charset="2"/>
              </a:rPr>
              <a:t> + H</a:t>
            </a:r>
            <a:r>
              <a:rPr lang="tr-TR" baseline="-25000" dirty="0" smtClean="0">
                <a:sym typeface="Wingdings" pitchFamily="2" charset="2"/>
              </a:rPr>
              <a:t>2</a:t>
            </a:r>
            <a:r>
              <a:rPr lang="tr-TR" dirty="0" smtClean="0">
                <a:sym typeface="Wingdings" pitchFamily="2" charset="2"/>
              </a:rPr>
              <a:t>O </a:t>
            </a:r>
          </a:p>
          <a:p>
            <a:pPr algn="ctr">
              <a:spcBef>
                <a:spcPts val="0"/>
              </a:spcBef>
              <a:buNone/>
            </a:pPr>
            <a:r>
              <a:rPr lang="tr-TR" dirty="0" smtClean="0">
                <a:sym typeface="Wingdings" pitchFamily="2" charset="2"/>
              </a:rPr>
              <a:t>Na</a:t>
            </a:r>
            <a:r>
              <a:rPr lang="tr-TR" baseline="-25000" dirty="0" smtClean="0">
                <a:sym typeface="Wingdings" pitchFamily="2" charset="2"/>
              </a:rPr>
              <a:t>2</a:t>
            </a:r>
            <a:r>
              <a:rPr lang="tr-TR" dirty="0" smtClean="0">
                <a:sym typeface="Wingdings" pitchFamily="2" charset="2"/>
              </a:rPr>
              <a:t>CO</a:t>
            </a:r>
            <a:r>
              <a:rPr lang="tr-TR" baseline="-25000" dirty="0" smtClean="0">
                <a:sym typeface="Wingdings" pitchFamily="2" charset="2"/>
              </a:rPr>
              <a:t>3</a:t>
            </a:r>
            <a:r>
              <a:rPr lang="tr-TR" dirty="0" smtClean="0">
                <a:sym typeface="Wingdings" pitchFamily="2" charset="2"/>
              </a:rPr>
              <a:t> + </a:t>
            </a:r>
            <a:r>
              <a:rPr lang="tr-TR" dirty="0" smtClean="0"/>
              <a:t>CO</a:t>
            </a:r>
            <a:r>
              <a:rPr lang="tr-TR" baseline="-25000" dirty="0" smtClean="0"/>
              <a:t>2</a:t>
            </a:r>
            <a:r>
              <a:rPr lang="tr-TR" dirty="0" smtClean="0"/>
              <a:t> + H</a:t>
            </a:r>
            <a:r>
              <a:rPr lang="tr-TR" baseline="-25000" dirty="0" smtClean="0"/>
              <a:t>2</a:t>
            </a:r>
            <a:r>
              <a:rPr lang="tr-TR" dirty="0" smtClean="0"/>
              <a:t>O </a:t>
            </a:r>
            <a:r>
              <a:rPr lang="tr-TR" dirty="0" smtClean="0">
                <a:sym typeface="Wingdings" pitchFamily="2" charset="2"/>
              </a:rPr>
              <a:t> </a:t>
            </a:r>
            <a:r>
              <a:rPr lang="tr-TR" dirty="0" smtClean="0">
                <a:sym typeface="Wingdings" pitchFamily="2" charset="2"/>
              </a:rPr>
              <a:t>2NaHCO</a:t>
            </a:r>
            <a:r>
              <a:rPr lang="tr-TR" baseline="-25000" dirty="0" smtClean="0">
                <a:sym typeface="Wingdings" pitchFamily="2" charset="2"/>
              </a:rPr>
              <a:t>3</a:t>
            </a:r>
          </a:p>
          <a:p>
            <a:pPr>
              <a:spcBef>
                <a:spcPts val="1200"/>
              </a:spcBef>
            </a:pPr>
            <a:r>
              <a:rPr lang="tr-TR" dirty="0">
                <a:sym typeface="Wingdings" pitchFamily="2" charset="2"/>
              </a:rPr>
              <a:t>If Na</a:t>
            </a:r>
            <a:r>
              <a:rPr lang="tr-TR" baseline="-25000" dirty="0">
                <a:sym typeface="Wingdings" pitchFamily="2" charset="2"/>
              </a:rPr>
              <a:t>2</a:t>
            </a:r>
            <a:r>
              <a:rPr lang="tr-TR" dirty="0">
                <a:sym typeface="Wingdings" pitchFamily="2" charset="2"/>
              </a:rPr>
              <a:t>CO</a:t>
            </a:r>
            <a:r>
              <a:rPr lang="tr-TR" baseline="-25000" dirty="0">
                <a:sym typeface="Wingdings" pitchFamily="2" charset="2"/>
              </a:rPr>
              <a:t>3</a:t>
            </a:r>
            <a:r>
              <a:rPr lang="tr-TR" dirty="0">
                <a:sym typeface="Wingdings" pitchFamily="2" charset="2"/>
              </a:rPr>
              <a:t> is originally present  cause wrong results.</a:t>
            </a:r>
          </a:p>
          <a:p>
            <a:pPr>
              <a:spcBef>
                <a:spcPts val="1200"/>
              </a:spcBef>
            </a:pPr>
            <a:r>
              <a:rPr lang="tr-TR" dirty="0">
                <a:sym typeface="Wingdings" pitchFamily="2" charset="2"/>
              </a:rPr>
              <a:t>For </a:t>
            </a:r>
            <a:r>
              <a:rPr lang="tr-TR" dirty="0"/>
              <a:t>CO</a:t>
            </a:r>
            <a:r>
              <a:rPr lang="tr-TR" baseline="-25000" dirty="0"/>
              <a:t>2 </a:t>
            </a:r>
            <a:r>
              <a:rPr lang="tr-TR" dirty="0"/>
              <a:t> measurement Na</a:t>
            </a:r>
            <a:r>
              <a:rPr lang="tr-TR" baseline="-25000" dirty="0"/>
              <a:t>2</a:t>
            </a:r>
            <a:r>
              <a:rPr lang="tr-TR" dirty="0"/>
              <a:t>CO</a:t>
            </a:r>
            <a:r>
              <a:rPr lang="tr-TR" baseline="-25000" dirty="0"/>
              <a:t>3</a:t>
            </a:r>
            <a:r>
              <a:rPr lang="tr-TR" dirty="0"/>
              <a:t> sol’n </a:t>
            </a:r>
            <a:r>
              <a:rPr lang="tr-TR" dirty="0">
                <a:sym typeface="Wingdings" pitchFamily="2" charset="2"/>
              </a:rPr>
              <a:t> </a:t>
            </a:r>
            <a:r>
              <a:rPr lang="tr-TR" dirty="0" smtClean="0">
                <a:sym typeface="Wingdings" pitchFamily="2" charset="2"/>
              </a:rPr>
              <a:t>can be used as standard </a:t>
            </a:r>
            <a:r>
              <a:rPr lang="tr-TR" dirty="0">
                <a:sym typeface="Wingdings" pitchFamily="2" charset="2"/>
              </a:rPr>
              <a:t>titrant.</a:t>
            </a:r>
            <a:endParaRPr lang="tr-TR" dirty="0"/>
          </a:p>
          <a:p>
            <a:pPr algn="ctr">
              <a:spcBef>
                <a:spcPts val="0"/>
              </a:spcBef>
              <a:buNone/>
            </a:pPr>
            <a:endParaRPr lang="tr-TR" baseline="-250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548680"/>
            <a:ext cx="8363272" cy="5976664"/>
          </a:xfrm>
        </p:spPr>
        <p:txBody>
          <a:bodyPr/>
          <a:lstStyle/>
          <a:p>
            <a:pPr>
              <a:spcBef>
                <a:spcPts val="1200"/>
              </a:spcBef>
              <a:buNone/>
            </a:pPr>
            <a:r>
              <a:rPr lang="tr-TR" b="1" dirty="0" smtClean="0"/>
              <a:t>Calculation </a:t>
            </a:r>
            <a:r>
              <a:rPr lang="tr-TR" b="1" dirty="0" smtClean="0"/>
              <a:t>from pH and alkalinity </a:t>
            </a:r>
          </a:p>
          <a:p>
            <a:pPr>
              <a:spcBef>
                <a:spcPts val="1200"/>
              </a:spcBef>
            </a:pPr>
            <a:r>
              <a:rPr lang="tr-TR" dirty="0" err="1" smtClean="0"/>
              <a:t>Amount</a:t>
            </a:r>
            <a:r>
              <a:rPr lang="tr-TR" dirty="0" smtClean="0"/>
              <a:t> of CO</a:t>
            </a:r>
            <a:r>
              <a:rPr lang="tr-TR" baseline="-25000" dirty="0" smtClean="0"/>
              <a:t>2  </a:t>
            </a:r>
            <a:r>
              <a:rPr lang="tr-TR" dirty="0" smtClean="0"/>
              <a:t>can be </a:t>
            </a:r>
            <a:r>
              <a:rPr lang="tr-TR" dirty="0" err="1" smtClean="0"/>
              <a:t>calculated</a:t>
            </a:r>
            <a:r>
              <a:rPr lang="tr-TR" dirty="0" smtClean="0"/>
              <a:t>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ionization</a:t>
            </a:r>
            <a:r>
              <a:rPr lang="tr-TR" dirty="0" smtClean="0"/>
              <a:t> </a:t>
            </a:r>
            <a:r>
              <a:rPr lang="tr-TR" dirty="0" err="1" smtClean="0"/>
              <a:t>eqn</a:t>
            </a:r>
            <a:r>
              <a:rPr lang="tr-TR" dirty="0" smtClean="0"/>
              <a:t>.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carbonic</a:t>
            </a:r>
            <a:r>
              <a:rPr lang="tr-TR" dirty="0" smtClean="0"/>
              <a:t> </a:t>
            </a:r>
            <a:r>
              <a:rPr lang="tr-TR" dirty="0" err="1" smtClean="0"/>
              <a:t>acid</a:t>
            </a:r>
            <a:r>
              <a:rPr lang="tr-TR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tr-TR" dirty="0" smtClean="0"/>
              <a:t>H</a:t>
            </a:r>
            <a:r>
              <a:rPr lang="tr-TR" baseline="-25000" dirty="0" smtClean="0"/>
              <a:t>2</a:t>
            </a:r>
            <a:r>
              <a:rPr lang="tr-TR" dirty="0" smtClean="0"/>
              <a:t>CO</a:t>
            </a:r>
            <a:r>
              <a:rPr lang="tr-TR" baseline="-25000" dirty="0" smtClean="0"/>
              <a:t>3</a:t>
            </a:r>
            <a:r>
              <a:rPr lang="tr-TR" dirty="0" smtClean="0"/>
              <a:t> 		   [H</a:t>
            </a:r>
            <a:r>
              <a:rPr lang="tr-TR" baseline="30000" dirty="0" smtClean="0"/>
              <a:t>+</a:t>
            </a:r>
            <a:r>
              <a:rPr lang="tr-TR" dirty="0" smtClean="0"/>
              <a:t>] +[HCO</a:t>
            </a:r>
            <a:r>
              <a:rPr lang="tr-TR" baseline="-25000" dirty="0" smtClean="0"/>
              <a:t>3</a:t>
            </a:r>
            <a:r>
              <a:rPr lang="tr-TR" baseline="30000" dirty="0" smtClean="0"/>
              <a:t>-</a:t>
            </a:r>
            <a:r>
              <a:rPr lang="tr-TR" dirty="0" smtClean="0"/>
              <a:t>]  </a:t>
            </a:r>
          </a:p>
          <a:p>
            <a:pPr>
              <a:spcBef>
                <a:spcPts val="1200"/>
              </a:spcBef>
              <a:buNone/>
            </a:pPr>
            <a:r>
              <a:rPr lang="tr-TR" dirty="0" smtClean="0"/>
              <a:t> K</a:t>
            </a:r>
            <a:r>
              <a:rPr lang="tr-TR" baseline="-25000" dirty="0" smtClean="0"/>
              <a:t>A1</a:t>
            </a:r>
            <a:r>
              <a:rPr lang="tr-TR" dirty="0" smtClean="0"/>
              <a:t> = [H</a:t>
            </a:r>
            <a:r>
              <a:rPr lang="tr-TR" baseline="30000" dirty="0" smtClean="0"/>
              <a:t>+</a:t>
            </a:r>
            <a:r>
              <a:rPr lang="tr-TR" dirty="0" smtClean="0"/>
              <a:t>] *[HCO</a:t>
            </a:r>
            <a:r>
              <a:rPr lang="tr-TR" baseline="-25000" dirty="0" smtClean="0"/>
              <a:t>3</a:t>
            </a:r>
            <a:r>
              <a:rPr lang="tr-TR" baseline="30000" dirty="0" smtClean="0"/>
              <a:t>-</a:t>
            </a:r>
            <a:r>
              <a:rPr lang="tr-TR" dirty="0" smtClean="0"/>
              <a:t>] / [H</a:t>
            </a:r>
            <a:r>
              <a:rPr lang="tr-TR" baseline="-25000" dirty="0" smtClean="0"/>
              <a:t>2</a:t>
            </a:r>
            <a:r>
              <a:rPr lang="tr-TR" dirty="0" smtClean="0"/>
              <a:t>CO</a:t>
            </a:r>
            <a:r>
              <a:rPr lang="tr-TR" baseline="-25000" dirty="0" smtClean="0"/>
              <a:t>3</a:t>
            </a:r>
            <a:r>
              <a:rPr lang="tr-TR" dirty="0" smtClean="0"/>
              <a:t>]</a:t>
            </a:r>
            <a:endParaRPr lang="tr-TR" dirty="0"/>
          </a:p>
        </p:txBody>
      </p:sp>
      <p:sp>
        <p:nvSpPr>
          <p:cNvPr id="5" name="4 Sol Sağ Ok"/>
          <p:cNvSpPr/>
          <p:nvPr/>
        </p:nvSpPr>
        <p:spPr>
          <a:xfrm>
            <a:off x="2267744" y="2564904"/>
            <a:ext cx="1008112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323528" y="332656"/>
            <a:ext cx="8424936" cy="619268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tr-TR" dirty="0" smtClean="0"/>
              <a:t>[H</a:t>
            </a:r>
            <a:r>
              <a:rPr lang="tr-TR" baseline="-25000" dirty="0" smtClean="0"/>
              <a:t>2</a:t>
            </a:r>
            <a:r>
              <a:rPr lang="tr-TR" dirty="0" smtClean="0"/>
              <a:t>CO</a:t>
            </a:r>
            <a:r>
              <a:rPr lang="tr-TR" baseline="-25000" dirty="0" smtClean="0"/>
              <a:t>3</a:t>
            </a:r>
            <a:r>
              <a:rPr lang="tr-TR" dirty="0" smtClean="0"/>
              <a:t>] = </a:t>
            </a:r>
            <a:r>
              <a:rPr lang="tr-TR" dirty="0" err="1" smtClean="0"/>
              <a:t>carbonic</a:t>
            </a:r>
            <a:r>
              <a:rPr lang="tr-TR" dirty="0" smtClean="0"/>
              <a:t> </a:t>
            </a:r>
            <a:r>
              <a:rPr lang="tr-TR" dirty="0" err="1" smtClean="0"/>
              <a:t>acid</a:t>
            </a:r>
            <a:r>
              <a:rPr lang="tr-TR" dirty="0" smtClean="0"/>
              <a:t> </a:t>
            </a:r>
            <a:r>
              <a:rPr lang="tr-TR" dirty="0" err="1" smtClean="0"/>
              <a:t>molar</a:t>
            </a:r>
            <a:r>
              <a:rPr lang="tr-TR" dirty="0" smtClean="0"/>
              <a:t> </a:t>
            </a:r>
            <a:r>
              <a:rPr lang="tr-TR" dirty="0" err="1" smtClean="0"/>
              <a:t>content</a:t>
            </a:r>
            <a:r>
              <a:rPr lang="tr-TR" dirty="0" smtClean="0"/>
              <a:t> + </a:t>
            </a:r>
            <a:r>
              <a:rPr lang="tr-TR" dirty="0" err="1" smtClean="0"/>
              <a:t>free</a:t>
            </a:r>
            <a:r>
              <a:rPr lang="tr-TR" dirty="0" smtClean="0"/>
              <a:t> </a:t>
            </a:r>
            <a:r>
              <a:rPr lang="tr-TR" dirty="0" err="1" smtClean="0"/>
              <a:t>carbon</a:t>
            </a:r>
            <a:r>
              <a:rPr lang="tr-TR" dirty="0" smtClean="0"/>
              <a:t> </a:t>
            </a:r>
            <a:r>
              <a:rPr lang="tr-TR" dirty="0" err="1" smtClean="0"/>
              <a:t>dioxide</a:t>
            </a:r>
            <a:r>
              <a:rPr lang="tr-TR" dirty="0" smtClean="0"/>
              <a:t>.</a:t>
            </a:r>
          </a:p>
          <a:p>
            <a:pPr>
              <a:spcBef>
                <a:spcPts val="0"/>
              </a:spcBef>
              <a:buNone/>
            </a:pPr>
            <a:endParaRPr lang="tr-TR" dirty="0" smtClean="0"/>
          </a:p>
          <a:p>
            <a:pPr>
              <a:spcBef>
                <a:spcPts val="0"/>
              </a:spcBef>
            </a:pPr>
            <a:r>
              <a:rPr lang="tr-TR" dirty="0" smtClean="0"/>
              <a:t>CO</a:t>
            </a:r>
            <a:r>
              <a:rPr lang="tr-TR" baseline="-25000" dirty="0" smtClean="0"/>
              <a:t>2 </a:t>
            </a:r>
            <a:r>
              <a:rPr lang="tr-TR" dirty="0" smtClean="0"/>
              <a:t> = 99%  	[H</a:t>
            </a:r>
            <a:r>
              <a:rPr lang="tr-TR" baseline="-25000" dirty="0" smtClean="0"/>
              <a:t>2</a:t>
            </a:r>
            <a:r>
              <a:rPr lang="tr-TR" dirty="0" smtClean="0"/>
              <a:t>CO</a:t>
            </a:r>
            <a:r>
              <a:rPr lang="tr-TR" baseline="-25000" dirty="0" smtClean="0"/>
              <a:t>3</a:t>
            </a:r>
            <a:r>
              <a:rPr lang="tr-TR" dirty="0" smtClean="0"/>
              <a:t>]  ˜= [CO</a:t>
            </a:r>
            <a:r>
              <a:rPr lang="tr-TR" baseline="-25000" dirty="0" smtClean="0"/>
              <a:t>2</a:t>
            </a:r>
            <a:r>
              <a:rPr lang="tr-TR" dirty="0" smtClean="0"/>
              <a:t> ]</a:t>
            </a:r>
          </a:p>
          <a:p>
            <a:pPr>
              <a:spcBef>
                <a:spcPts val="0"/>
              </a:spcBef>
            </a:pPr>
            <a:endParaRPr lang="tr-TR" dirty="0" smtClean="0"/>
          </a:p>
          <a:p>
            <a:pPr>
              <a:spcBef>
                <a:spcPts val="600"/>
              </a:spcBef>
              <a:buNone/>
            </a:pPr>
            <a:r>
              <a:rPr lang="tr-TR" dirty="0" err="1" smtClean="0"/>
              <a:t>Example</a:t>
            </a:r>
            <a:r>
              <a:rPr lang="tr-TR" dirty="0" smtClean="0"/>
              <a:t> : </a:t>
            </a:r>
          </a:p>
          <a:p>
            <a:pPr>
              <a:spcBef>
                <a:spcPts val="600"/>
              </a:spcBef>
              <a:buNone/>
            </a:pPr>
            <a:r>
              <a:rPr lang="tr-TR" dirty="0" smtClean="0"/>
              <a:t>K</a:t>
            </a:r>
            <a:r>
              <a:rPr lang="tr-TR" baseline="-25000" dirty="0" smtClean="0"/>
              <a:t>A1 </a:t>
            </a:r>
            <a:r>
              <a:rPr lang="tr-TR" dirty="0" smtClean="0"/>
              <a:t>=4.3*10</a:t>
            </a:r>
            <a:r>
              <a:rPr lang="tr-TR" baseline="30000" dirty="0" smtClean="0"/>
              <a:t>-7</a:t>
            </a:r>
            <a:r>
              <a:rPr lang="tr-TR" dirty="0" smtClean="0"/>
              <a:t>, [H</a:t>
            </a:r>
            <a:r>
              <a:rPr lang="tr-TR" baseline="30000" dirty="0" smtClean="0"/>
              <a:t>+</a:t>
            </a:r>
            <a:r>
              <a:rPr lang="tr-TR" dirty="0" smtClean="0"/>
              <a:t>] =10</a:t>
            </a:r>
            <a:r>
              <a:rPr lang="tr-TR" baseline="30000" dirty="0" smtClean="0"/>
              <a:t>-7</a:t>
            </a:r>
            <a:r>
              <a:rPr lang="tr-TR" dirty="0" smtClean="0"/>
              <a:t> , [HCO</a:t>
            </a:r>
            <a:r>
              <a:rPr lang="tr-TR" baseline="-25000" dirty="0" smtClean="0"/>
              <a:t>3</a:t>
            </a:r>
            <a:r>
              <a:rPr lang="tr-TR" baseline="30000" dirty="0" smtClean="0"/>
              <a:t>-</a:t>
            </a:r>
            <a:r>
              <a:rPr lang="tr-TR" dirty="0" smtClean="0"/>
              <a:t>] = 4.3*10</a:t>
            </a:r>
            <a:r>
              <a:rPr lang="tr-TR" baseline="30000" dirty="0" smtClean="0"/>
              <a:t>-3</a:t>
            </a:r>
          </a:p>
          <a:p>
            <a:pPr>
              <a:spcBef>
                <a:spcPts val="600"/>
              </a:spcBef>
              <a:buNone/>
            </a:pPr>
            <a:endParaRPr lang="tr-TR" dirty="0" smtClean="0"/>
          </a:p>
          <a:p>
            <a:pPr>
              <a:spcBef>
                <a:spcPts val="600"/>
              </a:spcBef>
              <a:buNone/>
            </a:pPr>
            <a:r>
              <a:rPr lang="tr-TR" dirty="0" smtClean="0"/>
              <a:t>[</a:t>
            </a:r>
            <a:r>
              <a:rPr lang="tr-TR" dirty="0" smtClean="0"/>
              <a:t>CO</a:t>
            </a:r>
            <a:r>
              <a:rPr lang="tr-TR" baseline="-25000" dirty="0" smtClean="0"/>
              <a:t>2</a:t>
            </a:r>
            <a:r>
              <a:rPr lang="tr-TR" dirty="0" smtClean="0"/>
              <a:t> ]= 10</a:t>
            </a:r>
            <a:r>
              <a:rPr lang="tr-TR" baseline="30000" dirty="0" smtClean="0"/>
              <a:t>-7</a:t>
            </a:r>
            <a:r>
              <a:rPr lang="tr-TR" dirty="0" smtClean="0"/>
              <a:t>*4.3*10</a:t>
            </a:r>
            <a:r>
              <a:rPr lang="tr-TR" baseline="30000" dirty="0" smtClean="0"/>
              <a:t>-3</a:t>
            </a:r>
            <a:r>
              <a:rPr lang="tr-TR" dirty="0" smtClean="0"/>
              <a:t> / (4.3*10</a:t>
            </a:r>
            <a:r>
              <a:rPr lang="tr-TR" baseline="30000" dirty="0" smtClean="0"/>
              <a:t>-7</a:t>
            </a:r>
            <a:r>
              <a:rPr lang="tr-TR" dirty="0" smtClean="0"/>
              <a:t>) = 10</a:t>
            </a:r>
            <a:r>
              <a:rPr lang="tr-TR" baseline="30000" dirty="0" smtClean="0"/>
              <a:t>-3</a:t>
            </a:r>
            <a:r>
              <a:rPr lang="tr-TR" dirty="0" smtClean="0"/>
              <a:t> mol/L</a:t>
            </a:r>
          </a:p>
          <a:p>
            <a:pPr>
              <a:spcBef>
                <a:spcPts val="600"/>
              </a:spcBef>
              <a:buNone/>
            </a:pPr>
            <a:r>
              <a:rPr lang="tr-TR" dirty="0" smtClean="0"/>
              <a:t>						          = 44 mg /L </a:t>
            </a:r>
          </a:p>
          <a:p>
            <a:pPr>
              <a:spcBef>
                <a:spcPts val="600"/>
              </a:spcBef>
              <a:buNone/>
            </a:pPr>
            <a:endParaRPr lang="tr-TR" dirty="0" smtClean="0"/>
          </a:p>
          <a:p>
            <a:pPr>
              <a:spcBef>
                <a:spcPts val="1200"/>
              </a:spcBef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404664"/>
            <a:ext cx="8435280" cy="5721499"/>
          </a:xfrm>
        </p:spPr>
        <p:txBody>
          <a:bodyPr/>
          <a:lstStyle/>
          <a:p>
            <a:pPr marL="360000">
              <a:spcBef>
                <a:spcPts val="1800"/>
              </a:spcBef>
              <a:buNone/>
            </a:pPr>
            <a:r>
              <a:rPr lang="tr-TR" dirty="0"/>
              <a:t>Dissolved solidsconcentration must be known.</a:t>
            </a:r>
          </a:p>
          <a:p>
            <a:pPr marL="360000">
              <a:spcBef>
                <a:spcPts val="1800"/>
              </a:spcBef>
              <a:buNone/>
            </a:pPr>
            <a:r>
              <a:rPr lang="tr-TR" dirty="0" smtClean="0">
                <a:sym typeface="Wingdings" pitchFamily="2" charset="2"/>
              </a:rPr>
              <a:t>Require </a:t>
            </a:r>
            <a:r>
              <a:rPr lang="tr-TR" dirty="0" smtClean="0">
                <a:sym typeface="Wingdings" pitchFamily="2" charset="2"/>
              </a:rPr>
              <a:t>accurate pH measurement </a:t>
            </a:r>
          </a:p>
          <a:p>
            <a:pPr marL="360000">
              <a:spcBef>
                <a:spcPts val="1800"/>
              </a:spcBef>
              <a:buNone/>
            </a:pPr>
            <a:endParaRPr lang="tr-TR" dirty="0" smtClean="0">
              <a:sym typeface="Wingdings" pitchFamily="2" charset="2"/>
            </a:endParaRPr>
          </a:p>
          <a:p>
            <a:pPr marL="360000">
              <a:spcBef>
                <a:spcPts val="1800"/>
              </a:spcBef>
            </a:pPr>
            <a:r>
              <a:rPr lang="tr-TR" dirty="0" err="1" smtClean="0">
                <a:sym typeface="Wingdings" pitchFamily="2" charset="2"/>
              </a:rPr>
              <a:t>Calculation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method</a:t>
            </a:r>
            <a:r>
              <a:rPr lang="tr-TR" dirty="0" smtClean="0">
                <a:sym typeface="Wingdings" pitchFamily="2" charset="2"/>
              </a:rPr>
              <a:t> </a:t>
            </a:r>
          </a:p>
          <a:p>
            <a:pPr marL="360000">
              <a:spcBef>
                <a:spcPts val="1800"/>
              </a:spcBef>
            </a:pPr>
            <a:r>
              <a:rPr lang="tr-TR" dirty="0" err="1" smtClean="0">
                <a:sym typeface="Wingdings" pitchFamily="2" charset="2"/>
              </a:rPr>
              <a:t>Titration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method</a:t>
            </a:r>
            <a:endParaRPr lang="tr-TR" dirty="0" smtClean="0">
              <a:sym typeface="Wingdings" pitchFamily="2" charset="2"/>
            </a:endParaRPr>
          </a:p>
          <a:p>
            <a:pPr marL="360000">
              <a:spcBef>
                <a:spcPts val="1800"/>
              </a:spcBef>
              <a:buNone/>
            </a:pP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smtClean="0">
                <a:sym typeface="Wingdings" pitchFamily="2" charset="2"/>
              </a:rPr>
              <a:t>		for smaller </a:t>
            </a:r>
            <a:r>
              <a:rPr lang="tr-TR" dirty="0" smtClean="0">
                <a:sym typeface="Wingdings" pitchFamily="2" charset="2"/>
              </a:rPr>
              <a:t>concentration , excessive </a:t>
            </a:r>
            <a:r>
              <a:rPr lang="tr-TR" dirty="0" smtClean="0">
                <a:sym typeface="Wingdings" pitchFamily="2" charset="2"/>
              </a:rPr>
              <a:t>	titration error</a:t>
            </a:r>
            <a:r>
              <a:rPr lang="tr-TR" dirty="0">
                <a:sym typeface="Wingdings" pitchFamily="2" charset="2"/>
              </a:rPr>
              <a:t>s</a:t>
            </a:r>
            <a:endParaRPr lang="tr-TR" dirty="0" smtClean="0">
              <a:sym typeface="Wingdings" pitchFamily="2" charset="2"/>
            </a:endParaRPr>
          </a:p>
          <a:p>
            <a:pPr marL="760050" lvl="1">
              <a:spcBef>
                <a:spcPts val="1800"/>
              </a:spcBef>
            </a:pPr>
            <a:r>
              <a:rPr lang="tr-TR" dirty="0" err="1" smtClean="0">
                <a:sym typeface="Wingdings" pitchFamily="2" charset="2"/>
              </a:rPr>
              <a:t>If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smtClean="0"/>
              <a:t>CO</a:t>
            </a:r>
            <a:r>
              <a:rPr lang="tr-TR" baseline="-25000" dirty="0" smtClean="0"/>
              <a:t>2</a:t>
            </a:r>
            <a:r>
              <a:rPr lang="tr-TR" dirty="0" smtClean="0"/>
              <a:t> &gt; 2 mg/L </a:t>
            </a:r>
            <a:r>
              <a:rPr lang="tr-TR" dirty="0" smtClean="0">
                <a:sym typeface="Wingdings" pitchFamily="2" charset="2"/>
              </a:rPr>
              <a:t> </a:t>
            </a:r>
            <a:r>
              <a:rPr lang="tr-TR" dirty="0" err="1" smtClean="0">
                <a:sym typeface="Wingdings" pitchFamily="2" charset="2"/>
              </a:rPr>
              <a:t>use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titration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method</a:t>
            </a:r>
            <a:endParaRPr lang="tr-TR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332656"/>
            <a:ext cx="8568952" cy="6048672"/>
          </a:xfrm>
        </p:spPr>
        <p:txBody>
          <a:bodyPr/>
          <a:lstStyle/>
          <a:p>
            <a:pPr algn="ctr">
              <a:spcBef>
                <a:spcPts val="0"/>
              </a:spcBef>
              <a:buNone/>
            </a:pPr>
            <a:r>
              <a:rPr lang="tr-TR" b="1" dirty="0" smtClean="0">
                <a:sym typeface="Wingdings" pitchFamily="2" charset="2"/>
              </a:rPr>
              <a:t> </a:t>
            </a:r>
            <a:r>
              <a:rPr lang="tr-TR" b="1" dirty="0" err="1" smtClean="0">
                <a:sym typeface="Wingdings" pitchFamily="2" charset="2"/>
              </a:rPr>
              <a:t>Methyl</a:t>
            </a:r>
            <a:r>
              <a:rPr lang="tr-TR" b="1" dirty="0" smtClean="0">
                <a:sym typeface="Wingdings" pitchFamily="2" charset="2"/>
              </a:rPr>
              <a:t> </a:t>
            </a:r>
            <a:r>
              <a:rPr lang="tr-TR" b="1" dirty="0" err="1" smtClean="0">
                <a:sym typeface="Wingdings" pitchFamily="2" charset="2"/>
              </a:rPr>
              <a:t>Orange</a:t>
            </a:r>
            <a:r>
              <a:rPr lang="tr-TR" b="1" dirty="0" smtClean="0">
                <a:sym typeface="Wingdings" pitchFamily="2" charset="2"/>
              </a:rPr>
              <a:t> </a:t>
            </a:r>
            <a:r>
              <a:rPr lang="tr-TR" b="1" dirty="0" err="1" smtClean="0">
                <a:sym typeface="Wingdings" pitchFamily="2" charset="2"/>
              </a:rPr>
              <a:t>Acidity</a:t>
            </a:r>
            <a:endParaRPr lang="tr-TR" b="1" dirty="0" smtClean="0">
              <a:sym typeface="Wingdings" pitchFamily="2" charset="2"/>
            </a:endParaRPr>
          </a:p>
          <a:p>
            <a:pPr algn="ctr">
              <a:spcBef>
                <a:spcPts val="0"/>
              </a:spcBef>
              <a:buNone/>
            </a:pPr>
            <a:endParaRPr lang="tr-TR" b="1" dirty="0" smtClean="0">
              <a:sym typeface="Wingdings" pitchFamily="2" charset="2"/>
            </a:endParaRPr>
          </a:p>
          <a:p>
            <a:pPr>
              <a:spcBef>
                <a:spcPts val="1200"/>
              </a:spcBef>
            </a:pPr>
            <a:r>
              <a:rPr lang="tr-TR" dirty="0" err="1" smtClean="0">
                <a:sym typeface="Wingdings" pitchFamily="2" charset="2"/>
              </a:rPr>
              <a:t>If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pH</a:t>
            </a:r>
            <a:r>
              <a:rPr lang="tr-TR" dirty="0" smtClean="0">
                <a:sym typeface="Wingdings" pitchFamily="2" charset="2"/>
              </a:rPr>
              <a:t> &lt; 4  </a:t>
            </a:r>
            <a:r>
              <a:rPr lang="tr-TR" dirty="0" err="1" smtClean="0">
                <a:sym typeface="Wingdings" pitchFamily="2" charset="2"/>
              </a:rPr>
              <a:t>contain</a:t>
            </a:r>
            <a:r>
              <a:rPr lang="tr-TR" dirty="0" smtClean="0">
                <a:sym typeface="Wingdings" pitchFamily="2" charset="2"/>
              </a:rPr>
              <a:t> mineral(</a:t>
            </a:r>
            <a:r>
              <a:rPr lang="tr-TR" dirty="0" err="1" smtClean="0">
                <a:sym typeface="Wingdings" pitchFamily="2" charset="2"/>
              </a:rPr>
              <a:t>methyl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orange</a:t>
            </a:r>
            <a:r>
              <a:rPr lang="tr-TR" dirty="0" smtClean="0">
                <a:sym typeface="Wingdings" pitchFamily="2" charset="2"/>
              </a:rPr>
              <a:t>)</a:t>
            </a:r>
            <a:r>
              <a:rPr lang="tr-TR" dirty="0" err="1" smtClean="0">
                <a:sym typeface="Wingdings" pitchFamily="2" charset="2"/>
              </a:rPr>
              <a:t>acidity</a:t>
            </a:r>
            <a:r>
              <a:rPr lang="tr-TR" dirty="0" smtClean="0">
                <a:sym typeface="Wingdings" pitchFamily="2" charset="2"/>
              </a:rPr>
              <a:t> </a:t>
            </a:r>
          </a:p>
          <a:p>
            <a:pPr>
              <a:spcBef>
                <a:spcPts val="1200"/>
              </a:spcBef>
            </a:pPr>
            <a:r>
              <a:rPr lang="tr-TR" dirty="0" smtClean="0">
                <a:sym typeface="Wingdings" pitchFamily="2" charset="2"/>
              </a:rPr>
              <a:t>Mineral </a:t>
            </a:r>
            <a:r>
              <a:rPr lang="tr-TR" dirty="0" err="1" smtClean="0">
                <a:sym typeface="Wingdings" pitchFamily="2" charset="2"/>
              </a:rPr>
              <a:t>acids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are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neutralized</a:t>
            </a:r>
            <a:r>
              <a:rPr lang="tr-TR" dirty="0" smtClean="0">
                <a:sym typeface="Wingdings" pitchFamily="2" charset="2"/>
              </a:rPr>
              <a:t> @ </a:t>
            </a:r>
            <a:r>
              <a:rPr lang="tr-TR" dirty="0" err="1" smtClean="0">
                <a:sym typeface="Wingdings" pitchFamily="2" charset="2"/>
              </a:rPr>
              <a:t>pH</a:t>
            </a:r>
            <a:r>
              <a:rPr lang="tr-TR" dirty="0" smtClean="0">
                <a:sym typeface="Wingdings" pitchFamily="2" charset="2"/>
              </a:rPr>
              <a:t> 3.7 </a:t>
            </a:r>
          </a:p>
          <a:p>
            <a:pPr>
              <a:spcBef>
                <a:spcPts val="1200"/>
              </a:spcBef>
            </a:pPr>
            <a:r>
              <a:rPr lang="tr-TR" dirty="0" err="1" smtClean="0">
                <a:sym typeface="Wingdings" pitchFamily="2" charset="2"/>
              </a:rPr>
              <a:t>Bromphenol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blue</a:t>
            </a:r>
            <a:r>
              <a:rPr lang="tr-TR" dirty="0" smtClean="0">
                <a:sym typeface="Wingdings" pitchFamily="2" charset="2"/>
              </a:rPr>
              <a:t> has </a:t>
            </a:r>
            <a:r>
              <a:rPr lang="tr-TR" dirty="0" err="1" smtClean="0">
                <a:sym typeface="Wingdings" pitchFamily="2" charset="2"/>
              </a:rPr>
              <a:t>sharper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color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change</a:t>
            </a:r>
            <a:r>
              <a:rPr lang="tr-TR" dirty="0" smtClean="0">
                <a:sym typeface="Wingdings" pitchFamily="2" charset="2"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tr-TR" dirty="0" smtClean="0">
                <a:sym typeface="Wingdings" pitchFamily="2" charset="2"/>
              </a:rPr>
              <a:t>E.W </a:t>
            </a:r>
            <a:r>
              <a:rPr lang="tr-TR" baseline="-25000" dirty="0" smtClean="0">
                <a:sym typeface="Wingdings" pitchFamily="2" charset="2"/>
              </a:rPr>
              <a:t>CaCO</a:t>
            </a:r>
            <a:r>
              <a:rPr lang="tr-TR" baseline="-38000" dirty="0" smtClean="0">
                <a:sym typeface="Wingdings" pitchFamily="2" charset="2"/>
              </a:rPr>
              <a:t>3</a:t>
            </a:r>
            <a:r>
              <a:rPr lang="tr-TR" dirty="0" smtClean="0">
                <a:sym typeface="Wingdings" pitchFamily="2" charset="2"/>
              </a:rPr>
              <a:t> = 50 </a:t>
            </a:r>
          </a:p>
          <a:p>
            <a:pPr>
              <a:spcBef>
                <a:spcPts val="1200"/>
              </a:spcBef>
            </a:pPr>
            <a:r>
              <a:rPr lang="tr-TR" dirty="0" smtClean="0">
                <a:sym typeface="Wingdings" pitchFamily="2" charset="2"/>
              </a:rPr>
              <a:t>N/50 </a:t>
            </a:r>
            <a:r>
              <a:rPr lang="tr-TR" dirty="0" err="1" smtClean="0">
                <a:sym typeface="Wingdings" pitchFamily="2" charset="2"/>
              </a:rPr>
              <a:t>NaOH</a:t>
            </a:r>
            <a:r>
              <a:rPr lang="tr-TR" dirty="0" smtClean="0">
                <a:sym typeface="Wingdings" pitchFamily="2" charset="2"/>
              </a:rPr>
              <a:t> is </a:t>
            </a:r>
            <a:r>
              <a:rPr lang="tr-TR" dirty="0" err="1" smtClean="0">
                <a:sym typeface="Wingdings" pitchFamily="2" charset="2"/>
              </a:rPr>
              <a:t>used</a:t>
            </a:r>
            <a:r>
              <a:rPr lang="tr-TR" dirty="0" smtClean="0">
                <a:sym typeface="Wingdings" pitchFamily="2" charset="2"/>
              </a:rPr>
              <a:t> 1mL = 1 mg </a:t>
            </a:r>
            <a:r>
              <a:rPr lang="tr-TR" dirty="0" err="1" smtClean="0">
                <a:sym typeface="Wingdings" pitchFamily="2" charset="2"/>
              </a:rPr>
              <a:t>acidity</a:t>
            </a:r>
            <a:endParaRPr lang="tr-TR" dirty="0" smtClean="0">
              <a:sym typeface="Wingdings" pitchFamily="2" charset="2"/>
            </a:endParaRPr>
          </a:p>
          <a:p>
            <a:pPr>
              <a:spcBef>
                <a:spcPts val="1200"/>
              </a:spcBef>
            </a:pPr>
            <a:r>
              <a:rPr lang="tr-TR" dirty="0" err="1" smtClean="0">
                <a:sym typeface="Wingdings" pitchFamily="2" charset="2"/>
              </a:rPr>
              <a:t>Results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are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reported</a:t>
            </a:r>
            <a:r>
              <a:rPr lang="tr-TR" dirty="0" smtClean="0">
                <a:sym typeface="Wingdings" pitchFamily="2" charset="2"/>
              </a:rPr>
              <a:t> as CaCO</a:t>
            </a:r>
            <a:r>
              <a:rPr lang="tr-TR" baseline="-25000" dirty="0" smtClean="0">
                <a:sym typeface="Wingdings" pitchFamily="2" charset="2"/>
              </a:rPr>
              <a:t>3</a:t>
            </a:r>
            <a:r>
              <a:rPr lang="tr-TR" dirty="0" smtClean="0">
                <a:sym typeface="Wingdings" pitchFamily="2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Acidity</a:t>
            </a:r>
            <a:r>
              <a:rPr lang="tr-TR" b="1" dirty="0" smtClean="0"/>
              <a:t> </a:t>
            </a:r>
          </a:p>
        </p:txBody>
      </p:sp>
      <p:sp>
        <p:nvSpPr>
          <p:cNvPr id="3075" name="2 İçerik Yer Tutucusu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4713387"/>
          </a:xfrm>
        </p:spPr>
        <p:txBody>
          <a:bodyPr/>
          <a:lstStyle/>
          <a:p>
            <a:r>
              <a:rPr lang="tr-TR" dirty="0" err="1" smtClean="0"/>
              <a:t>Natural</a:t>
            </a:r>
            <a:r>
              <a:rPr lang="tr-TR" dirty="0" smtClean="0"/>
              <a:t> </a:t>
            </a:r>
            <a:r>
              <a:rPr lang="tr-TR" dirty="0" err="1" smtClean="0"/>
              <a:t>waters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Domestic</a:t>
            </a:r>
            <a:r>
              <a:rPr lang="tr-TR" dirty="0" smtClean="0"/>
              <a:t> </a:t>
            </a:r>
            <a:r>
              <a:rPr lang="tr-TR" dirty="0" err="1" smtClean="0"/>
              <a:t>wastewater</a:t>
            </a:r>
            <a:r>
              <a:rPr lang="tr-TR" dirty="0" smtClean="0"/>
              <a:t> 		    </a:t>
            </a:r>
          </a:p>
          <a:p>
            <a:r>
              <a:rPr lang="tr-TR" dirty="0" err="1" smtClean="0"/>
              <a:t>Industrial</a:t>
            </a:r>
            <a:r>
              <a:rPr lang="tr-TR" dirty="0" smtClean="0"/>
              <a:t> </a:t>
            </a:r>
            <a:r>
              <a:rPr lang="tr-TR" dirty="0" err="1" smtClean="0"/>
              <a:t>Wastes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r>
              <a:rPr lang="tr-TR" dirty="0" err="1" smtClean="0"/>
              <a:t>Acidity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ability</a:t>
            </a:r>
            <a:r>
              <a:rPr lang="tr-TR" dirty="0" smtClean="0"/>
              <a:t> of </a:t>
            </a:r>
            <a:r>
              <a:rPr lang="tr-TR" dirty="0" err="1" smtClean="0"/>
              <a:t>water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neutralize</a:t>
            </a:r>
            <a:r>
              <a:rPr lang="tr-TR" dirty="0" smtClean="0"/>
              <a:t> </a:t>
            </a:r>
            <a:r>
              <a:rPr lang="tr-TR" dirty="0" err="1" smtClean="0"/>
              <a:t>bases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End</a:t>
            </a:r>
            <a:r>
              <a:rPr lang="tr-TR" dirty="0" smtClean="0"/>
              <a:t> </a:t>
            </a:r>
            <a:r>
              <a:rPr lang="tr-TR" dirty="0" err="1" smtClean="0"/>
              <a:t>point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carbonic</a:t>
            </a:r>
            <a:r>
              <a:rPr lang="tr-TR" dirty="0" smtClean="0"/>
              <a:t> </a:t>
            </a:r>
            <a:r>
              <a:rPr lang="tr-TR" dirty="0" err="1" smtClean="0"/>
              <a:t>acid</a:t>
            </a:r>
            <a:r>
              <a:rPr lang="tr-TR" dirty="0" smtClean="0"/>
              <a:t> </a:t>
            </a:r>
            <a:r>
              <a:rPr lang="tr-TR" dirty="0" smtClean="0">
                <a:sym typeface="Wingdings" pitchFamily="2" charset="2"/>
              </a:rPr>
              <a:t> </a:t>
            </a:r>
            <a:r>
              <a:rPr lang="tr-TR" dirty="0" err="1" smtClean="0">
                <a:sym typeface="Wingdings" pitchFamily="2" charset="2"/>
              </a:rPr>
              <a:t>stoichiometric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end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point</a:t>
            </a:r>
            <a:r>
              <a:rPr lang="tr-TR" dirty="0" smtClean="0">
                <a:sym typeface="Wingdings" pitchFamily="2" charset="2"/>
              </a:rPr>
              <a:t> @ </a:t>
            </a:r>
            <a:r>
              <a:rPr lang="tr-TR" dirty="0" err="1" smtClean="0">
                <a:sym typeface="Wingdings" pitchFamily="2" charset="2"/>
              </a:rPr>
              <a:t>pH</a:t>
            </a:r>
            <a:r>
              <a:rPr lang="tr-TR" dirty="0" smtClean="0">
                <a:sym typeface="Wingdings" pitchFamily="2" charset="2"/>
              </a:rPr>
              <a:t> 8.5</a:t>
            </a:r>
            <a:endParaRPr lang="tr-TR" dirty="0" smtClean="0"/>
          </a:p>
        </p:txBody>
      </p:sp>
      <p:sp>
        <p:nvSpPr>
          <p:cNvPr id="4" name="3 Sağ Ayraç"/>
          <p:cNvSpPr/>
          <p:nvPr/>
        </p:nvSpPr>
        <p:spPr>
          <a:xfrm>
            <a:off x="4355976" y="1556792"/>
            <a:ext cx="1008112" cy="1584176"/>
          </a:xfrm>
          <a:prstGeom prst="rightBrace">
            <a:avLst>
              <a:gd name="adj1" fmla="val 20932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Dikdörtgen"/>
          <p:cNvSpPr/>
          <p:nvPr/>
        </p:nvSpPr>
        <p:spPr>
          <a:xfrm>
            <a:off x="5724128" y="1412776"/>
            <a:ext cx="2880320" cy="17281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 dirty="0" err="1" smtClean="0"/>
              <a:t>Buffered</a:t>
            </a:r>
            <a:r>
              <a:rPr lang="tr-TR" sz="3200" dirty="0" smtClean="0"/>
              <a:t> </a:t>
            </a:r>
            <a:r>
              <a:rPr lang="tr-TR" sz="3200" dirty="0" err="1" smtClean="0"/>
              <a:t>by</a:t>
            </a:r>
            <a:endParaRPr lang="tr-TR" sz="3200" dirty="0" smtClean="0"/>
          </a:p>
          <a:p>
            <a:pPr algn="ctr"/>
            <a:r>
              <a:rPr lang="tr-TR" sz="3200" dirty="0" smtClean="0"/>
              <a:t> CO</a:t>
            </a:r>
            <a:r>
              <a:rPr lang="tr-TR" sz="3200" baseline="-25000" dirty="0" smtClean="0"/>
              <a:t>2</a:t>
            </a:r>
            <a:r>
              <a:rPr lang="tr-TR" sz="3200" dirty="0" smtClean="0"/>
              <a:t> </a:t>
            </a:r>
            <a:r>
              <a:rPr lang="tr-TR" sz="3200" dirty="0" err="1" smtClean="0"/>
              <a:t>and</a:t>
            </a:r>
            <a:r>
              <a:rPr lang="tr-TR" sz="3200" dirty="0" smtClean="0"/>
              <a:t> HCO</a:t>
            </a:r>
            <a:r>
              <a:rPr lang="tr-TR" sz="3200" baseline="-25000" dirty="0" smtClean="0"/>
              <a:t>3</a:t>
            </a:r>
            <a:r>
              <a:rPr lang="tr-TR" sz="3200" dirty="0" smtClean="0"/>
              <a:t> </a:t>
            </a:r>
            <a:r>
              <a:rPr lang="tr-TR" sz="3200" dirty="0" err="1" smtClean="0"/>
              <a:t>system</a:t>
            </a:r>
            <a:r>
              <a:rPr lang="tr-TR" sz="3200" dirty="0" smtClean="0"/>
              <a:t> </a:t>
            </a:r>
            <a:endParaRPr lang="tr-T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uiExpand="1" build="p"/>
      <p:bldP spid="4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404664"/>
            <a:ext cx="8280920" cy="5976664"/>
          </a:xfrm>
        </p:spPr>
        <p:txBody>
          <a:bodyPr/>
          <a:lstStyle/>
          <a:p>
            <a:pPr algn="ctr">
              <a:spcBef>
                <a:spcPts val="0"/>
              </a:spcBef>
              <a:buNone/>
            </a:pPr>
            <a:r>
              <a:rPr lang="tr-TR" b="1" dirty="0" err="1" smtClean="0">
                <a:sym typeface="Wingdings" pitchFamily="2" charset="2"/>
              </a:rPr>
              <a:t>Phenolphthalein</a:t>
            </a:r>
            <a:r>
              <a:rPr lang="tr-TR" b="1" dirty="0" smtClean="0">
                <a:sym typeface="Wingdings" pitchFamily="2" charset="2"/>
              </a:rPr>
              <a:t> </a:t>
            </a:r>
            <a:r>
              <a:rPr lang="tr-TR" b="1" dirty="0" err="1" smtClean="0">
                <a:sym typeface="Wingdings" pitchFamily="2" charset="2"/>
              </a:rPr>
              <a:t>Acidity</a:t>
            </a:r>
            <a:r>
              <a:rPr lang="tr-TR" dirty="0" smtClean="0">
                <a:sym typeface="Wingdings" pitchFamily="2" charset="2"/>
              </a:rPr>
              <a:t> </a:t>
            </a:r>
          </a:p>
          <a:p>
            <a:pPr algn="ctr">
              <a:spcBef>
                <a:spcPts val="0"/>
              </a:spcBef>
              <a:buNone/>
            </a:pPr>
            <a:endParaRPr lang="tr-TR" dirty="0" smtClean="0">
              <a:sym typeface="Wingdings" pitchFamily="2" charset="2"/>
            </a:endParaRPr>
          </a:p>
          <a:p>
            <a:pPr>
              <a:spcBef>
                <a:spcPts val="2400"/>
              </a:spcBef>
            </a:pPr>
            <a:r>
              <a:rPr lang="tr-TR" dirty="0" smtClean="0">
                <a:sym typeface="Wingdings" pitchFamily="2" charset="2"/>
              </a:rPr>
              <a:t>Total </a:t>
            </a:r>
            <a:r>
              <a:rPr lang="tr-TR" dirty="0" err="1" smtClean="0">
                <a:sym typeface="Wingdings" pitchFamily="2" charset="2"/>
              </a:rPr>
              <a:t>acidity</a:t>
            </a:r>
            <a:r>
              <a:rPr lang="tr-TR" dirty="0" smtClean="0">
                <a:sym typeface="Wingdings" pitchFamily="2" charset="2"/>
              </a:rPr>
              <a:t> = mineral </a:t>
            </a:r>
            <a:r>
              <a:rPr lang="tr-TR" dirty="0" err="1" smtClean="0">
                <a:sym typeface="Wingdings" pitchFamily="2" charset="2"/>
              </a:rPr>
              <a:t>acidity</a:t>
            </a:r>
            <a:r>
              <a:rPr lang="tr-TR" dirty="0" smtClean="0">
                <a:sym typeface="Wingdings" pitchFamily="2" charset="2"/>
              </a:rPr>
              <a:t> + </a:t>
            </a:r>
            <a:r>
              <a:rPr lang="tr-TR" dirty="0" err="1" smtClean="0">
                <a:sym typeface="Wingdings" pitchFamily="2" charset="2"/>
              </a:rPr>
              <a:t>from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weak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acids</a:t>
            </a:r>
            <a:endParaRPr lang="tr-TR" dirty="0" smtClean="0">
              <a:sym typeface="Wingdings" pitchFamily="2" charset="2"/>
            </a:endParaRPr>
          </a:p>
          <a:p>
            <a:pPr>
              <a:spcBef>
                <a:spcPts val="2400"/>
              </a:spcBef>
            </a:pPr>
            <a:r>
              <a:rPr lang="tr-TR" dirty="0" err="1" smtClean="0">
                <a:sym typeface="Wingdings" pitchFamily="2" charset="2"/>
              </a:rPr>
              <a:t>Weak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acids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are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neutralized</a:t>
            </a:r>
            <a:r>
              <a:rPr lang="tr-TR" dirty="0" smtClean="0">
                <a:sym typeface="Wingdings" pitchFamily="2" charset="2"/>
              </a:rPr>
              <a:t> at </a:t>
            </a:r>
            <a:r>
              <a:rPr lang="tr-TR" dirty="0" err="1" smtClean="0">
                <a:sym typeface="Wingdings" pitchFamily="2" charset="2"/>
              </a:rPr>
              <a:t>pH</a:t>
            </a:r>
            <a:r>
              <a:rPr lang="tr-TR" dirty="0" smtClean="0">
                <a:sym typeface="Wingdings" pitchFamily="2" charset="2"/>
              </a:rPr>
              <a:t> 8.3 </a:t>
            </a:r>
          </a:p>
          <a:p>
            <a:pPr>
              <a:spcBef>
                <a:spcPts val="2400"/>
              </a:spcBef>
            </a:pPr>
            <a:r>
              <a:rPr lang="tr-TR" dirty="0" smtClean="0">
                <a:sym typeface="Wingdings" pitchFamily="2" charset="2"/>
              </a:rPr>
              <a:t>Phenolphthalein or metacresol purple </a:t>
            </a:r>
            <a:r>
              <a:rPr lang="tr-TR" dirty="0" smtClean="0">
                <a:sym typeface="Wingdings" pitchFamily="2" charset="2"/>
              </a:rPr>
              <a:t>indicators</a:t>
            </a:r>
            <a:r>
              <a:rPr lang="tr-TR" dirty="0">
                <a:sym typeface="Wingdings" pitchFamily="2" charset="2"/>
              </a:rPr>
              <a:t> </a:t>
            </a:r>
            <a:r>
              <a:rPr lang="tr-TR" dirty="0" smtClean="0">
                <a:sym typeface="Wingdings" pitchFamily="2" charset="2"/>
              </a:rPr>
              <a:t>are used</a:t>
            </a:r>
            <a:endParaRPr lang="tr-TR" dirty="0" smtClean="0">
              <a:sym typeface="Wingdings" pitchFamily="2" charset="2"/>
            </a:endParaRPr>
          </a:p>
          <a:p>
            <a:pPr>
              <a:spcBef>
                <a:spcPts val="2400"/>
              </a:spcBef>
            </a:pPr>
            <a:r>
              <a:rPr lang="tr-TR" dirty="0" smtClean="0">
                <a:sym typeface="Wingdings" pitchFamily="2" charset="2"/>
              </a:rPr>
              <a:t>Titrant: N/50 </a:t>
            </a:r>
            <a:r>
              <a:rPr lang="tr-TR" dirty="0" smtClean="0">
                <a:sym typeface="Wingdings" pitchFamily="2" charset="2"/>
              </a:rPr>
              <a:t>NaOH </a:t>
            </a:r>
            <a:endParaRPr lang="tr-TR" dirty="0" smtClean="0">
              <a:sym typeface="Wingdings" pitchFamily="2" charset="2"/>
            </a:endParaRPr>
          </a:p>
          <a:p>
            <a:pPr>
              <a:spcBef>
                <a:spcPts val="2400"/>
              </a:spcBef>
            </a:pPr>
            <a:r>
              <a:rPr lang="tr-TR" dirty="0" smtClean="0">
                <a:sym typeface="Wingdings" pitchFamily="2" charset="2"/>
              </a:rPr>
              <a:t>Results are </a:t>
            </a:r>
            <a:r>
              <a:rPr lang="tr-TR" dirty="0" smtClean="0">
                <a:sym typeface="Wingdings" pitchFamily="2" charset="2"/>
              </a:rPr>
              <a:t>expressed as CaCO</a:t>
            </a:r>
            <a:r>
              <a:rPr lang="tr-TR" baseline="-25000" dirty="0" smtClean="0">
                <a:sym typeface="Wingdings" pitchFamily="2" charset="2"/>
              </a:rPr>
              <a:t>3.</a:t>
            </a:r>
            <a:endParaRPr lang="tr-TR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6192688"/>
          </a:xfrm>
        </p:spPr>
        <p:txBody>
          <a:bodyPr/>
          <a:lstStyle/>
          <a:p>
            <a:pPr algn="ctr">
              <a:spcBef>
                <a:spcPts val="1200"/>
              </a:spcBef>
              <a:buNone/>
            </a:pPr>
            <a:r>
              <a:rPr lang="tr-TR" b="1" dirty="0" err="1" smtClean="0"/>
              <a:t>Application</a:t>
            </a:r>
            <a:r>
              <a:rPr lang="tr-TR" b="1" dirty="0" smtClean="0"/>
              <a:t> of </a:t>
            </a:r>
            <a:r>
              <a:rPr lang="tr-TR" b="1" dirty="0" err="1" smtClean="0"/>
              <a:t>Acidity</a:t>
            </a:r>
            <a:r>
              <a:rPr lang="tr-TR" b="1" dirty="0" smtClean="0"/>
              <a:t> Data</a:t>
            </a:r>
          </a:p>
          <a:p>
            <a:pPr>
              <a:spcBef>
                <a:spcPts val="1200"/>
              </a:spcBef>
            </a:pPr>
            <a:r>
              <a:rPr lang="tr-TR" dirty="0" smtClean="0"/>
              <a:t>CO</a:t>
            </a:r>
            <a:r>
              <a:rPr lang="tr-TR" baseline="-25000" dirty="0" smtClean="0"/>
              <a:t>2 </a:t>
            </a:r>
            <a:r>
              <a:rPr lang="tr-TR" dirty="0" smtClean="0"/>
              <a:t> </a:t>
            </a:r>
            <a:r>
              <a:rPr lang="tr-TR" dirty="0" err="1" smtClean="0"/>
              <a:t>determination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 err="1" smtClean="0"/>
              <a:t>water</a:t>
            </a:r>
            <a:r>
              <a:rPr lang="tr-TR" dirty="0" smtClean="0"/>
              <a:t> </a:t>
            </a:r>
            <a:r>
              <a:rPr lang="tr-TR" dirty="0" err="1" smtClean="0"/>
              <a:t>supplies</a:t>
            </a:r>
            <a:r>
              <a:rPr lang="tr-TR" dirty="0" smtClean="0"/>
              <a:t> </a:t>
            </a:r>
            <a:r>
              <a:rPr lang="tr-TR" dirty="0" err="1" smtClean="0"/>
              <a:t>considered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selection</a:t>
            </a:r>
            <a:r>
              <a:rPr lang="tr-TR" dirty="0" smtClean="0"/>
              <a:t> of </a:t>
            </a:r>
            <a:r>
              <a:rPr lang="tr-TR" dirty="0" err="1" smtClean="0"/>
              <a:t>treatment</a:t>
            </a:r>
            <a:r>
              <a:rPr lang="tr-TR" dirty="0" smtClean="0"/>
              <a:t> </a:t>
            </a:r>
            <a:r>
              <a:rPr lang="tr-TR" dirty="0" err="1" smtClean="0"/>
              <a:t>methods</a:t>
            </a:r>
            <a:r>
              <a:rPr lang="tr-TR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tr-TR" dirty="0" err="1" smtClean="0"/>
              <a:t>Corrosion</a:t>
            </a:r>
            <a:r>
              <a:rPr lang="tr-TR" dirty="0" smtClean="0"/>
              <a:t> </a:t>
            </a:r>
            <a:r>
              <a:rPr lang="tr-TR" dirty="0" err="1" smtClean="0"/>
              <a:t>control</a:t>
            </a:r>
            <a:endParaRPr lang="tr-TR" dirty="0" smtClean="0"/>
          </a:p>
          <a:p>
            <a:pPr>
              <a:spcBef>
                <a:spcPts val="1200"/>
              </a:spcBef>
            </a:pPr>
            <a:r>
              <a:rPr lang="tr-TR" dirty="0" err="1" smtClean="0"/>
              <a:t>Softening</a:t>
            </a:r>
            <a:r>
              <a:rPr lang="tr-TR" dirty="0" smtClean="0"/>
              <a:t> </a:t>
            </a:r>
          </a:p>
          <a:p>
            <a:pPr>
              <a:spcBef>
                <a:spcPts val="1200"/>
              </a:spcBef>
            </a:pPr>
            <a:r>
              <a:rPr lang="tr-TR" dirty="0" smtClean="0"/>
              <a:t>Industrial wastes </a:t>
            </a:r>
            <a:r>
              <a:rPr lang="tr-TR" dirty="0" smtClean="0">
                <a:sym typeface="Wingdings" pitchFamily="2" charset="2"/>
              </a:rPr>
              <a:t> Mineral acidity must be neutralized before </a:t>
            </a:r>
            <a:r>
              <a:rPr lang="tr-TR" dirty="0" smtClean="0">
                <a:sym typeface="Wingdings" pitchFamily="2" charset="2"/>
              </a:rPr>
              <a:t>discharge</a:t>
            </a:r>
            <a:endParaRPr lang="tr-TR" dirty="0" smtClean="0">
              <a:sym typeface="Wingdings" pitchFamily="2" charset="2"/>
            </a:endParaRPr>
          </a:p>
          <a:p>
            <a:pPr>
              <a:spcBef>
                <a:spcPts val="1200"/>
              </a:spcBef>
              <a:buNone/>
            </a:pPr>
            <a:r>
              <a:rPr lang="tr-TR" dirty="0" err="1" smtClean="0">
                <a:sym typeface="Wingdings" pitchFamily="2" charset="2"/>
              </a:rPr>
              <a:t>Acidity</a:t>
            </a:r>
            <a:r>
              <a:rPr lang="tr-TR" dirty="0" smtClean="0">
                <a:sym typeface="Wingdings" pitchFamily="2" charset="2"/>
              </a:rPr>
              <a:t> = N*</a:t>
            </a:r>
            <a:r>
              <a:rPr lang="tr-TR" dirty="0" err="1" smtClean="0">
                <a:sym typeface="Wingdings" pitchFamily="2" charset="2"/>
              </a:rPr>
              <a:t>V</a:t>
            </a:r>
            <a:r>
              <a:rPr lang="tr-TR" baseline="-25000" dirty="0" err="1" smtClean="0">
                <a:sym typeface="Wingdings" pitchFamily="2" charset="2"/>
              </a:rPr>
              <a:t>titrant</a:t>
            </a:r>
            <a:r>
              <a:rPr lang="tr-TR" dirty="0" smtClean="0">
                <a:sym typeface="Wingdings" pitchFamily="2" charset="2"/>
              </a:rPr>
              <a:t>*50*1000 / ( mL </a:t>
            </a:r>
            <a:r>
              <a:rPr lang="tr-TR" dirty="0" err="1" smtClean="0">
                <a:sym typeface="Wingdings" pitchFamily="2" charset="2"/>
              </a:rPr>
              <a:t>sample</a:t>
            </a:r>
            <a:r>
              <a:rPr lang="tr-TR" dirty="0" smtClean="0">
                <a:sym typeface="Wingdings" pitchFamily="2" charset="2"/>
              </a:rPr>
              <a:t>)</a:t>
            </a:r>
          </a:p>
          <a:p>
            <a:pPr>
              <a:spcBef>
                <a:spcPts val="1200"/>
              </a:spcBef>
              <a:buNone/>
            </a:pPr>
            <a:r>
              <a:rPr lang="tr-TR" dirty="0" smtClean="0">
                <a:sym typeface="Wingdings" pitchFamily="2" charset="2"/>
              </a:rPr>
              <a:t>E.W</a:t>
            </a:r>
            <a:r>
              <a:rPr lang="tr-TR" baseline="-25000" dirty="0" smtClean="0">
                <a:sym typeface="Wingdings" pitchFamily="2" charset="2"/>
              </a:rPr>
              <a:t>CaCO3</a:t>
            </a:r>
            <a:r>
              <a:rPr lang="tr-TR" dirty="0" smtClean="0">
                <a:sym typeface="Wingdings" pitchFamily="2" charset="2"/>
              </a:rPr>
              <a:t> = 100/ 2 = 50 g/</a:t>
            </a:r>
            <a:r>
              <a:rPr lang="tr-TR" dirty="0" err="1" smtClean="0">
                <a:sym typeface="Wingdings" pitchFamily="2" charset="2"/>
              </a:rPr>
              <a:t>eq</a:t>
            </a:r>
            <a:r>
              <a:rPr lang="tr-TR" dirty="0" smtClean="0">
                <a:sym typeface="Wingdings" pitchFamily="2" charset="2"/>
              </a:rPr>
              <a:t> 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2 İçerik Yer Tutucusu"/>
          <p:cNvSpPr>
            <a:spLocks noGrp="1"/>
          </p:cNvSpPr>
          <p:nvPr>
            <p:ph idx="1"/>
          </p:nvPr>
        </p:nvSpPr>
        <p:spPr>
          <a:xfrm>
            <a:off x="323850" y="332656"/>
            <a:ext cx="8496622" cy="6120680"/>
          </a:xfrm>
        </p:spPr>
        <p:txBody>
          <a:bodyPr/>
          <a:lstStyle/>
          <a:p>
            <a:pPr>
              <a:lnSpc>
                <a:spcPct val="150000"/>
              </a:lnSpc>
              <a:buFont typeface="Arial" charset="0"/>
              <a:buNone/>
            </a:pP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water</a:t>
            </a:r>
            <a:r>
              <a:rPr lang="tr-TR" dirty="0" smtClean="0"/>
              <a:t> &lt; </a:t>
            </a:r>
            <a:r>
              <a:rPr lang="tr-TR" dirty="0" err="1" smtClean="0"/>
              <a:t>pH</a:t>
            </a:r>
            <a:r>
              <a:rPr lang="tr-TR" dirty="0" smtClean="0"/>
              <a:t> 8.5 </a:t>
            </a:r>
            <a:r>
              <a:rPr lang="tr-TR" dirty="0" err="1" smtClean="0"/>
              <a:t>contain</a:t>
            </a:r>
            <a:r>
              <a:rPr lang="tr-TR" dirty="0" smtClean="0"/>
              <a:t> </a:t>
            </a:r>
            <a:r>
              <a:rPr lang="tr-TR" dirty="0" err="1" smtClean="0"/>
              <a:t>acidity</a:t>
            </a:r>
            <a:r>
              <a:rPr lang="tr-TR" dirty="0" smtClean="0"/>
              <a:t>.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endParaRPr lang="tr-TR" dirty="0" smtClean="0"/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tr-TR" dirty="0" err="1" smtClean="0"/>
              <a:t>Reference</a:t>
            </a:r>
            <a:r>
              <a:rPr lang="tr-TR" dirty="0" smtClean="0"/>
              <a:t> </a:t>
            </a:r>
            <a:r>
              <a:rPr lang="tr-TR" dirty="0" err="1" smtClean="0"/>
              <a:t>point</a:t>
            </a:r>
            <a:r>
              <a:rPr lang="tr-TR" dirty="0" smtClean="0"/>
              <a:t> </a:t>
            </a:r>
            <a:r>
              <a:rPr lang="tr-TR" dirty="0" smtClean="0">
                <a:sym typeface="Wingdings" pitchFamily="2" charset="2"/>
              </a:rPr>
              <a:t> </a:t>
            </a:r>
            <a:r>
              <a:rPr lang="tr-TR" dirty="0" err="1" smtClean="0">
                <a:sym typeface="Wingdings" pitchFamily="2" charset="2"/>
              </a:rPr>
              <a:t>phenolphthalein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end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point</a:t>
            </a:r>
            <a:r>
              <a:rPr lang="tr-TR" dirty="0" smtClean="0">
                <a:sym typeface="Wingdings" pitchFamily="2" charset="2"/>
              </a:rPr>
              <a:t> 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tr-TR" dirty="0" smtClean="0">
                <a:sym typeface="Wingdings" pitchFamily="2" charset="2"/>
              </a:rPr>
              <a:t>						8.2 -</a:t>
            </a:r>
            <a:r>
              <a:rPr lang="tr-TR" dirty="0" smtClean="0">
                <a:sym typeface="Wingdings" pitchFamily="2" charset="2"/>
              </a:rPr>
              <a:t>8.4</a:t>
            </a:r>
            <a:endParaRPr lang="tr-TR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  <a:buFont typeface="Arial" charset="0"/>
              <a:buNone/>
            </a:pPr>
            <a:endParaRPr lang="tr-TR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tr-TR" dirty="0" err="1" smtClean="0">
                <a:sym typeface="Wingdings" pitchFamily="2" charset="2"/>
              </a:rPr>
              <a:t>Acidity</a:t>
            </a:r>
            <a:r>
              <a:rPr lang="tr-TR" dirty="0" smtClean="0">
                <a:sym typeface="Wingdings" pitchFamily="2" charset="2"/>
              </a:rPr>
              <a:t> of </a:t>
            </a:r>
            <a:r>
              <a:rPr lang="tr-TR" dirty="0" err="1" smtClean="0">
                <a:sym typeface="Wingdings" pitchFamily="2" charset="2"/>
              </a:rPr>
              <a:t>natural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water</a:t>
            </a:r>
            <a:r>
              <a:rPr lang="tr-TR" dirty="0" smtClean="0">
                <a:sym typeface="Wingdings" pitchFamily="2" charset="2"/>
              </a:rPr>
              <a:t> is </a:t>
            </a:r>
            <a:r>
              <a:rPr lang="tr-TR" dirty="0" err="1" smtClean="0">
                <a:sym typeface="Wingdings" pitchFamily="2" charset="2"/>
              </a:rPr>
              <a:t>caused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by</a:t>
            </a:r>
            <a:r>
              <a:rPr lang="tr-TR" dirty="0" smtClean="0">
                <a:sym typeface="Wingdings" pitchFamily="2" charset="2"/>
              </a:rPr>
              <a:t> CO</a:t>
            </a:r>
            <a:r>
              <a:rPr lang="tr-TR" baseline="-25000" dirty="0" smtClean="0">
                <a:sym typeface="Wingdings" pitchFamily="2" charset="2"/>
              </a:rPr>
              <a:t>2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or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by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strong</a:t>
            </a:r>
            <a:r>
              <a:rPr lang="tr-TR" dirty="0" smtClean="0">
                <a:sym typeface="Wingdings" pitchFamily="2" charset="2"/>
              </a:rPr>
              <a:t> mineral </a:t>
            </a:r>
            <a:r>
              <a:rPr lang="tr-TR" dirty="0" err="1" smtClean="0">
                <a:sym typeface="Wingdings" pitchFamily="2" charset="2"/>
              </a:rPr>
              <a:t>acids</a:t>
            </a:r>
            <a:r>
              <a:rPr lang="tr-TR" dirty="0" smtClean="0">
                <a:sym typeface="Wingdings" pitchFamily="2" charset="2"/>
              </a:rPr>
              <a:t>.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endParaRPr lang="tr-TR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hem1.com/acad/webtext/abcon/abcon-images/titcurve_H2CO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700808"/>
            <a:ext cx="3096344" cy="267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sciencecases.org/topiramate/figure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464528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b="1" dirty="0" smtClean="0"/>
              <a:t>Carbonic Acid Titration Curve</a:t>
            </a:r>
            <a:endParaRPr lang="tr-TR" b="1" dirty="0" smtClean="0"/>
          </a:p>
        </p:txBody>
      </p:sp>
      <p:sp>
        <p:nvSpPr>
          <p:cNvPr id="7" name="2 İçerik Yer Tutucusu"/>
          <p:cNvSpPr>
            <a:spLocks noGrp="1"/>
          </p:cNvSpPr>
          <p:nvPr>
            <p:ph idx="1"/>
          </p:nvPr>
        </p:nvSpPr>
        <p:spPr>
          <a:xfrm>
            <a:off x="87386" y="4509120"/>
            <a:ext cx="8589070" cy="1872208"/>
          </a:xfrm>
        </p:spPr>
        <p:txBody>
          <a:bodyPr/>
          <a:lstStyle/>
          <a:p>
            <a:r>
              <a:rPr lang="tr-TR" sz="2800" dirty="0" smtClean="0"/>
              <a:t>@ </a:t>
            </a:r>
            <a:r>
              <a:rPr lang="tr-TR" sz="2800" dirty="0" err="1" smtClean="0"/>
              <a:t>pH</a:t>
            </a:r>
            <a:r>
              <a:rPr lang="tr-TR" sz="2800" dirty="0" smtClean="0"/>
              <a:t> 7 </a:t>
            </a:r>
            <a:r>
              <a:rPr lang="tr-TR" sz="2800" dirty="0" err="1" smtClean="0"/>
              <a:t>considerable</a:t>
            </a:r>
            <a:r>
              <a:rPr lang="tr-TR" sz="2800" dirty="0" smtClean="0"/>
              <a:t> CO</a:t>
            </a:r>
            <a:r>
              <a:rPr lang="tr-TR" sz="2800" baseline="-25000" dirty="0" smtClean="0"/>
              <a:t>2 </a:t>
            </a:r>
            <a:r>
              <a:rPr lang="tr-TR" sz="2800" dirty="0" smtClean="0"/>
              <a:t> </a:t>
            </a:r>
            <a:r>
              <a:rPr lang="tr-TR" sz="2800" dirty="0" err="1" smtClean="0"/>
              <a:t>remains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be </a:t>
            </a:r>
            <a:r>
              <a:rPr lang="tr-TR" sz="2800" dirty="0" err="1" smtClean="0"/>
              <a:t>neutralized</a:t>
            </a:r>
            <a:r>
              <a:rPr lang="tr-TR" sz="2800" dirty="0" smtClean="0"/>
              <a:t>.</a:t>
            </a:r>
          </a:p>
          <a:p>
            <a:r>
              <a:rPr lang="tr-TR" sz="2800" dirty="0" smtClean="0"/>
              <a:t>Carbon </a:t>
            </a:r>
            <a:r>
              <a:rPr lang="tr-TR" sz="2800" dirty="0" smtClean="0"/>
              <a:t>dioxide alone will not depress pH below 4 </a:t>
            </a:r>
          </a:p>
          <a:p>
            <a:r>
              <a:rPr lang="tr-TR" sz="2800" dirty="0" smtClean="0"/>
              <a:t>For </a:t>
            </a:r>
            <a:r>
              <a:rPr lang="tr-TR" sz="2800" dirty="0" smtClean="0"/>
              <a:t>strong acid </a:t>
            </a:r>
            <a:r>
              <a:rPr lang="tr-TR" sz="2800" dirty="0" smtClean="0">
                <a:sym typeface="Wingdings" pitchFamily="2" charset="2"/>
              </a:rPr>
              <a:t> neutralization is </a:t>
            </a:r>
            <a:r>
              <a:rPr lang="tr-TR" sz="2800" dirty="0" smtClean="0">
                <a:sym typeface="Wingdings" pitchFamily="2" charset="2"/>
              </a:rPr>
              <a:t>completed@ </a:t>
            </a:r>
            <a:r>
              <a:rPr lang="tr-TR" sz="2800" dirty="0" smtClean="0">
                <a:sym typeface="Wingdings" pitchFamily="2" charset="2"/>
              </a:rPr>
              <a:t>pH 4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2 İçerik Yer Tutucusu"/>
          <p:cNvSpPr>
            <a:spLocks noGrp="1"/>
          </p:cNvSpPr>
          <p:nvPr>
            <p:ph idx="1"/>
          </p:nvPr>
        </p:nvSpPr>
        <p:spPr>
          <a:xfrm>
            <a:off x="395536" y="260648"/>
            <a:ext cx="8424936" cy="6264696"/>
          </a:xfrm>
        </p:spPr>
        <p:txBody>
          <a:bodyPr/>
          <a:lstStyle/>
          <a:p>
            <a:r>
              <a:rPr lang="tr-TR" dirty="0" err="1" smtClean="0"/>
              <a:t>Acidity</a:t>
            </a:r>
            <a:r>
              <a:rPr lang="tr-TR" dirty="0" smtClean="0"/>
              <a:t> of </a:t>
            </a:r>
            <a:r>
              <a:rPr lang="tr-TR" dirty="0" err="1" smtClean="0"/>
              <a:t>natural</a:t>
            </a:r>
            <a:r>
              <a:rPr lang="tr-TR" dirty="0" smtClean="0"/>
              <a:t> </a:t>
            </a:r>
            <a:r>
              <a:rPr lang="tr-TR" dirty="0" err="1" smtClean="0"/>
              <a:t>waters</a:t>
            </a:r>
            <a:r>
              <a:rPr lang="tr-TR" dirty="0" smtClean="0"/>
              <a:t> </a:t>
            </a:r>
            <a:r>
              <a:rPr lang="tr-TR" dirty="0" err="1" smtClean="0"/>
              <a:t>caused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: </a:t>
            </a:r>
          </a:p>
          <a:p>
            <a:pPr lvl="1">
              <a:buFont typeface="Arial" pitchFamily="34" charset="0"/>
              <a:buChar char="•"/>
            </a:pPr>
            <a:r>
              <a:rPr lang="tr-TR" dirty="0" smtClean="0"/>
              <a:t>CO</a:t>
            </a:r>
            <a:r>
              <a:rPr lang="tr-TR" baseline="-25000" dirty="0" smtClean="0"/>
              <a:t>2</a:t>
            </a:r>
          </a:p>
          <a:p>
            <a:pPr lvl="1">
              <a:buFont typeface="Arial" pitchFamily="34" charset="0"/>
              <a:buChar char="•"/>
            </a:pPr>
            <a:r>
              <a:rPr lang="tr-TR" dirty="0" err="1" smtClean="0"/>
              <a:t>Strong</a:t>
            </a:r>
            <a:r>
              <a:rPr lang="tr-TR" dirty="0" smtClean="0"/>
              <a:t> mineral </a:t>
            </a:r>
            <a:r>
              <a:rPr lang="tr-TR" dirty="0" err="1" smtClean="0"/>
              <a:t>acids</a:t>
            </a:r>
            <a:endParaRPr lang="tr-TR" dirty="0" smtClean="0"/>
          </a:p>
          <a:p>
            <a:pPr lvl="1">
              <a:buFont typeface="Arial" pitchFamily="34" charset="0"/>
              <a:buChar char="•"/>
            </a:pPr>
            <a:endParaRPr lang="tr-TR" dirty="0" smtClean="0"/>
          </a:p>
          <a:p>
            <a:pPr lvl="1">
              <a:spcBef>
                <a:spcPts val="0"/>
              </a:spcBef>
              <a:buNone/>
            </a:pPr>
            <a:r>
              <a:rPr lang="tr-TR" sz="2400" dirty="0" smtClean="0"/>
              <a:t>10</a:t>
            </a:r>
          </a:p>
          <a:p>
            <a:pPr lvl="1">
              <a:spcBef>
                <a:spcPts val="0"/>
              </a:spcBef>
              <a:buNone/>
            </a:pPr>
            <a:r>
              <a:rPr lang="tr-TR" sz="2400" dirty="0" smtClean="0"/>
              <a:t>  9</a:t>
            </a:r>
          </a:p>
          <a:p>
            <a:pPr lvl="1">
              <a:spcBef>
                <a:spcPts val="0"/>
              </a:spcBef>
              <a:buNone/>
            </a:pPr>
            <a:r>
              <a:rPr lang="tr-TR" sz="2400" dirty="0" smtClean="0"/>
              <a:t>  8</a:t>
            </a:r>
          </a:p>
          <a:p>
            <a:pPr lvl="1">
              <a:spcBef>
                <a:spcPts val="0"/>
              </a:spcBef>
              <a:buNone/>
            </a:pPr>
            <a:r>
              <a:rPr lang="tr-TR" sz="2400" dirty="0" smtClean="0"/>
              <a:t>  7</a:t>
            </a:r>
          </a:p>
          <a:p>
            <a:pPr lvl="1">
              <a:spcBef>
                <a:spcPts val="0"/>
              </a:spcBef>
              <a:buNone/>
            </a:pPr>
            <a:r>
              <a:rPr lang="tr-TR" sz="2400" dirty="0" smtClean="0"/>
              <a:t>  6</a:t>
            </a:r>
          </a:p>
          <a:p>
            <a:pPr lvl="1">
              <a:spcBef>
                <a:spcPts val="0"/>
              </a:spcBef>
              <a:buNone/>
            </a:pPr>
            <a:r>
              <a:rPr lang="tr-TR" sz="2400" dirty="0" smtClean="0"/>
              <a:t>  5</a:t>
            </a:r>
          </a:p>
          <a:p>
            <a:pPr lvl="1">
              <a:spcBef>
                <a:spcPts val="0"/>
              </a:spcBef>
              <a:buNone/>
            </a:pPr>
            <a:r>
              <a:rPr lang="tr-TR" sz="2400" dirty="0" smtClean="0"/>
              <a:t>  4</a:t>
            </a:r>
          </a:p>
          <a:p>
            <a:pPr lvl="1">
              <a:spcBef>
                <a:spcPts val="0"/>
              </a:spcBef>
              <a:buNone/>
            </a:pPr>
            <a:r>
              <a:rPr lang="tr-TR" sz="2400" dirty="0" smtClean="0"/>
              <a:t>  3</a:t>
            </a:r>
          </a:p>
          <a:p>
            <a:pPr lvl="1">
              <a:spcBef>
                <a:spcPts val="0"/>
              </a:spcBef>
              <a:buNone/>
            </a:pPr>
            <a:r>
              <a:rPr lang="tr-TR" sz="2400" dirty="0" smtClean="0"/>
              <a:t>  2</a:t>
            </a:r>
          </a:p>
          <a:p>
            <a:pPr lvl="1">
              <a:spcBef>
                <a:spcPts val="0"/>
              </a:spcBef>
              <a:buNone/>
            </a:pPr>
            <a:r>
              <a:rPr lang="tr-TR" sz="2400" dirty="0" smtClean="0"/>
              <a:t>  1</a:t>
            </a:r>
          </a:p>
          <a:p>
            <a:pPr lvl="1">
              <a:buNone/>
            </a:pPr>
            <a:endParaRPr lang="tr-TR" dirty="0" smtClean="0"/>
          </a:p>
        </p:txBody>
      </p:sp>
      <p:cxnSp>
        <p:nvCxnSpPr>
          <p:cNvPr id="8" name="7 Düz Bağlayıcı"/>
          <p:cNvCxnSpPr/>
          <p:nvPr/>
        </p:nvCxnSpPr>
        <p:spPr>
          <a:xfrm>
            <a:off x="899592" y="3068960"/>
            <a:ext cx="33843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>
            <a:off x="755576" y="4509120"/>
            <a:ext cx="35283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Dikdörtgen"/>
          <p:cNvSpPr/>
          <p:nvPr/>
        </p:nvSpPr>
        <p:spPr>
          <a:xfrm>
            <a:off x="2195736" y="3356992"/>
            <a:ext cx="2448272" cy="9361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smtClean="0"/>
              <a:t>CO</a:t>
            </a:r>
            <a:r>
              <a:rPr lang="tr-TR" sz="2800" baseline="-25000" dirty="0" smtClean="0"/>
              <a:t>2</a:t>
            </a:r>
            <a:r>
              <a:rPr lang="tr-TR" sz="2800" dirty="0" smtClean="0"/>
              <a:t> </a:t>
            </a:r>
            <a:r>
              <a:rPr lang="tr-TR" sz="2800" dirty="0" err="1" smtClean="0"/>
              <a:t>acidity</a:t>
            </a:r>
            <a:r>
              <a:rPr lang="tr-TR" sz="2800" dirty="0" smtClean="0"/>
              <a:t> </a:t>
            </a:r>
            <a:endParaRPr lang="tr-TR" sz="2800" dirty="0"/>
          </a:p>
        </p:txBody>
      </p:sp>
      <p:sp>
        <p:nvSpPr>
          <p:cNvPr id="13" name="12 Dikdörtgen"/>
          <p:cNvSpPr/>
          <p:nvPr/>
        </p:nvSpPr>
        <p:spPr>
          <a:xfrm>
            <a:off x="4716016" y="2564904"/>
            <a:ext cx="3672408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 err="1" smtClean="0"/>
              <a:t>Phenolphthalein</a:t>
            </a:r>
            <a:r>
              <a:rPr lang="tr-TR" sz="2400" dirty="0" smtClean="0"/>
              <a:t> </a:t>
            </a:r>
            <a:r>
              <a:rPr lang="tr-TR" sz="2400" dirty="0" err="1" smtClean="0"/>
              <a:t>endpoint</a:t>
            </a:r>
            <a:endParaRPr lang="tr-TR" sz="2400" dirty="0"/>
          </a:p>
        </p:txBody>
      </p:sp>
      <p:sp>
        <p:nvSpPr>
          <p:cNvPr id="14" name="13 Dikdörtgen"/>
          <p:cNvSpPr/>
          <p:nvPr/>
        </p:nvSpPr>
        <p:spPr>
          <a:xfrm>
            <a:off x="4644008" y="4365104"/>
            <a:ext cx="3672408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 err="1" smtClean="0"/>
              <a:t>Methyl</a:t>
            </a:r>
            <a:r>
              <a:rPr lang="tr-TR" sz="2400" dirty="0" smtClean="0"/>
              <a:t> </a:t>
            </a:r>
            <a:r>
              <a:rPr lang="tr-TR" sz="2400" dirty="0" err="1" smtClean="0"/>
              <a:t>orange</a:t>
            </a:r>
            <a:r>
              <a:rPr lang="tr-TR" sz="2400" dirty="0" smtClean="0"/>
              <a:t> </a:t>
            </a:r>
            <a:r>
              <a:rPr lang="tr-TR" sz="2400" dirty="0" err="1" smtClean="0"/>
              <a:t>end</a:t>
            </a:r>
            <a:r>
              <a:rPr lang="tr-TR" sz="2400" dirty="0" smtClean="0"/>
              <a:t> </a:t>
            </a:r>
            <a:r>
              <a:rPr lang="tr-TR" sz="2400" dirty="0" err="1" smtClean="0"/>
              <a:t>point</a:t>
            </a:r>
            <a:r>
              <a:rPr lang="tr-TR" sz="2400" dirty="0" smtClean="0"/>
              <a:t> </a:t>
            </a:r>
            <a:endParaRPr lang="tr-TR" sz="2400" dirty="0"/>
          </a:p>
        </p:txBody>
      </p:sp>
      <p:sp>
        <p:nvSpPr>
          <p:cNvPr id="15" name="14 Dikdörtgen"/>
          <p:cNvSpPr/>
          <p:nvPr/>
        </p:nvSpPr>
        <p:spPr>
          <a:xfrm>
            <a:off x="2339752" y="4941168"/>
            <a:ext cx="2232248" cy="1008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smtClean="0"/>
              <a:t>Mineral </a:t>
            </a:r>
            <a:r>
              <a:rPr lang="tr-TR" sz="2800" dirty="0" err="1" smtClean="0"/>
              <a:t>Acidity</a:t>
            </a:r>
            <a:r>
              <a:rPr lang="tr-TR" sz="2800" dirty="0" smtClean="0"/>
              <a:t> 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2 İçerik Yer Tutucusu"/>
          <p:cNvSpPr>
            <a:spLocks noGrp="1"/>
          </p:cNvSpPr>
          <p:nvPr>
            <p:ph idx="1"/>
          </p:nvPr>
        </p:nvSpPr>
        <p:spPr>
          <a:xfrm>
            <a:off x="323850" y="692150"/>
            <a:ext cx="8301038" cy="5318125"/>
          </a:xfrm>
        </p:spPr>
        <p:txBody>
          <a:bodyPr/>
          <a:lstStyle/>
          <a:p>
            <a:r>
              <a:rPr lang="tr-TR" dirty="0" err="1" smtClean="0">
                <a:sym typeface="Wingdings" pitchFamily="2" charset="2"/>
              </a:rPr>
              <a:t>If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there</a:t>
            </a:r>
            <a:r>
              <a:rPr lang="tr-TR" dirty="0" smtClean="0">
                <a:sym typeface="Wingdings" pitchFamily="2" charset="2"/>
              </a:rPr>
              <a:t> is H</a:t>
            </a:r>
            <a:r>
              <a:rPr lang="tr-TR" baseline="-25000" dirty="0" smtClean="0">
                <a:sym typeface="Wingdings" pitchFamily="2" charset="2"/>
              </a:rPr>
              <a:t>2</a:t>
            </a:r>
            <a:r>
              <a:rPr lang="tr-TR" dirty="0" smtClean="0">
                <a:sym typeface="Wingdings" pitchFamily="2" charset="2"/>
              </a:rPr>
              <a:t>CO</a:t>
            </a:r>
            <a:r>
              <a:rPr lang="tr-TR" baseline="-25000" dirty="0" smtClean="0">
                <a:sym typeface="Wingdings" pitchFamily="2" charset="2"/>
              </a:rPr>
              <a:t>3</a:t>
            </a:r>
            <a:r>
              <a:rPr lang="tr-TR" dirty="0" smtClean="0">
                <a:sym typeface="Wingdings" pitchFamily="2" charset="2"/>
              </a:rPr>
              <a:t>  </a:t>
            </a:r>
            <a:r>
              <a:rPr lang="tr-TR" dirty="0" err="1" smtClean="0">
                <a:sym typeface="Wingdings" pitchFamily="2" charset="2"/>
              </a:rPr>
              <a:t>pH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doesn’t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drop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below</a:t>
            </a:r>
            <a:r>
              <a:rPr lang="tr-TR" dirty="0" smtClean="0">
                <a:sym typeface="Wingdings" pitchFamily="2" charset="2"/>
              </a:rPr>
              <a:t> 4</a:t>
            </a:r>
          </a:p>
          <a:p>
            <a:r>
              <a:rPr lang="tr-TR" dirty="0" err="1" smtClean="0">
                <a:sym typeface="Wingdings" pitchFamily="2" charset="2"/>
              </a:rPr>
              <a:t>If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pH</a:t>
            </a:r>
            <a:r>
              <a:rPr lang="tr-TR" dirty="0" smtClean="0">
                <a:sym typeface="Wingdings" pitchFamily="2" charset="2"/>
              </a:rPr>
              <a:t> &lt; 4  Mineral </a:t>
            </a:r>
            <a:r>
              <a:rPr lang="tr-TR" dirty="0" err="1" smtClean="0">
                <a:sym typeface="Wingdings" pitchFamily="2" charset="2"/>
              </a:rPr>
              <a:t>acidity</a:t>
            </a:r>
            <a:r>
              <a:rPr lang="tr-TR" dirty="0" smtClean="0">
                <a:sym typeface="Wingdings" pitchFamily="2" charset="2"/>
              </a:rPr>
              <a:t> </a:t>
            </a:r>
          </a:p>
          <a:p>
            <a:endParaRPr lang="tr-TR" dirty="0" smtClean="0">
              <a:sym typeface="Wingdings" pitchFamily="2" charset="2"/>
            </a:endParaRPr>
          </a:p>
          <a:p>
            <a:pPr>
              <a:buNone/>
            </a:pPr>
            <a:r>
              <a:rPr lang="tr-TR" b="1" dirty="0" smtClean="0">
                <a:sym typeface="Wingdings" pitchFamily="2" charset="2"/>
              </a:rPr>
              <a:t>CO</a:t>
            </a:r>
            <a:r>
              <a:rPr lang="tr-TR" b="1" baseline="-25000" dirty="0" smtClean="0">
                <a:sym typeface="Wingdings" pitchFamily="2" charset="2"/>
              </a:rPr>
              <a:t>2</a:t>
            </a:r>
            <a:r>
              <a:rPr lang="tr-TR" b="1" dirty="0" smtClean="0">
                <a:sym typeface="Wingdings" pitchFamily="2" charset="2"/>
              </a:rPr>
              <a:t> </a:t>
            </a:r>
          </a:p>
          <a:p>
            <a:r>
              <a:rPr lang="tr-TR" dirty="0" smtClean="0">
                <a:sym typeface="Wingdings" pitchFamily="2" charset="2"/>
              </a:rPr>
              <a:t>Normal </a:t>
            </a:r>
            <a:r>
              <a:rPr lang="tr-TR" dirty="0" err="1" smtClean="0">
                <a:sym typeface="Wingdings" pitchFamily="2" charset="2"/>
              </a:rPr>
              <a:t>component</a:t>
            </a:r>
            <a:r>
              <a:rPr lang="tr-TR" dirty="0" smtClean="0">
                <a:sym typeface="Wingdings" pitchFamily="2" charset="2"/>
              </a:rPr>
              <a:t> of </a:t>
            </a:r>
            <a:r>
              <a:rPr lang="tr-TR" dirty="0" err="1" smtClean="0">
                <a:sym typeface="Wingdings" pitchFamily="2" charset="2"/>
              </a:rPr>
              <a:t>natural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waters</a:t>
            </a:r>
            <a:r>
              <a:rPr lang="tr-TR" dirty="0" smtClean="0">
                <a:sym typeface="Wingdings" pitchFamily="2" charset="2"/>
              </a:rPr>
              <a:t>.</a:t>
            </a:r>
          </a:p>
          <a:p>
            <a:r>
              <a:rPr lang="tr-TR" dirty="0" err="1" smtClean="0">
                <a:sym typeface="Wingdings" pitchFamily="2" charset="2"/>
              </a:rPr>
              <a:t>From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atmosphere</a:t>
            </a:r>
            <a:r>
              <a:rPr lang="tr-TR" dirty="0" smtClean="0">
                <a:sym typeface="Wingdings" pitchFamily="2" charset="2"/>
              </a:rPr>
              <a:t> (</a:t>
            </a:r>
            <a:r>
              <a:rPr lang="tr-TR" dirty="0" err="1" smtClean="0">
                <a:sym typeface="Wingdings" pitchFamily="2" charset="2"/>
              </a:rPr>
              <a:t>Henry’s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Law</a:t>
            </a:r>
            <a:r>
              <a:rPr lang="tr-TR" dirty="0" smtClean="0">
                <a:sym typeface="Wingdings" pitchFamily="2" charset="2"/>
              </a:rPr>
              <a:t>)</a:t>
            </a:r>
          </a:p>
          <a:p>
            <a:r>
              <a:rPr lang="tr-TR" dirty="0" err="1" smtClean="0">
                <a:sym typeface="Wingdings" pitchFamily="2" charset="2"/>
              </a:rPr>
              <a:t>Produced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from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biological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oxidation</a:t>
            </a:r>
            <a:r>
              <a:rPr lang="tr-TR" dirty="0" smtClean="0">
                <a:sym typeface="Wingdings" pitchFamily="2" charset="2"/>
              </a:rPr>
              <a:t> ( </a:t>
            </a:r>
            <a:r>
              <a:rPr lang="tr-TR" dirty="0" err="1" smtClean="0">
                <a:sym typeface="Wingdings" pitchFamily="2" charset="2"/>
              </a:rPr>
              <a:t>End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product</a:t>
            </a:r>
            <a:r>
              <a:rPr lang="tr-TR" dirty="0" smtClean="0">
                <a:sym typeface="Wingdings" pitchFamily="2" charset="2"/>
              </a:rPr>
              <a:t> of </a:t>
            </a:r>
            <a:r>
              <a:rPr lang="tr-TR" dirty="0" err="1" smtClean="0">
                <a:sym typeface="Wingdings" pitchFamily="2" charset="2"/>
              </a:rPr>
              <a:t>both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aerobic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and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anaerobic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bacterial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oxidation</a:t>
            </a:r>
            <a:r>
              <a:rPr lang="tr-TR" dirty="0" smtClean="0">
                <a:sym typeface="Wingdings" pitchFamily="2" charset="2"/>
              </a:rPr>
              <a:t>)</a:t>
            </a:r>
          </a:p>
          <a:p>
            <a:endParaRPr lang="tr-TR" dirty="0" smtClean="0">
              <a:sym typeface="Wingdings" pitchFamily="2" charset="2"/>
            </a:endParaRPr>
          </a:p>
        </p:txBody>
      </p:sp>
      <p:sp>
        <p:nvSpPr>
          <p:cNvPr id="4" name="2 İçerik Yer Tutucusu"/>
          <p:cNvSpPr txBox="1">
            <a:spLocks/>
          </p:cNvSpPr>
          <p:nvPr/>
        </p:nvSpPr>
        <p:spPr bwMode="auto">
          <a:xfrm>
            <a:off x="323528" y="620688"/>
            <a:ext cx="8301038" cy="531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2 İçerik Yer Tutucusu"/>
          <p:cNvSpPr>
            <a:spLocks noGrp="1"/>
          </p:cNvSpPr>
          <p:nvPr>
            <p:ph idx="1"/>
          </p:nvPr>
        </p:nvSpPr>
        <p:spPr>
          <a:xfrm>
            <a:off x="323528" y="692150"/>
            <a:ext cx="8301360" cy="576118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tr-TR" dirty="0" smtClean="0">
                <a:sym typeface="Wingdings" pitchFamily="2" charset="2"/>
              </a:rPr>
              <a:t>Groundwater high in CO</a:t>
            </a:r>
            <a:r>
              <a:rPr lang="tr-TR" baseline="-25000" dirty="0" smtClean="0">
                <a:sym typeface="Wingdings" pitchFamily="2" charset="2"/>
              </a:rPr>
              <a:t>2</a:t>
            </a:r>
            <a:r>
              <a:rPr lang="tr-TR" dirty="0" smtClean="0">
                <a:sym typeface="Wingdings" pitchFamily="2" charset="2"/>
              </a:rPr>
              <a:t> since </a:t>
            </a:r>
            <a:r>
              <a:rPr lang="tr-TR" dirty="0" smtClean="0">
                <a:sym typeface="Wingdings" pitchFamily="2" charset="2"/>
              </a:rPr>
              <a:t>it is </a:t>
            </a:r>
            <a:r>
              <a:rPr lang="tr-TR" dirty="0" smtClean="0">
                <a:sym typeface="Wingdings" pitchFamily="2" charset="2"/>
              </a:rPr>
              <a:t>not free to escape to atmosphere.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endParaRPr lang="tr-TR" dirty="0" smtClean="0">
              <a:sym typeface="Wingdings" pitchFamily="2" charset="2"/>
            </a:endParaRPr>
          </a:p>
          <a:p>
            <a:pPr algn="ctr">
              <a:spcBef>
                <a:spcPts val="0"/>
              </a:spcBef>
              <a:buFont typeface="Arial" charset="0"/>
              <a:buNone/>
            </a:pPr>
            <a:r>
              <a:rPr lang="tr-TR" dirty="0" smtClean="0">
                <a:sym typeface="Wingdings" pitchFamily="2" charset="2"/>
              </a:rPr>
              <a:t>30-50 mg /L can be </a:t>
            </a:r>
            <a:r>
              <a:rPr lang="tr-TR" dirty="0" err="1" smtClean="0">
                <a:sym typeface="Wingdings" pitchFamily="2" charset="2"/>
              </a:rPr>
              <a:t>found</a:t>
            </a:r>
            <a:r>
              <a:rPr lang="tr-TR" dirty="0" smtClean="0">
                <a:sym typeface="Wingdings" pitchFamily="2" charset="2"/>
              </a:rPr>
              <a:t>. 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endParaRPr lang="tr-TR" dirty="0" smtClean="0">
              <a:sym typeface="Wingdings" pitchFamily="2" charset="2"/>
            </a:endParaRPr>
          </a:p>
          <a:p>
            <a:pPr>
              <a:spcBef>
                <a:spcPts val="0"/>
              </a:spcBef>
            </a:pPr>
            <a:r>
              <a:rPr lang="tr-TR" dirty="0" smtClean="0">
                <a:sym typeface="Wingdings" pitchFamily="2" charset="2"/>
              </a:rPr>
              <a:t>For groundwater that do not contain Ca</a:t>
            </a:r>
            <a:r>
              <a:rPr lang="tr-TR" dirty="0" smtClean="0">
                <a:sym typeface="Wingdings" pitchFamily="2" charset="2"/>
              </a:rPr>
              <a:t>, Mg</a:t>
            </a:r>
            <a:endParaRPr lang="tr-TR" dirty="0" smtClean="0">
              <a:sym typeface="Wingdings" pitchFamily="2" charset="2"/>
            </a:endParaRPr>
          </a:p>
          <a:p>
            <a:pPr>
              <a:spcBef>
                <a:spcPts val="0"/>
              </a:spcBef>
              <a:buFont typeface="Arial" charset="0"/>
              <a:buNone/>
            </a:pPr>
            <a:endParaRPr lang="tr-TR" dirty="0" smtClean="0">
              <a:sym typeface="Wingdings" pitchFamily="2" charset="2"/>
            </a:endParaRPr>
          </a:p>
          <a:p>
            <a:pPr>
              <a:spcBef>
                <a:spcPts val="0"/>
              </a:spcBef>
            </a:pPr>
            <a:r>
              <a:rPr lang="tr-TR" dirty="0" smtClean="0">
                <a:sym typeface="Wingdings" pitchFamily="2" charset="2"/>
              </a:rPr>
              <a:t>Ca</a:t>
            </a:r>
            <a:r>
              <a:rPr lang="tr-TR" dirty="0" smtClean="0">
                <a:sym typeface="Wingdings" pitchFamily="2" charset="2"/>
              </a:rPr>
              <a:t>, Mg </a:t>
            </a:r>
            <a:r>
              <a:rPr lang="tr-TR" dirty="0" smtClean="0">
                <a:sym typeface="Wingdings" pitchFamily="2" charset="2"/>
              </a:rPr>
              <a:t>neutralize the CO</a:t>
            </a:r>
            <a:r>
              <a:rPr lang="tr-TR" baseline="-25000" dirty="0" smtClean="0">
                <a:sym typeface="Wingdings" pitchFamily="2" charset="2"/>
              </a:rPr>
              <a:t>2</a:t>
            </a:r>
            <a:r>
              <a:rPr lang="tr-TR" dirty="0" smtClean="0">
                <a:sym typeface="Wingdings" pitchFamily="2" charset="2"/>
              </a:rPr>
              <a:t> through formation of bicarbonates.</a:t>
            </a:r>
          </a:p>
          <a:p>
            <a:pPr>
              <a:spcBef>
                <a:spcPts val="0"/>
              </a:spcBef>
              <a:buNone/>
            </a:pPr>
            <a:endParaRPr lang="tr-TR" dirty="0" smtClean="0">
              <a:sym typeface="Wingdings" pitchFamily="2" charset="2"/>
            </a:endParaRPr>
          </a:p>
          <a:p>
            <a:pPr algn="ctr">
              <a:spcBef>
                <a:spcPts val="0"/>
              </a:spcBef>
              <a:buNone/>
            </a:pPr>
            <a:r>
              <a:rPr lang="tr-TR" dirty="0" smtClean="0">
                <a:sym typeface="Wingdings" pitchFamily="2" charset="2"/>
              </a:rPr>
              <a:t>CO</a:t>
            </a:r>
            <a:r>
              <a:rPr lang="tr-TR" baseline="-25000" dirty="0" smtClean="0">
                <a:sym typeface="Wingdings" pitchFamily="2" charset="2"/>
              </a:rPr>
              <a:t>2</a:t>
            </a:r>
            <a:r>
              <a:rPr lang="tr-TR" dirty="0" smtClean="0">
                <a:sym typeface="Wingdings" pitchFamily="2" charset="2"/>
              </a:rPr>
              <a:t> + </a:t>
            </a:r>
            <a:r>
              <a:rPr lang="tr-TR" dirty="0" smtClean="0">
                <a:sym typeface="Wingdings" pitchFamily="2" charset="2"/>
              </a:rPr>
              <a:t>CaCO</a:t>
            </a:r>
            <a:r>
              <a:rPr lang="tr-TR" baseline="-25000" dirty="0" smtClean="0">
                <a:sym typeface="Wingdings" pitchFamily="2" charset="2"/>
              </a:rPr>
              <a:t>3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smtClean="0">
                <a:sym typeface="Wingdings" pitchFamily="2" charset="2"/>
              </a:rPr>
              <a:t> Ca</a:t>
            </a:r>
            <a:r>
              <a:rPr lang="tr-TR" baseline="30000" dirty="0" smtClean="0">
                <a:sym typeface="Wingdings" pitchFamily="2" charset="2"/>
              </a:rPr>
              <a:t>2+ </a:t>
            </a:r>
            <a:r>
              <a:rPr lang="tr-TR" dirty="0" smtClean="0">
                <a:sym typeface="Wingdings" pitchFamily="2" charset="2"/>
              </a:rPr>
              <a:t>+ 2HCO</a:t>
            </a:r>
            <a:r>
              <a:rPr lang="tr-TR" baseline="-25000" dirty="0" smtClean="0">
                <a:sym typeface="Wingdings" pitchFamily="2" charset="2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2 İçerik Yer Tutucusu"/>
          <p:cNvSpPr>
            <a:spLocks noGrp="1"/>
          </p:cNvSpPr>
          <p:nvPr>
            <p:ph idx="1"/>
          </p:nvPr>
        </p:nvSpPr>
        <p:spPr>
          <a:xfrm>
            <a:off x="323850" y="692150"/>
            <a:ext cx="8301038" cy="5318125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Mineral </a:t>
            </a:r>
            <a:r>
              <a:rPr lang="tr-TR" dirty="0" err="1" smtClean="0"/>
              <a:t>Acidity</a:t>
            </a:r>
            <a:r>
              <a:rPr lang="tr-TR" dirty="0" smtClean="0"/>
              <a:t> </a:t>
            </a:r>
            <a:r>
              <a:rPr lang="tr-TR" dirty="0" smtClean="0">
                <a:sym typeface="Wingdings" pitchFamily="2" charset="2"/>
              </a:rPr>
              <a:t> in </a:t>
            </a:r>
            <a:r>
              <a:rPr lang="tr-TR" dirty="0" err="1" smtClean="0">
                <a:sym typeface="Wingdings" pitchFamily="2" charset="2"/>
              </a:rPr>
              <a:t>industrial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wastes</a:t>
            </a:r>
            <a:r>
              <a:rPr lang="tr-TR" dirty="0" smtClean="0">
                <a:sym typeface="Wingdings" pitchFamily="2" charset="2"/>
              </a:rPr>
              <a:t> </a:t>
            </a:r>
          </a:p>
          <a:p>
            <a:pPr>
              <a:buNone/>
            </a:pPr>
            <a:r>
              <a:rPr lang="tr-TR" dirty="0" smtClean="0">
                <a:sym typeface="Wingdings" pitchFamily="2" charset="2"/>
              </a:rPr>
              <a:t>		(</a:t>
            </a:r>
            <a:r>
              <a:rPr lang="tr-TR" dirty="0" err="1" smtClean="0">
                <a:sym typeface="Wingdings" pitchFamily="2" charset="2"/>
              </a:rPr>
              <a:t>sulfuric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acid</a:t>
            </a:r>
            <a:r>
              <a:rPr lang="tr-TR" dirty="0" smtClean="0">
                <a:sym typeface="Wingdings" pitchFamily="2" charset="2"/>
              </a:rPr>
              <a:t> , </a:t>
            </a:r>
            <a:r>
              <a:rPr lang="tr-TR" dirty="0" err="1" smtClean="0">
                <a:sym typeface="Wingdings" pitchFamily="2" charset="2"/>
              </a:rPr>
              <a:t>salts</a:t>
            </a:r>
            <a:r>
              <a:rPr lang="tr-TR" dirty="0" smtClean="0">
                <a:sym typeface="Wingdings" pitchFamily="2" charset="2"/>
              </a:rPr>
              <a:t> of </a:t>
            </a:r>
            <a:r>
              <a:rPr lang="tr-TR" dirty="0" err="1" smtClean="0">
                <a:sym typeface="Wingdings" pitchFamily="2" charset="2"/>
              </a:rPr>
              <a:t>sulfuric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acid</a:t>
            </a:r>
            <a:r>
              <a:rPr lang="tr-TR" dirty="0" smtClean="0">
                <a:sym typeface="Wingdings" pitchFamily="2" charset="2"/>
              </a:rPr>
              <a:t>)</a:t>
            </a:r>
          </a:p>
          <a:p>
            <a:pPr>
              <a:buNone/>
            </a:pPr>
            <a:endParaRPr lang="tr-TR" dirty="0" smtClean="0">
              <a:sym typeface="Wingdings" pitchFamily="2" charset="2"/>
            </a:endParaRPr>
          </a:p>
          <a:p>
            <a:r>
              <a:rPr lang="tr-TR" dirty="0" err="1" smtClean="0">
                <a:sym typeface="Wingdings" pitchFamily="2" charset="2"/>
              </a:rPr>
              <a:t>Conversion</a:t>
            </a:r>
            <a:r>
              <a:rPr lang="tr-TR" dirty="0" smtClean="0">
                <a:sym typeface="Wingdings" pitchFamily="2" charset="2"/>
              </a:rPr>
              <a:t> of </a:t>
            </a:r>
            <a:r>
              <a:rPr lang="tr-TR" dirty="0" err="1" smtClean="0">
                <a:sym typeface="Wingdings" pitchFamily="2" charset="2"/>
              </a:rPr>
              <a:t>sulfur</a:t>
            </a:r>
            <a:r>
              <a:rPr lang="tr-TR" dirty="0" smtClean="0">
                <a:sym typeface="Wingdings" pitchFamily="2" charset="2"/>
              </a:rPr>
              <a:t> , </a:t>
            </a:r>
            <a:r>
              <a:rPr lang="tr-TR" dirty="0" err="1" smtClean="0">
                <a:sym typeface="Wingdings" pitchFamily="2" charset="2"/>
              </a:rPr>
              <a:t>sulfides</a:t>
            </a:r>
            <a:r>
              <a:rPr lang="tr-TR" dirty="0" smtClean="0">
                <a:sym typeface="Wingdings" pitchFamily="2" charset="2"/>
              </a:rPr>
              <a:t>, </a:t>
            </a:r>
            <a:r>
              <a:rPr lang="tr-TR" dirty="0" err="1" smtClean="0">
                <a:sym typeface="Wingdings" pitchFamily="2" charset="2"/>
              </a:rPr>
              <a:t>iron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pyrites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to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sulfuric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acid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and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sulfates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by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sulfur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oxidizing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bacteria</a:t>
            </a:r>
            <a:r>
              <a:rPr lang="tr-TR" dirty="0" smtClean="0">
                <a:sym typeface="Wingdings" pitchFamily="2" charset="2"/>
              </a:rPr>
              <a:t>.</a:t>
            </a:r>
          </a:p>
          <a:p>
            <a:endParaRPr lang="tr-TR" dirty="0" smtClean="0">
              <a:sym typeface="Wingdings" pitchFamily="2" charset="2"/>
            </a:endParaRPr>
          </a:p>
          <a:p>
            <a:pPr>
              <a:buNone/>
            </a:pPr>
            <a:r>
              <a:rPr lang="tr-TR" dirty="0" smtClean="0">
                <a:sym typeface="Wingdings" pitchFamily="2" charset="2"/>
              </a:rPr>
              <a:t>2S+3O</a:t>
            </a:r>
            <a:r>
              <a:rPr lang="tr-TR" baseline="-25000" dirty="0" smtClean="0">
                <a:sym typeface="Wingdings" pitchFamily="2" charset="2"/>
              </a:rPr>
              <a:t>2</a:t>
            </a:r>
            <a:r>
              <a:rPr lang="tr-TR" dirty="0" smtClean="0">
                <a:sym typeface="Wingdings" pitchFamily="2" charset="2"/>
              </a:rPr>
              <a:t>+2H</a:t>
            </a:r>
            <a:r>
              <a:rPr lang="tr-TR" baseline="-25000" dirty="0" smtClean="0">
                <a:sym typeface="Wingdings" pitchFamily="2" charset="2"/>
              </a:rPr>
              <a:t>2</a:t>
            </a:r>
            <a:r>
              <a:rPr lang="tr-TR" dirty="0" smtClean="0">
                <a:sym typeface="Wingdings" pitchFamily="2" charset="2"/>
              </a:rPr>
              <a:t>O     </a:t>
            </a:r>
            <a:r>
              <a:rPr lang="tr-TR" sz="1600" dirty="0" err="1" smtClean="0">
                <a:sym typeface="Wingdings" pitchFamily="2" charset="2"/>
              </a:rPr>
              <a:t>bacteria</a:t>
            </a:r>
            <a:r>
              <a:rPr lang="tr-TR" sz="1600" dirty="0" smtClean="0">
                <a:sym typeface="Wingdings" pitchFamily="2" charset="2"/>
              </a:rPr>
              <a:t> </a:t>
            </a:r>
            <a:r>
              <a:rPr lang="tr-TR" dirty="0" smtClean="0">
                <a:sym typeface="Wingdings" pitchFamily="2" charset="2"/>
              </a:rPr>
              <a:t>  4H</a:t>
            </a:r>
            <a:r>
              <a:rPr lang="tr-TR" baseline="30000" dirty="0" smtClean="0">
                <a:sym typeface="Wingdings" pitchFamily="2" charset="2"/>
              </a:rPr>
              <a:t>+</a:t>
            </a:r>
            <a:r>
              <a:rPr lang="tr-TR" dirty="0" smtClean="0">
                <a:sym typeface="Wingdings" pitchFamily="2" charset="2"/>
              </a:rPr>
              <a:t>+2SO</a:t>
            </a:r>
            <a:r>
              <a:rPr lang="tr-TR" baseline="-25000" dirty="0" smtClean="0">
                <a:sym typeface="Wingdings" pitchFamily="2" charset="2"/>
              </a:rPr>
              <a:t>4</a:t>
            </a:r>
            <a:r>
              <a:rPr lang="tr-TR" baseline="30000" dirty="0" smtClean="0">
                <a:sym typeface="Wingdings" pitchFamily="2" charset="2"/>
              </a:rPr>
              <a:t>2-</a:t>
            </a:r>
          </a:p>
          <a:p>
            <a:pPr>
              <a:buNone/>
            </a:pPr>
            <a:r>
              <a:rPr lang="tr-TR" dirty="0" smtClean="0">
                <a:sym typeface="Wingdings" pitchFamily="2" charset="2"/>
              </a:rPr>
              <a:t>FeS</a:t>
            </a:r>
            <a:r>
              <a:rPr lang="tr-TR" baseline="-25000" dirty="0" smtClean="0">
                <a:sym typeface="Wingdings" pitchFamily="2" charset="2"/>
              </a:rPr>
              <a:t>2</a:t>
            </a:r>
            <a:r>
              <a:rPr lang="tr-TR" dirty="0" smtClean="0">
                <a:sym typeface="Wingdings" pitchFamily="2" charset="2"/>
              </a:rPr>
              <a:t>+3 ½ O</a:t>
            </a:r>
            <a:r>
              <a:rPr lang="tr-TR" baseline="-25000" dirty="0" smtClean="0">
                <a:sym typeface="Wingdings" pitchFamily="2" charset="2"/>
              </a:rPr>
              <a:t>2</a:t>
            </a:r>
            <a:r>
              <a:rPr lang="tr-TR" dirty="0">
                <a:sym typeface="Wingdings" pitchFamily="2" charset="2"/>
              </a:rPr>
              <a:t>+H</a:t>
            </a:r>
            <a:r>
              <a:rPr lang="tr-TR" baseline="-25000" dirty="0">
                <a:sym typeface="Wingdings" pitchFamily="2" charset="2"/>
              </a:rPr>
              <a:t>2</a:t>
            </a:r>
            <a:r>
              <a:rPr lang="tr-TR" dirty="0">
                <a:sym typeface="Wingdings" pitchFamily="2" charset="2"/>
              </a:rPr>
              <a:t>O   </a:t>
            </a:r>
            <a:r>
              <a:rPr lang="tr-TR" sz="1800" dirty="0" smtClean="0">
                <a:sym typeface="Wingdings" pitchFamily="2" charset="2"/>
              </a:rPr>
              <a:t>bacteria </a:t>
            </a:r>
            <a:r>
              <a:rPr lang="tr-TR" dirty="0" smtClean="0">
                <a:sym typeface="Wingdings" pitchFamily="2" charset="2"/>
              </a:rPr>
              <a:t>    Fe</a:t>
            </a:r>
            <a:r>
              <a:rPr lang="tr-TR" baseline="30000" dirty="0" smtClean="0">
                <a:sym typeface="Wingdings" pitchFamily="2" charset="2"/>
              </a:rPr>
              <a:t>2+</a:t>
            </a:r>
            <a:r>
              <a:rPr lang="tr-TR" dirty="0" smtClean="0">
                <a:sym typeface="Wingdings" pitchFamily="2" charset="2"/>
              </a:rPr>
              <a:t>+2H</a:t>
            </a:r>
            <a:r>
              <a:rPr lang="tr-TR" baseline="30000" dirty="0" smtClean="0">
                <a:sym typeface="Wingdings" pitchFamily="2" charset="2"/>
              </a:rPr>
              <a:t>+</a:t>
            </a:r>
            <a:r>
              <a:rPr lang="tr-TR" dirty="0" smtClean="0">
                <a:sym typeface="Wingdings" pitchFamily="2" charset="2"/>
              </a:rPr>
              <a:t>+2SO</a:t>
            </a:r>
            <a:r>
              <a:rPr lang="tr-TR" baseline="-25000" dirty="0" smtClean="0">
                <a:sym typeface="Wingdings" pitchFamily="2" charset="2"/>
              </a:rPr>
              <a:t>4</a:t>
            </a:r>
            <a:r>
              <a:rPr lang="tr-TR" baseline="30000" dirty="0" smtClean="0">
                <a:sym typeface="Wingdings" pitchFamily="2" charset="2"/>
              </a:rPr>
              <a:t>2-</a:t>
            </a:r>
            <a:endParaRPr lang="tr-TR" baseline="30000" dirty="0" smtClean="0"/>
          </a:p>
        </p:txBody>
      </p:sp>
      <p:cxnSp>
        <p:nvCxnSpPr>
          <p:cNvPr id="4" name="3 Düz Ok Bağlayıcısı"/>
          <p:cNvCxnSpPr/>
          <p:nvPr/>
        </p:nvCxnSpPr>
        <p:spPr>
          <a:xfrm>
            <a:off x="2987824" y="4869160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" name="4 Düz Ok Bağlayıcısı"/>
          <p:cNvCxnSpPr/>
          <p:nvPr/>
        </p:nvCxnSpPr>
        <p:spPr>
          <a:xfrm>
            <a:off x="3275856" y="544522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2 İçerik Yer Tutucusu"/>
          <p:cNvSpPr>
            <a:spLocks noGrp="1"/>
          </p:cNvSpPr>
          <p:nvPr>
            <p:ph idx="1"/>
          </p:nvPr>
        </p:nvSpPr>
        <p:spPr>
          <a:xfrm>
            <a:off x="323850" y="332656"/>
            <a:ext cx="8568630" cy="6192688"/>
          </a:xfrm>
        </p:spPr>
        <p:txBody>
          <a:bodyPr/>
          <a:lstStyle/>
          <a:p>
            <a:pPr algn="ctr">
              <a:spcBef>
                <a:spcPts val="1200"/>
              </a:spcBef>
              <a:buNone/>
            </a:pPr>
            <a:r>
              <a:rPr lang="tr-TR" b="1" dirty="0" err="1" smtClean="0"/>
              <a:t>Significance</a:t>
            </a:r>
            <a:r>
              <a:rPr lang="tr-TR" b="1" dirty="0" smtClean="0"/>
              <a:t> of CO</a:t>
            </a:r>
            <a:r>
              <a:rPr lang="tr-TR" b="1" baseline="-25000" dirty="0" smtClean="0"/>
              <a:t>2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Mineral </a:t>
            </a:r>
            <a:r>
              <a:rPr lang="tr-TR" b="1" dirty="0" err="1" smtClean="0"/>
              <a:t>Acidity</a:t>
            </a:r>
            <a:r>
              <a:rPr lang="tr-TR" b="1" dirty="0" smtClean="0"/>
              <a:t> </a:t>
            </a:r>
          </a:p>
          <a:p>
            <a:pPr>
              <a:spcBef>
                <a:spcPts val="1200"/>
              </a:spcBef>
              <a:buNone/>
            </a:pPr>
            <a:r>
              <a:rPr lang="tr-TR" dirty="0" smtClean="0"/>
              <a:t>Not </a:t>
            </a:r>
            <a:r>
              <a:rPr lang="tr-TR" dirty="0" err="1" smtClean="0"/>
              <a:t>very</a:t>
            </a:r>
            <a:r>
              <a:rPr lang="tr-TR" dirty="0" smtClean="0"/>
              <a:t> </a:t>
            </a:r>
            <a:r>
              <a:rPr lang="tr-TR" dirty="0" err="1" smtClean="0"/>
              <a:t>important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 err="1" smtClean="0"/>
              <a:t>health</a:t>
            </a:r>
            <a:r>
              <a:rPr lang="tr-TR" dirty="0" smtClean="0"/>
              <a:t>. </a:t>
            </a:r>
          </a:p>
          <a:p>
            <a:pPr>
              <a:spcBef>
                <a:spcPts val="1200"/>
              </a:spcBef>
              <a:buNone/>
            </a:pPr>
            <a:r>
              <a:rPr lang="tr-TR" dirty="0" smtClean="0"/>
              <a:t>CO</a:t>
            </a:r>
            <a:r>
              <a:rPr lang="tr-TR" baseline="-25000" dirty="0" smtClean="0"/>
              <a:t>2</a:t>
            </a:r>
            <a:r>
              <a:rPr lang="tr-TR" dirty="0" smtClean="0"/>
              <a:t> in malt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carbonated</a:t>
            </a:r>
            <a:r>
              <a:rPr lang="tr-TR" dirty="0" smtClean="0"/>
              <a:t> </a:t>
            </a:r>
            <a:r>
              <a:rPr lang="tr-TR" dirty="0" err="1" smtClean="0"/>
              <a:t>beverages</a:t>
            </a:r>
            <a:r>
              <a:rPr lang="tr-TR" dirty="0" smtClean="0"/>
              <a:t> </a:t>
            </a:r>
            <a:r>
              <a:rPr lang="tr-TR" dirty="0" err="1" smtClean="0"/>
              <a:t>higher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</a:t>
            </a:r>
            <a:r>
              <a:rPr lang="tr-TR" dirty="0" err="1" smtClean="0"/>
              <a:t>natural</a:t>
            </a:r>
            <a:r>
              <a:rPr lang="tr-TR" dirty="0" smtClean="0"/>
              <a:t> </a:t>
            </a:r>
            <a:r>
              <a:rPr lang="tr-TR" dirty="0" err="1" smtClean="0"/>
              <a:t>waters</a:t>
            </a:r>
            <a:r>
              <a:rPr lang="tr-TR" dirty="0" smtClean="0"/>
              <a:t>.</a:t>
            </a:r>
          </a:p>
          <a:p>
            <a:pPr>
              <a:spcBef>
                <a:spcPts val="1200"/>
              </a:spcBef>
              <a:buNone/>
            </a:pP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water</a:t>
            </a:r>
            <a:r>
              <a:rPr lang="tr-TR" dirty="0" smtClean="0"/>
              <a:t> </a:t>
            </a:r>
            <a:r>
              <a:rPr lang="tr-TR" dirty="0" err="1" smtClean="0"/>
              <a:t>contain</a:t>
            </a:r>
            <a:r>
              <a:rPr lang="tr-TR" dirty="0" smtClean="0"/>
              <a:t> mineral </a:t>
            </a:r>
            <a:r>
              <a:rPr lang="tr-TR" dirty="0" err="1" smtClean="0"/>
              <a:t>acidity</a:t>
            </a:r>
            <a:r>
              <a:rPr lang="tr-TR" dirty="0" smtClean="0"/>
              <a:t> </a:t>
            </a:r>
          </a:p>
          <a:p>
            <a:pPr>
              <a:spcBef>
                <a:spcPts val="1200"/>
              </a:spcBef>
              <a:buFont typeface="Wingdings"/>
              <a:buChar char="à"/>
            </a:pPr>
            <a:r>
              <a:rPr lang="tr-TR" dirty="0" err="1" smtClean="0">
                <a:sym typeface="Wingdings" pitchFamily="2" charset="2"/>
              </a:rPr>
              <a:t>unpleasant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taste</a:t>
            </a:r>
            <a:r>
              <a:rPr lang="tr-TR" dirty="0" smtClean="0">
                <a:sym typeface="Wingdings" pitchFamily="2" charset="2"/>
              </a:rPr>
              <a:t> </a:t>
            </a:r>
          </a:p>
          <a:p>
            <a:pPr>
              <a:spcBef>
                <a:spcPts val="1200"/>
              </a:spcBef>
              <a:buFont typeface="Wingdings"/>
              <a:buChar char="à"/>
            </a:pPr>
            <a:r>
              <a:rPr lang="tr-TR" dirty="0" smtClean="0">
                <a:sym typeface="Wingdings" pitchFamily="2" charset="2"/>
              </a:rPr>
              <a:t>no </a:t>
            </a:r>
            <a:r>
              <a:rPr lang="tr-TR" dirty="0" err="1" smtClean="0">
                <a:sym typeface="Wingdings" pitchFamily="2" charset="2"/>
              </a:rPr>
              <a:t>consumption</a:t>
            </a:r>
            <a:r>
              <a:rPr lang="tr-TR" dirty="0" smtClean="0">
                <a:sym typeface="Wingdings" pitchFamily="2" charset="2"/>
              </a:rPr>
              <a:t> </a:t>
            </a:r>
          </a:p>
          <a:p>
            <a:pPr>
              <a:spcBef>
                <a:spcPts val="1200"/>
              </a:spcBef>
              <a:buNone/>
            </a:pPr>
            <a:r>
              <a:rPr lang="tr-TR" dirty="0" err="1" smtClean="0">
                <a:sym typeface="Wingdings" pitchFamily="2" charset="2"/>
              </a:rPr>
              <a:t>Acidic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waters</a:t>
            </a:r>
            <a:r>
              <a:rPr lang="tr-TR" dirty="0" smtClean="0">
                <a:sym typeface="Wingdings" pitchFamily="2" charset="2"/>
              </a:rPr>
              <a:t>  </a:t>
            </a:r>
            <a:r>
              <a:rPr lang="tr-TR" dirty="0" err="1" smtClean="0">
                <a:sym typeface="Wingdings" pitchFamily="2" charset="2"/>
              </a:rPr>
              <a:t>corrosive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characteristics</a:t>
            </a:r>
            <a:endParaRPr lang="tr-TR" dirty="0" smtClean="0">
              <a:sym typeface="Wingdings" pitchFamily="2" charset="2"/>
            </a:endParaRPr>
          </a:p>
          <a:p>
            <a:pPr>
              <a:spcBef>
                <a:spcPts val="1200"/>
              </a:spcBef>
              <a:buNone/>
            </a:pPr>
            <a:r>
              <a:rPr lang="tr-TR" dirty="0" err="1" smtClean="0">
                <a:sym typeface="Wingdings" pitchFamily="2" charset="2"/>
              </a:rPr>
              <a:t>Corrosive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factor</a:t>
            </a:r>
            <a:r>
              <a:rPr lang="tr-TR" dirty="0" smtClean="0">
                <a:sym typeface="Wingdings" pitchFamily="2" charset="2"/>
              </a:rPr>
              <a:t>  CO</a:t>
            </a:r>
            <a:r>
              <a:rPr lang="tr-TR" baseline="-25000" dirty="0" smtClean="0">
                <a:sym typeface="Wingdings" pitchFamily="2" charset="2"/>
              </a:rPr>
              <a:t>2</a:t>
            </a:r>
            <a:r>
              <a:rPr lang="tr-TR" dirty="0" smtClean="0">
                <a:sym typeface="Wingdings" pitchFamily="2" charset="2"/>
              </a:rPr>
              <a:t> </a:t>
            </a:r>
          </a:p>
          <a:p>
            <a:pPr>
              <a:spcBef>
                <a:spcPts val="1200"/>
              </a:spcBef>
              <a:buNone/>
            </a:pPr>
            <a:r>
              <a:rPr lang="tr-TR" dirty="0" smtClean="0">
                <a:sym typeface="Wingdings" pitchFamily="2" charset="2"/>
              </a:rPr>
              <a:t>			</a:t>
            </a:r>
            <a:r>
              <a:rPr lang="tr-TR" dirty="0" smtClean="0">
                <a:sym typeface="Wingdings" pitchFamily="2" charset="2"/>
              </a:rPr>
              <a:t>in </a:t>
            </a:r>
            <a:r>
              <a:rPr lang="tr-TR" dirty="0" smtClean="0">
                <a:sym typeface="Wingdings" pitchFamily="2" charset="2"/>
              </a:rPr>
              <a:t>industrial wastes ; mineral acidity 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659</Words>
  <Application>Microsoft Office PowerPoint</Application>
  <PresentationFormat>On-screen Show (4:3)</PresentationFormat>
  <Paragraphs>149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1_Ofis Teması</vt:lpstr>
      <vt:lpstr>ENVE 201 Environmental Engineering Chemistry 1  </vt:lpstr>
      <vt:lpstr>Acidity </vt:lpstr>
      <vt:lpstr>PowerPoint Presentation</vt:lpstr>
      <vt:lpstr>Carbonic Acid Titration Curve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ENVE 201 Environmental Engineering Chemistry 1</dc:title>
  <dc:creator>asus</dc:creator>
  <cp:lastModifiedBy>ASLIHAN</cp:lastModifiedBy>
  <cp:revision>156</cp:revision>
  <dcterms:created xsi:type="dcterms:W3CDTF">2011-09-26T17:20:08Z</dcterms:created>
  <dcterms:modified xsi:type="dcterms:W3CDTF">2011-12-05T14:19:33Z</dcterms:modified>
</cp:coreProperties>
</file>