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64" r:id="rId11"/>
    <p:sldId id="271" r:id="rId12"/>
    <p:sldId id="265" r:id="rId13"/>
    <p:sldId id="266" r:id="rId14"/>
    <p:sldId id="272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74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26.12.2011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26.12.2011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26.12.2011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26.12.2011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26.12.2011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26.12.2011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26.12.2011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26.12.2011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26.12.2011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26.12.2011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26.12.2011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26.12.2011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1052737"/>
            <a:ext cx="7774632" cy="254771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ENVE 201</a:t>
            </a:r>
            <a:br>
              <a:rPr lang="tr-TR" dirty="0" smtClean="0"/>
            </a:br>
            <a:r>
              <a:rPr lang="tr-TR" dirty="0" err="1" smtClean="0"/>
              <a:t>Environmental</a:t>
            </a:r>
            <a:r>
              <a:rPr lang="tr-TR" dirty="0" smtClean="0"/>
              <a:t> </a:t>
            </a:r>
            <a:r>
              <a:rPr lang="tr-TR" dirty="0" err="1" smtClean="0"/>
              <a:t>Engineering</a:t>
            </a:r>
            <a:r>
              <a:rPr lang="tr-TR" dirty="0" smtClean="0"/>
              <a:t> </a:t>
            </a:r>
            <a:r>
              <a:rPr lang="tr-TR" dirty="0" err="1" smtClean="0"/>
              <a:t>Chemistry</a:t>
            </a:r>
            <a:r>
              <a:rPr lang="tr-TR" dirty="0" smtClean="0"/>
              <a:t> 1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HARDNESS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Dr. Aslıhan </a:t>
            </a:r>
            <a:r>
              <a:rPr lang="tr-TR" dirty="0" err="1" smtClean="0">
                <a:solidFill>
                  <a:schemeClr val="tx1"/>
                </a:solidFill>
              </a:rPr>
              <a:t>Kerç</a:t>
            </a:r>
            <a:endParaRPr lang="tr-TR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548680"/>
            <a:ext cx="8568952" cy="5832648"/>
          </a:xfrm>
        </p:spPr>
        <p:txBody>
          <a:bodyPr>
            <a:normAutofit fontScale="925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600" dirty="0" smtClean="0"/>
              <a:t>Mg</a:t>
            </a:r>
            <a:r>
              <a:rPr lang="tr-TR" sz="2600" baseline="30000" dirty="0" smtClean="0"/>
              <a:t>2+  </a:t>
            </a:r>
            <a:r>
              <a:rPr lang="tr-TR" sz="2600" dirty="0" smtClean="0"/>
              <a:t> + Eriochrome Black T </a:t>
            </a:r>
            <a:r>
              <a:rPr lang="tr-TR" sz="2600" dirty="0" smtClean="0">
                <a:sym typeface="Wingdings" pitchFamily="2" charset="2"/>
              </a:rPr>
              <a:t> ( </a:t>
            </a:r>
            <a:r>
              <a:rPr lang="tr-TR" sz="2600" dirty="0" smtClean="0">
                <a:sym typeface="Wingdings" pitchFamily="2" charset="2"/>
              </a:rPr>
              <a:t>M. Eriochrome Black T ) </a:t>
            </a:r>
            <a:r>
              <a:rPr lang="tr-TR" sz="2600" baseline="-25000" dirty="0" smtClean="0">
                <a:sym typeface="Wingdings" pitchFamily="2" charset="2"/>
              </a:rPr>
              <a:t>complex  </a:t>
            </a:r>
            <a:r>
              <a:rPr lang="tr-TR" sz="2600" dirty="0" smtClean="0">
                <a:sym typeface="Wingdings" pitchFamily="2" charset="2"/>
              </a:rPr>
              <a:t> </a:t>
            </a:r>
            <a:r>
              <a:rPr lang="tr-TR" sz="2600" dirty="0">
                <a:sym typeface="Wingdings" pitchFamily="2" charset="2"/>
              </a:rPr>
              <a:t> </a:t>
            </a:r>
            <a:endParaRPr lang="tr-TR" sz="2600" dirty="0" smtClean="0">
              <a:sym typeface="Wingdings" pitchFamily="2" charset="2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dirty="0">
                <a:sym typeface="Wingdings" pitchFamily="2" charset="2"/>
              </a:rPr>
              <a:t>	</a:t>
            </a:r>
            <a:r>
              <a:rPr lang="tr-TR" dirty="0" smtClean="0">
                <a:sym typeface="Wingdings" pitchFamily="2" charset="2"/>
              </a:rPr>
              <a:t>					Wine </a:t>
            </a:r>
            <a:r>
              <a:rPr lang="tr-TR" dirty="0" smtClean="0">
                <a:sym typeface="Wingdings" pitchFamily="2" charset="2"/>
              </a:rPr>
              <a:t>Red </a:t>
            </a:r>
            <a:endParaRPr lang="tr-TR" baseline="-25000" dirty="0" smtClean="0">
              <a:sym typeface="Wingdings" pitchFamily="2" charset="2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dirty="0" smtClean="0">
                <a:sym typeface="Wingdings" pitchFamily="2" charset="2"/>
              </a:rPr>
              <a:t>As EDTA is </a:t>
            </a:r>
            <a:r>
              <a:rPr lang="tr-TR" dirty="0" err="1" smtClean="0">
                <a:sym typeface="Wingdings" pitchFamily="2" charset="2"/>
              </a:rPr>
              <a:t>added</a:t>
            </a:r>
            <a:r>
              <a:rPr lang="tr-TR" dirty="0" smtClean="0">
                <a:sym typeface="Wingdings" pitchFamily="2" charset="2"/>
              </a:rPr>
              <a:t>, it </a:t>
            </a:r>
            <a:r>
              <a:rPr lang="tr-TR" dirty="0" err="1" smtClean="0">
                <a:sym typeface="Wingdings" pitchFamily="2" charset="2"/>
              </a:rPr>
              <a:t>makes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stable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complexes</a:t>
            </a:r>
            <a:r>
              <a:rPr lang="tr-TR" dirty="0" smtClean="0">
                <a:sym typeface="Wingdings" pitchFamily="2" charset="2"/>
              </a:rPr>
              <a:t> w/ Ca</a:t>
            </a:r>
            <a:r>
              <a:rPr lang="tr-TR" baseline="30000" dirty="0" smtClean="0"/>
              <a:t>2+  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Mg</a:t>
            </a:r>
            <a:r>
              <a:rPr lang="tr-TR" baseline="30000" dirty="0" smtClean="0"/>
              <a:t>2+</a:t>
            </a:r>
            <a:r>
              <a:rPr lang="tr-TR" dirty="0" smtClean="0"/>
              <a:t> .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tr-TR" b="1" dirty="0" err="1" smtClean="0"/>
              <a:t>Types</a:t>
            </a:r>
            <a:r>
              <a:rPr lang="tr-TR" b="1" dirty="0" smtClean="0"/>
              <a:t> of </a:t>
            </a:r>
            <a:r>
              <a:rPr lang="tr-TR" b="1" dirty="0" err="1" smtClean="0"/>
              <a:t>Hardness</a:t>
            </a:r>
            <a:endParaRPr lang="tr-TR" b="1" dirty="0" smtClean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tr-TR" dirty="0" err="1" smtClean="0"/>
              <a:t>Classification</a:t>
            </a:r>
            <a:r>
              <a:rPr lang="tr-TR" dirty="0" smtClean="0"/>
              <a:t> in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ways</a:t>
            </a:r>
            <a:r>
              <a:rPr lang="tr-TR" dirty="0" smtClean="0"/>
              <a:t> : 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tr-TR" dirty="0" err="1" smtClean="0"/>
              <a:t>According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metallic</a:t>
            </a:r>
            <a:r>
              <a:rPr lang="tr-TR" dirty="0" smtClean="0"/>
              <a:t> </a:t>
            </a:r>
            <a:r>
              <a:rPr lang="tr-TR" dirty="0" err="1" smtClean="0"/>
              <a:t>ion</a:t>
            </a:r>
            <a:r>
              <a:rPr lang="tr-TR" dirty="0" smtClean="0"/>
              <a:t> 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r>
              <a:rPr lang="tr-TR" dirty="0" err="1" smtClean="0"/>
              <a:t>Calcium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magnesium</a:t>
            </a:r>
            <a:r>
              <a:rPr lang="tr-TR" dirty="0" smtClean="0"/>
              <a:t> 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dirty="0" smtClean="0"/>
              <a:t>2. </a:t>
            </a:r>
            <a:r>
              <a:rPr lang="tr-TR" dirty="0" err="1" smtClean="0"/>
              <a:t>According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anions</a:t>
            </a:r>
            <a:r>
              <a:rPr lang="tr-TR" dirty="0" smtClean="0"/>
              <a:t> </a:t>
            </a:r>
            <a:r>
              <a:rPr lang="tr-TR" dirty="0" err="1" smtClean="0"/>
              <a:t>associated</a:t>
            </a:r>
            <a:r>
              <a:rPr lang="tr-TR" dirty="0" smtClean="0"/>
              <a:t> w/</a:t>
            </a:r>
            <a:r>
              <a:rPr lang="tr-TR" dirty="0" err="1" smtClean="0"/>
              <a:t>metallic</a:t>
            </a:r>
            <a:r>
              <a:rPr lang="tr-TR" dirty="0" smtClean="0"/>
              <a:t> </a:t>
            </a:r>
            <a:r>
              <a:rPr lang="tr-TR" dirty="0" err="1" smtClean="0"/>
              <a:t>ions</a:t>
            </a:r>
            <a:r>
              <a:rPr lang="tr-TR" dirty="0" smtClean="0"/>
              <a:t>.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r>
              <a:rPr lang="tr-TR" dirty="0" err="1" smtClean="0"/>
              <a:t>Carbonate</a:t>
            </a:r>
            <a:r>
              <a:rPr lang="tr-TR" dirty="0" smtClean="0"/>
              <a:t> , </a:t>
            </a:r>
            <a:r>
              <a:rPr lang="tr-TR" dirty="0" err="1" smtClean="0"/>
              <a:t>non</a:t>
            </a:r>
            <a:r>
              <a:rPr lang="tr-TR" dirty="0" smtClean="0"/>
              <a:t> </a:t>
            </a:r>
            <a:r>
              <a:rPr lang="tr-TR" dirty="0" err="1" smtClean="0"/>
              <a:t>carbonate</a:t>
            </a:r>
            <a:r>
              <a:rPr lang="tr-TR" dirty="0" smtClean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764704"/>
            <a:ext cx="6912768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3600" b="1" dirty="0"/>
              <a:t>Types of Hardness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3600" dirty="0"/>
              <a:t>Classification in two ways : 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tr-TR" sz="3600" dirty="0"/>
              <a:t>According to metallic ion 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r>
              <a:rPr lang="tr-TR" sz="3600" dirty="0" smtClean="0"/>
              <a:t>		Calcium </a:t>
            </a:r>
            <a:r>
              <a:rPr lang="tr-TR" sz="3600" dirty="0"/>
              <a:t>and magnesium 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3600" dirty="0"/>
              <a:t>2. According to anions associated w/metallic ions.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r>
              <a:rPr lang="tr-TR" sz="3600" dirty="0" smtClean="0"/>
              <a:t>		Carbonate </a:t>
            </a:r>
            <a:r>
              <a:rPr lang="tr-TR" sz="3600" dirty="0"/>
              <a:t>, non carbonate </a:t>
            </a:r>
          </a:p>
        </p:txBody>
      </p:sp>
    </p:spTree>
    <p:extLst>
      <p:ext uri="{BB962C8B-B14F-4D97-AF65-F5344CB8AC3E}">
        <p14:creationId xmlns:p14="http://schemas.microsoft.com/office/powerpoint/2010/main" val="3846831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Calcium</a:t>
            </a:r>
            <a:r>
              <a:rPr lang="tr-TR" dirty="0" smtClean="0"/>
              <a:t> – </a:t>
            </a:r>
            <a:r>
              <a:rPr lang="tr-TR" dirty="0" err="1" smtClean="0"/>
              <a:t>Magnesium</a:t>
            </a:r>
            <a:r>
              <a:rPr lang="tr-TR" dirty="0" smtClean="0"/>
              <a:t> </a:t>
            </a:r>
            <a:r>
              <a:rPr lang="tr-TR" dirty="0" err="1" smtClean="0"/>
              <a:t>Hardness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dirty="0" err="1" smtClean="0"/>
              <a:t>Ca</a:t>
            </a:r>
            <a:r>
              <a:rPr lang="tr-TR" dirty="0" smtClean="0"/>
              <a:t> , Mg </a:t>
            </a:r>
            <a:r>
              <a:rPr lang="tr-TR" dirty="0" err="1" smtClean="0"/>
              <a:t>cause</a:t>
            </a:r>
            <a:r>
              <a:rPr lang="tr-TR" dirty="0" smtClean="0"/>
              <a:t> </a:t>
            </a:r>
            <a:r>
              <a:rPr lang="tr-TR" dirty="0" err="1" smtClean="0"/>
              <a:t>greatest</a:t>
            </a:r>
            <a:r>
              <a:rPr lang="tr-TR" dirty="0" smtClean="0"/>
              <a:t> </a:t>
            </a:r>
            <a:r>
              <a:rPr lang="tr-TR" dirty="0" err="1" smtClean="0"/>
              <a:t>portion</a:t>
            </a:r>
            <a:r>
              <a:rPr lang="tr-TR" dirty="0" smtClean="0"/>
              <a:t> of </a:t>
            </a:r>
            <a:r>
              <a:rPr lang="tr-TR" dirty="0" err="1" smtClean="0"/>
              <a:t>hardness</a:t>
            </a:r>
            <a:r>
              <a:rPr lang="tr-TR" dirty="0" smtClean="0"/>
              <a:t>.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dirty="0" err="1" smtClean="0"/>
              <a:t>Amount</a:t>
            </a:r>
            <a:r>
              <a:rPr lang="tr-TR" dirty="0" smtClean="0"/>
              <a:t> of Mg</a:t>
            </a:r>
            <a:r>
              <a:rPr lang="tr-TR" baseline="30000" dirty="0" smtClean="0"/>
              <a:t>2+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be </a:t>
            </a:r>
            <a:r>
              <a:rPr lang="tr-TR" dirty="0" err="1" smtClean="0"/>
              <a:t>known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lime soda </a:t>
            </a:r>
            <a:r>
              <a:rPr lang="tr-TR" dirty="0" err="1" smtClean="0"/>
              <a:t>ash</a:t>
            </a:r>
            <a:r>
              <a:rPr lang="tr-TR" dirty="0" smtClean="0"/>
              <a:t> </a:t>
            </a:r>
            <a:r>
              <a:rPr lang="tr-TR" dirty="0" err="1" smtClean="0"/>
              <a:t>softening</a:t>
            </a:r>
            <a:r>
              <a:rPr lang="tr-TR" dirty="0" smtClean="0"/>
              <a:t>.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dirty="0" err="1" smtClean="0"/>
              <a:t>Ca</a:t>
            </a:r>
            <a:r>
              <a:rPr lang="tr-TR" dirty="0" smtClean="0"/>
              <a:t>-Mg </a:t>
            </a:r>
            <a:r>
              <a:rPr lang="tr-TR" dirty="0" smtClean="0">
                <a:sym typeface="Wingdings" pitchFamily="2" charset="2"/>
              </a:rPr>
              <a:t> </a:t>
            </a:r>
            <a:r>
              <a:rPr lang="tr-TR" dirty="0" err="1" smtClean="0">
                <a:sym typeface="Wingdings" pitchFamily="2" charset="2"/>
              </a:rPr>
              <a:t>Calculated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from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complete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analysis</a:t>
            </a:r>
            <a:endParaRPr lang="tr-TR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ym typeface="Wingdings" pitchFamily="2" charset="2"/>
              </a:rPr>
              <a:t>Total hard.– </a:t>
            </a:r>
            <a:r>
              <a:rPr lang="tr-TR" dirty="0" err="1" smtClean="0">
                <a:sym typeface="Wingdings" pitchFamily="2" charset="2"/>
              </a:rPr>
              <a:t>Calcium</a:t>
            </a:r>
            <a:r>
              <a:rPr lang="tr-TR" dirty="0" smtClean="0">
                <a:sym typeface="Wingdings" pitchFamily="2" charset="2"/>
              </a:rPr>
              <a:t> hard. = </a:t>
            </a:r>
            <a:r>
              <a:rPr lang="tr-TR" dirty="0" err="1" smtClean="0">
                <a:sym typeface="Wingdings" pitchFamily="2" charset="2"/>
              </a:rPr>
              <a:t>Magnesium</a:t>
            </a:r>
            <a:r>
              <a:rPr lang="tr-TR" dirty="0" smtClean="0">
                <a:sym typeface="Wingdings" pitchFamily="2" charset="2"/>
              </a:rPr>
              <a:t> hard.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Carbonate and </a:t>
            </a:r>
            <a:r>
              <a:rPr lang="tr-TR" b="1" dirty="0" smtClean="0"/>
              <a:t>Non-Carbonate </a:t>
            </a:r>
            <a:r>
              <a:rPr lang="tr-TR" b="1" dirty="0" smtClean="0"/>
              <a:t>Hardness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tr-TR" dirty="0" err="1" smtClean="0"/>
              <a:t>Carbonate</a:t>
            </a:r>
            <a:r>
              <a:rPr lang="tr-TR" dirty="0" smtClean="0"/>
              <a:t> </a:t>
            </a:r>
            <a:r>
              <a:rPr lang="tr-TR" dirty="0" err="1" smtClean="0"/>
              <a:t>hardness</a:t>
            </a:r>
            <a:r>
              <a:rPr lang="tr-TR" dirty="0" smtClean="0"/>
              <a:t> </a:t>
            </a:r>
            <a:r>
              <a:rPr lang="tr-TR" dirty="0" err="1" smtClean="0"/>
              <a:t>equivalent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r>
              <a:rPr lang="tr-TR" dirty="0" smtClean="0"/>
              <a:t>(</a:t>
            </a:r>
            <a:r>
              <a:rPr lang="tr-TR" dirty="0" err="1" smtClean="0"/>
              <a:t>bicarbonate</a:t>
            </a:r>
            <a:r>
              <a:rPr lang="tr-TR" dirty="0" smtClean="0"/>
              <a:t> + </a:t>
            </a:r>
            <a:r>
              <a:rPr lang="tr-TR" dirty="0" err="1" smtClean="0"/>
              <a:t>carbonate</a:t>
            </a:r>
            <a:r>
              <a:rPr lang="tr-TR" dirty="0" smtClean="0"/>
              <a:t>)  </a:t>
            </a:r>
            <a:r>
              <a:rPr lang="tr-TR" dirty="0" err="1" smtClean="0"/>
              <a:t>alkalinity</a:t>
            </a:r>
            <a:r>
              <a:rPr lang="tr-TR" dirty="0" smtClean="0"/>
              <a:t>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hardness</a:t>
            </a:r>
            <a:r>
              <a:rPr lang="tr-TR" dirty="0" smtClean="0"/>
              <a:t> &gt; CO</a:t>
            </a:r>
            <a:r>
              <a:rPr lang="tr-TR" baseline="-25000" dirty="0" smtClean="0"/>
              <a:t>3</a:t>
            </a:r>
            <a:r>
              <a:rPr lang="tr-TR" dirty="0" smtClean="0"/>
              <a:t> </a:t>
            </a:r>
            <a:r>
              <a:rPr lang="tr-TR" baseline="30000" dirty="0" smtClean="0"/>
              <a:t>2-</a:t>
            </a:r>
            <a:r>
              <a:rPr lang="tr-TR" dirty="0" smtClean="0"/>
              <a:t> +HCO</a:t>
            </a:r>
            <a:r>
              <a:rPr lang="tr-TR" baseline="-25000" dirty="0" smtClean="0"/>
              <a:t>3</a:t>
            </a:r>
            <a:r>
              <a:rPr lang="tr-TR" baseline="30000" dirty="0" smtClean="0"/>
              <a:t>-</a:t>
            </a:r>
            <a:r>
              <a:rPr lang="tr-TR" dirty="0" smtClean="0"/>
              <a:t> </a:t>
            </a:r>
            <a:r>
              <a:rPr lang="tr-TR" dirty="0" err="1" smtClean="0"/>
              <a:t>alkalinity</a:t>
            </a:r>
            <a:r>
              <a:rPr lang="tr-TR" dirty="0" smtClean="0"/>
              <a:t> 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tr-TR" dirty="0" smtClean="0"/>
              <a:t>	Carbonate </a:t>
            </a:r>
            <a:r>
              <a:rPr lang="tr-TR" dirty="0" smtClean="0"/>
              <a:t>Hardness = </a:t>
            </a:r>
            <a:r>
              <a:rPr lang="tr-TR" dirty="0" smtClean="0"/>
              <a:t>Alkalinity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tr-TR" dirty="0" smtClean="0"/>
              <a:t>	Excess = Non-carbonate hardness</a:t>
            </a:r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8219256" cy="5505475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tr-TR" dirty="0" smtClean="0"/>
              <a:t>Hardness  ≤ Carbonate and HCO</a:t>
            </a:r>
            <a:r>
              <a:rPr lang="tr-TR" baseline="30000" dirty="0" smtClean="0"/>
              <a:t>-</a:t>
            </a:r>
            <a:r>
              <a:rPr lang="tr-TR" baseline="-25000" dirty="0" smtClean="0"/>
              <a:t>3</a:t>
            </a:r>
            <a:r>
              <a:rPr lang="tr-TR" dirty="0" smtClean="0"/>
              <a:t> alk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tr-TR" dirty="0"/>
              <a:t>	</a:t>
            </a:r>
            <a:r>
              <a:rPr lang="tr-TR" dirty="0" smtClean="0"/>
              <a:t>Carboante hardness = Total Hard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endParaRPr lang="tr-TR" dirty="0" smtClean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tr-TR" dirty="0" smtClean="0"/>
              <a:t>Carbonate </a:t>
            </a:r>
            <a:r>
              <a:rPr lang="tr-TR" dirty="0"/>
              <a:t>Hardness </a:t>
            </a:r>
            <a:r>
              <a:rPr lang="tr-TR" dirty="0">
                <a:sym typeface="Wingdings" pitchFamily="2" charset="2"/>
              </a:rPr>
              <a:t> Temporary hardness</a:t>
            </a:r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r>
              <a:rPr lang="tr-TR" dirty="0">
                <a:sym typeface="Wingdings" pitchFamily="2" charset="2"/>
              </a:rPr>
              <a:t>( precipitate at elevated temp</a:t>
            </a:r>
            <a:r>
              <a:rPr lang="tr-TR" dirty="0" smtClean="0">
                <a:sym typeface="Wingdings" pitchFamily="2" charset="2"/>
              </a:rPr>
              <a:t>., </a:t>
            </a:r>
            <a:r>
              <a:rPr lang="tr-TR" dirty="0">
                <a:sym typeface="Wingdings" pitchFamily="2" charset="2"/>
              </a:rPr>
              <a:t>boiling)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2978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620688"/>
            <a:ext cx="8291264" cy="5577483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sym typeface="Wingdings" pitchFamily="2" charset="2"/>
              </a:rPr>
              <a:t>Ca</a:t>
            </a:r>
            <a:r>
              <a:rPr lang="tr-TR" baseline="30000" dirty="0" smtClean="0"/>
              <a:t>2+ </a:t>
            </a:r>
            <a:r>
              <a:rPr lang="tr-TR" dirty="0" smtClean="0"/>
              <a:t> + HCO</a:t>
            </a:r>
            <a:r>
              <a:rPr lang="tr-TR" baseline="-25000" dirty="0" smtClean="0"/>
              <a:t>3</a:t>
            </a:r>
            <a:r>
              <a:rPr lang="tr-TR" baseline="30000" dirty="0" smtClean="0"/>
              <a:t>-</a:t>
            </a:r>
            <a:r>
              <a:rPr lang="tr-TR" dirty="0" smtClean="0"/>
              <a:t> </a:t>
            </a:r>
            <a:r>
              <a:rPr lang="tr-TR" dirty="0" smtClean="0">
                <a:sym typeface="Wingdings" pitchFamily="2" charset="2"/>
              </a:rPr>
              <a:t> </a:t>
            </a:r>
            <a:r>
              <a:rPr lang="tr-TR" dirty="0" smtClean="0"/>
              <a:t> CaCO</a:t>
            </a:r>
            <a:r>
              <a:rPr lang="tr-TR" baseline="-25000" dirty="0" smtClean="0"/>
              <a:t>3 </a:t>
            </a:r>
            <a:r>
              <a:rPr lang="tr-TR" dirty="0" smtClean="0"/>
              <a:t> + CO</a:t>
            </a:r>
            <a:r>
              <a:rPr lang="tr-TR" baseline="-25000" dirty="0" smtClean="0"/>
              <a:t>2</a:t>
            </a:r>
            <a:r>
              <a:rPr lang="tr-TR" dirty="0" smtClean="0"/>
              <a:t>+ H</a:t>
            </a:r>
            <a:r>
              <a:rPr lang="tr-TR" baseline="-25000" dirty="0" smtClean="0"/>
              <a:t>2</a:t>
            </a:r>
            <a:r>
              <a:rPr lang="tr-TR" dirty="0" smtClean="0"/>
              <a:t>O</a:t>
            </a:r>
          </a:p>
          <a:p>
            <a:pPr>
              <a:buNone/>
            </a:pPr>
            <a:r>
              <a:rPr lang="tr-TR" dirty="0" smtClean="0">
                <a:sym typeface="Wingdings" pitchFamily="2" charset="2"/>
              </a:rPr>
              <a:t>Ca</a:t>
            </a:r>
            <a:r>
              <a:rPr lang="tr-TR" baseline="30000" dirty="0" smtClean="0"/>
              <a:t>2+ </a:t>
            </a:r>
            <a:r>
              <a:rPr lang="tr-TR" dirty="0" smtClean="0"/>
              <a:t> +2HCO</a:t>
            </a:r>
            <a:r>
              <a:rPr lang="tr-TR" baseline="-25000" dirty="0" smtClean="0"/>
              <a:t>3</a:t>
            </a:r>
            <a:r>
              <a:rPr lang="tr-TR" baseline="30000" dirty="0" smtClean="0"/>
              <a:t>-</a:t>
            </a:r>
            <a:r>
              <a:rPr lang="tr-TR" dirty="0" smtClean="0"/>
              <a:t> + </a:t>
            </a:r>
            <a:r>
              <a:rPr lang="tr-TR" dirty="0" err="1" smtClean="0"/>
              <a:t>Ca</a:t>
            </a:r>
            <a:r>
              <a:rPr lang="tr-TR" dirty="0" smtClean="0"/>
              <a:t>(OH)</a:t>
            </a:r>
            <a:r>
              <a:rPr lang="tr-TR" baseline="-25000" dirty="0" smtClean="0"/>
              <a:t>2</a:t>
            </a:r>
            <a:r>
              <a:rPr lang="tr-TR" dirty="0" smtClean="0"/>
              <a:t> </a:t>
            </a:r>
            <a:r>
              <a:rPr lang="tr-TR" dirty="0" smtClean="0">
                <a:sym typeface="Wingdings" pitchFamily="2" charset="2"/>
              </a:rPr>
              <a:t> </a:t>
            </a:r>
            <a:r>
              <a:rPr lang="tr-TR" dirty="0" smtClean="0"/>
              <a:t> 2CaCO</a:t>
            </a:r>
            <a:r>
              <a:rPr lang="tr-TR" baseline="-25000" dirty="0" smtClean="0"/>
              <a:t>3 </a:t>
            </a:r>
            <a:r>
              <a:rPr lang="tr-TR" dirty="0" smtClean="0"/>
              <a:t> + 2H</a:t>
            </a:r>
            <a:r>
              <a:rPr lang="tr-TR" baseline="-25000" dirty="0" smtClean="0"/>
              <a:t>2</a:t>
            </a:r>
            <a:r>
              <a:rPr lang="tr-TR" dirty="0" smtClean="0"/>
              <a:t>O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Permanent hardness (Non-carbonate Hardness, NCH) can’t </a:t>
            </a:r>
            <a:r>
              <a:rPr lang="tr-TR" dirty="0" smtClean="0"/>
              <a:t>be removed by boiling.  </a:t>
            </a:r>
          </a:p>
          <a:p>
            <a:r>
              <a:rPr lang="tr-TR" sz="2800" dirty="0" smtClean="0"/>
              <a:t>Non-Carbonate Hard.=Total Hard</a:t>
            </a:r>
            <a:r>
              <a:rPr lang="tr-TR" sz="2800" dirty="0" smtClean="0"/>
              <a:t>.– Carbonate </a:t>
            </a:r>
            <a:r>
              <a:rPr lang="tr-TR" sz="2800" dirty="0" smtClean="0"/>
              <a:t>Hard</a:t>
            </a:r>
          </a:p>
          <a:p>
            <a:r>
              <a:rPr lang="tr-TR" dirty="0" err="1" smtClean="0"/>
              <a:t>Hardness</a:t>
            </a:r>
            <a:r>
              <a:rPr lang="tr-TR" dirty="0" smtClean="0"/>
              <a:t> </a:t>
            </a:r>
            <a:r>
              <a:rPr lang="tr-TR" dirty="0" err="1" smtClean="0"/>
              <a:t>expressed</a:t>
            </a:r>
            <a:r>
              <a:rPr lang="tr-TR" dirty="0" smtClean="0"/>
              <a:t> as CaCO</a:t>
            </a:r>
            <a:r>
              <a:rPr lang="tr-TR" baseline="-25000" dirty="0" smtClean="0"/>
              <a:t>3</a:t>
            </a:r>
            <a:endParaRPr lang="tr-TR" dirty="0" smtClean="0"/>
          </a:p>
          <a:p>
            <a:r>
              <a:rPr lang="tr-TR" dirty="0" err="1" smtClean="0"/>
              <a:t>Non</a:t>
            </a:r>
            <a:r>
              <a:rPr lang="tr-TR" dirty="0" smtClean="0"/>
              <a:t>-</a:t>
            </a:r>
            <a:r>
              <a:rPr lang="tr-TR" dirty="0" err="1" smtClean="0"/>
              <a:t>Carbonate</a:t>
            </a:r>
            <a:r>
              <a:rPr lang="tr-TR" dirty="0" smtClean="0"/>
              <a:t> </a:t>
            </a:r>
            <a:r>
              <a:rPr lang="tr-TR" dirty="0" err="1" smtClean="0"/>
              <a:t>hardness</a:t>
            </a:r>
            <a:r>
              <a:rPr lang="tr-TR" dirty="0" smtClean="0"/>
              <a:t> </a:t>
            </a:r>
            <a:r>
              <a:rPr lang="tr-TR" dirty="0" err="1" smtClean="0"/>
              <a:t>associated</a:t>
            </a:r>
            <a:r>
              <a:rPr lang="tr-TR" dirty="0" smtClean="0"/>
              <a:t> w/</a:t>
            </a:r>
            <a:r>
              <a:rPr lang="tr-TR" dirty="0" err="1" smtClean="0"/>
              <a:t>sulfate</a:t>
            </a:r>
            <a:r>
              <a:rPr lang="tr-TR" dirty="0" smtClean="0"/>
              <a:t>, </a:t>
            </a:r>
            <a:r>
              <a:rPr lang="tr-TR" dirty="0" err="1" smtClean="0"/>
              <a:t>chloride</a:t>
            </a:r>
            <a:r>
              <a:rPr lang="tr-TR" dirty="0" smtClean="0"/>
              <a:t>, </a:t>
            </a:r>
            <a:r>
              <a:rPr lang="tr-TR" dirty="0" err="1" smtClean="0"/>
              <a:t>nitrate</a:t>
            </a:r>
            <a:r>
              <a:rPr lang="tr-TR" dirty="0" smtClean="0"/>
              <a:t> </a:t>
            </a:r>
            <a:r>
              <a:rPr lang="tr-TR" dirty="0" err="1" smtClean="0"/>
              <a:t>anions</a:t>
            </a:r>
            <a:r>
              <a:rPr lang="tr-TR" dirty="0" smtClean="0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Pseudo</a:t>
            </a:r>
            <a:r>
              <a:rPr lang="tr-TR" b="1" dirty="0" smtClean="0"/>
              <a:t>- </a:t>
            </a:r>
            <a:r>
              <a:rPr lang="tr-TR" b="1" dirty="0" err="1" smtClean="0"/>
              <a:t>Hardness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there</a:t>
            </a:r>
            <a:r>
              <a:rPr lang="tr-TR" dirty="0" smtClean="0"/>
              <a:t> is </a:t>
            </a:r>
            <a:r>
              <a:rPr lang="tr-TR" dirty="0" err="1" smtClean="0"/>
              <a:t>Na</a:t>
            </a:r>
            <a:r>
              <a:rPr lang="tr-TR" dirty="0" smtClean="0"/>
              <a:t>+ </a:t>
            </a:r>
            <a:r>
              <a:rPr lang="tr-TR" dirty="0" smtClean="0">
                <a:sym typeface="Wingdings" pitchFamily="2" charset="2"/>
              </a:rPr>
              <a:t> </a:t>
            </a:r>
            <a:r>
              <a:rPr lang="tr-TR" dirty="0" err="1" smtClean="0">
                <a:sym typeface="Wingdings" pitchFamily="2" charset="2"/>
              </a:rPr>
              <a:t>interfere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with</a:t>
            </a:r>
            <a:r>
              <a:rPr lang="tr-TR" dirty="0" smtClean="0">
                <a:sym typeface="Wingdings" pitchFamily="2" charset="2"/>
              </a:rPr>
              <a:t> normal </a:t>
            </a:r>
            <a:r>
              <a:rPr lang="tr-TR" dirty="0" err="1" smtClean="0">
                <a:sym typeface="Wingdings" pitchFamily="2" charset="2"/>
              </a:rPr>
              <a:t>behavior</a:t>
            </a:r>
            <a:r>
              <a:rPr lang="tr-TR" dirty="0" smtClean="0">
                <a:sym typeface="Wingdings" pitchFamily="2" charset="2"/>
              </a:rPr>
              <a:t> of </a:t>
            </a:r>
            <a:r>
              <a:rPr lang="tr-TR" dirty="0" err="1" smtClean="0">
                <a:sym typeface="Wingdings" pitchFamily="2" charset="2"/>
              </a:rPr>
              <a:t>soap</a:t>
            </a:r>
            <a:r>
              <a:rPr lang="tr-TR" dirty="0" smtClean="0">
                <a:sym typeface="Wingdings" pitchFamily="2" charset="2"/>
              </a:rPr>
              <a:t>.</a:t>
            </a:r>
          </a:p>
          <a:p>
            <a:endParaRPr lang="tr-TR" dirty="0" smtClean="0">
              <a:sym typeface="Wingdings" pitchFamily="2" charset="2"/>
            </a:endParaRPr>
          </a:p>
          <a:p>
            <a:r>
              <a:rPr lang="tr-TR" dirty="0" err="1" smtClean="0">
                <a:sym typeface="Wingdings" pitchFamily="2" charset="2"/>
              </a:rPr>
              <a:t>Na</a:t>
            </a:r>
            <a:r>
              <a:rPr lang="tr-TR" baseline="30000" dirty="0" smtClean="0">
                <a:sym typeface="Wingdings" pitchFamily="2" charset="2"/>
              </a:rPr>
              <a:t>+</a:t>
            </a:r>
            <a:r>
              <a:rPr lang="tr-TR" dirty="0" smtClean="0">
                <a:sym typeface="Wingdings" pitchFamily="2" charset="2"/>
              </a:rPr>
              <a:t> is not a </a:t>
            </a:r>
            <a:r>
              <a:rPr lang="tr-TR" dirty="0" err="1" smtClean="0">
                <a:sym typeface="Wingdings" pitchFamily="2" charset="2"/>
              </a:rPr>
              <a:t>hardness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causing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cation</a:t>
            </a:r>
            <a:r>
              <a:rPr lang="tr-TR" dirty="0" smtClean="0">
                <a:sym typeface="Wingdings" pitchFamily="2" charset="2"/>
              </a:rPr>
              <a:t>.</a:t>
            </a:r>
          </a:p>
          <a:p>
            <a:endParaRPr lang="tr-TR" dirty="0" smtClean="0">
              <a:sym typeface="Wingdings" pitchFamily="2" charset="2"/>
            </a:endParaRPr>
          </a:p>
          <a:p>
            <a:r>
              <a:rPr lang="tr-TR" dirty="0" err="1" smtClean="0">
                <a:sym typeface="Wingdings" pitchFamily="2" charset="2"/>
              </a:rPr>
              <a:t>High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concentration</a:t>
            </a:r>
            <a:r>
              <a:rPr lang="tr-TR" dirty="0" smtClean="0">
                <a:sym typeface="Wingdings" pitchFamily="2" charset="2"/>
              </a:rPr>
              <a:t> of </a:t>
            </a:r>
            <a:r>
              <a:rPr lang="tr-TR" dirty="0" err="1" smtClean="0">
                <a:sym typeface="Wingdings" pitchFamily="2" charset="2"/>
              </a:rPr>
              <a:t>Na</a:t>
            </a:r>
            <a:r>
              <a:rPr lang="tr-TR" baseline="30000" dirty="0" smtClean="0">
                <a:sym typeface="Wingdings" pitchFamily="2" charset="2"/>
              </a:rPr>
              <a:t>+</a:t>
            </a:r>
            <a:r>
              <a:rPr lang="tr-TR" dirty="0" smtClean="0">
                <a:sym typeface="Wingdings" pitchFamily="2" charset="2"/>
              </a:rPr>
              <a:t>  </a:t>
            </a:r>
            <a:r>
              <a:rPr lang="tr-TR" dirty="0" err="1" smtClean="0">
                <a:sym typeface="Wingdings" pitchFamily="2" charset="2"/>
              </a:rPr>
              <a:t>Pseudo</a:t>
            </a:r>
            <a:r>
              <a:rPr lang="tr-TR" dirty="0" smtClean="0">
                <a:sym typeface="Wingdings" pitchFamily="2" charset="2"/>
              </a:rPr>
              <a:t>-</a:t>
            </a:r>
            <a:r>
              <a:rPr lang="tr-TR" dirty="0" err="1" smtClean="0">
                <a:sym typeface="Wingdings" pitchFamily="2" charset="2"/>
              </a:rPr>
              <a:t>Hardness</a:t>
            </a:r>
            <a:endParaRPr lang="tr-TR" dirty="0" smtClean="0">
              <a:sym typeface="Wingdings" pitchFamily="2" charset="2"/>
            </a:endParaRPr>
          </a:p>
          <a:p>
            <a:endParaRPr lang="tr-TR" dirty="0" smtClean="0">
              <a:sym typeface="Wingdings" pitchFamily="2" charset="2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Application</a:t>
            </a:r>
            <a:r>
              <a:rPr lang="tr-TR" b="1" dirty="0" smtClean="0"/>
              <a:t> of </a:t>
            </a:r>
            <a:r>
              <a:rPr lang="tr-TR" b="1" dirty="0" err="1" smtClean="0"/>
              <a:t>Hardness</a:t>
            </a:r>
            <a:r>
              <a:rPr lang="tr-TR" b="1" dirty="0" smtClean="0"/>
              <a:t> Data 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300000"/>
              </a:lnSpc>
            </a:pPr>
            <a:r>
              <a:rPr lang="tr-TR" dirty="0" smtClean="0"/>
              <a:t> </a:t>
            </a:r>
            <a:r>
              <a:rPr lang="tr-TR" dirty="0" err="1" smtClean="0"/>
              <a:t>Suitability</a:t>
            </a:r>
            <a:r>
              <a:rPr lang="tr-TR" dirty="0" smtClean="0"/>
              <a:t> of </a:t>
            </a:r>
            <a:r>
              <a:rPr lang="tr-TR" dirty="0" err="1" smtClean="0"/>
              <a:t>water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domestic</a:t>
            </a:r>
            <a:r>
              <a:rPr lang="tr-TR" dirty="0" smtClean="0"/>
              <a:t> </a:t>
            </a:r>
            <a:r>
              <a:rPr lang="tr-TR" dirty="0" err="1" smtClean="0"/>
              <a:t>industrial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</a:t>
            </a:r>
          </a:p>
          <a:p>
            <a:pPr>
              <a:lnSpc>
                <a:spcPct val="300000"/>
              </a:lnSpc>
            </a:pPr>
            <a:r>
              <a:rPr lang="tr-TR" dirty="0" err="1" smtClean="0"/>
              <a:t>Softening</a:t>
            </a:r>
            <a:r>
              <a:rPr lang="tr-TR" dirty="0" smtClean="0"/>
              <a:t> </a:t>
            </a:r>
            <a:r>
              <a:rPr lang="tr-TR" dirty="0" err="1" smtClean="0"/>
              <a:t>process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620688"/>
            <a:ext cx="8280920" cy="5688632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tr-TR" dirty="0" smtClean="0"/>
              <a:t>Hard </a:t>
            </a:r>
            <a:r>
              <a:rPr lang="tr-TR" dirty="0" smtClean="0"/>
              <a:t>waters:</a:t>
            </a:r>
            <a:endParaRPr lang="tr-TR" dirty="0" smtClean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tr-TR" dirty="0" smtClean="0"/>
              <a:t>Require </a:t>
            </a:r>
            <a:r>
              <a:rPr lang="tr-TR" dirty="0" smtClean="0"/>
              <a:t>considerable amount of soap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tr-TR" dirty="0" err="1" smtClean="0"/>
              <a:t>Produce</a:t>
            </a:r>
            <a:r>
              <a:rPr lang="tr-TR" dirty="0" smtClean="0"/>
              <a:t> </a:t>
            </a:r>
            <a:r>
              <a:rPr lang="tr-TR" dirty="0" err="1" smtClean="0"/>
              <a:t>scale</a:t>
            </a:r>
            <a:r>
              <a:rPr lang="tr-TR" dirty="0" smtClean="0"/>
              <a:t> in hot </a:t>
            </a:r>
            <a:r>
              <a:rPr lang="tr-TR" dirty="0" err="1" smtClean="0"/>
              <a:t>water</a:t>
            </a:r>
            <a:r>
              <a:rPr lang="tr-TR" dirty="0" smtClean="0"/>
              <a:t> </a:t>
            </a:r>
            <a:r>
              <a:rPr lang="tr-TR" dirty="0" err="1" smtClean="0"/>
              <a:t>pipes</a:t>
            </a:r>
            <a:r>
              <a:rPr lang="tr-TR" dirty="0" smtClean="0"/>
              <a:t> , </a:t>
            </a:r>
            <a:r>
              <a:rPr lang="tr-TR" dirty="0" err="1" smtClean="0"/>
              <a:t>heaters</a:t>
            </a:r>
            <a:r>
              <a:rPr lang="tr-TR" dirty="0" smtClean="0"/>
              <a:t> , </a:t>
            </a:r>
            <a:r>
              <a:rPr lang="tr-TR" dirty="0" err="1" smtClean="0"/>
              <a:t>boilers</a:t>
            </a:r>
            <a:r>
              <a:rPr lang="tr-TR" dirty="0" smtClean="0"/>
              <a:t>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tr-TR" dirty="0" err="1" smtClean="0"/>
              <a:t>Synthetic</a:t>
            </a:r>
            <a:r>
              <a:rPr lang="tr-TR" dirty="0" smtClean="0"/>
              <a:t> </a:t>
            </a:r>
            <a:r>
              <a:rPr lang="tr-TR" dirty="0" err="1" smtClean="0"/>
              <a:t>detergents</a:t>
            </a:r>
            <a:endParaRPr lang="tr-TR" dirty="0" smtClean="0"/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tr-TR" dirty="0" smtClean="0">
                <a:sym typeface="Wingdings" pitchFamily="2" charset="2"/>
              </a:rPr>
              <a:t> </a:t>
            </a:r>
            <a:r>
              <a:rPr lang="tr-TR" dirty="0" smtClean="0"/>
              <a:t>Minimize </a:t>
            </a:r>
            <a:r>
              <a:rPr lang="tr-TR" dirty="0" smtClean="0"/>
              <a:t>hard water problem for household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personal</a:t>
            </a:r>
            <a:r>
              <a:rPr lang="tr-TR" dirty="0" smtClean="0"/>
              <a:t> </a:t>
            </a:r>
            <a:r>
              <a:rPr lang="tr-TR" dirty="0" err="1" smtClean="0"/>
              <a:t>hygiene</a:t>
            </a:r>
            <a:r>
              <a:rPr lang="tr-TR" dirty="0" smtClean="0">
                <a:sym typeface="Wingdings" pitchFamily="2" charset="2"/>
              </a:rPr>
              <a:t> hard </a:t>
            </a:r>
            <a:r>
              <a:rPr lang="tr-TR" dirty="0" err="1" smtClean="0">
                <a:sym typeface="Wingdings" pitchFamily="2" charset="2"/>
              </a:rPr>
              <a:t>water</a:t>
            </a:r>
            <a:r>
              <a:rPr lang="tr-TR" dirty="0" smtClean="0">
                <a:sym typeface="Wingdings" pitchFamily="2" charset="2"/>
              </a:rPr>
              <a:t> is problem </a:t>
            </a:r>
          </a:p>
          <a:p>
            <a:pPr>
              <a:buNone/>
            </a:pPr>
            <a:endParaRPr lang="tr-TR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764704"/>
            <a:ext cx="8280920" cy="5361459"/>
          </a:xfrm>
        </p:spPr>
        <p:txBody>
          <a:bodyPr/>
          <a:lstStyle/>
          <a:p>
            <a:pPr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tr-TR" dirty="0" err="1" smtClean="0">
                <a:sym typeface="Wingdings" pitchFamily="2" charset="2"/>
              </a:rPr>
              <a:t>Different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equipment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are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used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to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prevent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scalling</a:t>
            </a:r>
            <a:r>
              <a:rPr lang="tr-TR" dirty="0" smtClean="0">
                <a:sym typeface="Wingdings" pitchFamily="2" charset="2"/>
              </a:rPr>
              <a:t> problem 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tr-TR" dirty="0" err="1" smtClean="0"/>
              <a:t>Water</a:t>
            </a:r>
            <a:r>
              <a:rPr lang="tr-TR" dirty="0" smtClean="0"/>
              <a:t> </a:t>
            </a:r>
            <a:r>
              <a:rPr lang="tr-TR" dirty="0" err="1" smtClean="0"/>
              <a:t>softenin</a:t>
            </a:r>
            <a:r>
              <a:rPr lang="tr-TR" dirty="0" smtClean="0"/>
              <a:t> </a:t>
            </a:r>
            <a:r>
              <a:rPr lang="tr-TR" dirty="0" err="1" smtClean="0"/>
              <a:t>process</a:t>
            </a:r>
            <a:endParaRPr lang="tr-TR" dirty="0" smtClean="0"/>
          </a:p>
          <a:p>
            <a:pPr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tr-TR" dirty="0" err="1" smtClean="0"/>
              <a:t>Private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industrial</a:t>
            </a:r>
            <a:r>
              <a:rPr lang="tr-TR" dirty="0" smtClean="0"/>
              <a:t> </a:t>
            </a:r>
            <a:r>
              <a:rPr lang="tr-TR" dirty="0" err="1" smtClean="0"/>
              <a:t>installations</a:t>
            </a:r>
            <a:endParaRPr lang="tr-TR" dirty="0" smtClean="0"/>
          </a:p>
          <a:p>
            <a:pPr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tr-TR" dirty="0" err="1" smtClean="0"/>
              <a:t>Municipal</a:t>
            </a:r>
            <a:r>
              <a:rPr lang="tr-TR" dirty="0" smtClean="0"/>
              <a:t> </a:t>
            </a:r>
            <a:r>
              <a:rPr lang="tr-TR" dirty="0" err="1" smtClean="0"/>
              <a:t>softening</a:t>
            </a:r>
            <a:r>
              <a:rPr lang="tr-TR" dirty="0" smtClean="0"/>
              <a:t> </a:t>
            </a:r>
            <a:r>
              <a:rPr lang="tr-TR" dirty="0" err="1" smtClean="0"/>
              <a:t>plants</a:t>
            </a:r>
            <a:r>
              <a:rPr lang="tr-TR" dirty="0" smtClean="0"/>
              <a:t> (</a:t>
            </a:r>
            <a:r>
              <a:rPr lang="tr-TR" dirty="0" err="1" smtClean="0"/>
              <a:t>less</a:t>
            </a:r>
            <a:r>
              <a:rPr lang="tr-TR" dirty="0" smtClean="0"/>
              <a:t>)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tr-TR" dirty="0" smtClean="0"/>
              <a:t>Surface waters are softer than </a:t>
            </a:r>
            <a:r>
              <a:rPr lang="tr-TR" dirty="0" smtClean="0"/>
              <a:t>groundwater.</a:t>
            </a:r>
            <a:endParaRPr lang="tr-TR" dirty="0" smtClean="0"/>
          </a:p>
          <a:p>
            <a:pPr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tr-TR" dirty="0" smtClean="0"/>
              <a:t>Hardness depends on geological </a:t>
            </a:r>
            <a:r>
              <a:rPr lang="tr-TR" dirty="0" smtClean="0"/>
              <a:t>formation.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91264" cy="1228998"/>
          </a:xfrm>
        </p:spPr>
        <p:txBody>
          <a:bodyPr>
            <a:normAutofit/>
          </a:bodyPr>
          <a:lstStyle/>
          <a:p>
            <a:r>
              <a:rPr lang="tr-TR" dirty="0" err="1" smtClean="0"/>
              <a:t>Cause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Source</a:t>
            </a:r>
            <a:r>
              <a:rPr lang="tr-TR" dirty="0" smtClean="0"/>
              <a:t> of </a:t>
            </a:r>
            <a:r>
              <a:rPr lang="tr-TR" dirty="0" err="1" smtClean="0"/>
              <a:t>Hardness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5112568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dirty="0" err="1" smtClean="0"/>
              <a:t>Hardness</a:t>
            </a:r>
            <a:r>
              <a:rPr lang="tr-TR" dirty="0" smtClean="0"/>
              <a:t> is </a:t>
            </a:r>
            <a:r>
              <a:rPr lang="tr-TR" dirty="0" err="1" smtClean="0"/>
              <a:t>caused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multivalent</a:t>
            </a:r>
            <a:r>
              <a:rPr lang="tr-TR" dirty="0" smtClean="0"/>
              <a:t> </a:t>
            </a:r>
            <a:r>
              <a:rPr lang="tr-TR" dirty="0" err="1" smtClean="0"/>
              <a:t>cations</a:t>
            </a:r>
            <a:r>
              <a:rPr lang="tr-TR" dirty="0" smtClean="0"/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dirty="0" smtClean="0"/>
              <a:t>M</a:t>
            </a:r>
            <a:r>
              <a:rPr lang="tr-TR" baseline="30000" dirty="0" smtClean="0"/>
              <a:t>2+ </a:t>
            </a:r>
            <a:r>
              <a:rPr lang="tr-TR" dirty="0" smtClean="0"/>
              <a:t> </a:t>
            </a:r>
            <a:r>
              <a:rPr lang="tr-TR" dirty="0" err="1" smtClean="0"/>
              <a:t>react</a:t>
            </a:r>
            <a:r>
              <a:rPr lang="tr-TR" dirty="0" smtClean="0"/>
              <a:t> w/</a:t>
            </a:r>
            <a:r>
              <a:rPr lang="tr-TR" dirty="0" err="1" smtClean="0"/>
              <a:t>soap</a:t>
            </a:r>
            <a:r>
              <a:rPr lang="tr-TR" dirty="0" smtClean="0"/>
              <a:t> </a:t>
            </a:r>
            <a:r>
              <a:rPr lang="tr-TR" dirty="0" smtClean="0">
                <a:sym typeface="Wingdings" pitchFamily="2" charset="2"/>
              </a:rPr>
              <a:t> form </a:t>
            </a:r>
            <a:r>
              <a:rPr lang="tr-TR" dirty="0" err="1" smtClean="0">
                <a:sym typeface="Wingdings" pitchFamily="2" charset="2"/>
              </a:rPr>
              <a:t>precipitates</a:t>
            </a:r>
            <a:endParaRPr lang="tr-TR" dirty="0" smtClean="0">
              <a:sym typeface="Wingdings" pitchFamily="2" charset="2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dirty="0" smtClean="0"/>
              <a:t>M</a:t>
            </a:r>
            <a:r>
              <a:rPr lang="tr-TR" baseline="30000" dirty="0" smtClean="0"/>
              <a:t>2+   </a:t>
            </a:r>
            <a:r>
              <a:rPr lang="tr-TR" dirty="0" smtClean="0"/>
              <a:t> + </a:t>
            </a:r>
            <a:r>
              <a:rPr lang="tr-TR" dirty="0" err="1" smtClean="0"/>
              <a:t>Anions</a:t>
            </a:r>
            <a:r>
              <a:rPr lang="tr-TR" dirty="0" smtClean="0"/>
              <a:t> </a:t>
            </a:r>
            <a:r>
              <a:rPr lang="tr-TR" dirty="0" smtClean="0">
                <a:sym typeface="Wingdings" pitchFamily="2" charset="2"/>
              </a:rPr>
              <a:t> </a:t>
            </a:r>
            <a:r>
              <a:rPr lang="tr-TR" dirty="0" err="1" smtClean="0">
                <a:sym typeface="Wingdings" pitchFamily="2" charset="2"/>
              </a:rPr>
              <a:t>Scale</a:t>
            </a:r>
            <a:r>
              <a:rPr lang="tr-TR" dirty="0" smtClean="0">
                <a:sym typeface="Wingdings" pitchFamily="2" charset="2"/>
              </a:rPr>
              <a:t>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dirty="0" smtClean="0">
                <a:sym typeface="Wingdings" pitchFamily="2" charset="2"/>
              </a:rPr>
              <a:t>Ca</a:t>
            </a:r>
            <a:r>
              <a:rPr lang="tr-TR" baseline="30000" dirty="0" smtClean="0"/>
              <a:t>2+ </a:t>
            </a:r>
            <a:r>
              <a:rPr lang="tr-TR" dirty="0" smtClean="0"/>
              <a:t> , Mg</a:t>
            </a:r>
            <a:r>
              <a:rPr lang="tr-TR" baseline="30000" dirty="0" smtClean="0"/>
              <a:t>2+</a:t>
            </a:r>
            <a:r>
              <a:rPr lang="tr-TR" dirty="0" smtClean="0"/>
              <a:t> , </a:t>
            </a:r>
            <a:r>
              <a:rPr lang="tr-TR" dirty="0" err="1" smtClean="0"/>
              <a:t>Sr</a:t>
            </a:r>
            <a:r>
              <a:rPr lang="tr-TR" baseline="30000" dirty="0" smtClean="0"/>
              <a:t> +</a:t>
            </a:r>
            <a:r>
              <a:rPr lang="tr-TR" dirty="0" smtClean="0"/>
              <a:t> , Fe</a:t>
            </a:r>
            <a:r>
              <a:rPr lang="tr-TR" baseline="30000" dirty="0" smtClean="0"/>
              <a:t>2+</a:t>
            </a:r>
            <a:r>
              <a:rPr lang="tr-TR" dirty="0" smtClean="0"/>
              <a:t> , Mn</a:t>
            </a:r>
            <a:r>
              <a:rPr lang="tr-TR" baseline="30000" dirty="0" smtClean="0"/>
              <a:t>2+</a:t>
            </a:r>
            <a:r>
              <a:rPr lang="tr-TR" dirty="0" smtClean="0"/>
              <a:t>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dirty="0" smtClean="0"/>
              <a:t>Al</a:t>
            </a:r>
            <a:r>
              <a:rPr lang="tr-TR" baseline="30000" dirty="0" smtClean="0"/>
              <a:t>3+</a:t>
            </a:r>
            <a:r>
              <a:rPr lang="tr-TR" dirty="0" smtClean="0"/>
              <a:t> , Fe</a:t>
            </a:r>
            <a:r>
              <a:rPr lang="tr-TR" baseline="30000" dirty="0" smtClean="0"/>
              <a:t>3+</a:t>
            </a:r>
            <a:r>
              <a:rPr lang="tr-TR" dirty="0" smtClean="0"/>
              <a:t>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contribute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hardness</a:t>
            </a:r>
            <a:r>
              <a:rPr lang="tr-TR" dirty="0" smtClean="0"/>
              <a:t> , but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solubility</a:t>
            </a:r>
            <a:r>
              <a:rPr lang="tr-TR" dirty="0" smtClean="0"/>
              <a:t> is </a:t>
            </a:r>
            <a:r>
              <a:rPr lang="tr-TR" dirty="0" err="1" smtClean="0"/>
              <a:t>negligible</a:t>
            </a:r>
            <a:r>
              <a:rPr lang="tr-TR" dirty="0" smtClean="0"/>
              <a:t> @</a:t>
            </a:r>
            <a:r>
              <a:rPr lang="tr-TR" dirty="0" err="1" smtClean="0"/>
              <a:t>pH</a:t>
            </a:r>
            <a:r>
              <a:rPr lang="tr-TR" dirty="0" smtClean="0"/>
              <a:t> of </a:t>
            </a:r>
            <a:r>
              <a:rPr lang="tr-TR" dirty="0" err="1" smtClean="0"/>
              <a:t>natural</a:t>
            </a:r>
            <a:r>
              <a:rPr lang="tr-TR" dirty="0" smtClean="0"/>
              <a:t> </a:t>
            </a:r>
            <a:r>
              <a:rPr lang="tr-TR" dirty="0" err="1" smtClean="0"/>
              <a:t>water</a:t>
            </a:r>
            <a:r>
              <a:rPr lang="tr-TR" dirty="0" smtClean="0"/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dirty="0" err="1" smtClean="0"/>
              <a:t>Hardness</a:t>
            </a:r>
            <a:r>
              <a:rPr lang="tr-TR" dirty="0" smtClean="0"/>
              <a:t> of </a:t>
            </a:r>
            <a:r>
              <a:rPr lang="tr-TR" dirty="0" err="1" smtClean="0"/>
              <a:t>water</a:t>
            </a:r>
            <a:r>
              <a:rPr lang="tr-TR" dirty="0" smtClean="0"/>
              <a:t> </a:t>
            </a:r>
            <a:r>
              <a:rPr lang="tr-TR" dirty="0" smtClean="0">
                <a:sym typeface="Wingdings" pitchFamily="2" charset="2"/>
              </a:rPr>
              <a:t> </a:t>
            </a:r>
            <a:r>
              <a:rPr lang="tr-TR" dirty="0" err="1" smtClean="0">
                <a:sym typeface="Wingdings" pitchFamily="2" charset="2"/>
              </a:rPr>
              <a:t>due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to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contact</a:t>
            </a:r>
            <a:r>
              <a:rPr lang="tr-TR" dirty="0" smtClean="0">
                <a:sym typeface="Wingdings" pitchFamily="2" charset="2"/>
              </a:rPr>
              <a:t> w/ </a:t>
            </a:r>
            <a:r>
              <a:rPr lang="tr-TR" dirty="0" err="1" smtClean="0">
                <a:sym typeface="Wingdings" pitchFamily="2" charset="2"/>
              </a:rPr>
              <a:t>soil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and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rock</a:t>
            </a:r>
            <a:r>
              <a:rPr lang="tr-TR" dirty="0" smtClean="0"/>
              <a:t> </a:t>
            </a:r>
          </a:p>
          <a:p>
            <a:pPr>
              <a:buNone/>
            </a:pPr>
            <a:endParaRPr lang="tr-TR" baseline="30000" dirty="0" smtClean="0">
              <a:sym typeface="Wingdings" pitchFamily="2" charset="2"/>
            </a:endParaRPr>
          </a:p>
          <a:p>
            <a:pPr>
              <a:buNone/>
            </a:pPr>
            <a:endParaRPr lang="tr-TR" baseline="30000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Methods</a:t>
            </a:r>
            <a:r>
              <a:rPr lang="tr-TR" dirty="0" smtClean="0"/>
              <a:t> of </a:t>
            </a:r>
            <a:r>
              <a:rPr lang="tr-TR" dirty="0" err="1" smtClean="0"/>
              <a:t>Determination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dirty="0" err="1" smtClean="0"/>
              <a:t>Calculation</a:t>
            </a:r>
            <a:r>
              <a:rPr lang="tr-TR" dirty="0" smtClean="0"/>
              <a:t> </a:t>
            </a:r>
            <a:r>
              <a:rPr lang="tr-TR" dirty="0" err="1" smtClean="0"/>
              <a:t>Method</a:t>
            </a:r>
            <a:r>
              <a:rPr lang="tr-TR" dirty="0" smtClean="0"/>
              <a:t>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dirty="0" smtClean="0"/>
              <a:t>EDTA </a:t>
            </a:r>
            <a:r>
              <a:rPr lang="tr-TR" dirty="0" err="1" smtClean="0"/>
              <a:t>Titrimetric</a:t>
            </a:r>
            <a:r>
              <a:rPr lang="tr-TR" dirty="0" smtClean="0"/>
              <a:t> </a:t>
            </a:r>
            <a:r>
              <a:rPr lang="tr-TR" dirty="0" err="1" smtClean="0"/>
              <a:t>Method</a:t>
            </a:r>
            <a:r>
              <a:rPr lang="tr-TR" dirty="0" smtClean="0"/>
              <a:t>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tr-TR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b="1" dirty="0" err="1" smtClean="0"/>
              <a:t>Calculation</a:t>
            </a:r>
            <a:r>
              <a:rPr lang="tr-TR" b="1" dirty="0" smtClean="0"/>
              <a:t> </a:t>
            </a:r>
            <a:r>
              <a:rPr lang="tr-TR" b="1" dirty="0" err="1" smtClean="0"/>
              <a:t>Method</a:t>
            </a:r>
            <a:endParaRPr lang="tr-TR" b="1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dirty="0" err="1" smtClean="0"/>
              <a:t>Most</a:t>
            </a:r>
            <a:r>
              <a:rPr lang="tr-TR" dirty="0" smtClean="0"/>
              <a:t> </a:t>
            </a:r>
            <a:r>
              <a:rPr lang="tr-TR" dirty="0" err="1" smtClean="0"/>
              <a:t>accurate</a:t>
            </a:r>
            <a:r>
              <a:rPr lang="tr-TR" dirty="0" smtClean="0"/>
              <a:t> </a:t>
            </a:r>
            <a:r>
              <a:rPr lang="tr-TR" dirty="0" err="1" smtClean="0"/>
              <a:t>method</a:t>
            </a:r>
            <a:r>
              <a:rPr lang="tr-TR" dirty="0" smtClean="0"/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dirty="0" err="1" smtClean="0"/>
              <a:t>Complete</a:t>
            </a:r>
            <a:r>
              <a:rPr lang="tr-TR" dirty="0" smtClean="0"/>
              <a:t> </a:t>
            </a:r>
            <a:r>
              <a:rPr lang="tr-TR" dirty="0" err="1" smtClean="0"/>
              <a:t>analysis</a:t>
            </a:r>
            <a:r>
              <a:rPr lang="tr-TR" dirty="0" smtClean="0"/>
              <a:t> of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cations</a:t>
            </a:r>
            <a:r>
              <a:rPr lang="tr-TR" dirty="0" smtClean="0"/>
              <a:t> is </a:t>
            </a:r>
            <a:r>
              <a:rPr lang="tr-TR" dirty="0" err="1" smtClean="0"/>
              <a:t>required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620688"/>
            <a:ext cx="8219256" cy="5505475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tr-TR" dirty="0" err="1" smtClean="0"/>
              <a:t>Calculation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concentration</a:t>
            </a:r>
            <a:r>
              <a:rPr lang="tr-TR" dirty="0" smtClean="0"/>
              <a:t> of </a:t>
            </a:r>
            <a:r>
              <a:rPr lang="tr-TR" dirty="0" err="1" smtClean="0"/>
              <a:t>divalent</a:t>
            </a:r>
            <a:r>
              <a:rPr lang="tr-TR" dirty="0" smtClean="0"/>
              <a:t> </a:t>
            </a:r>
            <a:r>
              <a:rPr lang="tr-TR" dirty="0" err="1" smtClean="0"/>
              <a:t>cations</a:t>
            </a:r>
            <a:r>
              <a:rPr lang="tr-TR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dirty="0" err="1" smtClean="0"/>
              <a:t>Atomic</a:t>
            </a:r>
            <a:r>
              <a:rPr lang="tr-TR" dirty="0" smtClean="0"/>
              <a:t> </a:t>
            </a:r>
            <a:r>
              <a:rPr lang="tr-TR" dirty="0" err="1" smtClean="0"/>
              <a:t>Abs</a:t>
            </a:r>
            <a:r>
              <a:rPr lang="tr-TR" dirty="0" smtClean="0"/>
              <a:t>. </a:t>
            </a:r>
            <a:r>
              <a:rPr lang="tr-TR" dirty="0" err="1" smtClean="0"/>
              <a:t>Spect</a:t>
            </a:r>
            <a:r>
              <a:rPr lang="tr-TR" dirty="0" smtClean="0"/>
              <a:t>. (AAS)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dirty="0" err="1" smtClean="0"/>
              <a:t>Inductively</a:t>
            </a:r>
            <a:r>
              <a:rPr lang="tr-TR" dirty="0" smtClean="0"/>
              <a:t> </a:t>
            </a:r>
            <a:r>
              <a:rPr lang="tr-TR" dirty="0" err="1" smtClean="0"/>
              <a:t>Coupled</a:t>
            </a:r>
            <a:r>
              <a:rPr lang="tr-TR" dirty="0" smtClean="0"/>
              <a:t> </a:t>
            </a:r>
            <a:r>
              <a:rPr lang="tr-TR" dirty="0" err="1" smtClean="0"/>
              <a:t>Plasma</a:t>
            </a:r>
            <a:r>
              <a:rPr lang="tr-TR" dirty="0" smtClean="0"/>
              <a:t> (ICP)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dirty="0" err="1" smtClean="0"/>
              <a:t>Ion</a:t>
            </a:r>
            <a:r>
              <a:rPr lang="tr-TR" dirty="0" smtClean="0"/>
              <a:t> </a:t>
            </a:r>
            <a:r>
              <a:rPr lang="tr-TR" dirty="0" err="1" smtClean="0"/>
              <a:t>Chromatography</a:t>
            </a:r>
            <a:r>
              <a:rPr lang="tr-TR" dirty="0" smtClean="0"/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dirty="0" err="1" smtClean="0"/>
              <a:t>Ion</a:t>
            </a:r>
            <a:r>
              <a:rPr lang="tr-TR" dirty="0" smtClean="0"/>
              <a:t> </a:t>
            </a:r>
            <a:r>
              <a:rPr lang="tr-TR" dirty="0" err="1" smtClean="0"/>
              <a:t>Specific</a:t>
            </a:r>
            <a:r>
              <a:rPr lang="tr-TR" dirty="0" smtClean="0"/>
              <a:t> </a:t>
            </a:r>
            <a:r>
              <a:rPr lang="tr-TR" dirty="0" err="1" smtClean="0"/>
              <a:t>Electrodes</a:t>
            </a:r>
            <a:r>
              <a:rPr lang="tr-TR" dirty="0" smtClean="0"/>
              <a:t> (ISE)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tr-TR" dirty="0" smtClean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tr-TR" dirty="0" smtClean="0"/>
              <a:t>Hardness (mg/L as CaCO</a:t>
            </a:r>
            <a:r>
              <a:rPr lang="tr-TR" baseline="-25000" dirty="0" smtClean="0"/>
              <a:t>3</a:t>
            </a:r>
            <a:r>
              <a:rPr lang="tr-TR" dirty="0" smtClean="0"/>
              <a:t>) = </a:t>
            </a:r>
            <a:endParaRPr lang="tr-TR" dirty="0" smtClean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tr-TR" dirty="0"/>
              <a:t>	</a:t>
            </a:r>
            <a:r>
              <a:rPr lang="tr-TR" dirty="0" smtClean="0"/>
              <a:t>			</a:t>
            </a:r>
            <a:r>
              <a:rPr lang="tr-TR" dirty="0" smtClean="0"/>
              <a:t>M</a:t>
            </a:r>
            <a:r>
              <a:rPr lang="tr-TR" baseline="30000" dirty="0" smtClean="0"/>
              <a:t>2</a:t>
            </a:r>
            <a:r>
              <a:rPr lang="tr-TR" baseline="30000" dirty="0" smtClean="0"/>
              <a:t>+ </a:t>
            </a:r>
            <a:r>
              <a:rPr lang="tr-TR" dirty="0" smtClean="0"/>
              <a:t>(mg/L) * 50 / (E.W M</a:t>
            </a:r>
            <a:r>
              <a:rPr lang="tr-TR" baseline="30000" dirty="0" smtClean="0"/>
              <a:t>2+</a:t>
            </a:r>
            <a:r>
              <a:rPr lang="tr-TR" dirty="0" smtClean="0"/>
              <a:t>)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EDTA </a:t>
            </a:r>
            <a:r>
              <a:rPr lang="tr-TR" dirty="0" err="1" smtClean="0"/>
              <a:t>Titrimetric</a:t>
            </a:r>
            <a:r>
              <a:rPr lang="tr-TR" dirty="0" smtClean="0"/>
              <a:t> </a:t>
            </a:r>
            <a:r>
              <a:rPr lang="tr-TR" dirty="0" err="1" smtClean="0"/>
              <a:t>Method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Titrating</a:t>
            </a:r>
            <a:r>
              <a:rPr lang="tr-TR" dirty="0" smtClean="0"/>
              <a:t> </a:t>
            </a:r>
            <a:r>
              <a:rPr lang="tr-TR" dirty="0" err="1" smtClean="0"/>
              <a:t>agent</a:t>
            </a:r>
            <a:r>
              <a:rPr lang="tr-TR" dirty="0" smtClean="0"/>
              <a:t> : </a:t>
            </a:r>
            <a:r>
              <a:rPr lang="tr-TR" dirty="0" err="1" smtClean="0"/>
              <a:t>Ethylne</a:t>
            </a:r>
            <a:r>
              <a:rPr lang="tr-TR" dirty="0" smtClean="0"/>
              <a:t> </a:t>
            </a:r>
            <a:r>
              <a:rPr lang="tr-TR" dirty="0" err="1" smtClean="0"/>
              <a:t>diamine</a:t>
            </a:r>
            <a:r>
              <a:rPr lang="tr-TR" dirty="0" smtClean="0"/>
              <a:t> </a:t>
            </a:r>
            <a:r>
              <a:rPr lang="tr-TR" dirty="0" err="1" smtClean="0"/>
              <a:t>tetra</a:t>
            </a:r>
            <a:r>
              <a:rPr lang="tr-TR" dirty="0" smtClean="0"/>
              <a:t> </a:t>
            </a:r>
            <a:r>
              <a:rPr lang="tr-TR" dirty="0" err="1" smtClean="0"/>
              <a:t>acetic</a:t>
            </a:r>
            <a:r>
              <a:rPr lang="tr-TR" dirty="0" smtClean="0"/>
              <a:t> </a:t>
            </a:r>
            <a:r>
              <a:rPr lang="tr-TR" dirty="0" err="1" smtClean="0"/>
              <a:t>acid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sodium</a:t>
            </a:r>
            <a:r>
              <a:rPr lang="tr-TR" dirty="0" smtClean="0"/>
              <a:t> salt.</a:t>
            </a:r>
          </a:p>
          <a:p>
            <a:pPr>
              <a:buNone/>
            </a:pPr>
            <a:r>
              <a:rPr lang="tr-TR" dirty="0" smtClean="0"/>
              <a:t>HOOC-CH</a:t>
            </a:r>
            <a:r>
              <a:rPr lang="tr-TR" baseline="-25000" dirty="0" smtClean="0"/>
              <a:t>2</a:t>
            </a:r>
            <a:r>
              <a:rPr lang="tr-TR" dirty="0" smtClean="0"/>
              <a:t>				CH</a:t>
            </a:r>
            <a:r>
              <a:rPr lang="tr-TR" baseline="-25000" dirty="0" smtClean="0"/>
              <a:t>2</a:t>
            </a:r>
            <a:r>
              <a:rPr lang="tr-TR" dirty="0" smtClean="0"/>
              <a:t>-COOH</a:t>
            </a:r>
          </a:p>
          <a:p>
            <a:pPr>
              <a:buNone/>
            </a:pP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				N-C-C-N</a:t>
            </a:r>
          </a:p>
          <a:p>
            <a:pPr>
              <a:buNone/>
            </a:pPr>
            <a:endParaRPr lang="tr-TR" b="1" dirty="0" smtClean="0"/>
          </a:p>
          <a:p>
            <a:pPr>
              <a:buNone/>
            </a:pPr>
            <a:r>
              <a:rPr lang="tr-TR" dirty="0" smtClean="0"/>
              <a:t>HOOC-CH</a:t>
            </a:r>
            <a:r>
              <a:rPr lang="tr-TR" baseline="-25000" dirty="0" smtClean="0"/>
              <a:t>2</a:t>
            </a:r>
            <a:r>
              <a:rPr lang="tr-TR" dirty="0" smtClean="0"/>
              <a:t>				CH</a:t>
            </a:r>
            <a:r>
              <a:rPr lang="tr-TR" baseline="-25000" dirty="0" smtClean="0"/>
              <a:t>2</a:t>
            </a:r>
            <a:r>
              <a:rPr lang="tr-TR" dirty="0" smtClean="0"/>
              <a:t>-COOH</a:t>
            </a:r>
          </a:p>
          <a:p>
            <a:pPr>
              <a:buNone/>
            </a:pPr>
            <a:endParaRPr lang="tr-TR" dirty="0" smtClean="0"/>
          </a:p>
        </p:txBody>
      </p:sp>
      <p:sp>
        <p:nvSpPr>
          <p:cNvPr id="20" name="19 Dikdörtgen"/>
          <p:cNvSpPr/>
          <p:nvPr/>
        </p:nvSpPr>
        <p:spPr>
          <a:xfrm>
            <a:off x="3131840" y="3356992"/>
            <a:ext cx="1584176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  H	H</a:t>
            </a:r>
            <a:endParaRPr lang="tr-TR" b="1" dirty="0"/>
          </a:p>
        </p:txBody>
      </p:sp>
      <p:sp>
        <p:nvSpPr>
          <p:cNvPr id="21" name="20 Dikdörtgen"/>
          <p:cNvSpPr/>
          <p:nvPr/>
        </p:nvSpPr>
        <p:spPr>
          <a:xfrm>
            <a:off x="3203848" y="4437112"/>
            <a:ext cx="1584176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H	H</a:t>
            </a:r>
            <a:endParaRPr lang="tr-TR" b="1" dirty="0"/>
          </a:p>
        </p:txBody>
      </p:sp>
      <p:cxnSp>
        <p:nvCxnSpPr>
          <p:cNvPr id="23" name="22 Düz Bağlayıcı"/>
          <p:cNvCxnSpPr/>
          <p:nvPr/>
        </p:nvCxnSpPr>
        <p:spPr>
          <a:xfrm flipV="1">
            <a:off x="3779912" y="3645024"/>
            <a:ext cx="0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24 Düz Bağlayıcı"/>
          <p:cNvCxnSpPr/>
          <p:nvPr/>
        </p:nvCxnSpPr>
        <p:spPr>
          <a:xfrm flipH="1" flipV="1">
            <a:off x="4211960" y="3645024"/>
            <a:ext cx="8384" cy="2964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27 Düz Bağlayıcı"/>
          <p:cNvCxnSpPr/>
          <p:nvPr/>
        </p:nvCxnSpPr>
        <p:spPr>
          <a:xfrm flipH="1" flipV="1">
            <a:off x="3779912" y="4437112"/>
            <a:ext cx="8384" cy="2964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28 Düz Bağlayıcı"/>
          <p:cNvCxnSpPr/>
          <p:nvPr/>
        </p:nvCxnSpPr>
        <p:spPr>
          <a:xfrm flipH="1" flipV="1">
            <a:off x="4211960" y="4437112"/>
            <a:ext cx="8384" cy="2964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30 Düz Bağlayıcı"/>
          <p:cNvCxnSpPr/>
          <p:nvPr/>
        </p:nvCxnSpPr>
        <p:spPr>
          <a:xfrm>
            <a:off x="2267744" y="3140968"/>
            <a:ext cx="792088" cy="10081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31 Düz Bağlayıcı"/>
          <p:cNvCxnSpPr/>
          <p:nvPr/>
        </p:nvCxnSpPr>
        <p:spPr>
          <a:xfrm flipH="1">
            <a:off x="4788024" y="3140968"/>
            <a:ext cx="720080" cy="86409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32 Düz Bağlayıcı"/>
          <p:cNvCxnSpPr/>
          <p:nvPr/>
        </p:nvCxnSpPr>
        <p:spPr>
          <a:xfrm flipH="1">
            <a:off x="2123728" y="4293096"/>
            <a:ext cx="1008112" cy="86409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33 Düz Bağlayıcı"/>
          <p:cNvCxnSpPr/>
          <p:nvPr/>
        </p:nvCxnSpPr>
        <p:spPr>
          <a:xfrm>
            <a:off x="4788024" y="4149080"/>
            <a:ext cx="792088" cy="10081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EDTA Molecular Structure</a:t>
            </a:r>
            <a:endParaRPr lang="tr-TR" dirty="0"/>
          </a:p>
        </p:txBody>
      </p:sp>
      <p:pic>
        <p:nvPicPr>
          <p:cNvPr id="4" name="Picture 2" descr="http://www.chm.bris.ac.uk/motm/edta/EDT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72816"/>
            <a:ext cx="5688632" cy="4266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3327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649491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EDTA  </a:t>
            </a:r>
            <a:r>
              <a:rPr lang="tr-TR" dirty="0" smtClean="0">
                <a:sym typeface="Wingdings" pitchFamily="2" charset="2"/>
              </a:rPr>
              <a:t> </a:t>
            </a:r>
            <a:r>
              <a:rPr lang="tr-TR" dirty="0" err="1" smtClean="0">
                <a:sym typeface="Wingdings" pitchFamily="2" charset="2"/>
              </a:rPr>
              <a:t>chelating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agent</a:t>
            </a:r>
            <a:r>
              <a:rPr lang="tr-TR" dirty="0" smtClean="0">
                <a:sym typeface="Wingdings" pitchFamily="2" charset="2"/>
              </a:rPr>
              <a:t>, </a:t>
            </a:r>
            <a:r>
              <a:rPr lang="tr-TR" dirty="0" err="1" smtClean="0">
                <a:sym typeface="Wingdings" pitchFamily="2" charset="2"/>
              </a:rPr>
              <a:t>forms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complexes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with</a:t>
            </a:r>
            <a:r>
              <a:rPr lang="tr-TR" dirty="0" smtClean="0">
                <a:sym typeface="Wingdings" pitchFamily="2" charset="2"/>
              </a:rPr>
              <a:t>  Ca</a:t>
            </a:r>
            <a:r>
              <a:rPr lang="tr-TR" baseline="30000" dirty="0" smtClean="0"/>
              <a:t>2+ </a:t>
            </a:r>
            <a:r>
              <a:rPr lang="tr-TR" dirty="0" smtClean="0"/>
              <a:t> , Mg</a:t>
            </a:r>
            <a:r>
              <a:rPr lang="tr-TR" baseline="30000" dirty="0" smtClean="0"/>
              <a:t>2+</a:t>
            </a:r>
            <a:r>
              <a:rPr lang="tr-TR" dirty="0" smtClean="0"/>
              <a:t> (</a:t>
            </a:r>
            <a:r>
              <a:rPr lang="tr-TR" dirty="0" err="1" smtClean="0"/>
              <a:t>divalent</a:t>
            </a:r>
            <a:r>
              <a:rPr lang="tr-TR" dirty="0" smtClean="0"/>
              <a:t> </a:t>
            </a:r>
            <a:r>
              <a:rPr lang="tr-TR" dirty="0" err="1" smtClean="0"/>
              <a:t>cations</a:t>
            </a:r>
            <a:r>
              <a:rPr lang="tr-TR" dirty="0" smtClean="0"/>
              <a:t>)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Mg</a:t>
            </a:r>
            <a:r>
              <a:rPr lang="tr-TR" baseline="30000" dirty="0" smtClean="0"/>
              <a:t>2+  </a:t>
            </a:r>
            <a:r>
              <a:rPr lang="tr-TR" dirty="0" smtClean="0"/>
              <a:t>+ EDTA </a:t>
            </a:r>
            <a:r>
              <a:rPr lang="tr-TR" dirty="0" smtClean="0">
                <a:sym typeface="Wingdings" pitchFamily="2" charset="2"/>
              </a:rPr>
              <a:t> [ M.EDTA] </a:t>
            </a:r>
            <a:r>
              <a:rPr lang="tr-TR" baseline="-25000" dirty="0" err="1" smtClean="0">
                <a:sym typeface="Wingdings" pitchFamily="2" charset="2"/>
              </a:rPr>
              <a:t>complex</a:t>
            </a:r>
            <a:endParaRPr lang="tr-TR" baseline="-25000" dirty="0" smtClean="0">
              <a:sym typeface="Wingdings" pitchFamily="2" charset="2"/>
            </a:endParaRPr>
          </a:p>
          <a:p>
            <a:pPr>
              <a:buNone/>
            </a:pPr>
            <a:endParaRPr lang="tr-TR" dirty="0" smtClean="0">
              <a:sym typeface="Wingdings" pitchFamily="2" charset="2"/>
            </a:endParaRPr>
          </a:p>
          <a:p>
            <a:pPr>
              <a:buNone/>
            </a:pPr>
            <a:r>
              <a:rPr lang="tr-TR" dirty="0" smtClean="0">
                <a:sym typeface="Wingdings" pitchFamily="2" charset="2"/>
              </a:rPr>
              <a:t>Indicator  show excess EDTA , all ions are </a:t>
            </a:r>
            <a:r>
              <a:rPr lang="tr-TR" dirty="0" smtClean="0">
                <a:sym typeface="Wingdings" pitchFamily="2" charset="2"/>
              </a:rPr>
              <a:t>complexed</a:t>
            </a:r>
            <a:endParaRPr lang="tr-TR" dirty="0" smtClean="0">
              <a:sym typeface="Wingdings" pitchFamily="2" charset="2"/>
            </a:endParaRPr>
          </a:p>
          <a:p>
            <a:pPr>
              <a:buNone/>
            </a:pPr>
            <a:endParaRPr lang="tr-TR" dirty="0" smtClean="0">
              <a:sym typeface="Wingdings" pitchFamily="2" charset="2"/>
            </a:endParaRPr>
          </a:p>
          <a:p>
            <a:pPr>
              <a:buNone/>
            </a:pPr>
            <a:r>
              <a:rPr lang="tr-TR" dirty="0" err="1" smtClean="0">
                <a:sym typeface="Wingdings" pitchFamily="2" charset="2"/>
              </a:rPr>
              <a:t>Eriochrome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Black</a:t>
            </a:r>
            <a:r>
              <a:rPr lang="tr-TR" dirty="0" smtClean="0">
                <a:sym typeface="Wingdings" pitchFamily="2" charset="2"/>
              </a:rPr>
              <a:t> T (</a:t>
            </a:r>
            <a:r>
              <a:rPr lang="tr-TR" dirty="0" err="1" smtClean="0">
                <a:sym typeface="Wingdings" pitchFamily="2" charset="2"/>
              </a:rPr>
              <a:t>blue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color</a:t>
            </a:r>
            <a:r>
              <a:rPr lang="tr-TR" dirty="0" smtClean="0">
                <a:sym typeface="Wingdings" pitchFamily="2" charset="2"/>
              </a:rPr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472</Words>
  <Application>Microsoft Office PowerPoint</Application>
  <PresentationFormat>On-screen Show (4:3)</PresentationFormat>
  <Paragraphs>101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Ofis Teması</vt:lpstr>
      <vt:lpstr>ENVE 201 Environmental Engineering Chemistry 1  </vt:lpstr>
      <vt:lpstr>PowerPoint Presentation</vt:lpstr>
      <vt:lpstr>PowerPoint Presentation</vt:lpstr>
      <vt:lpstr>Cause and Source of Hardness</vt:lpstr>
      <vt:lpstr>Methods of Determination </vt:lpstr>
      <vt:lpstr>PowerPoint Presentation</vt:lpstr>
      <vt:lpstr>EDTA Titrimetric Method</vt:lpstr>
      <vt:lpstr>EDTA Molecular Structure</vt:lpstr>
      <vt:lpstr>PowerPoint Presentation</vt:lpstr>
      <vt:lpstr>PowerPoint Presentation</vt:lpstr>
      <vt:lpstr>PowerPoint Presentation</vt:lpstr>
      <vt:lpstr>Calcium – Magnesium Hardness</vt:lpstr>
      <vt:lpstr>Carbonate and Non-Carbonate Hardness</vt:lpstr>
      <vt:lpstr>PowerPoint Presentation</vt:lpstr>
      <vt:lpstr>PowerPoint Presentation</vt:lpstr>
      <vt:lpstr>Pseudo- Hardness</vt:lpstr>
      <vt:lpstr>Application of Hardness Data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ENVE 201 Environmental Engineering Chemistry 1</dc:title>
  <dc:creator>BASAK</dc:creator>
  <cp:lastModifiedBy>ASLIHAN</cp:lastModifiedBy>
  <cp:revision>29</cp:revision>
  <dcterms:created xsi:type="dcterms:W3CDTF">2011-12-02T17:50:30Z</dcterms:created>
  <dcterms:modified xsi:type="dcterms:W3CDTF">2011-12-26T14:03:16Z</dcterms:modified>
</cp:coreProperties>
</file>