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6"/>
  </p:notesMasterIdLst>
  <p:sldIdLst>
    <p:sldId id="307" r:id="rId2"/>
    <p:sldId id="256" r:id="rId3"/>
    <p:sldId id="257" r:id="rId4"/>
    <p:sldId id="308" r:id="rId5"/>
    <p:sldId id="309" r:id="rId6"/>
    <p:sldId id="259" r:id="rId7"/>
    <p:sldId id="260" r:id="rId8"/>
    <p:sldId id="310" r:id="rId9"/>
    <p:sldId id="261" r:id="rId10"/>
    <p:sldId id="262" r:id="rId11"/>
    <p:sldId id="264" r:id="rId12"/>
    <p:sldId id="265" r:id="rId13"/>
    <p:sldId id="311" r:id="rId14"/>
    <p:sldId id="269" r:id="rId15"/>
    <p:sldId id="312" r:id="rId16"/>
    <p:sldId id="266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313" r:id="rId29"/>
    <p:sldId id="283" r:id="rId30"/>
    <p:sldId id="314" r:id="rId31"/>
    <p:sldId id="315" r:id="rId32"/>
    <p:sldId id="318" r:id="rId33"/>
    <p:sldId id="284" r:id="rId34"/>
    <p:sldId id="316" r:id="rId35"/>
    <p:sldId id="317" r:id="rId36"/>
    <p:sldId id="285" r:id="rId37"/>
    <p:sldId id="287" r:id="rId38"/>
    <p:sldId id="288" r:id="rId39"/>
    <p:sldId id="300" r:id="rId40"/>
    <p:sldId id="302" r:id="rId41"/>
    <p:sldId id="303" r:id="rId42"/>
    <p:sldId id="304" r:id="rId43"/>
    <p:sldId id="305" r:id="rId44"/>
    <p:sldId id="306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25" autoAdjust="0"/>
  </p:normalViewPr>
  <p:slideViewPr>
    <p:cSldViewPr>
      <p:cViewPr>
        <p:scale>
          <a:sx n="94" d="100"/>
          <a:sy n="94" d="100"/>
        </p:scale>
        <p:origin x="174" y="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E07B5-7FB6-40BD-BD1D-EC18F9634486}" type="datetimeFigureOut">
              <a:rPr lang="tr-TR" smtClean="0"/>
              <a:pPr/>
              <a:t>20.03.2012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1374D-0A53-42AA-BA14-CAE8E9C20E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47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Org </a:t>
            </a:r>
            <a:r>
              <a:rPr lang="tr-TR" dirty="0" err="1" smtClean="0"/>
              <a:t>matter</a:t>
            </a:r>
            <a:r>
              <a:rPr lang="tr-TR" dirty="0" smtClean="0"/>
              <a:t>=BOD</a:t>
            </a:r>
          </a:p>
          <a:p>
            <a:r>
              <a:rPr lang="tr-TR" dirty="0" smtClean="0"/>
              <a:t>O2 </a:t>
            </a:r>
            <a:r>
              <a:rPr lang="tr-TR" dirty="0" err="1" smtClean="0"/>
              <a:t>equivalent</a:t>
            </a:r>
            <a:r>
              <a:rPr lang="tr-TR" dirty="0" smtClean="0"/>
              <a:t> of org </a:t>
            </a:r>
            <a:r>
              <a:rPr lang="tr-TR" dirty="0" err="1" smtClean="0"/>
              <a:t>matter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374D-0A53-42AA-BA14-CAE8E9C20E9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5 </a:t>
            </a:r>
            <a:r>
              <a:rPr lang="tr-TR" dirty="0" err="1" smtClean="0"/>
              <a:t>day</a:t>
            </a:r>
            <a:r>
              <a:rPr lang="tr-TR" dirty="0" smtClean="0"/>
              <a:t> BOD is not </a:t>
            </a:r>
            <a:r>
              <a:rPr lang="tr-TR" dirty="0" err="1" smtClean="0"/>
              <a:t>the</a:t>
            </a:r>
            <a:r>
              <a:rPr lang="tr-TR" dirty="0" smtClean="0"/>
              <a:t> total BOD!!</a:t>
            </a:r>
            <a:r>
              <a:rPr lang="tr-TR" baseline="0" dirty="0" smtClean="0"/>
              <a:t>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374D-0A53-42AA-BA14-CAE8E9C20E9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1374D-0A53-42AA-BA14-CAE8E9C20E9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1F1B43-434C-4F7E-B853-8300F60210A4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ED5C48-5811-4FC2-9EC4-BCBDDBD1CBFC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DC4DBF-E894-4875-98F0-213D56B9932B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AB9EC-5BE5-4625-9D01-1BF95FDDC1E2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88233-C53E-4852-9664-6B6A85BA1C76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57DB3-A261-436C-B73B-E99B358CC206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A7F95-A119-4E7E-8CFF-8705870AB262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6193AF-2EC7-4167-88C8-5EDA75A7863D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FCD278-56EB-4AD3-B432-4088A3EAD506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EA2577-FD49-4E64-9055-067BA0957D3F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CAC0AE-D8FE-42D3-9C17-0C8ECD2E8D73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cs typeface="Times New Roman" pitchFamily="18" charset="0"/>
              </a:rPr>
              <a:t>BIOCHEMICAL OXYGEN DEMAND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1B43-434C-4F7E-B853-8300F60210A4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14356"/>
            <a:ext cx="8229600" cy="53080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tr-TR" dirty="0" err="1" smtClean="0">
                <a:cs typeface="Times New Roman" pitchFamily="18" charset="0"/>
              </a:rPr>
              <a:t>In</a:t>
            </a:r>
            <a:r>
              <a:rPr lang="tr-TR" dirty="0" smtClean="0">
                <a:cs typeface="Times New Roman" pitchFamily="18" charset="0"/>
              </a:rPr>
              <a:t> BOD </a:t>
            </a:r>
            <a:r>
              <a:rPr lang="tr-TR" dirty="0" err="1" smtClean="0">
                <a:cs typeface="Times New Roman" pitchFamily="18" charset="0"/>
              </a:rPr>
              <a:t>considerations</a:t>
            </a:r>
            <a:r>
              <a:rPr lang="tr-TR" dirty="0" smtClean="0">
                <a:cs typeface="Times New Roman" pitchFamily="18" charset="0"/>
              </a:rPr>
              <a:t>; </a:t>
            </a:r>
          </a:p>
          <a:p>
            <a:pPr algn="just">
              <a:buNone/>
            </a:pPr>
            <a:endParaRPr lang="tr-TR" dirty="0" smtClean="0">
              <a:cs typeface="Times New Roman" pitchFamily="18" charset="0"/>
            </a:endParaRPr>
          </a:p>
          <a:p>
            <a:pPr algn="just"/>
            <a:r>
              <a:rPr lang="tr-TR" dirty="0" smtClean="0">
                <a:cs typeface="Times New Roman" pitchFamily="18" charset="0"/>
              </a:rPr>
              <a:t>C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 L (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ultimate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demand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) </a:t>
            </a:r>
          </a:p>
          <a:p>
            <a:pPr algn="just"/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smtClean="0">
                <a:cs typeface="Times New Roman" pitchFamily="18" charset="0"/>
                <a:sym typeface="Wingdings" pitchFamily="2" charset="2"/>
              </a:rPr>
              <a:t>-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dL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/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=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k’L</a:t>
            </a: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Lt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/L = e</a:t>
            </a:r>
            <a:r>
              <a:rPr lang="tr-TR" baseline="32000" dirty="0" smtClean="0">
                <a:cs typeface="Times New Roman" pitchFamily="18" charset="0"/>
                <a:sym typeface="Wingdings" pitchFamily="2" charset="2"/>
              </a:rPr>
              <a:t>-</a:t>
            </a:r>
            <a:r>
              <a:rPr lang="tr-TR" baseline="32000" dirty="0" err="1" smtClean="0">
                <a:cs typeface="Times New Roman" pitchFamily="18" charset="0"/>
                <a:sym typeface="Wingdings" pitchFamily="2" charset="2"/>
              </a:rPr>
              <a:t>k’t</a:t>
            </a:r>
            <a:endParaRPr lang="tr-TR" baseline="32000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endParaRPr lang="tr-TR" baseline="32000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Lt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=L* e</a:t>
            </a:r>
            <a:r>
              <a:rPr lang="tr-TR" baseline="32000" dirty="0" smtClean="0">
                <a:cs typeface="Times New Roman" pitchFamily="18" charset="0"/>
                <a:sym typeface="Wingdings" pitchFamily="2" charset="2"/>
              </a:rPr>
              <a:t>-</a:t>
            </a:r>
            <a:r>
              <a:rPr lang="tr-TR" baseline="32000" dirty="0" err="1" smtClean="0">
                <a:cs typeface="Times New Roman" pitchFamily="18" charset="0"/>
                <a:sym typeface="Wingdings" pitchFamily="2" charset="2"/>
              </a:rPr>
              <a:t>k’t</a:t>
            </a: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endParaRPr lang="tr-TR" baseline="32000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smtClean="0">
                <a:cs typeface="Times New Roman" pitchFamily="18" charset="0"/>
                <a:sym typeface="Wingdings" pitchFamily="2" charset="2"/>
              </a:rPr>
              <a:t>e</a:t>
            </a:r>
            <a:r>
              <a:rPr lang="tr-TR" baseline="32000" dirty="0" smtClean="0">
                <a:cs typeface="Times New Roman" pitchFamily="18" charset="0"/>
                <a:sym typeface="Wingdings" pitchFamily="2" charset="2"/>
              </a:rPr>
              <a:t>-</a:t>
            </a:r>
            <a:r>
              <a:rPr lang="tr-TR" baseline="32000" dirty="0" err="1" smtClean="0">
                <a:cs typeface="Times New Roman" pitchFamily="18" charset="0"/>
                <a:sym typeface="Wingdings" pitchFamily="2" charset="2"/>
              </a:rPr>
              <a:t>k’t</a:t>
            </a:r>
            <a:r>
              <a:rPr lang="tr-TR" baseline="320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= 10</a:t>
            </a:r>
            <a:r>
              <a:rPr lang="tr-TR" baseline="32000" dirty="0" smtClean="0">
                <a:cs typeface="Times New Roman" pitchFamily="18" charset="0"/>
                <a:sym typeface="Wingdings" pitchFamily="2" charset="2"/>
              </a:rPr>
              <a:t>–</a:t>
            </a:r>
            <a:r>
              <a:rPr lang="tr-TR" baseline="32000" dirty="0" err="1" smtClean="0">
                <a:cs typeface="Times New Roman" pitchFamily="18" charset="0"/>
                <a:sym typeface="Wingdings" pitchFamily="2" charset="2"/>
              </a:rPr>
              <a:t>kt</a:t>
            </a:r>
            <a:endParaRPr lang="tr-TR" baseline="32000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endParaRPr lang="tr-TR" baseline="32000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smtClean="0">
                <a:cs typeface="Times New Roman" pitchFamily="18" charset="0"/>
                <a:sym typeface="Wingdings" pitchFamily="2" charset="2"/>
              </a:rPr>
              <a:t>k=k’/ 2.303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196A-CD27-4B62-9A01-B46FC43F142F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cs typeface="Times New Roman" pitchFamily="18" charset="0"/>
              </a:rPr>
              <a:t>k’ : BOD </a:t>
            </a:r>
            <a:r>
              <a:rPr lang="tr-TR" dirty="0" err="1" smtClean="0">
                <a:cs typeface="Times New Roman" pitchFamily="18" charset="0"/>
              </a:rPr>
              <a:t>rxn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constant</a:t>
            </a:r>
            <a:r>
              <a:rPr lang="tr-TR" dirty="0" smtClean="0">
                <a:cs typeface="Times New Roman" pitchFamily="18" charset="0"/>
              </a:rPr>
              <a:t> (d</a:t>
            </a:r>
            <a:r>
              <a:rPr lang="tr-TR" baseline="30000" dirty="0" smtClean="0">
                <a:cs typeface="Times New Roman" pitchFamily="18" charset="0"/>
              </a:rPr>
              <a:t>-1</a:t>
            </a:r>
            <a:r>
              <a:rPr lang="tr-TR" dirty="0" smtClean="0">
                <a:cs typeface="Times New Roman" pitchFamily="18" charset="0"/>
              </a:rPr>
              <a:t>). </a:t>
            </a:r>
            <a:r>
              <a:rPr lang="tr-TR" dirty="0" err="1" smtClean="0">
                <a:cs typeface="Times New Roman" pitchFamily="18" charset="0"/>
              </a:rPr>
              <a:t>Typically</a:t>
            </a:r>
            <a:r>
              <a:rPr lang="tr-TR" dirty="0" smtClean="0">
                <a:cs typeface="Times New Roman" pitchFamily="18" charset="0"/>
              </a:rPr>
              <a:t> k’ ˜0.1 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1 d</a:t>
            </a:r>
            <a:r>
              <a:rPr lang="tr-TR" baseline="30000" dirty="0" smtClean="0">
                <a:cs typeface="Times New Roman" pitchFamily="18" charset="0"/>
              </a:rPr>
              <a:t>-1  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for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degradable</a:t>
            </a:r>
            <a:r>
              <a:rPr lang="tr-TR" dirty="0" smtClean="0">
                <a:cs typeface="Times New Roman" pitchFamily="18" charset="0"/>
              </a:rPr>
              <a:t> org. </a:t>
            </a:r>
            <a:r>
              <a:rPr lang="tr-TR" dirty="0" err="1" smtClean="0">
                <a:cs typeface="Times New Roman" pitchFamily="18" charset="0"/>
              </a:rPr>
              <a:t>matter</a:t>
            </a:r>
            <a:r>
              <a:rPr lang="tr-TR" dirty="0" smtClean="0">
                <a:cs typeface="Times New Roman" pitchFamily="18" charset="0"/>
              </a:rPr>
              <a:t> in </a:t>
            </a:r>
            <a:r>
              <a:rPr lang="tr-TR" dirty="0" err="1" smtClean="0">
                <a:cs typeface="Times New Roman" pitchFamily="18" charset="0"/>
              </a:rPr>
              <a:t>natural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water</a:t>
            </a:r>
            <a:r>
              <a:rPr lang="tr-TR" dirty="0" smtClean="0">
                <a:cs typeface="Times New Roman" pitchFamily="18" charset="0"/>
              </a:rPr>
              <a:t> at </a:t>
            </a:r>
            <a:r>
              <a:rPr lang="tr-TR" dirty="0" err="1" smtClean="0">
                <a:cs typeface="Times New Roman" pitchFamily="18" charset="0"/>
              </a:rPr>
              <a:t>ambient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temp</a:t>
            </a:r>
            <a:r>
              <a:rPr lang="tr-TR" dirty="0" smtClean="0">
                <a:cs typeface="Times New Roman" pitchFamily="18" charset="0"/>
              </a:rPr>
              <a:t> 10 &lt; T &lt; 30 °C </a:t>
            </a:r>
          </a:p>
          <a:p>
            <a:pPr algn="just"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>
              <a:buNone/>
            </a:pPr>
            <a:r>
              <a:rPr lang="tr-TR" dirty="0" smtClean="0">
                <a:cs typeface="Times New Roman" pitchFamily="18" charset="0"/>
              </a:rPr>
              <a:t>BOD</a:t>
            </a:r>
            <a:r>
              <a:rPr lang="tr-TR" baseline="-25000" dirty="0" smtClean="0">
                <a:cs typeface="Times New Roman" pitchFamily="18" charset="0"/>
              </a:rPr>
              <a:t> t 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= L (1-10</a:t>
            </a:r>
            <a:r>
              <a:rPr lang="tr-TR" baseline="32000" dirty="0" smtClean="0">
                <a:cs typeface="Times New Roman" pitchFamily="18" charset="0"/>
                <a:sym typeface="Wingdings" pitchFamily="2" charset="2"/>
              </a:rPr>
              <a:t>–</a:t>
            </a:r>
            <a:r>
              <a:rPr lang="tr-TR" baseline="32000" dirty="0" err="1" smtClean="0">
                <a:cs typeface="Times New Roman" pitchFamily="18" charset="0"/>
                <a:sym typeface="Wingdings" pitchFamily="2" charset="2"/>
              </a:rPr>
              <a:t>kt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)</a:t>
            </a:r>
          </a:p>
          <a:p>
            <a:pPr algn="just"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>
              <a:buNone/>
            </a:pPr>
            <a:r>
              <a:rPr lang="tr-TR" dirty="0" smtClean="0">
                <a:cs typeface="Times New Roman" pitchFamily="18" charset="0"/>
              </a:rPr>
              <a:t>BOD</a:t>
            </a:r>
            <a:r>
              <a:rPr lang="tr-TR" baseline="-25000" dirty="0" smtClean="0">
                <a:cs typeface="Times New Roman" pitchFamily="18" charset="0"/>
              </a:rPr>
              <a:t> t </a:t>
            </a:r>
            <a:r>
              <a:rPr lang="tr-TR" dirty="0" smtClean="0">
                <a:cs typeface="Times New Roman" pitchFamily="18" charset="0"/>
              </a:rPr>
              <a:t>: BOD at </a:t>
            </a:r>
            <a:r>
              <a:rPr lang="tr-TR" dirty="0" err="1" smtClean="0">
                <a:cs typeface="Times New Roman" pitchFamily="18" charset="0"/>
              </a:rPr>
              <a:t>any</a:t>
            </a:r>
            <a:r>
              <a:rPr lang="tr-TR" dirty="0" smtClean="0">
                <a:cs typeface="Times New Roman" pitchFamily="18" charset="0"/>
              </a:rPr>
              <a:t> time t,  </a:t>
            </a:r>
            <a:endParaRPr lang="tr-TR" baseline="-25000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tr-TR" dirty="0" smtClean="0">
                <a:cs typeface="Times New Roman" pitchFamily="18" charset="0"/>
              </a:rPr>
              <a:t>L: BOD </a:t>
            </a:r>
            <a:r>
              <a:rPr lang="tr-TR" dirty="0" err="1" smtClean="0">
                <a:cs typeface="Times New Roman" pitchFamily="18" charset="0"/>
              </a:rPr>
              <a:t>ultimate</a:t>
            </a:r>
            <a:endParaRPr lang="tr-TR" dirty="0"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6959-2E4D-4707-A2D2-E383A7E9E210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832648"/>
          </a:xfrm>
        </p:spPr>
        <p:txBody>
          <a:bodyPr>
            <a:normAutofit/>
          </a:bodyPr>
          <a:lstStyle/>
          <a:p>
            <a:pPr algn="just"/>
            <a:r>
              <a:rPr lang="tr-TR" dirty="0" err="1" smtClean="0">
                <a:cs typeface="Times New Roman" pitchFamily="18" charset="0"/>
              </a:rPr>
              <a:t>The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oxygen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consumed</a:t>
            </a:r>
            <a:r>
              <a:rPr lang="tr-TR" dirty="0" smtClean="0">
                <a:cs typeface="Times New Roman" pitchFamily="18" charset="0"/>
              </a:rPr>
              <a:t> in </a:t>
            </a:r>
            <a:r>
              <a:rPr lang="tr-TR" dirty="0" err="1" smtClean="0">
                <a:cs typeface="Times New Roman" pitchFamily="18" charset="0"/>
              </a:rPr>
              <a:t>the</a:t>
            </a:r>
            <a:r>
              <a:rPr lang="tr-TR" dirty="0" smtClean="0">
                <a:cs typeface="Times New Roman" pitchFamily="18" charset="0"/>
              </a:rPr>
              <a:t> time </a:t>
            </a:r>
            <a:r>
              <a:rPr lang="tr-TR" dirty="0" err="1" smtClean="0">
                <a:cs typeface="Times New Roman" pitchFamily="18" charset="0"/>
              </a:rPr>
              <a:t>interval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from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zero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t is </a:t>
            </a:r>
            <a:r>
              <a:rPr lang="tr-TR" dirty="0" err="1" smtClean="0">
                <a:cs typeface="Times New Roman" pitchFamily="18" charset="0"/>
              </a:rPr>
              <a:t>called</a:t>
            </a:r>
            <a:r>
              <a:rPr lang="tr-TR" dirty="0" smtClean="0">
                <a:cs typeface="Times New Roman" pitchFamily="18" charset="0"/>
              </a:rPr>
              <a:t> BOD</a:t>
            </a:r>
            <a:r>
              <a:rPr lang="tr-TR" baseline="-25000" dirty="0" smtClean="0">
                <a:cs typeface="Times New Roman" pitchFamily="18" charset="0"/>
              </a:rPr>
              <a:t> t </a:t>
            </a:r>
          </a:p>
          <a:p>
            <a:pPr algn="just"/>
            <a:endParaRPr lang="tr-TR" baseline="-25000" dirty="0" smtClean="0">
              <a:cs typeface="Times New Roman" pitchFamily="18" charset="0"/>
            </a:endParaRPr>
          </a:p>
          <a:p>
            <a:pPr algn="just"/>
            <a:r>
              <a:rPr lang="tr-TR" dirty="0" smtClean="0">
                <a:cs typeface="Times New Roman" pitchFamily="18" charset="0"/>
              </a:rPr>
              <a:t>BOD</a:t>
            </a:r>
            <a:r>
              <a:rPr lang="tr-TR" baseline="-25000" dirty="0" smtClean="0">
                <a:cs typeface="Times New Roman" pitchFamily="18" charset="0"/>
              </a:rPr>
              <a:t> t : </a:t>
            </a:r>
            <a:r>
              <a:rPr lang="tr-TR" dirty="0" smtClean="0">
                <a:cs typeface="Times New Roman" pitchFamily="18" charset="0"/>
              </a:rPr>
              <a:t> BOD </a:t>
            </a:r>
            <a:r>
              <a:rPr lang="tr-TR" dirty="0" err="1" smtClean="0">
                <a:cs typeface="Times New Roman" pitchFamily="18" charset="0"/>
              </a:rPr>
              <a:t>consumed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within</a:t>
            </a:r>
            <a:r>
              <a:rPr lang="tr-TR" dirty="0" smtClean="0">
                <a:cs typeface="Times New Roman" pitchFamily="18" charset="0"/>
              </a:rPr>
              <a:t> time t </a:t>
            </a:r>
          </a:p>
          <a:p>
            <a:pPr algn="just"/>
            <a:endParaRPr lang="tr-TR" dirty="0" smtClean="0">
              <a:cs typeface="Times New Roman" pitchFamily="18" charset="0"/>
            </a:endParaRPr>
          </a:p>
          <a:p>
            <a:pPr algn="just"/>
            <a:r>
              <a:rPr lang="tr-TR" dirty="0" err="1" smtClean="0">
                <a:cs typeface="Times New Roman" pitchFamily="18" charset="0"/>
              </a:rPr>
              <a:t>Lt</a:t>
            </a:r>
            <a:r>
              <a:rPr lang="tr-TR" dirty="0" smtClean="0">
                <a:cs typeface="Times New Roman" pitchFamily="18" charset="0"/>
              </a:rPr>
              <a:t> : </a:t>
            </a:r>
            <a:r>
              <a:rPr lang="tr-TR" dirty="0" err="1" smtClean="0">
                <a:cs typeface="Times New Roman" pitchFamily="18" charset="0"/>
              </a:rPr>
              <a:t>Potential</a:t>
            </a:r>
            <a:r>
              <a:rPr lang="tr-TR" dirty="0" smtClean="0">
                <a:cs typeface="Times New Roman" pitchFamily="18" charset="0"/>
              </a:rPr>
              <a:t> BOD </a:t>
            </a:r>
            <a:r>
              <a:rPr lang="tr-TR" dirty="0" err="1" smtClean="0">
                <a:cs typeface="Times New Roman" pitchFamily="18" charset="0"/>
              </a:rPr>
              <a:t>remaining</a:t>
            </a:r>
            <a:r>
              <a:rPr lang="tr-TR" dirty="0" smtClean="0">
                <a:cs typeface="Times New Roman" pitchFamily="18" charset="0"/>
              </a:rPr>
              <a:t> at time t </a:t>
            </a:r>
          </a:p>
          <a:p>
            <a:pPr algn="just"/>
            <a:endParaRPr lang="tr-TR" dirty="0" smtClean="0">
              <a:cs typeface="Times New Roman" pitchFamily="18" charset="0"/>
            </a:endParaRPr>
          </a:p>
          <a:p>
            <a:r>
              <a:rPr lang="tr-TR" dirty="0" err="1" smtClean="0"/>
              <a:t>BODt</a:t>
            </a:r>
            <a:r>
              <a:rPr lang="tr-TR" dirty="0" smtClean="0"/>
              <a:t> = L –</a:t>
            </a:r>
            <a:r>
              <a:rPr lang="tr-TR" dirty="0" err="1" smtClean="0"/>
              <a:t>Lt</a:t>
            </a:r>
            <a:r>
              <a:rPr lang="tr-TR" dirty="0" smtClean="0"/>
              <a:t> = L – L.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e</a:t>
            </a:r>
            <a:r>
              <a:rPr lang="tr-TR" baseline="32000" dirty="0" smtClean="0">
                <a:cs typeface="Times New Roman" pitchFamily="18" charset="0"/>
                <a:sym typeface="Wingdings" pitchFamily="2" charset="2"/>
              </a:rPr>
              <a:t>-</a:t>
            </a:r>
            <a:r>
              <a:rPr lang="tr-TR" baseline="32000" dirty="0" err="1" smtClean="0">
                <a:cs typeface="Times New Roman" pitchFamily="18" charset="0"/>
                <a:sym typeface="Wingdings" pitchFamily="2" charset="2"/>
              </a:rPr>
              <a:t>k’t</a:t>
            </a:r>
            <a:r>
              <a:rPr lang="tr-TR" baseline="32000" dirty="0" smtClean="0">
                <a:cs typeface="Times New Roman" pitchFamily="18" charset="0"/>
                <a:sym typeface="Wingdings" pitchFamily="2" charset="2"/>
              </a:rPr>
              <a:t>  </a:t>
            </a:r>
            <a:endParaRPr lang="tr-TR" dirty="0" smtClean="0"/>
          </a:p>
          <a:p>
            <a:pPr lvl="3">
              <a:buNone/>
            </a:pPr>
            <a:r>
              <a:rPr lang="tr-TR" sz="3200" dirty="0" smtClean="0"/>
              <a:t>=  L (1- </a:t>
            </a:r>
            <a:r>
              <a:rPr lang="tr-TR" sz="3200" dirty="0" smtClean="0">
                <a:cs typeface="Times New Roman" pitchFamily="18" charset="0"/>
                <a:sym typeface="Wingdings" pitchFamily="2" charset="2"/>
              </a:rPr>
              <a:t>e</a:t>
            </a:r>
            <a:r>
              <a:rPr lang="tr-TR" sz="3200" baseline="32000" dirty="0" smtClean="0">
                <a:cs typeface="Times New Roman" pitchFamily="18" charset="0"/>
                <a:sym typeface="Wingdings" pitchFamily="2" charset="2"/>
              </a:rPr>
              <a:t>-</a:t>
            </a:r>
            <a:r>
              <a:rPr lang="tr-TR" sz="3200" baseline="32000" dirty="0" err="1" smtClean="0">
                <a:cs typeface="Times New Roman" pitchFamily="18" charset="0"/>
                <a:sym typeface="Wingdings" pitchFamily="2" charset="2"/>
              </a:rPr>
              <a:t>k’t</a:t>
            </a:r>
            <a:r>
              <a:rPr lang="tr-TR" sz="3200" baseline="32000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sz="3200" dirty="0" smtClean="0"/>
              <a:t>)</a:t>
            </a:r>
          </a:p>
          <a:p>
            <a:pPr algn="just"/>
            <a:endParaRPr lang="tr-TR" dirty="0"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BD-FFDB-4727-9795-E9F6777FC14B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b="1" dirty="0" err="1" smtClean="0">
                <a:cs typeface="Times New Roman" pitchFamily="18" charset="0"/>
                <a:sym typeface="Wingdings" pitchFamily="2" charset="2"/>
              </a:rPr>
              <a:t>Example</a:t>
            </a:r>
            <a:r>
              <a:rPr lang="tr-TR" b="1" dirty="0" smtClean="0">
                <a:cs typeface="Times New Roman" pitchFamily="18" charset="0"/>
                <a:sym typeface="Wingdings" pitchFamily="2" charset="2"/>
              </a:rPr>
              <a:t> 1: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Determine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1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day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BOD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and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ultimate</a:t>
            </a:r>
            <a:r>
              <a:rPr lang="tr-TR" smtClean="0">
                <a:cs typeface="Times New Roman" pitchFamily="18" charset="0"/>
                <a:sym typeface="Wingdings" pitchFamily="2" charset="2"/>
              </a:rPr>
              <a:t> BOD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for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a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wastewater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whose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5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day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,  20 °C BOD is 200 mg/ L. </a:t>
            </a:r>
          </a:p>
          <a:p>
            <a:pPr algn="just"/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reaction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constant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k (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base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e) = 0.23 </a:t>
            </a:r>
            <a:r>
              <a:rPr lang="tr-TR" dirty="0" smtClean="0">
                <a:cs typeface="Times New Roman" pitchFamily="18" charset="0"/>
              </a:rPr>
              <a:t>d</a:t>
            </a:r>
            <a:r>
              <a:rPr lang="tr-TR" baseline="30000" dirty="0" smtClean="0">
                <a:cs typeface="Times New Roman" pitchFamily="18" charset="0"/>
              </a:rPr>
              <a:t>-1</a:t>
            </a:r>
          </a:p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tr-TR" dirty="0" err="1" smtClean="0">
                <a:cs typeface="Times New Roman" pitchFamily="18" charset="0"/>
              </a:rPr>
              <a:t>Its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possible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determine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reaction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constant</a:t>
            </a:r>
            <a:r>
              <a:rPr lang="tr-TR" dirty="0" smtClean="0">
                <a:cs typeface="Times New Roman" pitchFamily="18" charset="0"/>
              </a:rPr>
              <a:t> k at a </a:t>
            </a:r>
            <a:r>
              <a:rPr lang="tr-TR" dirty="0" err="1" smtClean="0">
                <a:cs typeface="Times New Roman" pitchFamily="18" charset="0"/>
              </a:rPr>
              <a:t>temp</a:t>
            </a:r>
            <a:r>
              <a:rPr lang="tr-TR" dirty="0" smtClean="0">
                <a:cs typeface="Times New Roman" pitchFamily="18" charset="0"/>
              </a:rPr>
              <a:t>. </a:t>
            </a:r>
            <a:r>
              <a:rPr lang="tr-TR" dirty="0" err="1" smtClean="0">
                <a:cs typeface="Times New Roman" pitchFamily="18" charset="0"/>
              </a:rPr>
              <a:t>other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than</a:t>
            </a:r>
            <a:r>
              <a:rPr lang="tr-TR" dirty="0" smtClean="0">
                <a:cs typeface="Times New Roman" pitchFamily="18" charset="0"/>
              </a:rPr>
              <a:t> 20 °C. </a:t>
            </a:r>
          </a:p>
          <a:p>
            <a:pPr algn="just"/>
            <a:endParaRPr lang="tr-TR" dirty="0" smtClean="0">
              <a:cs typeface="Times New Roman" pitchFamily="18" charset="0"/>
            </a:endParaRPr>
          </a:p>
          <a:p>
            <a:pPr algn="just"/>
            <a:r>
              <a:rPr lang="tr-TR" dirty="0" err="1" smtClean="0">
                <a:cs typeface="Times New Roman" pitchFamily="18" charset="0"/>
              </a:rPr>
              <a:t>Vant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Hoff</a:t>
            </a:r>
            <a:r>
              <a:rPr lang="tr-TR" dirty="0" smtClean="0">
                <a:cs typeface="Times New Roman" pitchFamily="18" charset="0"/>
              </a:rPr>
              <a:t> – </a:t>
            </a:r>
            <a:r>
              <a:rPr lang="tr-TR" dirty="0" err="1" smtClean="0">
                <a:cs typeface="Times New Roman" pitchFamily="18" charset="0"/>
              </a:rPr>
              <a:t>Arrhenius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relationship</a:t>
            </a:r>
            <a:r>
              <a:rPr lang="tr-TR" dirty="0" smtClean="0">
                <a:cs typeface="Times New Roman" pitchFamily="18" charset="0"/>
              </a:rPr>
              <a:t> : </a:t>
            </a:r>
          </a:p>
          <a:p>
            <a:pPr algn="just"/>
            <a:endParaRPr lang="tr-TR" dirty="0" smtClean="0">
              <a:cs typeface="Times New Roman" pitchFamily="18" charset="0"/>
            </a:endParaRPr>
          </a:p>
          <a:p>
            <a:pPr algn="just"/>
            <a:r>
              <a:rPr lang="tr-TR" dirty="0" err="1" smtClean="0">
                <a:cs typeface="Times New Roman" pitchFamily="18" charset="0"/>
              </a:rPr>
              <a:t>K</a:t>
            </a:r>
            <a:r>
              <a:rPr lang="tr-TR" baseline="-25000" dirty="0" err="1" smtClean="0">
                <a:cs typeface="Times New Roman" pitchFamily="18" charset="0"/>
              </a:rPr>
              <a:t>t</a:t>
            </a:r>
            <a:r>
              <a:rPr lang="tr-TR" dirty="0" smtClean="0">
                <a:cs typeface="Times New Roman" pitchFamily="18" charset="0"/>
              </a:rPr>
              <a:t> = k</a:t>
            </a:r>
            <a:r>
              <a:rPr lang="tr-TR" baseline="-25000" dirty="0" smtClean="0">
                <a:cs typeface="Times New Roman" pitchFamily="18" charset="0"/>
              </a:rPr>
              <a:t>20</a:t>
            </a:r>
            <a:r>
              <a:rPr lang="tr-TR" dirty="0" smtClean="0">
                <a:cs typeface="Times New Roman" pitchFamily="18" charset="0"/>
              </a:rPr>
              <a:t> Ɵ </a:t>
            </a:r>
            <a:r>
              <a:rPr lang="tr-TR" baseline="30000" dirty="0" smtClean="0">
                <a:cs typeface="Times New Roman" pitchFamily="18" charset="0"/>
              </a:rPr>
              <a:t>( t-20)</a:t>
            </a:r>
          </a:p>
          <a:p>
            <a:pPr algn="just">
              <a:buNone/>
            </a:pPr>
            <a:endParaRPr lang="tr-TR" dirty="0" smtClean="0">
              <a:cs typeface="Times New Roman" pitchFamily="18" charset="0"/>
            </a:endParaRPr>
          </a:p>
          <a:p>
            <a:pPr algn="just"/>
            <a:r>
              <a:rPr lang="tr-TR" dirty="0" smtClean="0">
                <a:cs typeface="Times New Roman" pitchFamily="18" charset="0"/>
              </a:rPr>
              <a:t>Ɵ = 1,056  (20&lt;T&lt;30 °C) </a:t>
            </a:r>
          </a:p>
          <a:p>
            <a:pPr algn="just"/>
            <a:r>
              <a:rPr lang="tr-TR" dirty="0" smtClean="0">
                <a:cs typeface="Times New Roman" pitchFamily="18" charset="0"/>
              </a:rPr>
              <a:t>Ɵ = 1,135  ( 4&lt;T&lt;20 °C)</a:t>
            </a:r>
          </a:p>
          <a:p>
            <a:pPr algn="just"/>
            <a:endParaRPr lang="tr-TR" dirty="0" smtClean="0">
              <a:cs typeface="Times New Roman" pitchFamily="18" charset="0"/>
            </a:endParaRPr>
          </a:p>
          <a:p>
            <a:pPr algn="just">
              <a:buNone/>
            </a:pPr>
            <a:endParaRPr lang="tr-TR" dirty="0"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3A19-B772-46D5-AC07-4F61EE6D6E38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D.Akgul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r>
              <a:rPr lang="tr-TR" b="1" dirty="0" err="1" smtClean="0"/>
              <a:t>Example</a:t>
            </a:r>
            <a:r>
              <a:rPr lang="tr-TR" b="1" dirty="0" smtClean="0"/>
              <a:t> 2: </a:t>
            </a:r>
            <a:r>
              <a:rPr lang="tr-TR" dirty="0" err="1" smtClean="0"/>
              <a:t>Calculate</a:t>
            </a:r>
            <a:r>
              <a:rPr lang="tr-TR" dirty="0" smtClean="0"/>
              <a:t> rate </a:t>
            </a:r>
            <a:r>
              <a:rPr lang="tr-TR" dirty="0" err="1" smtClean="0"/>
              <a:t>constant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T=24C</a:t>
            </a:r>
          </a:p>
          <a:p>
            <a:pPr>
              <a:buNone/>
            </a:pPr>
            <a:r>
              <a:rPr lang="tr-TR" dirty="0" smtClean="0"/>
              <a:t>k=0.23 d</a:t>
            </a:r>
            <a:r>
              <a:rPr lang="tr-TR" sz="2400" baseline="30000" dirty="0" smtClean="0"/>
              <a:t>-1 </a:t>
            </a:r>
            <a:r>
              <a:rPr lang="tr-TR" dirty="0" smtClean="0"/>
              <a:t> (@ 20C)</a:t>
            </a:r>
          </a:p>
          <a:p>
            <a:pPr>
              <a:buNone/>
            </a:pPr>
            <a:r>
              <a:rPr lang="tr-TR" dirty="0" smtClean="0"/>
              <a:t>Ɵ=1.047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endParaRPr lang="tr-TR" sz="2400" b="1" baseline="30000" dirty="0" smtClean="0"/>
          </a:p>
          <a:p>
            <a:pPr>
              <a:buNone/>
            </a:pPr>
            <a:endParaRPr lang="tr-TR" b="1" baseline="30000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5505475"/>
          </a:xfrm>
        </p:spPr>
        <p:txBody>
          <a:bodyPr/>
          <a:lstStyle/>
          <a:p>
            <a:pPr algn="just"/>
            <a:r>
              <a:rPr lang="tr-TR" dirty="0" err="1" smtClean="0">
                <a:cs typeface="Times New Roman" pitchFamily="18" charset="0"/>
              </a:rPr>
              <a:t>Oxygen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used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Organic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matter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oxidized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           (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Direct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Ratio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) </a:t>
            </a:r>
          </a:p>
          <a:p>
            <a:pPr>
              <a:buNone/>
            </a:pPr>
            <a:endParaRPr lang="tr-TR" baseline="30000" dirty="0" smtClean="0"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09C5-5761-4FF6-8B64-BCDA95285A80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1026" name="Picture 2" descr="C:\Users\Deniz\Downloads\deniz akgul 1.jpg"/>
          <p:cNvPicPr>
            <a:picLocks noChangeAspect="1" noChangeArrowheads="1"/>
          </p:cNvPicPr>
          <p:nvPr/>
        </p:nvPicPr>
        <p:blipFill>
          <a:blip r:embed="rId2" cstate="print"/>
          <a:srcRect l="4687" t="7372" r="67969" b="66827"/>
          <a:stretch>
            <a:fillRect/>
          </a:stretch>
        </p:blipFill>
        <p:spPr bwMode="auto">
          <a:xfrm>
            <a:off x="596320" y="1000108"/>
            <a:ext cx="8261960" cy="5429288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6286512" y="157161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cs typeface="Times New Roman" pitchFamily="18" charset="0"/>
                <a:sym typeface="Wingdings" pitchFamily="2" charset="2"/>
              </a:rPr>
              <a:t>~ </a:t>
            </a:r>
            <a:r>
              <a:rPr lang="tr-TR" sz="2000" b="1" dirty="0" err="1" smtClean="0">
                <a:solidFill>
                  <a:srgbClr val="FF0000"/>
                </a:solidFill>
              </a:rPr>
              <a:t>Oxygen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 smtClean="0">
                <a:solidFill>
                  <a:srgbClr val="FF0000"/>
                </a:solidFill>
              </a:rPr>
              <a:t>used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BOD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oxygen</a:t>
            </a:r>
            <a:r>
              <a:rPr lang="tr-TR" dirty="0" smtClean="0"/>
              <a:t>-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curve</a:t>
            </a:r>
            <a:r>
              <a:rPr lang="tr-TR" dirty="0" smtClean="0"/>
              <a:t> is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organic</a:t>
            </a:r>
            <a:r>
              <a:rPr lang="tr-TR" dirty="0" smtClean="0"/>
              <a:t> </a:t>
            </a:r>
            <a:r>
              <a:rPr lang="tr-TR" dirty="0" err="1" smtClean="0"/>
              <a:t>matter</a:t>
            </a:r>
            <a:r>
              <a:rPr lang="tr-TR" dirty="0" smtClean="0"/>
              <a:t> </a:t>
            </a:r>
            <a:r>
              <a:rPr lang="tr-TR" dirty="0" err="1" smtClean="0"/>
              <a:t>oxidation</a:t>
            </a:r>
            <a:r>
              <a:rPr lang="tr-TR" dirty="0" smtClean="0"/>
              <a:t> </a:t>
            </a:r>
            <a:r>
              <a:rPr lang="tr-TR" dirty="0" err="1" smtClean="0"/>
              <a:t>curve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8-10 </a:t>
            </a:r>
            <a:r>
              <a:rPr lang="tr-TR" dirty="0" err="1" smtClean="0"/>
              <a:t>days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proper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r>
              <a:rPr lang="tr-TR" dirty="0" smtClean="0"/>
              <a:t> of BOD, </a:t>
            </a:r>
            <a:r>
              <a:rPr lang="tr-TR" dirty="0" err="1" smtClean="0"/>
              <a:t>cultures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in BOD test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heterotrophic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utilize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carbonaceous</a:t>
            </a:r>
            <a:r>
              <a:rPr lang="tr-TR" dirty="0" smtClean="0"/>
              <a:t> </a:t>
            </a:r>
            <a:r>
              <a:rPr lang="tr-TR" dirty="0" err="1" smtClean="0"/>
              <a:t>matter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D889-D665-4E52-9248-25B3103B64E0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err="1" smtClean="0"/>
              <a:t>Influence</a:t>
            </a:r>
            <a:r>
              <a:rPr lang="tr-TR" sz="4000" b="1" dirty="0" smtClean="0"/>
              <a:t> of </a:t>
            </a:r>
            <a:r>
              <a:rPr lang="tr-TR" sz="4000" b="1" dirty="0" err="1" smtClean="0"/>
              <a:t>Nitrification</a:t>
            </a:r>
            <a:r>
              <a:rPr lang="tr-TR" sz="4000" b="1" dirty="0" smtClean="0"/>
              <a:t> on BOD 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Additionally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autotrophic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, </a:t>
            </a:r>
            <a:r>
              <a:rPr lang="tr-TR" dirty="0" err="1" smtClean="0"/>
              <a:t>particularly</a:t>
            </a:r>
            <a:r>
              <a:rPr lang="tr-TR" dirty="0" smtClean="0"/>
              <a:t> </a:t>
            </a:r>
            <a:r>
              <a:rPr lang="tr-TR" dirty="0" err="1" smtClean="0"/>
              <a:t>nitrifying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.</a:t>
            </a:r>
          </a:p>
          <a:p>
            <a:pPr lvl="2"/>
            <a:r>
              <a:rPr lang="tr-TR" dirty="0" err="1" smtClean="0"/>
              <a:t>nitrifying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oxidizes</a:t>
            </a:r>
            <a:r>
              <a:rPr lang="tr-TR" dirty="0" smtClean="0"/>
              <a:t> </a:t>
            </a:r>
            <a:r>
              <a:rPr lang="tr-TR" dirty="0" err="1" smtClean="0"/>
              <a:t>noncarbonaceous</a:t>
            </a:r>
            <a:r>
              <a:rPr lang="tr-TR" dirty="0" smtClean="0"/>
              <a:t> </a:t>
            </a:r>
            <a:r>
              <a:rPr lang="tr-TR" dirty="0" err="1" smtClean="0"/>
              <a:t>matter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energy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Nitrifying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>
                <a:sym typeface="Wingdings" pitchFamily="2" charset="2"/>
              </a:rPr>
              <a:t>present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small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amounts</a:t>
            </a:r>
            <a:r>
              <a:rPr lang="tr-TR" dirty="0" smtClean="0">
                <a:sym typeface="Wingdings" pitchFamily="2" charset="2"/>
              </a:rPr>
              <a:t> in </a:t>
            </a:r>
            <a:r>
              <a:rPr lang="tr-TR" dirty="0" err="1" smtClean="0">
                <a:sym typeface="Wingdings" pitchFamily="2" charset="2"/>
              </a:rPr>
              <a:t>untreated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domestic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ww</a:t>
            </a:r>
            <a:r>
              <a:rPr lang="tr-TR" dirty="0" smtClean="0">
                <a:sym typeface="Wingdings" pitchFamily="2" charset="2"/>
              </a:rPr>
              <a:t>.</a:t>
            </a:r>
          </a:p>
          <a:p>
            <a:endParaRPr lang="tr-TR" dirty="0" smtClean="0">
              <a:sym typeface="Wingdings" pitchFamily="2" charset="2"/>
            </a:endParaRPr>
          </a:p>
          <a:p>
            <a:r>
              <a:rPr lang="tr-TR" dirty="0" smtClean="0">
                <a:sym typeface="Wingdings" pitchFamily="2" charset="2"/>
              </a:rPr>
              <a:t>@</a:t>
            </a:r>
            <a:r>
              <a:rPr lang="tr-TR" dirty="0" smtClean="0">
                <a:cs typeface="Times New Roman" pitchFamily="18" charset="0"/>
              </a:rPr>
              <a:t>20 °C </a:t>
            </a:r>
            <a:r>
              <a:rPr lang="tr-TR" dirty="0" err="1" smtClean="0">
                <a:cs typeface="Times New Roman" pitchFamily="18" charset="0"/>
              </a:rPr>
              <a:t>their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populations</a:t>
            </a:r>
            <a:r>
              <a:rPr lang="tr-TR" dirty="0" smtClean="0">
                <a:cs typeface="Times New Roman" pitchFamily="18" charset="0"/>
              </a:rPr>
              <a:t> do not </a:t>
            </a:r>
            <a:r>
              <a:rPr lang="tr-TR" dirty="0" err="1" smtClean="0">
                <a:cs typeface="Times New Roman" pitchFamily="18" charset="0"/>
              </a:rPr>
              <a:t>become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sufficiently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large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exert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oxygen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demand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until</a:t>
            </a:r>
            <a:r>
              <a:rPr lang="tr-TR" dirty="0" smtClean="0">
                <a:cs typeface="Times New Roman" pitchFamily="18" charset="0"/>
              </a:rPr>
              <a:t> 8-10 </a:t>
            </a:r>
            <a:r>
              <a:rPr lang="tr-TR" dirty="0" err="1" smtClean="0">
                <a:cs typeface="Times New Roman" pitchFamily="18" charset="0"/>
              </a:rPr>
              <a:t>days</a:t>
            </a:r>
            <a:r>
              <a:rPr lang="tr-TR" dirty="0" smtClean="0">
                <a:cs typeface="Times New Roman" pitchFamily="18" charset="0"/>
              </a:rPr>
              <a:t>. </a:t>
            </a:r>
          </a:p>
          <a:p>
            <a:endParaRPr lang="tr-TR" dirty="0" smtClean="0">
              <a:cs typeface="Times New Roman" pitchFamily="18" charset="0"/>
            </a:endParaRPr>
          </a:p>
          <a:p>
            <a:r>
              <a:rPr lang="tr-TR" dirty="0" err="1" smtClean="0">
                <a:sym typeface="Wingdings" pitchFamily="2" charset="2"/>
              </a:rPr>
              <a:t>Interference</a:t>
            </a:r>
            <a:r>
              <a:rPr lang="tr-TR" dirty="0" smtClean="0">
                <a:sym typeface="Wingdings" pitchFamily="2" charset="2"/>
              </a:rPr>
              <a:t> of </a:t>
            </a:r>
            <a:r>
              <a:rPr lang="tr-TR" dirty="0" err="1" smtClean="0">
                <a:sym typeface="Wingdings" pitchFamily="2" charset="2"/>
              </a:rPr>
              <a:t>nitrification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eliminated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by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taking</a:t>
            </a:r>
            <a:r>
              <a:rPr lang="tr-TR" dirty="0" smtClean="0">
                <a:sym typeface="Wingdings" pitchFamily="2" charset="2"/>
              </a:rPr>
              <a:t> test </a:t>
            </a:r>
            <a:r>
              <a:rPr lang="tr-TR" dirty="0" err="1" smtClean="0">
                <a:sym typeface="Wingdings" pitchFamily="2" charset="2"/>
              </a:rPr>
              <a:t>period</a:t>
            </a:r>
            <a:r>
              <a:rPr lang="tr-TR" dirty="0" smtClean="0">
                <a:sym typeface="Wingdings" pitchFamily="2" charset="2"/>
              </a:rPr>
              <a:t> 5 </a:t>
            </a:r>
            <a:r>
              <a:rPr lang="tr-TR" dirty="0" err="1" smtClean="0">
                <a:sym typeface="Wingdings" pitchFamily="2" charset="2"/>
              </a:rPr>
              <a:t>days</a:t>
            </a:r>
            <a:r>
              <a:rPr lang="tr-TR" dirty="0" smtClean="0">
                <a:sym typeface="Wingdings" pitchFamily="2" charset="2"/>
              </a:rPr>
              <a:t>  BOD</a:t>
            </a:r>
            <a:r>
              <a:rPr lang="tr-TR" baseline="-25000" dirty="0" smtClean="0">
                <a:sym typeface="Wingdings" pitchFamily="2" charset="2"/>
              </a:rPr>
              <a:t> 5</a:t>
            </a:r>
            <a:endParaRPr lang="tr-TR" baseline="-25000" dirty="0" smtClean="0"/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6A28-9388-415A-9509-71C084BDDAD1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endParaRPr lang="tr-TR" dirty="0" smtClean="0">
              <a:sym typeface="Wingdings" pitchFamily="2" charset="2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66E2-6F3A-41B4-820C-909E06AD9BD6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2050" name="Picture 2" descr="C:\Users\Deniz\Downloads\deniz akgul 1.jpg"/>
          <p:cNvPicPr>
            <a:picLocks noChangeAspect="1" noChangeArrowheads="1"/>
          </p:cNvPicPr>
          <p:nvPr/>
        </p:nvPicPr>
        <p:blipFill>
          <a:blip r:embed="rId2" cstate="print"/>
          <a:srcRect l="5468" t="55609" r="54688" b="8493"/>
          <a:stretch>
            <a:fillRect/>
          </a:stretch>
        </p:blipFill>
        <p:spPr bwMode="auto">
          <a:xfrm>
            <a:off x="500034" y="285728"/>
            <a:ext cx="837164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500174"/>
            <a:ext cx="8291264" cy="5000660"/>
          </a:xfrm>
        </p:spPr>
        <p:txBody>
          <a:bodyPr/>
          <a:lstStyle/>
          <a:p>
            <a:pPr algn="just"/>
            <a:r>
              <a:rPr lang="en-US" dirty="0" smtClean="0">
                <a:cs typeface="Times New Roman" pitchFamily="18" charset="0"/>
              </a:rPr>
              <a:t>BOD 		the amount of oxygen required by bacteria while stabilizing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decomposable</a:t>
            </a:r>
            <a:r>
              <a:rPr lang="en-US" dirty="0" smtClean="0">
                <a:cs typeface="Times New Roman" pitchFamily="18" charset="0"/>
              </a:rPr>
              <a:t> organic matter under aerobic condition. </a:t>
            </a:r>
          </a:p>
          <a:p>
            <a:pPr algn="just">
              <a:buNone/>
            </a:pPr>
            <a:endParaRPr lang="tr-TR" sz="2400" dirty="0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Organic matter serve as food for bacteria</a:t>
            </a:r>
          </a:p>
          <a:p>
            <a:pPr algn="just">
              <a:buNone/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28C8-1092-44D1-B861-CDAD1545D5B0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tr-TR" sz="3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300" b="1" dirty="0" smtClean="0">
                <a:cs typeface="Times New Roman" pitchFamily="18" charset="0"/>
              </a:rPr>
              <a:t>BIOCHEMICAL OXYGEN DEMAND (BOD)</a:t>
            </a:r>
            <a:endParaRPr lang="tr-TR" sz="3300" b="1" dirty="0">
              <a:cs typeface="Times New Roman" pitchFamily="18" charset="0"/>
            </a:endParaRPr>
          </a:p>
        </p:txBody>
      </p:sp>
      <p:sp>
        <p:nvSpPr>
          <p:cNvPr id="4" name="3 Sağ Ok"/>
          <p:cNvSpPr/>
          <p:nvPr/>
        </p:nvSpPr>
        <p:spPr>
          <a:xfrm>
            <a:off x="1785918" y="1714488"/>
            <a:ext cx="114300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5 Dirsek Bağlayıcısı"/>
          <p:cNvCxnSpPr/>
          <p:nvPr/>
        </p:nvCxnSpPr>
        <p:spPr>
          <a:xfrm rot="10800000" flipV="1">
            <a:off x="6715140" y="2285992"/>
            <a:ext cx="1928826" cy="1143008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Gülen Yüz"/>
          <p:cNvSpPr/>
          <p:nvPr/>
        </p:nvSpPr>
        <p:spPr>
          <a:xfrm>
            <a:off x="3143240" y="4572008"/>
            <a:ext cx="1785950" cy="1357322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1" name="20 Düz Ok Bağlayıcısı"/>
          <p:cNvCxnSpPr/>
          <p:nvPr/>
        </p:nvCxnSpPr>
        <p:spPr>
          <a:xfrm>
            <a:off x="2000232" y="4429132"/>
            <a:ext cx="1071570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/>
          <p:nvPr/>
        </p:nvCxnSpPr>
        <p:spPr>
          <a:xfrm flipV="1">
            <a:off x="2000232" y="5500702"/>
            <a:ext cx="1000132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Metin kutusu"/>
          <p:cNvSpPr txBox="1"/>
          <p:nvPr/>
        </p:nvSpPr>
        <p:spPr>
          <a:xfrm>
            <a:off x="428596" y="414338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Organic</a:t>
            </a:r>
            <a:r>
              <a:rPr lang="tr-TR" dirty="0" smtClean="0"/>
              <a:t> </a:t>
            </a:r>
            <a:r>
              <a:rPr lang="tr-TR" dirty="0" err="1" smtClean="0"/>
              <a:t>matter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428596" y="557214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oxygen</a:t>
            </a:r>
            <a:endParaRPr lang="tr-TR" dirty="0"/>
          </a:p>
        </p:txBody>
      </p:sp>
      <p:cxnSp>
        <p:nvCxnSpPr>
          <p:cNvPr id="27" name="26 Düz Ok Bağlayıcısı"/>
          <p:cNvCxnSpPr/>
          <p:nvPr/>
        </p:nvCxnSpPr>
        <p:spPr>
          <a:xfrm>
            <a:off x="5000628" y="5214950"/>
            <a:ext cx="7858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Metin kutusu"/>
          <p:cNvSpPr txBox="1"/>
          <p:nvPr/>
        </p:nvSpPr>
        <p:spPr>
          <a:xfrm>
            <a:off x="5786446" y="50720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Energy</a:t>
            </a:r>
            <a:r>
              <a:rPr lang="tr-TR" dirty="0" smtClean="0"/>
              <a:t> +</a:t>
            </a:r>
            <a:endParaRPr lang="tr-TR" dirty="0"/>
          </a:p>
        </p:txBody>
      </p:sp>
      <p:sp>
        <p:nvSpPr>
          <p:cNvPr id="29" name="28 Gülen Yüz"/>
          <p:cNvSpPr/>
          <p:nvPr/>
        </p:nvSpPr>
        <p:spPr>
          <a:xfrm>
            <a:off x="6858016" y="4857760"/>
            <a:ext cx="500066" cy="50006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Gülen Yüz"/>
          <p:cNvSpPr/>
          <p:nvPr/>
        </p:nvSpPr>
        <p:spPr>
          <a:xfrm>
            <a:off x="7429520" y="4857760"/>
            <a:ext cx="500066" cy="50006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Gülen Yüz"/>
          <p:cNvSpPr/>
          <p:nvPr/>
        </p:nvSpPr>
        <p:spPr>
          <a:xfrm>
            <a:off x="8001024" y="4857760"/>
            <a:ext cx="500066" cy="50006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tr-TR" dirty="0" err="1" smtClean="0"/>
              <a:t>Untreated</a:t>
            </a:r>
            <a:r>
              <a:rPr lang="tr-TR" dirty="0" smtClean="0"/>
              <a:t> </a:t>
            </a:r>
            <a:r>
              <a:rPr lang="tr-TR" dirty="0" err="1" smtClean="0"/>
              <a:t>domestic</a:t>
            </a:r>
            <a:r>
              <a:rPr lang="tr-TR" dirty="0" smtClean="0"/>
              <a:t> </a:t>
            </a:r>
            <a:r>
              <a:rPr lang="tr-TR" dirty="0" err="1" smtClean="0"/>
              <a:t>ww</a:t>
            </a:r>
            <a:r>
              <a:rPr lang="tr-TR" dirty="0" smtClean="0"/>
              <a:t> </a:t>
            </a:r>
            <a:r>
              <a:rPr lang="tr-TR" dirty="0" err="1" smtClean="0"/>
              <a:t>contains</a:t>
            </a:r>
            <a:r>
              <a:rPr lang="tr-TR" dirty="0" smtClean="0"/>
              <a:t> </a:t>
            </a:r>
            <a:r>
              <a:rPr lang="tr-TR" dirty="0" err="1" smtClean="0"/>
              <a:t>little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nitrifying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, but </a:t>
            </a:r>
            <a:r>
              <a:rPr lang="tr-TR" dirty="0" err="1" smtClean="0"/>
              <a:t>effluent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biological</a:t>
            </a:r>
            <a:r>
              <a:rPr lang="tr-TR" dirty="0" smtClean="0"/>
              <a:t> treatment </a:t>
            </a:r>
            <a:r>
              <a:rPr lang="tr-TR" dirty="0" err="1" smtClean="0"/>
              <a:t>units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Activated</a:t>
            </a:r>
            <a:r>
              <a:rPr lang="tr-TR" dirty="0" smtClean="0"/>
              <a:t> </a:t>
            </a:r>
            <a:r>
              <a:rPr lang="tr-TR" dirty="0" err="1" smtClean="0"/>
              <a:t>sludge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Trickling</a:t>
            </a:r>
            <a:r>
              <a:rPr lang="tr-TR" dirty="0" smtClean="0"/>
              <a:t> </a:t>
            </a:r>
            <a:r>
              <a:rPr lang="tr-TR" dirty="0" err="1" smtClean="0"/>
              <a:t>filter</a:t>
            </a:r>
            <a:r>
              <a:rPr lang="tr-TR" dirty="0" smtClean="0"/>
              <a:t> do </a:t>
            </a:r>
            <a:r>
              <a:rPr lang="tr-TR" dirty="0" err="1" smtClean="0"/>
              <a:t>contain</a:t>
            </a:r>
            <a:r>
              <a:rPr lang="tr-TR" dirty="0" smtClean="0"/>
              <a:t> </a:t>
            </a:r>
            <a:r>
              <a:rPr lang="tr-TR" dirty="0" err="1" smtClean="0"/>
              <a:t>nitrifying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can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consume</a:t>
            </a:r>
            <a:r>
              <a:rPr lang="tr-TR" dirty="0" smtClean="0"/>
              <a:t> D.O. in 5 </a:t>
            </a:r>
            <a:r>
              <a:rPr lang="tr-TR" dirty="0" err="1" smtClean="0"/>
              <a:t>days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Inhibit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action</a:t>
            </a:r>
            <a:r>
              <a:rPr lang="tr-TR" dirty="0" smtClean="0"/>
              <a:t> of </a:t>
            </a:r>
            <a:r>
              <a:rPr lang="tr-TR" dirty="0" err="1" smtClean="0"/>
              <a:t>nitrifying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inhibiting</a:t>
            </a:r>
            <a:r>
              <a:rPr lang="tr-TR" dirty="0" smtClean="0"/>
              <a:t> </a:t>
            </a:r>
            <a:r>
              <a:rPr lang="tr-TR" dirty="0" err="1" smtClean="0"/>
              <a:t>agents</a:t>
            </a:r>
            <a:r>
              <a:rPr lang="tr-TR" dirty="0" smtClean="0"/>
              <a:t> 2-</a:t>
            </a:r>
            <a:r>
              <a:rPr lang="tr-TR" dirty="0" err="1" smtClean="0"/>
              <a:t>Chloro</a:t>
            </a:r>
            <a:r>
              <a:rPr lang="tr-TR" dirty="0" smtClean="0"/>
              <a:t>-6 ( </a:t>
            </a:r>
            <a:r>
              <a:rPr lang="tr-TR" dirty="0" err="1" smtClean="0"/>
              <a:t>trichloromethyl</a:t>
            </a:r>
            <a:r>
              <a:rPr lang="tr-TR" dirty="0" smtClean="0"/>
              <a:t>) </a:t>
            </a:r>
            <a:r>
              <a:rPr lang="tr-TR" dirty="0" err="1" smtClean="0"/>
              <a:t>pyridine</a:t>
            </a:r>
            <a:r>
              <a:rPr lang="tr-TR" dirty="0" smtClean="0"/>
              <a:t> (TCMP)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Allylthiourea</a:t>
            </a:r>
            <a:r>
              <a:rPr lang="tr-TR" dirty="0" smtClean="0"/>
              <a:t> (ATU).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A923-4403-41EF-BC9D-47D7B3F9D4CE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Method</a:t>
            </a:r>
            <a:r>
              <a:rPr lang="tr-TR" dirty="0" smtClean="0"/>
              <a:t> is </a:t>
            </a:r>
            <a:r>
              <a:rPr lang="tr-TR" dirty="0" err="1" smtClean="0"/>
              <a:t>based</a:t>
            </a:r>
            <a:r>
              <a:rPr lang="tr-TR" dirty="0" smtClean="0"/>
              <a:t> on </a:t>
            </a:r>
            <a:r>
              <a:rPr lang="tr-TR" dirty="0" err="1" smtClean="0"/>
              <a:t>determination</a:t>
            </a:r>
            <a:r>
              <a:rPr lang="tr-TR" dirty="0" smtClean="0"/>
              <a:t> of D.O.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         </a:t>
            </a:r>
            <a:r>
              <a:rPr lang="tr-TR" dirty="0" err="1" smtClean="0"/>
              <a:t>Dilution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endParaRPr lang="tr-TR" dirty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9C5F-4220-42CE-942E-585CEED654F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/>
              <a:t>BOD Test </a:t>
            </a:r>
            <a:endParaRPr lang="tr-TR" sz="4000" b="1" dirty="0"/>
          </a:p>
        </p:txBody>
      </p:sp>
      <p:cxnSp>
        <p:nvCxnSpPr>
          <p:cNvPr id="8" name="7 Düz Ok Bağlayıcısı"/>
          <p:cNvCxnSpPr/>
          <p:nvPr/>
        </p:nvCxnSpPr>
        <p:spPr>
          <a:xfrm rot="10800000" flipV="1">
            <a:off x="1428728" y="2786058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429124" y="2786058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err="1" smtClean="0"/>
              <a:t>Direct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r>
              <a:rPr lang="tr-TR" b="1" dirty="0" smtClean="0"/>
              <a:t> :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BOD</a:t>
            </a:r>
            <a:r>
              <a:rPr lang="tr-TR" baseline="-25000" dirty="0" smtClean="0">
                <a:sym typeface="Wingdings" pitchFamily="2" charset="2"/>
              </a:rPr>
              <a:t> 5</a:t>
            </a:r>
            <a:r>
              <a:rPr lang="tr-TR" dirty="0" smtClean="0">
                <a:sym typeface="Wingdings" pitchFamily="2" charset="2"/>
              </a:rPr>
              <a:t> &lt; 7 mg/L  no </a:t>
            </a:r>
            <a:r>
              <a:rPr lang="tr-TR" dirty="0" err="1" smtClean="0">
                <a:sym typeface="Wingdings" pitchFamily="2" charset="2"/>
              </a:rPr>
              <a:t>dilution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required</a:t>
            </a:r>
            <a:r>
              <a:rPr lang="tr-TR" dirty="0" smtClean="0">
                <a:sym typeface="Wingdings" pitchFamily="2" charset="2"/>
              </a:rPr>
              <a:t>.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Ex</a:t>
            </a:r>
            <a:r>
              <a:rPr lang="tr-TR" dirty="0" smtClean="0"/>
              <a:t>: </a:t>
            </a:r>
            <a:r>
              <a:rPr lang="tr-TR" dirty="0" err="1" smtClean="0"/>
              <a:t>River</a:t>
            </a:r>
            <a:r>
              <a:rPr lang="tr-TR" dirty="0" smtClean="0"/>
              <a:t> </a:t>
            </a:r>
            <a:r>
              <a:rPr lang="tr-TR" dirty="0" err="1" smtClean="0"/>
              <a:t>waters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Adjust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20 °C , </a:t>
            </a:r>
            <a:r>
              <a:rPr lang="tr-TR" dirty="0" err="1" smtClean="0">
                <a:cs typeface="Times New Roman" pitchFamily="18" charset="0"/>
              </a:rPr>
              <a:t>aerate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with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diffused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air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increase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or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decrease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dissolved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gas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content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near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saturation</a:t>
            </a:r>
            <a:r>
              <a:rPr lang="tr-TR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dirty="0" smtClean="0">
              <a:cs typeface="Times New Roman" pitchFamily="18" charset="0"/>
            </a:endParaRPr>
          </a:p>
          <a:p>
            <a:pPr>
              <a:buNone/>
            </a:pPr>
            <a:r>
              <a:rPr lang="tr-TR" dirty="0" err="1" smtClean="0">
                <a:cs typeface="Times New Roman" pitchFamily="18" charset="0"/>
              </a:rPr>
              <a:t>Fill</a:t>
            </a:r>
            <a:r>
              <a:rPr lang="tr-TR" dirty="0" smtClean="0">
                <a:cs typeface="Times New Roman" pitchFamily="18" charset="0"/>
              </a:rPr>
              <a:t> BOD </a:t>
            </a:r>
            <a:r>
              <a:rPr lang="tr-TR" dirty="0" err="1" smtClean="0">
                <a:cs typeface="Times New Roman" pitchFamily="18" charset="0"/>
              </a:rPr>
              <a:t>bottles</a:t>
            </a:r>
            <a:r>
              <a:rPr lang="tr-TR" dirty="0" smtClean="0">
                <a:cs typeface="Times New Roman" pitchFamily="18" charset="0"/>
              </a:rPr>
              <a:t>. </a:t>
            </a:r>
            <a:r>
              <a:rPr lang="tr-TR" dirty="0" err="1" smtClean="0">
                <a:cs typeface="Times New Roman" pitchFamily="18" charset="0"/>
              </a:rPr>
              <a:t>Measure</a:t>
            </a:r>
            <a:r>
              <a:rPr lang="tr-TR" dirty="0" smtClean="0">
                <a:cs typeface="Times New Roman" pitchFamily="18" charset="0"/>
              </a:rPr>
              <a:t> D.O. </a:t>
            </a:r>
            <a:r>
              <a:rPr lang="tr-TR" dirty="0" err="1" smtClean="0">
                <a:cs typeface="Times New Roman" pitchFamily="18" charset="0"/>
              </a:rPr>
              <a:t>İmmediately</a:t>
            </a:r>
            <a:r>
              <a:rPr lang="tr-TR" dirty="0" smtClean="0">
                <a:cs typeface="Times New Roman" pitchFamily="18" charset="0"/>
              </a:rPr>
              <a:t> in </a:t>
            </a:r>
            <a:r>
              <a:rPr lang="tr-TR" dirty="0" err="1" smtClean="0">
                <a:cs typeface="Times New Roman" pitchFamily="18" charset="0"/>
              </a:rPr>
              <a:t>first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bottle</a:t>
            </a:r>
            <a:r>
              <a:rPr lang="tr-TR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tr-TR" dirty="0" smtClean="0">
              <a:cs typeface="Times New Roman" pitchFamily="18" charset="0"/>
            </a:endParaRPr>
          </a:p>
          <a:p>
            <a:pPr>
              <a:buNone/>
            </a:pPr>
            <a:r>
              <a:rPr lang="tr-TR" dirty="0" err="1" smtClean="0">
                <a:cs typeface="Times New Roman" pitchFamily="18" charset="0"/>
              </a:rPr>
              <a:t>Incubate</a:t>
            </a:r>
            <a:r>
              <a:rPr lang="tr-TR" dirty="0" smtClean="0">
                <a:cs typeface="Times New Roman" pitchFamily="18" charset="0"/>
              </a:rPr>
              <a:t> 5 </a:t>
            </a:r>
            <a:r>
              <a:rPr lang="tr-TR" dirty="0" err="1" smtClean="0">
                <a:cs typeface="Times New Roman" pitchFamily="18" charset="0"/>
              </a:rPr>
              <a:t>day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Measure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D.O.  BOD =DO1-DO2</a:t>
            </a:r>
            <a:endParaRPr lang="tr-TR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1B66-DED4-4493-9710-9C5914032405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Dilution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Rate at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oxygen</a:t>
            </a:r>
            <a:r>
              <a:rPr lang="tr-TR" dirty="0" smtClean="0"/>
              <a:t> is </a:t>
            </a:r>
            <a:r>
              <a:rPr lang="tr-TR" dirty="0" err="1" smtClean="0"/>
              <a:t>used</a:t>
            </a:r>
            <a:r>
              <a:rPr lang="tr-TR" dirty="0" smtClean="0"/>
              <a:t> in </a:t>
            </a:r>
            <a:r>
              <a:rPr lang="tr-TR" dirty="0" err="1" smtClean="0"/>
              <a:t>dilution</a:t>
            </a:r>
            <a:r>
              <a:rPr lang="tr-TR" dirty="0" smtClean="0"/>
              <a:t> of </a:t>
            </a:r>
            <a:r>
              <a:rPr lang="tr-TR" dirty="0" err="1" smtClean="0"/>
              <a:t>wastes</a:t>
            </a:r>
            <a:r>
              <a:rPr lang="tr-TR" dirty="0" smtClean="0"/>
              <a:t> is in </a:t>
            </a:r>
            <a:r>
              <a:rPr lang="tr-TR" dirty="0" err="1" smtClean="0"/>
              <a:t>direct</a:t>
            </a:r>
            <a:r>
              <a:rPr lang="tr-TR" dirty="0" smtClean="0"/>
              <a:t> </a:t>
            </a:r>
            <a:r>
              <a:rPr lang="tr-TR" dirty="0" err="1" smtClean="0"/>
              <a:t>ratio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percent</a:t>
            </a:r>
            <a:r>
              <a:rPr lang="tr-TR" dirty="0" smtClean="0"/>
              <a:t> of </a:t>
            </a:r>
            <a:r>
              <a:rPr lang="tr-TR" dirty="0" err="1" smtClean="0"/>
              <a:t>waste</a:t>
            </a:r>
            <a:r>
              <a:rPr lang="tr-TR" dirty="0" smtClean="0"/>
              <a:t> in </a:t>
            </a:r>
            <a:r>
              <a:rPr lang="tr-TR" dirty="0" err="1" smtClean="0"/>
              <a:t>dilution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10% </a:t>
            </a:r>
            <a:r>
              <a:rPr lang="tr-TR" dirty="0" err="1" smtClean="0"/>
              <a:t>dilution</a:t>
            </a:r>
            <a:r>
              <a:rPr lang="tr-TR" dirty="0" smtClean="0"/>
              <a:t> </a:t>
            </a:r>
            <a:r>
              <a:rPr lang="tr-TR" dirty="0" err="1" smtClean="0"/>
              <a:t>uses</a:t>
            </a:r>
            <a:r>
              <a:rPr lang="tr-TR" dirty="0" smtClean="0"/>
              <a:t> </a:t>
            </a:r>
            <a:r>
              <a:rPr lang="tr-TR" dirty="0" err="1" smtClean="0"/>
              <a:t>oxygen</a:t>
            </a:r>
            <a:r>
              <a:rPr lang="tr-TR" dirty="0" smtClean="0"/>
              <a:t> at 1/10 </a:t>
            </a:r>
            <a:r>
              <a:rPr lang="tr-TR" dirty="0" err="1" smtClean="0"/>
              <a:t>the</a:t>
            </a:r>
            <a:r>
              <a:rPr lang="tr-TR" dirty="0" smtClean="0"/>
              <a:t> rate of a 100% </a:t>
            </a:r>
            <a:r>
              <a:rPr lang="tr-TR" dirty="0" err="1" smtClean="0"/>
              <a:t>sample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E30B-B8F3-4AFE-BF81-F61F30C8D292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environment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bioassay</a:t>
            </a:r>
            <a:r>
              <a:rPr lang="tr-TR" dirty="0" smtClean="0"/>
              <a:t> test.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Free</a:t>
            </a:r>
            <a:r>
              <a:rPr lang="tr-TR" dirty="0" smtClean="0"/>
              <a:t> of </a:t>
            </a:r>
            <a:r>
              <a:rPr lang="tr-TR" dirty="0" err="1" smtClean="0"/>
              <a:t>toxic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endParaRPr lang="tr-TR" dirty="0" smtClean="0"/>
          </a:p>
          <a:p>
            <a:r>
              <a:rPr lang="tr-TR" dirty="0" err="1" smtClean="0"/>
              <a:t>Favourable</a:t>
            </a:r>
            <a:r>
              <a:rPr lang="tr-TR" dirty="0" smtClean="0"/>
              <a:t> </a:t>
            </a:r>
            <a:r>
              <a:rPr lang="tr-TR" dirty="0" err="1" smtClean="0"/>
              <a:t>pH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osmotic</a:t>
            </a:r>
            <a:r>
              <a:rPr lang="tr-TR" dirty="0" smtClean="0"/>
              <a:t> </a:t>
            </a:r>
            <a:r>
              <a:rPr lang="tr-TR" dirty="0" err="1" smtClean="0"/>
              <a:t>cond</a:t>
            </a:r>
            <a:r>
              <a:rPr lang="tr-TR" dirty="0" smtClean="0"/>
              <a:t>.</a:t>
            </a:r>
          </a:p>
          <a:p>
            <a:r>
              <a:rPr lang="tr-TR" dirty="0" smtClean="0"/>
              <a:t>Presence of </a:t>
            </a:r>
            <a:r>
              <a:rPr lang="tr-TR" dirty="0" err="1" smtClean="0"/>
              <a:t>available</a:t>
            </a:r>
            <a:r>
              <a:rPr lang="tr-TR" dirty="0" smtClean="0"/>
              <a:t> </a:t>
            </a:r>
            <a:r>
              <a:rPr lang="tr-TR" dirty="0" err="1" smtClean="0"/>
              <a:t>nutrients</a:t>
            </a:r>
            <a:endParaRPr lang="tr-TR" dirty="0" smtClean="0"/>
          </a:p>
          <a:p>
            <a:r>
              <a:rPr lang="tr-TR" dirty="0" smtClean="0"/>
              <a:t>Standard </a:t>
            </a:r>
            <a:r>
              <a:rPr lang="tr-TR" dirty="0" err="1" smtClean="0"/>
              <a:t>Temp</a:t>
            </a:r>
            <a:r>
              <a:rPr lang="tr-TR" dirty="0" smtClean="0"/>
              <a:t>.</a:t>
            </a:r>
          </a:p>
          <a:p>
            <a:r>
              <a:rPr lang="tr-TR" dirty="0" smtClean="0"/>
              <a:t>Presence of </a:t>
            </a:r>
            <a:r>
              <a:rPr lang="tr-TR" dirty="0" err="1" smtClean="0"/>
              <a:t>mixed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of </a:t>
            </a:r>
            <a:r>
              <a:rPr lang="tr-TR" dirty="0" err="1" smtClean="0"/>
              <a:t>soil</a:t>
            </a:r>
            <a:r>
              <a:rPr lang="tr-TR" dirty="0" smtClean="0"/>
              <a:t> </a:t>
            </a:r>
            <a:r>
              <a:rPr lang="tr-TR" dirty="0" err="1" smtClean="0"/>
              <a:t>origin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1510-F59B-4BAD-8B04-97F465590334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8071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Industrial</a:t>
            </a:r>
            <a:r>
              <a:rPr lang="tr-TR" dirty="0" smtClean="0"/>
              <a:t> </a:t>
            </a:r>
            <a:r>
              <a:rPr lang="tr-TR" dirty="0" err="1" smtClean="0"/>
              <a:t>wastes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free</a:t>
            </a:r>
            <a:r>
              <a:rPr lang="tr-TR" dirty="0" smtClean="0"/>
              <a:t> of </a:t>
            </a:r>
            <a:r>
              <a:rPr lang="tr-TR" dirty="0" err="1" smtClean="0"/>
              <a:t>m.org</a:t>
            </a:r>
            <a:r>
              <a:rPr lang="tr-TR" dirty="0" smtClean="0"/>
              <a:t>.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nutrients</a:t>
            </a:r>
            <a:endParaRPr lang="tr-TR" dirty="0" smtClean="0"/>
          </a:p>
          <a:p>
            <a:r>
              <a:rPr lang="tr-TR" dirty="0" err="1" smtClean="0"/>
              <a:t>Domestic</a:t>
            </a:r>
            <a:r>
              <a:rPr lang="tr-TR" dirty="0" smtClean="0"/>
              <a:t> </a:t>
            </a:r>
            <a:r>
              <a:rPr lang="tr-TR" dirty="0" err="1" smtClean="0"/>
              <a:t>ww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Contain</a:t>
            </a:r>
            <a:r>
              <a:rPr lang="tr-TR" dirty="0" smtClean="0">
                <a:sym typeface="Wingdings" pitchFamily="2" charset="2"/>
              </a:rPr>
              <a:t> org. </a:t>
            </a:r>
            <a:r>
              <a:rPr lang="tr-TR" dirty="0" err="1" smtClean="0">
                <a:sym typeface="Wingdings" pitchFamily="2" charset="2"/>
              </a:rPr>
              <a:t>Nutrients</a:t>
            </a:r>
            <a:r>
              <a:rPr lang="tr-TR" dirty="0" smtClean="0">
                <a:sym typeface="Wingdings" pitchFamily="2" charset="2"/>
              </a:rPr>
              <a:t> N, P,</a:t>
            </a:r>
          </a:p>
          <a:p>
            <a:r>
              <a:rPr lang="tr-TR" dirty="0" err="1" smtClean="0">
                <a:sym typeface="Wingdings" pitchFamily="2" charset="2"/>
              </a:rPr>
              <a:t>Dilution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water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used</a:t>
            </a:r>
            <a:r>
              <a:rPr lang="tr-TR" dirty="0" smtClean="0">
                <a:sym typeface="Wingdings" pitchFamily="2" charset="2"/>
              </a:rPr>
              <a:t> in BOD </a:t>
            </a:r>
            <a:r>
              <a:rPr lang="tr-TR" dirty="0" err="1" smtClean="0">
                <a:sym typeface="Wingdings" pitchFamily="2" charset="2"/>
              </a:rPr>
              <a:t>must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compensate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these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deficiences</a:t>
            </a:r>
            <a:r>
              <a:rPr lang="tr-TR" dirty="0" smtClean="0">
                <a:sym typeface="Wingdings" pitchFamily="2" charset="2"/>
              </a:rPr>
              <a:t>.</a:t>
            </a:r>
          </a:p>
          <a:p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b="1" dirty="0" err="1" smtClean="0">
                <a:sym typeface="Wingdings" pitchFamily="2" charset="2"/>
              </a:rPr>
              <a:t>Dilution</a:t>
            </a:r>
            <a:r>
              <a:rPr lang="tr-TR" b="1" dirty="0" smtClean="0">
                <a:sym typeface="Wingdings" pitchFamily="2" charset="2"/>
              </a:rPr>
              <a:t> </a:t>
            </a:r>
            <a:r>
              <a:rPr lang="tr-TR" b="1" dirty="0" err="1" smtClean="0">
                <a:sym typeface="Wingdings" pitchFamily="2" charset="2"/>
              </a:rPr>
              <a:t>water</a:t>
            </a:r>
            <a:endParaRPr lang="tr-TR" b="1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err="1" smtClean="0">
                <a:sym typeface="Wingdings" pitchFamily="2" charset="2"/>
              </a:rPr>
              <a:t>Natural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surface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water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Tap </a:t>
            </a:r>
            <a:r>
              <a:rPr lang="tr-TR" dirty="0" err="1" smtClean="0">
                <a:sym typeface="Wingdings" pitchFamily="2" charset="2"/>
              </a:rPr>
              <a:t>water</a:t>
            </a:r>
            <a:r>
              <a:rPr lang="tr-TR" dirty="0" smtClean="0">
                <a:sym typeface="Wingdings" pitchFamily="2" charset="2"/>
              </a:rPr>
              <a:t>=&gt;</a:t>
            </a:r>
            <a:r>
              <a:rPr lang="tr-TR" dirty="0" err="1" smtClean="0">
                <a:sym typeface="Wingdings" pitchFamily="2" charset="2"/>
              </a:rPr>
              <a:t>possibility</a:t>
            </a:r>
            <a:r>
              <a:rPr lang="tr-TR" dirty="0" smtClean="0">
                <a:sym typeface="Wingdings" pitchFamily="2" charset="2"/>
              </a:rPr>
              <a:t> of </a:t>
            </a:r>
            <a:r>
              <a:rPr lang="tr-TR" dirty="0" err="1" smtClean="0">
                <a:sym typeface="Wingdings" pitchFamily="2" charset="2"/>
              </a:rPr>
              <a:t>toxicity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from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chlorine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residuals</a:t>
            </a:r>
            <a:r>
              <a:rPr lang="tr-TR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r>
              <a:rPr lang="tr-TR" b="1" dirty="0" err="1" smtClean="0">
                <a:solidFill>
                  <a:srgbClr val="C00000"/>
                </a:solidFill>
              </a:rPr>
              <a:t>Synthetic</a:t>
            </a:r>
            <a:r>
              <a:rPr lang="tr-TR" b="1" dirty="0" smtClean="0">
                <a:solidFill>
                  <a:srgbClr val="C00000"/>
                </a:solidFill>
              </a:rPr>
              <a:t>  </a:t>
            </a:r>
            <a:r>
              <a:rPr lang="tr-TR" b="1" dirty="0" err="1" smtClean="0">
                <a:solidFill>
                  <a:srgbClr val="C00000"/>
                </a:solidFill>
              </a:rPr>
              <a:t>dilution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water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prepared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from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distilled</a:t>
            </a:r>
            <a:r>
              <a:rPr lang="tr-TR" b="1" dirty="0" smtClean="0">
                <a:solidFill>
                  <a:srgbClr val="C00000"/>
                </a:solidFill>
              </a:rPr>
              <a:t>, </a:t>
            </a:r>
            <a:r>
              <a:rPr lang="tr-TR" b="1" dirty="0" err="1" smtClean="0">
                <a:solidFill>
                  <a:srgbClr val="C00000"/>
                </a:solidFill>
              </a:rPr>
              <a:t>demineralised</a:t>
            </a:r>
            <a:r>
              <a:rPr lang="tr-TR" b="1" dirty="0" smtClean="0">
                <a:solidFill>
                  <a:srgbClr val="C00000"/>
                </a:solidFill>
              </a:rPr>
              <a:t> w.***</a:t>
            </a:r>
            <a:r>
              <a:rPr lang="tr-TR" b="1" dirty="0" err="1" smtClean="0">
                <a:solidFill>
                  <a:srgbClr val="C00000"/>
                </a:solidFill>
              </a:rPr>
              <a:t>the</a:t>
            </a:r>
            <a:r>
              <a:rPr lang="tr-TR" b="1" dirty="0" smtClean="0">
                <a:solidFill>
                  <a:srgbClr val="C00000"/>
                </a:solidFill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</a:rPr>
              <a:t>best</a:t>
            </a:r>
            <a:endParaRPr lang="tr-TR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dirty="0" err="1" smtClean="0"/>
              <a:t>Dilution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must</a:t>
            </a:r>
            <a:r>
              <a:rPr lang="tr-TR" dirty="0" smtClean="0"/>
              <a:t> be </a:t>
            </a:r>
            <a:r>
              <a:rPr lang="tr-TR" dirty="0" err="1" smtClean="0"/>
              <a:t>free</a:t>
            </a:r>
            <a:r>
              <a:rPr lang="tr-TR" dirty="0" smtClean="0"/>
              <a:t> of </a:t>
            </a:r>
            <a:r>
              <a:rPr lang="tr-TR" dirty="0" err="1" smtClean="0"/>
              <a:t>toxic</a:t>
            </a:r>
            <a:r>
              <a:rPr lang="tr-TR" dirty="0" smtClean="0"/>
              <a:t> </a:t>
            </a:r>
            <a:r>
              <a:rPr lang="tr-TR" dirty="0" err="1" smtClean="0"/>
              <a:t>subs</a:t>
            </a:r>
            <a:r>
              <a:rPr lang="tr-TR" dirty="0" smtClean="0"/>
              <a:t>. </a:t>
            </a:r>
            <a:r>
              <a:rPr lang="tr-TR" dirty="0" err="1" smtClean="0"/>
              <a:t>Chlorine</a:t>
            </a:r>
            <a:r>
              <a:rPr lang="tr-TR" dirty="0" smtClean="0"/>
              <a:t>, </a:t>
            </a:r>
            <a:r>
              <a:rPr lang="tr-TR" dirty="0" err="1" smtClean="0"/>
              <a:t>Chloroamines</a:t>
            </a:r>
            <a:r>
              <a:rPr lang="tr-TR" dirty="0" smtClean="0"/>
              <a:t>, </a:t>
            </a:r>
            <a:r>
              <a:rPr lang="tr-TR" dirty="0" err="1" smtClean="0"/>
              <a:t>copper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88B8-7AF9-4D15-AE7F-EF162100E93F}" type="datetime1">
              <a:rPr lang="en-US" smtClean="0"/>
              <a:pPr/>
              <a:t>3/20/2012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err="1" smtClean="0"/>
              <a:t>Seeding</a:t>
            </a:r>
            <a:r>
              <a:rPr lang="tr-TR" b="1" dirty="0" smtClean="0"/>
              <a:t>: </a:t>
            </a:r>
            <a:r>
              <a:rPr lang="tr-TR" dirty="0" smtClean="0"/>
              <a:t>(</a:t>
            </a:r>
            <a:r>
              <a:rPr lang="tr-TR" dirty="0" err="1" smtClean="0"/>
              <a:t>maintain</a:t>
            </a:r>
            <a:r>
              <a:rPr lang="tr-TR" dirty="0" smtClean="0"/>
              <a:t> </a:t>
            </a:r>
            <a:r>
              <a:rPr lang="tr-TR" dirty="0" err="1" smtClean="0"/>
              <a:t>necessary</a:t>
            </a:r>
            <a:r>
              <a:rPr lang="tr-TR" dirty="0" smtClean="0"/>
              <a:t> </a:t>
            </a:r>
            <a:r>
              <a:rPr lang="tr-TR" dirty="0" err="1" smtClean="0"/>
              <a:t>microorganism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Domestic</a:t>
            </a:r>
            <a:r>
              <a:rPr lang="tr-TR" dirty="0" smtClean="0"/>
              <a:t> </a:t>
            </a:r>
            <a:r>
              <a:rPr lang="tr-TR" dirty="0" err="1" smtClean="0"/>
              <a:t>wastewaters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9AD3-F103-4113-B95C-96D1BD2AADD9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7" name="6 Akış Çizelgesi: Manyetik Disk"/>
          <p:cNvSpPr/>
          <p:nvPr/>
        </p:nvSpPr>
        <p:spPr>
          <a:xfrm>
            <a:off x="1142976" y="2214554"/>
            <a:ext cx="2143140" cy="3500462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8 Düz Bağlayıcı"/>
          <p:cNvCxnSpPr/>
          <p:nvPr/>
        </p:nvCxnSpPr>
        <p:spPr>
          <a:xfrm>
            <a:off x="1142976" y="3786190"/>
            <a:ext cx="2143140" cy="158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1428728" y="421481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Dilution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endParaRPr lang="tr-TR" dirty="0"/>
          </a:p>
        </p:txBody>
      </p:sp>
      <p:cxnSp>
        <p:nvCxnSpPr>
          <p:cNvPr id="12" name="11 Düz Ok Bağlayıcısı"/>
          <p:cNvCxnSpPr/>
          <p:nvPr/>
        </p:nvCxnSpPr>
        <p:spPr>
          <a:xfrm rot="10800000">
            <a:off x="3428992" y="407194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10800000">
            <a:off x="3428992" y="450057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rot="10800000">
            <a:off x="3428992" y="500063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5072066" y="3786190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Seed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Nutrient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pH </a:t>
            </a:r>
            <a:r>
              <a:rPr lang="tr-TR" dirty="0" err="1" smtClean="0"/>
              <a:t>buffer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Nitrification</a:t>
            </a:r>
            <a:r>
              <a:rPr lang="tr-TR" dirty="0" smtClean="0"/>
              <a:t> </a:t>
            </a:r>
            <a:r>
              <a:rPr lang="tr-TR" dirty="0" err="1" smtClean="0"/>
              <a:t>inhibitor</a:t>
            </a:r>
            <a:endParaRPr lang="tr-TR" dirty="0"/>
          </a:p>
        </p:txBody>
      </p:sp>
      <p:cxnSp>
        <p:nvCxnSpPr>
          <p:cNvPr id="16" name="15 Düz Ok Bağlayıcısı"/>
          <p:cNvCxnSpPr/>
          <p:nvPr/>
        </p:nvCxnSpPr>
        <p:spPr>
          <a:xfrm rot="10800000">
            <a:off x="3428992" y="550070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 flipV="1">
            <a:off x="3571868" y="2500306"/>
            <a:ext cx="1428760" cy="78581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00108"/>
            <a:ext cx="714380" cy="18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000108"/>
            <a:ext cx="714380" cy="18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Metin kutusu"/>
          <p:cNvSpPr txBox="1"/>
          <p:nvPr/>
        </p:nvSpPr>
        <p:spPr>
          <a:xfrm>
            <a:off x="4500562" y="285749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Blank</a:t>
            </a:r>
            <a:r>
              <a:rPr lang="tr-TR" dirty="0" smtClean="0"/>
              <a:t> (</a:t>
            </a:r>
            <a:r>
              <a:rPr lang="tr-TR" dirty="0" err="1" smtClean="0"/>
              <a:t>dilution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572264" y="285749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Diluted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err="1" smtClean="0"/>
              <a:t>Dilutions</a:t>
            </a:r>
            <a:r>
              <a:rPr lang="tr-TR" b="1" dirty="0" smtClean="0"/>
              <a:t> of </a:t>
            </a:r>
            <a:r>
              <a:rPr lang="tr-TR" b="1" dirty="0" err="1" smtClean="0"/>
              <a:t>wastes</a:t>
            </a:r>
            <a:endParaRPr lang="tr-TR" b="1" dirty="0" smtClean="0"/>
          </a:p>
          <a:p>
            <a:pPr>
              <a:buNone/>
            </a:pPr>
            <a:r>
              <a:rPr lang="tr-TR" dirty="0" smtClean="0"/>
              <a:t>Set </a:t>
            </a:r>
            <a:r>
              <a:rPr lang="tr-TR" dirty="0" err="1" smtClean="0"/>
              <a:t>three</a:t>
            </a:r>
            <a:r>
              <a:rPr lang="tr-TR" dirty="0" smtClean="0"/>
              <a:t> </a:t>
            </a:r>
            <a:r>
              <a:rPr lang="tr-TR" dirty="0" err="1" smtClean="0"/>
              <a:t>dilutions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strenght</a:t>
            </a:r>
            <a:r>
              <a:rPr lang="tr-TR" dirty="0" smtClean="0"/>
              <a:t> is </a:t>
            </a:r>
            <a:r>
              <a:rPr lang="tr-TR" dirty="0" err="1" smtClean="0"/>
              <a:t>known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two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/>
              <a:t>dilutions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cases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err="1" smtClean="0">
                <a:sym typeface="Wingdings" pitchFamily="2" charset="2"/>
              </a:rPr>
              <a:t>up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to</a:t>
            </a:r>
            <a:r>
              <a:rPr lang="tr-TR" dirty="0" smtClean="0">
                <a:sym typeface="Wingdings" pitchFamily="2" charset="2"/>
              </a:rPr>
              <a:t> 4</a:t>
            </a:r>
            <a:r>
              <a:rPr lang="tr-TR" dirty="0" smtClean="0"/>
              <a:t> </a:t>
            </a:r>
            <a:r>
              <a:rPr lang="tr-TR" dirty="0" err="1" smtClean="0"/>
              <a:t>dilutions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Samples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deplete</a:t>
            </a:r>
            <a:r>
              <a:rPr lang="tr-TR" dirty="0" smtClean="0"/>
              <a:t> at </a:t>
            </a:r>
            <a:r>
              <a:rPr lang="tr-TR" dirty="0" err="1" smtClean="0"/>
              <a:t>least</a:t>
            </a:r>
            <a:r>
              <a:rPr lang="tr-TR" dirty="0" smtClean="0"/>
              <a:t> 2 mg/L D.O.</a:t>
            </a:r>
          </a:p>
          <a:p>
            <a:r>
              <a:rPr lang="tr-TR" dirty="0" smtClean="0"/>
              <a:t>At </a:t>
            </a:r>
            <a:r>
              <a:rPr lang="tr-TR" dirty="0" err="1" smtClean="0"/>
              <a:t>least</a:t>
            </a:r>
            <a:r>
              <a:rPr lang="tr-TR" dirty="0" smtClean="0"/>
              <a:t> 0.5 mg/L of D.O. </a:t>
            </a:r>
            <a:r>
              <a:rPr lang="tr-TR" dirty="0" err="1" smtClean="0"/>
              <a:t>remaining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incubation</a:t>
            </a:r>
            <a:r>
              <a:rPr lang="tr-TR" dirty="0" smtClean="0"/>
              <a:t>.</a:t>
            </a:r>
          </a:p>
          <a:p>
            <a:pPr algn="ctr">
              <a:buNone/>
            </a:pPr>
            <a:r>
              <a:rPr lang="tr-TR" b="1" dirty="0" smtClean="0"/>
              <a:t>DO1-DO2=2-7 mg/L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AECF-FEB0-44F1-AF49-C264BBBC233E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/>
          <a:lstStyle/>
          <a:p>
            <a:r>
              <a:rPr lang="tr-TR" b="1" dirty="0" err="1" smtClean="0"/>
              <a:t>Example</a:t>
            </a:r>
            <a:r>
              <a:rPr lang="tr-TR" b="1" dirty="0" smtClean="0"/>
              <a:t> 3:</a:t>
            </a:r>
            <a:r>
              <a:rPr lang="tr-TR" dirty="0" smtClean="0"/>
              <a:t> </a:t>
            </a:r>
            <a:r>
              <a:rPr lang="tr-TR" dirty="0" err="1" smtClean="0"/>
              <a:t>Calculate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percentage</a:t>
            </a:r>
            <a:r>
              <a:rPr lang="tr-TR" dirty="0" smtClean="0"/>
              <a:t> of </a:t>
            </a:r>
            <a:r>
              <a:rPr lang="tr-TR" dirty="0" err="1" smtClean="0"/>
              <a:t>waste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be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BOD </a:t>
            </a:r>
            <a:r>
              <a:rPr lang="tr-TR" dirty="0" err="1" smtClean="0"/>
              <a:t>bottle</a:t>
            </a:r>
            <a:r>
              <a:rPr lang="tr-TR" dirty="0" smtClean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BOD </a:t>
            </a:r>
            <a:r>
              <a:rPr lang="tr-TR" dirty="0" err="1" smtClean="0"/>
              <a:t>range</a:t>
            </a:r>
            <a:r>
              <a:rPr lang="tr-TR" dirty="0" smtClean="0"/>
              <a:t> is;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285852" y="2500306"/>
          <a:ext cx="6096000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00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Range</a:t>
                      </a:r>
                      <a:r>
                        <a:rPr lang="tr-TR" dirty="0" smtClean="0"/>
                        <a:t>, mg/L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 </a:t>
                      </a:r>
                      <a:r>
                        <a:rPr lang="tr-TR" dirty="0" err="1" smtClean="0"/>
                        <a:t>sample</a:t>
                      </a:r>
                      <a:endParaRPr lang="tr-TR" dirty="0"/>
                    </a:p>
                  </a:txBody>
                  <a:tcPr/>
                </a:tc>
              </a:tr>
              <a:tr h="661800">
                <a:tc>
                  <a:txBody>
                    <a:bodyPr/>
                    <a:lstStyle/>
                    <a:p>
                      <a:r>
                        <a:rPr lang="tr-TR" dirty="0" smtClean="0"/>
                        <a:t>200-700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61800">
                <a:tc>
                  <a:txBody>
                    <a:bodyPr/>
                    <a:lstStyle/>
                    <a:p>
                      <a:r>
                        <a:rPr lang="tr-TR" dirty="0" smtClean="0"/>
                        <a:t>40-140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61800">
                <a:tc>
                  <a:txBody>
                    <a:bodyPr/>
                    <a:lstStyle/>
                    <a:p>
                      <a:r>
                        <a:rPr lang="tr-TR" dirty="0" smtClean="0"/>
                        <a:t>20000-70000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Metin kutusu"/>
          <p:cNvSpPr txBox="1"/>
          <p:nvPr/>
        </p:nvSpPr>
        <p:spPr>
          <a:xfrm>
            <a:off x="4357686" y="328612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200/2=100</a:t>
            </a:r>
          </a:p>
          <a:p>
            <a:r>
              <a:rPr lang="tr-TR" dirty="0" smtClean="0"/>
              <a:t>100/100=</a:t>
            </a:r>
            <a:r>
              <a:rPr lang="tr-TR" b="1" dirty="0" smtClean="0"/>
              <a:t>1 %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4357686" y="400050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40/2=20</a:t>
            </a:r>
          </a:p>
          <a:p>
            <a:r>
              <a:rPr lang="tr-TR" dirty="0" smtClean="0"/>
              <a:t>100/20=</a:t>
            </a:r>
            <a:r>
              <a:rPr lang="tr-TR" b="1" dirty="0" smtClean="0"/>
              <a:t>5 %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357686" y="464344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20,000/2=10,000</a:t>
            </a:r>
          </a:p>
          <a:p>
            <a:r>
              <a:rPr lang="tr-TR" dirty="0" smtClean="0"/>
              <a:t>100/10000=</a:t>
            </a:r>
            <a:r>
              <a:rPr lang="tr-TR" b="1" dirty="0" smtClean="0"/>
              <a:t>0.01%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>
                <a:sym typeface="Wingdings" pitchFamily="2" charset="2"/>
              </a:rPr>
              <a:t>Incubation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bottles</a:t>
            </a:r>
            <a:r>
              <a:rPr lang="tr-TR" dirty="0" smtClean="0">
                <a:sym typeface="Wingdings" pitchFamily="2" charset="2"/>
              </a:rPr>
              <a:t>:</a:t>
            </a:r>
          </a:p>
          <a:p>
            <a:r>
              <a:rPr lang="tr-TR" dirty="0" err="1" smtClean="0">
                <a:sym typeface="Wingdings" pitchFamily="2" charset="2"/>
              </a:rPr>
              <a:t>Glass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stoppers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Prevent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air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trapping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during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incubation</a:t>
            </a:r>
            <a:endParaRPr lang="tr-TR" dirty="0" smtClean="0">
              <a:sym typeface="Wingdings" pitchFamily="2" charset="2"/>
            </a:endParaRPr>
          </a:p>
          <a:p>
            <a:pPr lvl="2"/>
            <a:r>
              <a:rPr lang="tr-TR" dirty="0" err="1" smtClean="0">
                <a:sym typeface="Wingdings" pitchFamily="2" charset="2"/>
              </a:rPr>
              <a:t>Water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seal</a:t>
            </a:r>
            <a:r>
              <a:rPr lang="tr-TR" dirty="0" smtClean="0">
                <a:sym typeface="Wingdings" pitchFamily="2" charset="2"/>
              </a:rPr>
              <a:t>.</a:t>
            </a:r>
          </a:p>
          <a:p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Bottles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should</a:t>
            </a:r>
            <a:r>
              <a:rPr lang="tr-TR" dirty="0" smtClean="0">
                <a:sym typeface="Wingdings" pitchFamily="2" charset="2"/>
              </a:rPr>
              <a:t> be </a:t>
            </a:r>
            <a:r>
              <a:rPr lang="tr-TR" dirty="0" err="1" smtClean="0">
                <a:sym typeface="Wingdings" pitchFamily="2" charset="2"/>
              </a:rPr>
              <a:t>free</a:t>
            </a:r>
            <a:r>
              <a:rPr lang="tr-TR" dirty="0" smtClean="0">
                <a:sym typeface="Wingdings" pitchFamily="2" charset="2"/>
              </a:rPr>
              <a:t> of </a:t>
            </a:r>
            <a:r>
              <a:rPr lang="tr-TR" dirty="0" err="1" smtClean="0">
                <a:sym typeface="Wingdings" pitchFamily="2" charset="2"/>
              </a:rPr>
              <a:t>organic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matter</a:t>
            </a:r>
            <a:r>
              <a:rPr lang="tr-TR" dirty="0" smtClean="0">
                <a:sym typeface="Wingdings" pitchFamily="2" charset="2"/>
              </a:rPr>
              <a:t>.</a:t>
            </a:r>
          </a:p>
          <a:p>
            <a:r>
              <a:rPr lang="tr-TR" dirty="0" err="1" smtClean="0">
                <a:sym typeface="Wingdings" pitchFamily="2" charset="2"/>
              </a:rPr>
              <a:t>Clean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with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chromic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acid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or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detergent</a:t>
            </a:r>
            <a:r>
              <a:rPr lang="tr-TR" dirty="0" smtClean="0">
                <a:sym typeface="Wingdings" pitchFamily="2" charset="2"/>
              </a:rPr>
              <a:t>.</a:t>
            </a:r>
          </a:p>
          <a:p>
            <a:r>
              <a:rPr lang="tr-TR" dirty="0" err="1" smtClean="0">
                <a:sym typeface="Wingdings" pitchFamily="2" charset="2"/>
              </a:rPr>
              <a:t>Rinse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carefully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cleaning</a:t>
            </a:r>
            <a:r>
              <a:rPr lang="tr-TR" dirty="0" smtClean="0"/>
              <a:t> </a:t>
            </a:r>
            <a:r>
              <a:rPr lang="tr-TR" dirty="0" err="1" smtClean="0"/>
              <a:t>agents</a:t>
            </a:r>
            <a:r>
              <a:rPr lang="tr-TR" dirty="0" smtClean="0"/>
              <a:t> </a:t>
            </a:r>
            <a:r>
              <a:rPr lang="tr-TR" dirty="0" err="1" smtClean="0"/>
              <a:t>removed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bottle</a:t>
            </a:r>
            <a:endParaRPr lang="tr-TR" dirty="0" smtClean="0">
              <a:sym typeface="Wingdings" pitchFamily="2" charset="2"/>
            </a:endParaRPr>
          </a:p>
          <a:p>
            <a:pPr lvl="1"/>
            <a:r>
              <a:rPr lang="tr-TR" dirty="0" smtClean="0">
                <a:sym typeface="Wingdings" pitchFamily="2" charset="2"/>
              </a:rPr>
              <a:t>4 </a:t>
            </a:r>
            <a:r>
              <a:rPr lang="tr-TR" dirty="0" err="1" smtClean="0">
                <a:sym typeface="Wingdings" pitchFamily="2" charset="2"/>
              </a:rPr>
              <a:t>rinse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with</a:t>
            </a:r>
            <a:r>
              <a:rPr lang="tr-TR" dirty="0" smtClean="0">
                <a:sym typeface="Wingdings" pitchFamily="2" charset="2"/>
              </a:rPr>
              <a:t> tap </a:t>
            </a:r>
            <a:r>
              <a:rPr lang="tr-TR" dirty="0" err="1" smtClean="0">
                <a:sym typeface="Wingdings" pitchFamily="2" charset="2"/>
              </a:rPr>
              <a:t>water</a:t>
            </a:r>
            <a:r>
              <a:rPr lang="tr-TR" dirty="0" smtClean="0">
                <a:sym typeface="Wingdings" pitchFamily="2" charset="2"/>
              </a:rPr>
              <a:t>, </a:t>
            </a:r>
          </a:p>
          <a:p>
            <a:pPr lvl="1"/>
            <a:r>
              <a:rPr lang="tr-TR" dirty="0" smtClean="0">
                <a:sym typeface="Wingdings" pitchFamily="2" charset="2"/>
              </a:rPr>
              <a:t>final </a:t>
            </a:r>
            <a:r>
              <a:rPr lang="tr-TR" dirty="0" err="1" smtClean="0">
                <a:sym typeface="Wingdings" pitchFamily="2" charset="2"/>
              </a:rPr>
              <a:t>rinse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with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Distilled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or</a:t>
            </a:r>
            <a:r>
              <a:rPr lang="tr-TR" dirty="0" smtClean="0">
                <a:sym typeface="Wingdings" pitchFamily="2" charset="2"/>
              </a:rPr>
              <a:t> deionized </a:t>
            </a:r>
            <a:r>
              <a:rPr lang="tr-TR" dirty="0" err="1" smtClean="0">
                <a:sym typeface="Wingdings" pitchFamily="2" charset="2"/>
              </a:rPr>
              <a:t>water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788B-1757-449F-B811-446A59623742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05475"/>
          </a:xfrm>
        </p:spPr>
        <p:txBody>
          <a:bodyPr/>
          <a:lstStyle/>
          <a:p>
            <a:pPr algn="just"/>
            <a:r>
              <a:rPr lang="tr-TR" dirty="0" smtClean="0">
                <a:cs typeface="Times New Roman" pitchFamily="18" charset="0"/>
              </a:rPr>
              <a:t>BOD test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used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to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determine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pollutional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strenght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of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domestic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and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industrial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wastes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in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terms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of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oxygen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that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they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will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require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if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discharged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into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natural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watercources</a:t>
            </a: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78D3-5E33-4280-8AFC-88EC5EB822EB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8" name="7 Serbest Form"/>
          <p:cNvSpPr/>
          <p:nvPr/>
        </p:nvSpPr>
        <p:spPr>
          <a:xfrm>
            <a:off x="2114328" y="2662813"/>
            <a:ext cx="4106623" cy="2270928"/>
          </a:xfrm>
          <a:custGeom>
            <a:avLst/>
            <a:gdLst>
              <a:gd name="connsiteX0" fmla="*/ 2327043 w 4106623"/>
              <a:gd name="connsiteY0" fmla="*/ 120580 h 2270928"/>
              <a:gd name="connsiteX1" fmla="*/ 2327043 w 4106623"/>
              <a:gd name="connsiteY1" fmla="*/ 120580 h 2270928"/>
              <a:gd name="connsiteX2" fmla="*/ 2236608 w 4106623"/>
              <a:gd name="connsiteY2" fmla="*/ 140677 h 2270928"/>
              <a:gd name="connsiteX3" fmla="*/ 1985399 w 4106623"/>
              <a:gd name="connsiteY3" fmla="*/ 150725 h 2270928"/>
              <a:gd name="connsiteX4" fmla="*/ 1905013 w 4106623"/>
              <a:gd name="connsiteY4" fmla="*/ 160774 h 2270928"/>
              <a:gd name="connsiteX5" fmla="*/ 1834674 w 4106623"/>
              <a:gd name="connsiteY5" fmla="*/ 180871 h 2270928"/>
              <a:gd name="connsiteX6" fmla="*/ 1774384 w 4106623"/>
              <a:gd name="connsiteY6" fmla="*/ 190919 h 2270928"/>
              <a:gd name="connsiteX7" fmla="*/ 1744239 w 4106623"/>
              <a:gd name="connsiteY7" fmla="*/ 200967 h 2270928"/>
              <a:gd name="connsiteX8" fmla="*/ 1693997 w 4106623"/>
              <a:gd name="connsiteY8" fmla="*/ 211016 h 2270928"/>
              <a:gd name="connsiteX9" fmla="*/ 1663852 w 4106623"/>
              <a:gd name="connsiteY9" fmla="*/ 221064 h 2270928"/>
              <a:gd name="connsiteX10" fmla="*/ 1623659 w 4106623"/>
              <a:gd name="connsiteY10" fmla="*/ 231112 h 2270928"/>
              <a:gd name="connsiteX11" fmla="*/ 1593514 w 4106623"/>
              <a:gd name="connsiteY11" fmla="*/ 241161 h 2270928"/>
              <a:gd name="connsiteX12" fmla="*/ 1553320 w 4106623"/>
              <a:gd name="connsiteY12" fmla="*/ 251209 h 2270928"/>
              <a:gd name="connsiteX13" fmla="*/ 1523175 w 4106623"/>
              <a:gd name="connsiteY13" fmla="*/ 261257 h 2270928"/>
              <a:gd name="connsiteX14" fmla="*/ 1482982 w 4106623"/>
              <a:gd name="connsiteY14" fmla="*/ 271306 h 2270928"/>
              <a:gd name="connsiteX15" fmla="*/ 1422692 w 4106623"/>
              <a:gd name="connsiteY15" fmla="*/ 291402 h 2270928"/>
              <a:gd name="connsiteX16" fmla="*/ 1392547 w 4106623"/>
              <a:gd name="connsiteY16" fmla="*/ 321547 h 2270928"/>
              <a:gd name="connsiteX17" fmla="*/ 1362402 w 4106623"/>
              <a:gd name="connsiteY17" fmla="*/ 331596 h 2270928"/>
              <a:gd name="connsiteX18" fmla="*/ 1322208 w 4106623"/>
              <a:gd name="connsiteY18" fmla="*/ 391886 h 2270928"/>
              <a:gd name="connsiteX19" fmla="*/ 1332257 w 4106623"/>
              <a:gd name="connsiteY19" fmla="*/ 482321 h 2270928"/>
              <a:gd name="connsiteX20" fmla="*/ 1342305 w 4106623"/>
              <a:gd name="connsiteY20" fmla="*/ 512466 h 2270928"/>
              <a:gd name="connsiteX21" fmla="*/ 1372450 w 4106623"/>
              <a:gd name="connsiteY21" fmla="*/ 532563 h 2270928"/>
              <a:gd name="connsiteX22" fmla="*/ 1382498 w 4106623"/>
              <a:gd name="connsiteY22" fmla="*/ 562708 h 2270928"/>
              <a:gd name="connsiteX23" fmla="*/ 1342305 w 4106623"/>
              <a:gd name="connsiteY23" fmla="*/ 633046 h 2270928"/>
              <a:gd name="connsiteX24" fmla="*/ 1282015 w 4106623"/>
              <a:gd name="connsiteY24" fmla="*/ 653143 h 2270928"/>
              <a:gd name="connsiteX25" fmla="*/ 1251870 w 4106623"/>
              <a:gd name="connsiteY25" fmla="*/ 673240 h 2270928"/>
              <a:gd name="connsiteX26" fmla="*/ 1121241 w 4106623"/>
              <a:gd name="connsiteY26" fmla="*/ 703385 h 2270928"/>
              <a:gd name="connsiteX27" fmla="*/ 880081 w 4106623"/>
              <a:gd name="connsiteY27" fmla="*/ 783772 h 2270928"/>
              <a:gd name="connsiteX28" fmla="*/ 839887 w 4106623"/>
              <a:gd name="connsiteY28" fmla="*/ 793820 h 2270928"/>
              <a:gd name="connsiteX29" fmla="*/ 809742 w 4106623"/>
              <a:gd name="connsiteY29" fmla="*/ 803868 h 2270928"/>
              <a:gd name="connsiteX30" fmla="*/ 769549 w 4106623"/>
              <a:gd name="connsiteY30" fmla="*/ 813917 h 2270928"/>
              <a:gd name="connsiteX31" fmla="*/ 709259 w 4106623"/>
              <a:gd name="connsiteY31" fmla="*/ 834013 h 2270928"/>
              <a:gd name="connsiteX32" fmla="*/ 618824 w 4106623"/>
              <a:gd name="connsiteY32" fmla="*/ 864158 h 2270928"/>
              <a:gd name="connsiteX33" fmla="*/ 588679 w 4106623"/>
              <a:gd name="connsiteY33" fmla="*/ 874207 h 2270928"/>
              <a:gd name="connsiteX34" fmla="*/ 558534 w 4106623"/>
              <a:gd name="connsiteY34" fmla="*/ 884255 h 2270928"/>
              <a:gd name="connsiteX35" fmla="*/ 538437 w 4106623"/>
              <a:gd name="connsiteY35" fmla="*/ 914400 h 2270928"/>
              <a:gd name="connsiteX36" fmla="*/ 518340 w 4106623"/>
              <a:gd name="connsiteY36" fmla="*/ 974690 h 2270928"/>
              <a:gd name="connsiteX37" fmla="*/ 528388 w 4106623"/>
              <a:gd name="connsiteY37" fmla="*/ 1095271 h 2270928"/>
              <a:gd name="connsiteX38" fmla="*/ 538437 w 4106623"/>
              <a:gd name="connsiteY38" fmla="*/ 1125416 h 2270928"/>
              <a:gd name="connsiteX39" fmla="*/ 568582 w 4106623"/>
              <a:gd name="connsiteY39" fmla="*/ 1145512 h 2270928"/>
              <a:gd name="connsiteX40" fmla="*/ 588679 w 4106623"/>
              <a:gd name="connsiteY40" fmla="*/ 1205802 h 2270928"/>
              <a:gd name="connsiteX41" fmla="*/ 598727 w 4106623"/>
              <a:gd name="connsiteY41" fmla="*/ 1235947 h 2270928"/>
              <a:gd name="connsiteX42" fmla="*/ 588679 w 4106623"/>
              <a:gd name="connsiteY42" fmla="*/ 1266092 h 2270928"/>
              <a:gd name="connsiteX43" fmla="*/ 498243 w 4106623"/>
              <a:gd name="connsiteY43" fmla="*/ 1316334 h 2270928"/>
              <a:gd name="connsiteX44" fmla="*/ 407808 w 4106623"/>
              <a:gd name="connsiteY44" fmla="*/ 1366576 h 2270928"/>
              <a:gd name="connsiteX45" fmla="*/ 347518 w 4106623"/>
              <a:gd name="connsiteY45" fmla="*/ 1406769 h 2270928"/>
              <a:gd name="connsiteX46" fmla="*/ 287228 w 4106623"/>
              <a:gd name="connsiteY46" fmla="*/ 1426866 h 2270928"/>
              <a:gd name="connsiteX47" fmla="*/ 196793 w 4106623"/>
              <a:gd name="connsiteY47" fmla="*/ 1467060 h 2270928"/>
              <a:gd name="connsiteX48" fmla="*/ 166648 w 4106623"/>
              <a:gd name="connsiteY48" fmla="*/ 1487156 h 2270928"/>
              <a:gd name="connsiteX49" fmla="*/ 136503 w 4106623"/>
              <a:gd name="connsiteY49" fmla="*/ 1497205 h 2270928"/>
              <a:gd name="connsiteX50" fmla="*/ 96309 w 4106623"/>
              <a:gd name="connsiteY50" fmla="*/ 1557495 h 2270928"/>
              <a:gd name="connsiteX51" fmla="*/ 66164 w 4106623"/>
              <a:gd name="connsiteY51" fmla="*/ 1617785 h 2270928"/>
              <a:gd name="connsiteX52" fmla="*/ 36019 w 4106623"/>
              <a:gd name="connsiteY52" fmla="*/ 1678075 h 2270928"/>
              <a:gd name="connsiteX53" fmla="*/ 5874 w 4106623"/>
              <a:gd name="connsiteY53" fmla="*/ 1788607 h 2270928"/>
              <a:gd name="connsiteX54" fmla="*/ 36019 w 4106623"/>
              <a:gd name="connsiteY54" fmla="*/ 1999622 h 2270928"/>
              <a:gd name="connsiteX55" fmla="*/ 66164 w 4106623"/>
              <a:gd name="connsiteY55" fmla="*/ 2029767 h 2270928"/>
              <a:gd name="connsiteX56" fmla="*/ 156599 w 4106623"/>
              <a:gd name="connsiteY56" fmla="*/ 2090057 h 2270928"/>
              <a:gd name="connsiteX57" fmla="*/ 196793 w 4106623"/>
              <a:gd name="connsiteY57" fmla="*/ 2110154 h 2270928"/>
              <a:gd name="connsiteX58" fmla="*/ 257083 w 4106623"/>
              <a:gd name="connsiteY58" fmla="*/ 2150347 h 2270928"/>
              <a:gd name="connsiteX59" fmla="*/ 287228 w 4106623"/>
              <a:gd name="connsiteY59" fmla="*/ 2170444 h 2270928"/>
              <a:gd name="connsiteX60" fmla="*/ 377663 w 4106623"/>
              <a:gd name="connsiteY60" fmla="*/ 2200589 h 2270928"/>
              <a:gd name="connsiteX61" fmla="*/ 498243 w 4106623"/>
              <a:gd name="connsiteY61" fmla="*/ 2240783 h 2270928"/>
              <a:gd name="connsiteX62" fmla="*/ 568582 w 4106623"/>
              <a:gd name="connsiteY62" fmla="*/ 2250831 h 2270928"/>
              <a:gd name="connsiteX63" fmla="*/ 829839 w 4106623"/>
              <a:gd name="connsiteY63" fmla="*/ 2260879 h 2270928"/>
              <a:gd name="connsiteX64" fmla="*/ 1633707 w 4106623"/>
              <a:gd name="connsiteY64" fmla="*/ 2270928 h 2270928"/>
              <a:gd name="connsiteX65" fmla="*/ 2608397 w 4106623"/>
              <a:gd name="connsiteY65" fmla="*/ 2260879 h 2270928"/>
              <a:gd name="connsiteX66" fmla="*/ 2648591 w 4106623"/>
              <a:gd name="connsiteY66" fmla="*/ 2240783 h 2270928"/>
              <a:gd name="connsiteX67" fmla="*/ 2678736 w 4106623"/>
              <a:gd name="connsiteY67" fmla="*/ 2210638 h 2270928"/>
              <a:gd name="connsiteX68" fmla="*/ 2678736 w 4106623"/>
              <a:gd name="connsiteY68" fmla="*/ 2140299 h 2270928"/>
              <a:gd name="connsiteX69" fmla="*/ 2648591 w 4106623"/>
              <a:gd name="connsiteY69" fmla="*/ 2130251 h 2270928"/>
              <a:gd name="connsiteX70" fmla="*/ 2618446 w 4106623"/>
              <a:gd name="connsiteY70" fmla="*/ 2069961 h 2270928"/>
              <a:gd name="connsiteX71" fmla="*/ 2628494 w 4106623"/>
              <a:gd name="connsiteY71" fmla="*/ 2029767 h 2270928"/>
              <a:gd name="connsiteX72" fmla="*/ 2688784 w 4106623"/>
              <a:gd name="connsiteY72" fmla="*/ 1979525 h 2270928"/>
              <a:gd name="connsiteX73" fmla="*/ 2789268 w 4106623"/>
              <a:gd name="connsiteY73" fmla="*/ 1909187 h 2270928"/>
              <a:gd name="connsiteX74" fmla="*/ 2829461 w 4106623"/>
              <a:gd name="connsiteY74" fmla="*/ 1889090 h 2270928"/>
              <a:gd name="connsiteX75" fmla="*/ 2889751 w 4106623"/>
              <a:gd name="connsiteY75" fmla="*/ 1868994 h 2270928"/>
              <a:gd name="connsiteX76" fmla="*/ 2919896 w 4106623"/>
              <a:gd name="connsiteY76" fmla="*/ 1848897 h 2270928"/>
              <a:gd name="connsiteX77" fmla="*/ 2960090 w 4106623"/>
              <a:gd name="connsiteY77" fmla="*/ 1838849 h 2270928"/>
              <a:gd name="connsiteX78" fmla="*/ 2990235 w 4106623"/>
              <a:gd name="connsiteY78" fmla="*/ 1828800 h 2270928"/>
              <a:gd name="connsiteX79" fmla="*/ 3030428 w 4106623"/>
              <a:gd name="connsiteY79" fmla="*/ 1818752 h 2270928"/>
              <a:gd name="connsiteX80" fmla="*/ 3090718 w 4106623"/>
              <a:gd name="connsiteY80" fmla="*/ 1798655 h 2270928"/>
              <a:gd name="connsiteX81" fmla="*/ 3120863 w 4106623"/>
              <a:gd name="connsiteY81" fmla="*/ 1788607 h 2270928"/>
              <a:gd name="connsiteX82" fmla="*/ 3221347 w 4106623"/>
              <a:gd name="connsiteY82" fmla="*/ 1758462 h 2270928"/>
              <a:gd name="connsiteX83" fmla="*/ 3341927 w 4106623"/>
              <a:gd name="connsiteY83" fmla="*/ 1718268 h 2270928"/>
              <a:gd name="connsiteX84" fmla="*/ 3402217 w 4106623"/>
              <a:gd name="connsiteY84" fmla="*/ 1698172 h 2270928"/>
              <a:gd name="connsiteX85" fmla="*/ 3432362 w 4106623"/>
              <a:gd name="connsiteY85" fmla="*/ 1678075 h 2270928"/>
              <a:gd name="connsiteX86" fmla="*/ 3482604 w 4106623"/>
              <a:gd name="connsiteY86" fmla="*/ 1668027 h 2270928"/>
              <a:gd name="connsiteX87" fmla="*/ 3512749 w 4106623"/>
              <a:gd name="connsiteY87" fmla="*/ 1657978 h 2270928"/>
              <a:gd name="connsiteX88" fmla="*/ 3552942 w 4106623"/>
              <a:gd name="connsiteY88" fmla="*/ 1647930 h 2270928"/>
              <a:gd name="connsiteX89" fmla="*/ 3583087 w 4106623"/>
              <a:gd name="connsiteY89" fmla="*/ 1627833 h 2270928"/>
              <a:gd name="connsiteX90" fmla="*/ 3613232 w 4106623"/>
              <a:gd name="connsiteY90" fmla="*/ 1617785 h 2270928"/>
              <a:gd name="connsiteX91" fmla="*/ 3633329 w 4106623"/>
              <a:gd name="connsiteY91" fmla="*/ 1557495 h 2270928"/>
              <a:gd name="connsiteX92" fmla="*/ 3653426 w 4106623"/>
              <a:gd name="connsiteY92" fmla="*/ 1527350 h 2270928"/>
              <a:gd name="connsiteX93" fmla="*/ 3643377 w 4106623"/>
              <a:gd name="connsiteY93" fmla="*/ 1467060 h 2270928"/>
              <a:gd name="connsiteX94" fmla="*/ 3633329 w 4106623"/>
              <a:gd name="connsiteY94" fmla="*/ 1436914 h 2270928"/>
              <a:gd name="connsiteX95" fmla="*/ 3573039 w 4106623"/>
              <a:gd name="connsiteY95" fmla="*/ 1396721 h 2270928"/>
              <a:gd name="connsiteX96" fmla="*/ 3482604 w 4106623"/>
              <a:gd name="connsiteY96" fmla="*/ 1336431 h 2270928"/>
              <a:gd name="connsiteX97" fmla="*/ 3452459 w 4106623"/>
              <a:gd name="connsiteY97" fmla="*/ 1326383 h 2270928"/>
              <a:gd name="connsiteX98" fmla="*/ 3422314 w 4106623"/>
              <a:gd name="connsiteY98" fmla="*/ 1306286 h 2270928"/>
              <a:gd name="connsiteX99" fmla="*/ 3432362 w 4106623"/>
              <a:gd name="connsiteY99" fmla="*/ 1195754 h 2270928"/>
              <a:gd name="connsiteX100" fmla="*/ 3442410 w 4106623"/>
              <a:gd name="connsiteY100" fmla="*/ 1165609 h 2270928"/>
              <a:gd name="connsiteX101" fmla="*/ 3472556 w 4106623"/>
              <a:gd name="connsiteY101" fmla="*/ 1155561 h 2270928"/>
              <a:gd name="connsiteX102" fmla="*/ 3552942 w 4106623"/>
              <a:gd name="connsiteY102" fmla="*/ 1105319 h 2270928"/>
              <a:gd name="connsiteX103" fmla="*/ 3583087 w 4106623"/>
              <a:gd name="connsiteY103" fmla="*/ 1095271 h 2270928"/>
              <a:gd name="connsiteX104" fmla="*/ 3643377 w 4106623"/>
              <a:gd name="connsiteY104" fmla="*/ 1055077 h 2270928"/>
              <a:gd name="connsiteX105" fmla="*/ 3673523 w 4106623"/>
              <a:gd name="connsiteY105" fmla="*/ 1045029 h 2270928"/>
              <a:gd name="connsiteX106" fmla="*/ 3713716 w 4106623"/>
              <a:gd name="connsiteY106" fmla="*/ 1024932 h 2270928"/>
              <a:gd name="connsiteX107" fmla="*/ 3743861 w 4106623"/>
              <a:gd name="connsiteY107" fmla="*/ 1004835 h 2270928"/>
              <a:gd name="connsiteX108" fmla="*/ 3824248 w 4106623"/>
              <a:gd name="connsiteY108" fmla="*/ 964642 h 2270928"/>
              <a:gd name="connsiteX109" fmla="*/ 3864441 w 4106623"/>
              <a:gd name="connsiteY109" fmla="*/ 934497 h 2270928"/>
              <a:gd name="connsiteX110" fmla="*/ 3954876 w 4106623"/>
              <a:gd name="connsiteY110" fmla="*/ 874207 h 2270928"/>
              <a:gd name="connsiteX111" fmla="*/ 4025215 w 4106623"/>
              <a:gd name="connsiteY111" fmla="*/ 763675 h 2270928"/>
              <a:gd name="connsiteX112" fmla="*/ 4055360 w 4106623"/>
              <a:gd name="connsiteY112" fmla="*/ 733530 h 2270928"/>
              <a:gd name="connsiteX113" fmla="*/ 4075457 w 4106623"/>
              <a:gd name="connsiteY113" fmla="*/ 693336 h 2270928"/>
              <a:gd name="connsiteX114" fmla="*/ 4105602 w 4106623"/>
              <a:gd name="connsiteY114" fmla="*/ 633046 h 2270928"/>
              <a:gd name="connsiteX115" fmla="*/ 4075457 w 4106623"/>
              <a:gd name="connsiteY115" fmla="*/ 542611 h 2270928"/>
              <a:gd name="connsiteX116" fmla="*/ 4035263 w 4106623"/>
              <a:gd name="connsiteY116" fmla="*/ 532563 h 2270928"/>
              <a:gd name="connsiteX117" fmla="*/ 3995070 w 4106623"/>
              <a:gd name="connsiteY117" fmla="*/ 512466 h 2270928"/>
              <a:gd name="connsiteX118" fmla="*/ 3964925 w 4106623"/>
              <a:gd name="connsiteY118" fmla="*/ 502418 h 2270928"/>
              <a:gd name="connsiteX119" fmla="*/ 3934780 w 4106623"/>
              <a:gd name="connsiteY119" fmla="*/ 472273 h 2270928"/>
              <a:gd name="connsiteX120" fmla="*/ 3904635 w 4106623"/>
              <a:gd name="connsiteY120" fmla="*/ 452176 h 2270928"/>
              <a:gd name="connsiteX121" fmla="*/ 3854393 w 4106623"/>
              <a:gd name="connsiteY121" fmla="*/ 361741 h 2270928"/>
              <a:gd name="connsiteX122" fmla="*/ 3844345 w 4106623"/>
              <a:gd name="connsiteY122" fmla="*/ 100484 h 2270928"/>
              <a:gd name="connsiteX123" fmla="*/ 3824248 w 4106623"/>
              <a:gd name="connsiteY123" fmla="*/ 40194 h 2270928"/>
              <a:gd name="connsiteX124" fmla="*/ 3794103 w 4106623"/>
              <a:gd name="connsiteY124" fmla="*/ 20097 h 2270928"/>
              <a:gd name="connsiteX125" fmla="*/ 3723764 w 4106623"/>
              <a:gd name="connsiteY125" fmla="*/ 0 h 2270928"/>
              <a:gd name="connsiteX126" fmla="*/ 2467720 w 4106623"/>
              <a:gd name="connsiteY126" fmla="*/ 10049 h 2270928"/>
              <a:gd name="connsiteX127" fmla="*/ 2427527 w 4106623"/>
              <a:gd name="connsiteY127" fmla="*/ 20097 h 2270928"/>
              <a:gd name="connsiteX128" fmla="*/ 2387334 w 4106623"/>
              <a:gd name="connsiteY128" fmla="*/ 80387 h 2270928"/>
              <a:gd name="connsiteX129" fmla="*/ 2327043 w 4106623"/>
              <a:gd name="connsiteY129" fmla="*/ 100484 h 2270928"/>
              <a:gd name="connsiteX130" fmla="*/ 2276802 w 4106623"/>
              <a:gd name="connsiteY130" fmla="*/ 120580 h 2270928"/>
              <a:gd name="connsiteX131" fmla="*/ 2327043 w 4106623"/>
              <a:gd name="connsiteY131" fmla="*/ 120580 h 227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106623" h="2270928">
                <a:moveTo>
                  <a:pt x="2327043" y="120580"/>
                </a:moveTo>
                <a:lnTo>
                  <a:pt x="2327043" y="120580"/>
                </a:lnTo>
                <a:cubicBezTo>
                  <a:pt x="2296898" y="127279"/>
                  <a:pt x="2267369" y="137963"/>
                  <a:pt x="2236608" y="140677"/>
                </a:cubicBezTo>
                <a:cubicBezTo>
                  <a:pt x="2153129" y="148043"/>
                  <a:pt x="2069049" y="145655"/>
                  <a:pt x="1985399" y="150725"/>
                </a:cubicBezTo>
                <a:cubicBezTo>
                  <a:pt x="1958445" y="152359"/>
                  <a:pt x="1931808" y="157424"/>
                  <a:pt x="1905013" y="160774"/>
                </a:cubicBezTo>
                <a:cubicBezTo>
                  <a:pt x="1876286" y="170349"/>
                  <a:pt x="1866212" y="174563"/>
                  <a:pt x="1834674" y="180871"/>
                </a:cubicBezTo>
                <a:cubicBezTo>
                  <a:pt x="1814696" y="184867"/>
                  <a:pt x="1794273" y="186499"/>
                  <a:pt x="1774384" y="190919"/>
                </a:cubicBezTo>
                <a:cubicBezTo>
                  <a:pt x="1764044" y="193217"/>
                  <a:pt x="1754515" y="198398"/>
                  <a:pt x="1744239" y="200967"/>
                </a:cubicBezTo>
                <a:cubicBezTo>
                  <a:pt x="1727670" y="205109"/>
                  <a:pt x="1710566" y="206874"/>
                  <a:pt x="1693997" y="211016"/>
                </a:cubicBezTo>
                <a:cubicBezTo>
                  <a:pt x="1683721" y="213585"/>
                  <a:pt x="1674036" y="218154"/>
                  <a:pt x="1663852" y="221064"/>
                </a:cubicBezTo>
                <a:cubicBezTo>
                  <a:pt x="1650573" y="224858"/>
                  <a:pt x="1636938" y="227318"/>
                  <a:pt x="1623659" y="231112"/>
                </a:cubicBezTo>
                <a:cubicBezTo>
                  <a:pt x="1613475" y="234022"/>
                  <a:pt x="1603698" y="238251"/>
                  <a:pt x="1593514" y="241161"/>
                </a:cubicBezTo>
                <a:cubicBezTo>
                  <a:pt x="1580235" y="244955"/>
                  <a:pt x="1566599" y="247415"/>
                  <a:pt x="1553320" y="251209"/>
                </a:cubicBezTo>
                <a:cubicBezTo>
                  <a:pt x="1543136" y="254119"/>
                  <a:pt x="1533359" y="258347"/>
                  <a:pt x="1523175" y="261257"/>
                </a:cubicBezTo>
                <a:cubicBezTo>
                  <a:pt x="1509896" y="265051"/>
                  <a:pt x="1496210" y="267338"/>
                  <a:pt x="1482982" y="271306"/>
                </a:cubicBezTo>
                <a:cubicBezTo>
                  <a:pt x="1462692" y="277393"/>
                  <a:pt x="1422692" y="291402"/>
                  <a:pt x="1422692" y="291402"/>
                </a:cubicBezTo>
                <a:cubicBezTo>
                  <a:pt x="1412644" y="301450"/>
                  <a:pt x="1404371" y="313664"/>
                  <a:pt x="1392547" y="321547"/>
                </a:cubicBezTo>
                <a:cubicBezTo>
                  <a:pt x="1383734" y="327422"/>
                  <a:pt x="1369892" y="324106"/>
                  <a:pt x="1362402" y="331596"/>
                </a:cubicBezTo>
                <a:cubicBezTo>
                  <a:pt x="1345323" y="348675"/>
                  <a:pt x="1322208" y="391886"/>
                  <a:pt x="1322208" y="391886"/>
                </a:cubicBezTo>
                <a:cubicBezTo>
                  <a:pt x="1305461" y="442128"/>
                  <a:pt x="1308811" y="411982"/>
                  <a:pt x="1332257" y="482321"/>
                </a:cubicBezTo>
                <a:cubicBezTo>
                  <a:pt x="1335606" y="492369"/>
                  <a:pt x="1333492" y="506591"/>
                  <a:pt x="1342305" y="512466"/>
                </a:cubicBezTo>
                <a:lnTo>
                  <a:pt x="1372450" y="532563"/>
                </a:lnTo>
                <a:cubicBezTo>
                  <a:pt x="1375799" y="542611"/>
                  <a:pt x="1382498" y="552116"/>
                  <a:pt x="1382498" y="562708"/>
                </a:cubicBezTo>
                <a:cubicBezTo>
                  <a:pt x="1382498" y="591952"/>
                  <a:pt x="1368329" y="618588"/>
                  <a:pt x="1342305" y="633046"/>
                </a:cubicBezTo>
                <a:cubicBezTo>
                  <a:pt x="1323787" y="643334"/>
                  <a:pt x="1282015" y="653143"/>
                  <a:pt x="1282015" y="653143"/>
                </a:cubicBezTo>
                <a:cubicBezTo>
                  <a:pt x="1271967" y="659842"/>
                  <a:pt x="1262906" y="668335"/>
                  <a:pt x="1251870" y="673240"/>
                </a:cubicBezTo>
                <a:cubicBezTo>
                  <a:pt x="1199604" y="696469"/>
                  <a:pt x="1178458" y="695211"/>
                  <a:pt x="1121241" y="703385"/>
                </a:cubicBezTo>
                <a:lnTo>
                  <a:pt x="880081" y="783772"/>
                </a:lnTo>
                <a:cubicBezTo>
                  <a:pt x="866979" y="788139"/>
                  <a:pt x="853166" y="790026"/>
                  <a:pt x="839887" y="793820"/>
                </a:cubicBezTo>
                <a:cubicBezTo>
                  <a:pt x="829703" y="796730"/>
                  <a:pt x="819926" y="800958"/>
                  <a:pt x="809742" y="803868"/>
                </a:cubicBezTo>
                <a:cubicBezTo>
                  <a:pt x="796463" y="807662"/>
                  <a:pt x="782777" y="809949"/>
                  <a:pt x="769549" y="813917"/>
                </a:cubicBezTo>
                <a:cubicBezTo>
                  <a:pt x="749259" y="820004"/>
                  <a:pt x="729356" y="827314"/>
                  <a:pt x="709259" y="834013"/>
                </a:cubicBezTo>
                <a:lnTo>
                  <a:pt x="618824" y="864158"/>
                </a:lnTo>
                <a:lnTo>
                  <a:pt x="588679" y="874207"/>
                </a:lnTo>
                <a:lnTo>
                  <a:pt x="558534" y="884255"/>
                </a:lnTo>
                <a:cubicBezTo>
                  <a:pt x="551835" y="894303"/>
                  <a:pt x="543342" y="903364"/>
                  <a:pt x="538437" y="914400"/>
                </a:cubicBezTo>
                <a:cubicBezTo>
                  <a:pt x="529833" y="933758"/>
                  <a:pt x="518340" y="974690"/>
                  <a:pt x="518340" y="974690"/>
                </a:cubicBezTo>
                <a:cubicBezTo>
                  <a:pt x="521689" y="1014884"/>
                  <a:pt x="523057" y="1055292"/>
                  <a:pt x="528388" y="1095271"/>
                </a:cubicBezTo>
                <a:cubicBezTo>
                  <a:pt x="529788" y="1105770"/>
                  <a:pt x="531820" y="1117145"/>
                  <a:pt x="538437" y="1125416"/>
                </a:cubicBezTo>
                <a:cubicBezTo>
                  <a:pt x="545981" y="1134846"/>
                  <a:pt x="558534" y="1138813"/>
                  <a:pt x="568582" y="1145512"/>
                </a:cubicBezTo>
                <a:lnTo>
                  <a:pt x="588679" y="1205802"/>
                </a:lnTo>
                <a:lnTo>
                  <a:pt x="598727" y="1235947"/>
                </a:lnTo>
                <a:cubicBezTo>
                  <a:pt x="595378" y="1245995"/>
                  <a:pt x="596169" y="1258602"/>
                  <a:pt x="588679" y="1266092"/>
                </a:cubicBezTo>
                <a:cubicBezTo>
                  <a:pt x="554126" y="1300645"/>
                  <a:pt x="536151" y="1303699"/>
                  <a:pt x="498243" y="1316334"/>
                </a:cubicBezTo>
                <a:cubicBezTo>
                  <a:pt x="429140" y="1362403"/>
                  <a:pt x="460867" y="1348890"/>
                  <a:pt x="407808" y="1366576"/>
                </a:cubicBezTo>
                <a:cubicBezTo>
                  <a:pt x="378160" y="1411050"/>
                  <a:pt x="401591" y="1390547"/>
                  <a:pt x="347518" y="1406769"/>
                </a:cubicBezTo>
                <a:cubicBezTo>
                  <a:pt x="327228" y="1412856"/>
                  <a:pt x="287228" y="1426866"/>
                  <a:pt x="287228" y="1426866"/>
                </a:cubicBezTo>
                <a:cubicBezTo>
                  <a:pt x="239457" y="1458714"/>
                  <a:pt x="268540" y="1443144"/>
                  <a:pt x="196793" y="1467060"/>
                </a:cubicBezTo>
                <a:cubicBezTo>
                  <a:pt x="185336" y="1470879"/>
                  <a:pt x="177450" y="1481755"/>
                  <a:pt x="166648" y="1487156"/>
                </a:cubicBezTo>
                <a:cubicBezTo>
                  <a:pt x="157174" y="1491893"/>
                  <a:pt x="146551" y="1493855"/>
                  <a:pt x="136503" y="1497205"/>
                </a:cubicBezTo>
                <a:cubicBezTo>
                  <a:pt x="123105" y="1517302"/>
                  <a:pt x="103947" y="1534581"/>
                  <a:pt x="96309" y="1557495"/>
                </a:cubicBezTo>
                <a:cubicBezTo>
                  <a:pt x="82442" y="1599097"/>
                  <a:pt x="92136" y="1578827"/>
                  <a:pt x="66164" y="1617785"/>
                </a:cubicBezTo>
                <a:cubicBezTo>
                  <a:pt x="29519" y="1727723"/>
                  <a:pt x="87962" y="1561201"/>
                  <a:pt x="36019" y="1678075"/>
                </a:cubicBezTo>
                <a:cubicBezTo>
                  <a:pt x="17477" y="1719794"/>
                  <a:pt x="14470" y="1745629"/>
                  <a:pt x="5874" y="1788607"/>
                </a:cubicBezTo>
                <a:cubicBezTo>
                  <a:pt x="17332" y="1960469"/>
                  <a:pt x="0" y="1891563"/>
                  <a:pt x="36019" y="1999622"/>
                </a:cubicBezTo>
                <a:cubicBezTo>
                  <a:pt x="40513" y="2013103"/>
                  <a:pt x="54947" y="2021043"/>
                  <a:pt x="66164" y="2029767"/>
                </a:cubicBezTo>
                <a:cubicBezTo>
                  <a:pt x="66185" y="2029783"/>
                  <a:pt x="141515" y="2080001"/>
                  <a:pt x="156599" y="2090057"/>
                </a:cubicBezTo>
                <a:cubicBezTo>
                  <a:pt x="169063" y="2098366"/>
                  <a:pt x="184604" y="2101447"/>
                  <a:pt x="196793" y="2110154"/>
                </a:cubicBezTo>
                <a:cubicBezTo>
                  <a:pt x="262653" y="2157197"/>
                  <a:pt x="192419" y="2128793"/>
                  <a:pt x="257083" y="2150347"/>
                </a:cubicBezTo>
                <a:cubicBezTo>
                  <a:pt x="267131" y="2157046"/>
                  <a:pt x="276192" y="2165539"/>
                  <a:pt x="287228" y="2170444"/>
                </a:cubicBezTo>
                <a:cubicBezTo>
                  <a:pt x="287243" y="2170451"/>
                  <a:pt x="362583" y="2195562"/>
                  <a:pt x="377663" y="2200589"/>
                </a:cubicBezTo>
                <a:lnTo>
                  <a:pt x="498243" y="2240783"/>
                </a:lnTo>
                <a:cubicBezTo>
                  <a:pt x="520712" y="2248273"/>
                  <a:pt x="544941" y="2249398"/>
                  <a:pt x="568582" y="2250831"/>
                </a:cubicBezTo>
                <a:cubicBezTo>
                  <a:pt x="655572" y="2256103"/>
                  <a:pt x="742704" y="2259235"/>
                  <a:pt x="829839" y="2260879"/>
                </a:cubicBezTo>
                <a:lnTo>
                  <a:pt x="1633707" y="2270928"/>
                </a:lnTo>
                <a:lnTo>
                  <a:pt x="2608397" y="2260879"/>
                </a:lnTo>
                <a:cubicBezTo>
                  <a:pt x="2623370" y="2260434"/>
                  <a:pt x="2636402" y="2249489"/>
                  <a:pt x="2648591" y="2240783"/>
                </a:cubicBezTo>
                <a:cubicBezTo>
                  <a:pt x="2660155" y="2232523"/>
                  <a:pt x="2668688" y="2220686"/>
                  <a:pt x="2678736" y="2210638"/>
                </a:cubicBezTo>
                <a:cubicBezTo>
                  <a:pt x="2686889" y="2186177"/>
                  <a:pt x="2699517" y="2166275"/>
                  <a:pt x="2678736" y="2140299"/>
                </a:cubicBezTo>
                <a:cubicBezTo>
                  <a:pt x="2672119" y="2132028"/>
                  <a:pt x="2658639" y="2133600"/>
                  <a:pt x="2648591" y="2130251"/>
                </a:cubicBezTo>
                <a:cubicBezTo>
                  <a:pt x="2638429" y="2115009"/>
                  <a:pt x="2618446" y="2090763"/>
                  <a:pt x="2618446" y="2069961"/>
                </a:cubicBezTo>
                <a:cubicBezTo>
                  <a:pt x="2618446" y="2056151"/>
                  <a:pt x="2621642" y="2041758"/>
                  <a:pt x="2628494" y="2029767"/>
                </a:cubicBezTo>
                <a:cubicBezTo>
                  <a:pt x="2641435" y="2007119"/>
                  <a:pt x="2668693" y="1993876"/>
                  <a:pt x="2688784" y="1979525"/>
                </a:cubicBezTo>
                <a:cubicBezTo>
                  <a:pt x="2792911" y="1905148"/>
                  <a:pt x="2650702" y="2001562"/>
                  <a:pt x="2789268" y="1909187"/>
                </a:cubicBezTo>
                <a:cubicBezTo>
                  <a:pt x="2801731" y="1900878"/>
                  <a:pt x="2815553" y="1894653"/>
                  <a:pt x="2829461" y="1889090"/>
                </a:cubicBezTo>
                <a:cubicBezTo>
                  <a:pt x="2849130" y="1881223"/>
                  <a:pt x="2889751" y="1868994"/>
                  <a:pt x="2889751" y="1868994"/>
                </a:cubicBezTo>
                <a:cubicBezTo>
                  <a:pt x="2899799" y="1862295"/>
                  <a:pt x="2908796" y="1853654"/>
                  <a:pt x="2919896" y="1848897"/>
                </a:cubicBezTo>
                <a:cubicBezTo>
                  <a:pt x="2932590" y="1843457"/>
                  <a:pt x="2946811" y="1842643"/>
                  <a:pt x="2960090" y="1838849"/>
                </a:cubicBezTo>
                <a:cubicBezTo>
                  <a:pt x="2970274" y="1835939"/>
                  <a:pt x="2980051" y="1831710"/>
                  <a:pt x="2990235" y="1828800"/>
                </a:cubicBezTo>
                <a:cubicBezTo>
                  <a:pt x="3003514" y="1825006"/>
                  <a:pt x="3017200" y="1822720"/>
                  <a:pt x="3030428" y="1818752"/>
                </a:cubicBezTo>
                <a:cubicBezTo>
                  <a:pt x="3050718" y="1812665"/>
                  <a:pt x="3070621" y="1805354"/>
                  <a:pt x="3090718" y="1798655"/>
                </a:cubicBezTo>
                <a:cubicBezTo>
                  <a:pt x="3100766" y="1795306"/>
                  <a:pt x="3110587" y="1791176"/>
                  <a:pt x="3120863" y="1788607"/>
                </a:cubicBezTo>
                <a:cubicBezTo>
                  <a:pt x="3149706" y="1781396"/>
                  <a:pt x="3196890" y="1770691"/>
                  <a:pt x="3221347" y="1758462"/>
                </a:cubicBezTo>
                <a:cubicBezTo>
                  <a:pt x="3311975" y="1713147"/>
                  <a:pt x="3199563" y="1765721"/>
                  <a:pt x="3341927" y="1718268"/>
                </a:cubicBezTo>
                <a:lnTo>
                  <a:pt x="3402217" y="1698172"/>
                </a:lnTo>
                <a:cubicBezTo>
                  <a:pt x="3412265" y="1691473"/>
                  <a:pt x="3421054" y="1682315"/>
                  <a:pt x="3432362" y="1678075"/>
                </a:cubicBezTo>
                <a:cubicBezTo>
                  <a:pt x="3448354" y="1672078"/>
                  <a:pt x="3466035" y="1672169"/>
                  <a:pt x="3482604" y="1668027"/>
                </a:cubicBezTo>
                <a:cubicBezTo>
                  <a:pt x="3492880" y="1665458"/>
                  <a:pt x="3502565" y="1660888"/>
                  <a:pt x="3512749" y="1657978"/>
                </a:cubicBezTo>
                <a:cubicBezTo>
                  <a:pt x="3526028" y="1654184"/>
                  <a:pt x="3539544" y="1651279"/>
                  <a:pt x="3552942" y="1647930"/>
                </a:cubicBezTo>
                <a:cubicBezTo>
                  <a:pt x="3562990" y="1641231"/>
                  <a:pt x="3572285" y="1633234"/>
                  <a:pt x="3583087" y="1627833"/>
                </a:cubicBezTo>
                <a:cubicBezTo>
                  <a:pt x="3592561" y="1623096"/>
                  <a:pt x="3607076" y="1626404"/>
                  <a:pt x="3613232" y="1617785"/>
                </a:cubicBezTo>
                <a:cubicBezTo>
                  <a:pt x="3625545" y="1600547"/>
                  <a:pt x="3621578" y="1575121"/>
                  <a:pt x="3633329" y="1557495"/>
                </a:cubicBezTo>
                <a:lnTo>
                  <a:pt x="3653426" y="1527350"/>
                </a:lnTo>
                <a:cubicBezTo>
                  <a:pt x="3650076" y="1507253"/>
                  <a:pt x="3647797" y="1486949"/>
                  <a:pt x="3643377" y="1467060"/>
                </a:cubicBezTo>
                <a:cubicBezTo>
                  <a:pt x="3641079" y="1456720"/>
                  <a:pt x="3640819" y="1444404"/>
                  <a:pt x="3633329" y="1436914"/>
                </a:cubicBezTo>
                <a:cubicBezTo>
                  <a:pt x="3616250" y="1419835"/>
                  <a:pt x="3593136" y="1410119"/>
                  <a:pt x="3573039" y="1396721"/>
                </a:cubicBezTo>
                <a:lnTo>
                  <a:pt x="3482604" y="1336431"/>
                </a:lnTo>
                <a:cubicBezTo>
                  <a:pt x="3473791" y="1330556"/>
                  <a:pt x="3462507" y="1329732"/>
                  <a:pt x="3452459" y="1326383"/>
                </a:cubicBezTo>
                <a:cubicBezTo>
                  <a:pt x="3442411" y="1319684"/>
                  <a:pt x="3424150" y="1318222"/>
                  <a:pt x="3422314" y="1306286"/>
                </a:cubicBezTo>
                <a:cubicBezTo>
                  <a:pt x="3416688" y="1269720"/>
                  <a:pt x="3427130" y="1232378"/>
                  <a:pt x="3432362" y="1195754"/>
                </a:cubicBezTo>
                <a:cubicBezTo>
                  <a:pt x="3433860" y="1185269"/>
                  <a:pt x="3434920" y="1173098"/>
                  <a:pt x="3442410" y="1165609"/>
                </a:cubicBezTo>
                <a:cubicBezTo>
                  <a:pt x="3449900" y="1158119"/>
                  <a:pt x="3462507" y="1158910"/>
                  <a:pt x="3472556" y="1155561"/>
                </a:cubicBezTo>
                <a:cubicBezTo>
                  <a:pt x="3504402" y="1107790"/>
                  <a:pt x="3481196" y="1129234"/>
                  <a:pt x="3552942" y="1105319"/>
                </a:cubicBezTo>
                <a:lnTo>
                  <a:pt x="3583087" y="1095271"/>
                </a:lnTo>
                <a:lnTo>
                  <a:pt x="3643377" y="1055077"/>
                </a:lnTo>
                <a:cubicBezTo>
                  <a:pt x="3652190" y="1049201"/>
                  <a:pt x="3663787" y="1049201"/>
                  <a:pt x="3673523" y="1045029"/>
                </a:cubicBezTo>
                <a:cubicBezTo>
                  <a:pt x="3687291" y="1039128"/>
                  <a:pt x="3700711" y="1032364"/>
                  <a:pt x="3713716" y="1024932"/>
                </a:cubicBezTo>
                <a:cubicBezTo>
                  <a:pt x="3724201" y="1018940"/>
                  <a:pt x="3733259" y="1010618"/>
                  <a:pt x="3743861" y="1004835"/>
                </a:cubicBezTo>
                <a:cubicBezTo>
                  <a:pt x="3770161" y="990489"/>
                  <a:pt x="3800281" y="982617"/>
                  <a:pt x="3824248" y="964642"/>
                </a:cubicBezTo>
                <a:cubicBezTo>
                  <a:pt x="3837646" y="954594"/>
                  <a:pt x="3850721" y="944101"/>
                  <a:pt x="3864441" y="934497"/>
                </a:cubicBezTo>
                <a:cubicBezTo>
                  <a:pt x="3864511" y="934448"/>
                  <a:pt x="3939768" y="884279"/>
                  <a:pt x="3954876" y="874207"/>
                </a:cubicBezTo>
                <a:cubicBezTo>
                  <a:pt x="4021110" y="830052"/>
                  <a:pt x="3947243" y="841647"/>
                  <a:pt x="4025215" y="763675"/>
                </a:cubicBezTo>
                <a:cubicBezTo>
                  <a:pt x="4035263" y="753627"/>
                  <a:pt x="4047100" y="745094"/>
                  <a:pt x="4055360" y="733530"/>
                </a:cubicBezTo>
                <a:cubicBezTo>
                  <a:pt x="4064067" y="721341"/>
                  <a:pt x="4068025" y="706342"/>
                  <a:pt x="4075457" y="693336"/>
                </a:cubicBezTo>
                <a:cubicBezTo>
                  <a:pt x="4106623" y="638794"/>
                  <a:pt x="4087178" y="688315"/>
                  <a:pt x="4105602" y="633046"/>
                </a:cubicBezTo>
                <a:cubicBezTo>
                  <a:pt x="4101845" y="610506"/>
                  <a:pt x="4101948" y="560271"/>
                  <a:pt x="4075457" y="542611"/>
                </a:cubicBezTo>
                <a:cubicBezTo>
                  <a:pt x="4063966" y="534950"/>
                  <a:pt x="4048661" y="535912"/>
                  <a:pt x="4035263" y="532563"/>
                </a:cubicBezTo>
                <a:cubicBezTo>
                  <a:pt x="4021865" y="525864"/>
                  <a:pt x="4008838" y="518367"/>
                  <a:pt x="3995070" y="512466"/>
                </a:cubicBezTo>
                <a:cubicBezTo>
                  <a:pt x="3985335" y="508294"/>
                  <a:pt x="3973738" y="508293"/>
                  <a:pt x="3964925" y="502418"/>
                </a:cubicBezTo>
                <a:cubicBezTo>
                  <a:pt x="3953101" y="494535"/>
                  <a:pt x="3945697" y="481370"/>
                  <a:pt x="3934780" y="472273"/>
                </a:cubicBezTo>
                <a:cubicBezTo>
                  <a:pt x="3925502" y="464542"/>
                  <a:pt x="3914683" y="458875"/>
                  <a:pt x="3904635" y="452176"/>
                </a:cubicBezTo>
                <a:cubicBezTo>
                  <a:pt x="3858566" y="383073"/>
                  <a:pt x="3872079" y="414800"/>
                  <a:pt x="3854393" y="361741"/>
                </a:cubicBezTo>
                <a:cubicBezTo>
                  <a:pt x="3851044" y="274655"/>
                  <a:pt x="3852480" y="187254"/>
                  <a:pt x="3844345" y="100484"/>
                </a:cubicBezTo>
                <a:cubicBezTo>
                  <a:pt x="3842368" y="79393"/>
                  <a:pt x="3841874" y="51945"/>
                  <a:pt x="3824248" y="40194"/>
                </a:cubicBezTo>
                <a:cubicBezTo>
                  <a:pt x="3814200" y="33495"/>
                  <a:pt x="3804905" y="25498"/>
                  <a:pt x="3794103" y="20097"/>
                </a:cubicBezTo>
                <a:cubicBezTo>
                  <a:pt x="3779691" y="12891"/>
                  <a:pt x="3736637" y="3218"/>
                  <a:pt x="3723764" y="0"/>
                </a:cubicBezTo>
                <a:lnTo>
                  <a:pt x="2467720" y="10049"/>
                </a:lnTo>
                <a:cubicBezTo>
                  <a:pt x="2453912" y="10263"/>
                  <a:pt x="2437920" y="11003"/>
                  <a:pt x="2427527" y="20097"/>
                </a:cubicBezTo>
                <a:cubicBezTo>
                  <a:pt x="2409350" y="36002"/>
                  <a:pt x="2400732" y="60290"/>
                  <a:pt x="2387334" y="80387"/>
                </a:cubicBezTo>
                <a:cubicBezTo>
                  <a:pt x="2375583" y="98013"/>
                  <a:pt x="2347140" y="93785"/>
                  <a:pt x="2327043" y="100484"/>
                </a:cubicBezTo>
                <a:cubicBezTo>
                  <a:pt x="2289791" y="112901"/>
                  <a:pt x="2306373" y="105795"/>
                  <a:pt x="2276802" y="120580"/>
                </a:cubicBezTo>
                <a:lnTo>
                  <a:pt x="2327043" y="12058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Gülen Yüz"/>
          <p:cNvSpPr/>
          <p:nvPr/>
        </p:nvSpPr>
        <p:spPr>
          <a:xfrm>
            <a:off x="3929058" y="4357694"/>
            <a:ext cx="357190" cy="35719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Gülen Yüz"/>
          <p:cNvSpPr/>
          <p:nvPr/>
        </p:nvSpPr>
        <p:spPr>
          <a:xfrm>
            <a:off x="4429124" y="4286256"/>
            <a:ext cx="357190" cy="35719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>
            <a:endCxn id="8" idx="17"/>
          </p:cNvCxnSpPr>
          <p:nvPr/>
        </p:nvCxnSpPr>
        <p:spPr>
          <a:xfrm>
            <a:off x="2643174" y="2786058"/>
            <a:ext cx="833557" cy="20835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1214414" y="2643182"/>
            <a:ext cx="14287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wastewater</a:t>
            </a:r>
            <a:endParaRPr lang="tr-TR" dirty="0"/>
          </a:p>
        </p:txBody>
      </p:sp>
      <p:cxnSp>
        <p:nvCxnSpPr>
          <p:cNvPr id="15" name="14 Düz Ok Bağlayıcısı"/>
          <p:cNvCxnSpPr/>
          <p:nvPr/>
        </p:nvCxnSpPr>
        <p:spPr>
          <a:xfrm rot="16200000" flipH="1">
            <a:off x="3571868" y="3357562"/>
            <a:ext cx="714380" cy="57150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rot="5400000">
            <a:off x="4607719" y="3536157"/>
            <a:ext cx="642942" cy="57150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Metin kutusu"/>
          <p:cNvSpPr txBox="1"/>
          <p:nvPr/>
        </p:nvSpPr>
        <p:spPr>
          <a:xfrm>
            <a:off x="2928926" y="350043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Org. </a:t>
            </a:r>
            <a:r>
              <a:rPr lang="tr-TR" sz="1400" dirty="0" err="1" smtClean="0"/>
              <a:t>matter</a:t>
            </a:r>
            <a:endParaRPr lang="tr-TR" sz="1400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5000628" y="32146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O</a:t>
            </a:r>
            <a:r>
              <a:rPr lang="tr-TR" sz="1200" dirty="0" smtClean="0">
                <a:solidFill>
                  <a:schemeClr val="bg1"/>
                </a:solidFill>
              </a:rPr>
              <a:t>2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6572264" y="300037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</a:t>
            </a:r>
            <a:endParaRPr lang="tr-TR" dirty="0"/>
          </a:p>
        </p:txBody>
      </p:sp>
      <p:cxnSp>
        <p:nvCxnSpPr>
          <p:cNvPr id="23" name="22 Düz Ok Bağlayıcısı"/>
          <p:cNvCxnSpPr>
            <a:stCxn id="21" idx="0"/>
          </p:cNvCxnSpPr>
          <p:nvPr/>
        </p:nvCxnSpPr>
        <p:spPr>
          <a:xfrm rot="16200000" flipH="1" flipV="1">
            <a:off x="7125909" y="3089669"/>
            <a:ext cx="357190" cy="17859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BOD(mg/L)=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D.Akgul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Calculation</a:t>
            </a:r>
            <a:r>
              <a:rPr lang="tr-TR" dirty="0" smtClean="0"/>
              <a:t> of BOD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1493" t="-36624" r="22706"/>
          <a:stretch>
            <a:fillRect/>
          </a:stretch>
        </p:blipFill>
        <p:spPr bwMode="auto">
          <a:xfrm>
            <a:off x="2571736" y="1928802"/>
            <a:ext cx="606974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857224" y="3929066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DOb</a:t>
            </a:r>
            <a:r>
              <a:rPr lang="tr-TR" dirty="0" smtClean="0"/>
              <a:t>=DO </a:t>
            </a:r>
            <a:r>
              <a:rPr lang="tr-TR" dirty="0" err="1" smtClean="0"/>
              <a:t>found</a:t>
            </a:r>
            <a:r>
              <a:rPr lang="tr-TR" dirty="0" smtClean="0"/>
              <a:t> in </a:t>
            </a:r>
            <a:r>
              <a:rPr lang="tr-TR" dirty="0" err="1" smtClean="0"/>
              <a:t>blank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incubation</a:t>
            </a:r>
            <a:endParaRPr lang="tr-TR" dirty="0" smtClean="0"/>
          </a:p>
          <a:p>
            <a:r>
              <a:rPr lang="tr-TR" dirty="0" err="1" smtClean="0"/>
              <a:t>DOi</a:t>
            </a:r>
            <a:r>
              <a:rPr lang="tr-TR" dirty="0" smtClean="0"/>
              <a:t>=DO </a:t>
            </a:r>
            <a:r>
              <a:rPr lang="tr-TR" dirty="0" err="1" smtClean="0"/>
              <a:t>found</a:t>
            </a:r>
            <a:r>
              <a:rPr lang="tr-TR" dirty="0" smtClean="0"/>
              <a:t> in </a:t>
            </a:r>
            <a:r>
              <a:rPr lang="tr-TR" dirty="0" err="1" smtClean="0"/>
              <a:t>diluted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incubation</a:t>
            </a:r>
            <a:endParaRPr lang="tr-TR" dirty="0" smtClean="0"/>
          </a:p>
          <a:p>
            <a:r>
              <a:rPr lang="tr-TR" dirty="0" err="1" smtClean="0"/>
              <a:t>DOs</a:t>
            </a:r>
            <a:r>
              <a:rPr lang="tr-TR" dirty="0" smtClean="0"/>
              <a:t>= DO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originally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 in </a:t>
            </a:r>
            <a:r>
              <a:rPr lang="tr-TR" dirty="0" err="1" smtClean="0"/>
              <a:t>undiluted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r>
              <a:rPr lang="tr-TR" b="1" dirty="0" err="1" smtClean="0"/>
              <a:t>Example</a:t>
            </a:r>
            <a:r>
              <a:rPr lang="tr-TR" b="1" dirty="0" smtClean="0"/>
              <a:t> 4: </a:t>
            </a:r>
            <a:r>
              <a:rPr lang="tr-TR" dirty="0" err="1" smtClean="0"/>
              <a:t>Calculate</a:t>
            </a:r>
            <a:r>
              <a:rPr lang="tr-TR" dirty="0" smtClean="0"/>
              <a:t> BOD </a:t>
            </a:r>
            <a:r>
              <a:rPr lang="tr-TR" dirty="0" err="1" smtClean="0"/>
              <a:t>concentration</a:t>
            </a:r>
            <a:r>
              <a:rPr lang="tr-TR" dirty="0" smtClean="0"/>
              <a:t> in mg/L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1285852" y="2000240"/>
          <a:ext cx="6096000" cy="248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DOb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 </a:t>
                      </a:r>
                      <a:r>
                        <a:rPr lang="tr-TR" sz="3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sample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 </a:t>
                      </a:r>
                      <a:r>
                        <a:rPr lang="tr-TR" sz="3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bottle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DOi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tr-TR" sz="3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DOs</a:t>
                      </a:r>
                      <a:endParaRPr lang="tr-TR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Respirometric</a:t>
            </a:r>
            <a:r>
              <a:rPr lang="tr-TR" dirty="0" smtClean="0"/>
              <a:t> </a:t>
            </a:r>
            <a:r>
              <a:rPr lang="tr-TR" dirty="0" err="1" smtClean="0"/>
              <a:t>measurement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357713" cy="43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4071934" y="1785926"/>
            <a:ext cx="4714876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OXYTOP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b="1" dirty="0" err="1" smtClean="0"/>
              <a:t>Respirometric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r>
              <a:rPr lang="tr-TR" b="1" dirty="0" smtClean="0"/>
              <a:t>:</a:t>
            </a:r>
            <a:r>
              <a:rPr lang="en-US" dirty="0" err="1" smtClean="0"/>
              <a:t>Respirometric</a:t>
            </a:r>
            <a:r>
              <a:rPr lang="en-US" dirty="0" smtClean="0"/>
              <a:t> methods provide direct measurement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of the oxygen consumed by microorganisms from an air 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oxygen-enriched environment in a closed vessel under conditions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of constant temperature and agitation.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5577483"/>
          </a:xfrm>
        </p:spPr>
        <p:txBody>
          <a:bodyPr>
            <a:normAutofit/>
          </a:bodyPr>
          <a:lstStyle/>
          <a:p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b="1" dirty="0" smtClean="0">
                <a:sym typeface="Wingdings" pitchFamily="2" charset="2"/>
              </a:rPr>
              <a:t>Rate of </a:t>
            </a:r>
            <a:r>
              <a:rPr lang="tr-TR" b="1" dirty="0" err="1" smtClean="0">
                <a:sym typeface="Wingdings" pitchFamily="2" charset="2"/>
              </a:rPr>
              <a:t>Biochemical</a:t>
            </a:r>
            <a:r>
              <a:rPr lang="tr-TR" b="1" dirty="0" smtClean="0">
                <a:sym typeface="Wingdings" pitchFamily="2" charset="2"/>
              </a:rPr>
              <a:t> </a:t>
            </a:r>
            <a:r>
              <a:rPr lang="tr-TR" b="1" dirty="0" err="1" smtClean="0">
                <a:sym typeface="Wingdings" pitchFamily="2" charset="2"/>
              </a:rPr>
              <a:t>Oxidations</a:t>
            </a:r>
            <a:endParaRPr lang="tr-TR" b="1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Differs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in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diff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.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Wastes</a:t>
            </a: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4FB7-9548-41CB-9CF0-179C06A74F30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4098" name="Picture 2" descr="C:\Users\Deniz\Downloads\deniz akgul 1 001.jpg"/>
          <p:cNvPicPr>
            <a:picLocks noChangeAspect="1" noChangeArrowheads="1"/>
          </p:cNvPicPr>
          <p:nvPr/>
        </p:nvPicPr>
        <p:blipFill>
          <a:blip r:embed="rId2" cstate="print"/>
          <a:srcRect l="5468" t="12123" r="64844" b="63462"/>
          <a:stretch>
            <a:fillRect/>
          </a:stretch>
        </p:blipFill>
        <p:spPr bwMode="auto">
          <a:xfrm>
            <a:off x="500034" y="1571612"/>
            <a:ext cx="8001056" cy="495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Deniz\Downloads\deniz akgul 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31" t="54086" r="54397" b="3297"/>
          <a:stretch>
            <a:fillRect/>
          </a:stretch>
        </p:blipFill>
        <p:spPr bwMode="auto">
          <a:xfrm>
            <a:off x="365096" y="179536"/>
            <a:ext cx="8564622" cy="6249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Deniz\Downloads\deniz akgul 1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595" t="6734" r="2732" b="52227"/>
          <a:stretch>
            <a:fillRect/>
          </a:stretch>
        </p:blipFill>
        <p:spPr bwMode="auto">
          <a:xfrm>
            <a:off x="214282" y="285728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tr-TR" dirty="0" err="1" smtClean="0"/>
              <a:t>Effluent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bioligical</a:t>
            </a:r>
            <a:r>
              <a:rPr lang="tr-TR" dirty="0" smtClean="0"/>
              <a:t> </a:t>
            </a:r>
            <a:r>
              <a:rPr lang="tr-TR" dirty="0" err="1" smtClean="0"/>
              <a:t>wwtp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raw</a:t>
            </a:r>
            <a:r>
              <a:rPr lang="tr-TR" dirty="0" smtClean="0"/>
              <a:t> </a:t>
            </a:r>
            <a:r>
              <a:rPr lang="tr-TR" dirty="0" err="1" smtClean="0"/>
              <a:t>wastes</a:t>
            </a:r>
            <a:endParaRPr lang="tr-TR" dirty="0" smtClean="0"/>
          </a:p>
          <a:p>
            <a:pPr lvl="1"/>
            <a:r>
              <a:rPr lang="tr-TR" dirty="0" err="1" smtClean="0"/>
              <a:t>Nature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org. </a:t>
            </a:r>
            <a:r>
              <a:rPr lang="tr-TR" dirty="0" err="1" smtClean="0"/>
              <a:t>Matter</a:t>
            </a:r>
            <a:endParaRPr lang="tr-TR" dirty="0" smtClean="0"/>
          </a:p>
          <a:p>
            <a:pPr lvl="1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ability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utilize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org. </a:t>
            </a:r>
            <a:r>
              <a:rPr lang="tr-TR" dirty="0" err="1" smtClean="0"/>
              <a:t>Matter</a:t>
            </a:r>
            <a:endParaRPr lang="tr-TR" dirty="0" smtClean="0"/>
          </a:p>
          <a:p>
            <a:pPr lvl="1"/>
            <a:r>
              <a:rPr lang="tr-TR" dirty="0" smtClean="0"/>
              <a:t>Rate of </a:t>
            </a:r>
            <a:r>
              <a:rPr lang="tr-TR" dirty="0" err="1" smtClean="0"/>
              <a:t>hydrolysis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diffusion</a:t>
            </a:r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Ex</a:t>
            </a:r>
            <a:r>
              <a:rPr lang="tr-TR" dirty="0" smtClean="0"/>
              <a:t>: </a:t>
            </a:r>
            <a:r>
              <a:rPr lang="tr-TR" dirty="0" err="1" smtClean="0"/>
              <a:t>Glucose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high</a:t>
            </a:r>
            <a:r>
              <a:rPr lang="tr-TR" dirty="0" smtClean="0">
                <a:sym typeface="Wingdings" pitchFamily="2" charset="2"/>
              </a:rPr>
              <a:t> k</a:t>
            </a:r>
          </a:p>
          <a:p>
            <a:r>
              <a:rPr lang="tr-TR" dirty="0" smtClean="0">
                <a:sym typeface="Wingdings" pitchFamily="2" charset="2"/>
              </a:rPr>
              <a:t>Lignin, </a:t>
            </a:r>
            <a:r>
              <a:rPr lang="tr-TR" dirty="0" err="1" smtClean="0">
                <a:sym typeface="Wingdings" pitchFamily="2" charset="2"/>
              </a:rPr>
              <a:t>Synthetic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detergents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slowly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attacked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by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bacteria</a:t>
            </a:r>
            <a:endParaRPr lang="tr-TR" dirty="0" smtClean="0">
              <a:sym typeface="Wingdings" pitchFamily="2" charset="2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82D7-32A2-4A12-8606-09EF4BE4CD1B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sym typeface="Wingdings" pitchFamily="2" charset="2"/>
              </a:rPr>
              <a:t>BOD</a:t>
            </a:r>
            <a:r>
              <a:rPr lang="tr-TR" b="1" baseline="-25000" dirty="0" smtClean="0">
                <a:sym typeface="Wingdings" pitchFamily="2" charset="2"/>
              </a:rPr>
              <a:t>L</a:t>
            </a:r>
            <a:r>
              <a:rPr lang="tr-TR" b="1" dirty="0" smtClean="0">
                <a:sym typeface="Wingdings" pitchFamily="2" charset="2"/>
              </a:rPr>
              <a:t> </a:t>
            </a:r>
            <a:r>
              <a:rPr lang="tr-TR" b="1" dirty="0" err="1" smtClean="0">
                <a:sym typeface="Wingdings" pitchFamily="2" charset="2"/>
              </a:rPr>
              <a:t>and</a:t>
            </a:r>
            <a:r>
              <a:rPr lang="tr-TR" b="1" dirty="0" smtClean="0">
                <a:sym typeface="Wingdings" pitchFamily="2" charset="2"/>
              </a:rPr>
              <a:t> </a:t>
            </a:r>
            <a:r>
              <a:rPr lang="tr-TR" b="1" dirty="0" err="1" smtClean="0">
                <a:sym typeface="Wingdings" pitchFamily="2" charset="2"/>
              </a:rPr>
              <a:t>Theoretical</a:t>
            </a:r>
            <a:r>
              <a:rPr lang="tr-TR" b="1" dirty="0" smtClean="0">
                <a:sym typeface="Wingdings" pitchFamily="2" charset="2"/>
              </a:rPr>
              <a:t>  </a:t>
            </a:r>
            <a:r>
              <a:rPr lang="tr-TR" b="1" dirty="0" err="1" smtClean="0">
                <a:sym typeface="Wingdings" pitchFamily="2" charset="2"/>
              </a:rPr>
              <a:t>Oxygen</a:t>
            </a:r>
            <a:r>
              <a:rPr lang="tr-TR" b="1" dirty="0" smtClean="0">
                <a:sym typeface="Wingdings" pitchFamily="2" charset="2"/>
              </a:rPr>
              <a:t> </a:t>
            </a:r>
            <a:r>
              <a:rPr lang="tr-TR" b="1" dirty="0" err="1" smtClean="0">
                <a:sym typeface="Wingdings" pitchFamily="2" charset="2"/>
              </a:rPr>
              <a:t>Demand</a:t>
            </a:r>
            <a:endParaRPr lang="tr-TR" b="1" dirty="0" smtClean="0">
              <a:sym typeface="Wingdings" pitchFamily="2" charset="2"/>
            </a:endParaRPr>
          </a:p>
          <a:p>
            <a:pPr>
              <a:buNone/>
            </a:pPr>
            <a:endParaRPr lang="tr-TR" b="1" dirty="0" smtClean="0">
              <a:sym typeface="Wingdings" pitchFamily="2" charset="2"/>
            </a:endParaRPr>
          </a:p>
          <a:p>
            <a:r>
              <a:rPr lang="tr-TR" dirty="0" smtClean="0">
                <a:sym typeface="Wingdings" pitchFamily="2" charset="2"/>
              </a:rPr>
              <a:t>Total BOD </a:t>
            </a:r>
            <a:r>
              <a:rPr lang="tr-TR" dirty="0" err="1" smtClean="0">
                <a:sym typeface="Wingdings" pitchFamily="2" charset="2"/>
              </a:rPr>
              <a:t>or</a:t>
            </a:r>
            <a:r>
              <a:rPr lang="tr-TR" dirty="0" smtClean="0">
                <a:sym typeface="Wingdings" pitchFamily="2" charset="2"/>
              </a:rPr>
              <a:t> L = </a:t>
            </a:r>
            <a:r>
              <a:rPr lang="tr-TR" dirty="0" err="1" smtClean="0">
                <a:sym typeface="Wingdings" pitchFamily="2" charset="2"/>
              </a:rPr>
              <a:t>ThOD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considered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to</a:t>
            </a:r>
            <a:r>
              <a:rPr lang="tr-TR" dirty="0" smtClean="0">
                <a:sym typeface="Wingdings" pitchFamily="2" charset="2"/>
              </a:rPr>
              <a:t> be </a:t>
            </a:r>
            <a:r>
              <a:rPr lang="tr-TR" dirty="0" err="1" smtClean="0">
                <a:sym typeface="Wingdings" pitchFamily="2" charset="2"/>
              </a:rPr>
              <a:t>equal</a:t>
            </a:r>
            <a:endParaRPr lang="tr-TR" dirty="0" smtClean="0">
              <a:sym typeface="Wingdings" pitchFamily="2" charset="2"/>
            </a:endParaRPr>
          </a:p>
          <a:p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Oxidation</a:t>
            </a:r>
            <a:r>
              <a:rPr lang="tr-TR" dirty="0" smtClean="0">
                <a:sym typeface="Wingdings" pitchFamily="2" charset="2"/>
              </a:rPr>
              <a:t> of </a:t>
            </a:r>
            <a:r>
              <a:rPr lang="tr-TR" dirty="0" err="1" smtClean="0">
                <a:sym typeface="Wingdings" pitchFamily="2" charset="2"/>
              </a:rPr>
              <a:t>glucose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smtClean="0">
                <a:cs typeface="Times New Roman" pitchFamily="18" charset="0"/>
              </a:rPr>
              <a:t>C</a:t>
            </a:r>
            <a:r>
              <a:rPr lang="tr-TR" baseline="-25000" dirty="0" smtClean="0">
                <a:cs typeface="Times New Roman" pitchFamily="18" charset="0"/>
              </a:rPr>
              <a:t>6</a:t>
            </a:r>
            <a:r>
              <a:rPr lang="tr-TR" dirty="0" smtClean="0">
                <a:cs typeface="Times New Roman" pitchFamily="18" charset="0"/>
              </a:rPr>
              <a:t>H</a:t>
            </a:r>
            <a:r>
              <a:rPr lang="tr-TR" baseline="-25000" dirty="0" smtClean="0">
                <a:cs typeface="Times New Roman" pitchFamily="18" charset="0"/>
              </a:rPr>
              <a:t>12</a:t>
            </a:r>
            <a:r>
              <a:rPr lang="tr-TR" dirty="0" smtClean="0">
                <a:cs typeface="Times New Roman" pitchFamily="18" charset="0"/>
              </a:rPr>
              <a:t>O</a:t>
            </a:r>
            <a:r>
              <a:rPr lang="tr-TR" baseline="-25000" dirty="0" smtClean="0">
                <a:cs typeface="Times New Roman" pitchFamily="18" charset="0"/>
              </a:rPr>
              <a:t>6</a:t>
            </a:r>
            <a:r>
              <a:rPr lang="tr-TR" dirty="0" smtClean="0">
                <a:cs typeface="Times New Roman" pitchFamily="18" charset="0"/>
              </a:rPr>
              <a:t> + 6O</a:t>
            </a:r>
            <a:r>
              <a:rPr lang="tr-TR" baseline="-25000" dirty="0" smtClean="0">
                <a:cs typeface="Times New Roman" pitchFamily="18" charset="0"/>
              </a:rPr>
              <a:t>2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 6CO</a:t>
            </a:r>
            <a:r>
              <a:rPr lang="tr-TR" baseline="-25000" dirty="0" smtClean="0">
                <a:cs typeface="Times New Roman" pitchFamily="18" charset="0"/>
                <a:sym typeface="Wingdings" pitchFamily="2" charset="2"/>
              </a:rPr>
              <a:t>2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+ 6H</a:t>
            </a:r>
            <a:r>
              <a:rPr lang="tr-TR" baseline="-25000" dirty="0" smtClean="0">
                <a:cs typeface="Times New Roman" pitchFamily="18" charset="0"/>
                <a:sym typeface="Wingdings" pitchFamily="2" charset="2"/>
              </a:rPr>
              <a:t>2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O 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    180	192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4676-CCD9-4CCF-BF1E-A9C3CE25D434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192 g O</a:t>
            </a:r>
            <a:r>
              <a:rPr lang="tr-TR" baseline="-25000" dirty="0" smtClean="0"/>
              <a:t>2 </a:t>
            </a:r>
            <a:r>
              <a:rPr lang="tr-TR" dirty="0" smtClean="0"/>
              <a:t>/</a:t>
            </a:r>
            <a:r>
              <a:rPr lang="tr-TR" dirty="0" err="1" smtClean="0"/>
              <a:t>mole</a:t>
            </a:r>
            <a:r>
              <a:rPr lang="tr-TR" dirty="0" smtClean="0"/>
              <a:t> of </a:t>
            </a:r>
            <a:r>
              <a:rPr lang="tr-TR" dirty="0" err="1" smtClean="0"/>
              <a:t>glucose</a:t>
            </a:r>
            <a:endParaRPr lang="tr-TR" dirty="0" smtClean="0"/>
          </a:p>
          <a:p>
            <a:pPr algn="ctr">
              <a:buNone/>
            </a:pPr>
            <a:r>
              <a:rPr lang="tr-TR" dirty="0" smtClean="0"/>
              <a:t>OR</a:t>
            </a:r>
          </a:p>
          <a:p>
            <a:pPr>
              <a:buNone/>
            </a:pPr>
            <a:r>
              <a:rPr lang="tr-TR" dirty="0" smtClean="0"/>
              <a:t> 1.065 mg O</a:t>
            </a:r>
            <a:r>
              <a:rPr lang="tr-TR" baseline="-25000" dirty="0" smtClean="0"/>
              <a:t>2 </a:t>
            </a:r>
            <a:r>
              <a:rPr lang="tr-TR" dirty="0" smtClean="0"/>
              <a:t>/mg </a:t>
            </a:r>
            <a:r>
              <a:rPr lang="tr-TR" dirty="0" err="1" smtClean="0"/>
              <a:t>glucose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300 mg/L of </a:t>
            </a:r>
            <a:r>
              <a:rPr lang="tr-TR" dirty="0" err="1" smtClean="0"/>
              <a:t>glucose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ThOD</a:t>
            </a:r>
            <a:r>
              <a:rPr lang="tr-TR" dirty="0" smtClean="0">
                <a:sym typeface="Wingdings" pitchFamily="2" charset="2"/>
              </a:rPr>
              <a:t>=</a:t>
            </a: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err="1" smtClean="0">
                <a:sym typeface="Wingdings" pitchFamily="2" charset="2"/>
              </a:rPr>
              <a:t>Experimentally</a:t>
            </a:r>
            <a:r>
              <a:rPr lang="tr-TR" dirty="0" smtClean="0">
                <a:sym typeface="Wingdings" pitchFamily="2" charset="2"/>
              </a:rPr>
              <a:t>;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BOD </a:t>
            </a:r>
            <a:r>
              <a:rPr lang="tr-TR" dirty="0" err="1" smtClean="0">
                <a:sym typeface="Wingdings" pitchFamily="2" charset="2"/>
              </a:rPr>
              <a:t>measurements</a:t>
            </a:r>
            <a:r>
              <a:rPr lang="tr-TR" dirty="0" smtClean="0">
                <a:sym typeface="Wingdings" pitchFamily="2" charset="2"/>
              </a:rPr>
              <a:t> (20 </a:t>
            </a:r>
            <a:r>
              <a:rPr lang="tr-TR" dirty="0" err="1" smtClean="0">
                <a:sym typeface="Wingdings" pitchFamily="2" charset="2"/>
              </a:rPr>
              <a:t>day</a:t>
            </a:r>
            <a:r>
              <a:rPr lang="tr-TR" dirty="0" smtClean="0">
                <a:sym typeface="Wingdings" pitchFamily="2" charset="2"/>
              </a:rPr>
              <a:t>) 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BOD(L)= 250-285 mg/L  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85% of </a:t>
            </a:r>
            <a:r>
              <a:rPr lang="tr-TR" dirty="0" err="1" smtClean="0">
                <a:sym typeface="Wingdings" pitchFamily="2" charset="2"/>
              </a:rPr>
              <a:t>theoretical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amount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Not </a:t>
            </a:r>
            <a:r>
              <a:rPr lang="tr-TR" dirty="0" err="1" smtClean="0">
                <a:sym typeface="Wingdings" pitchFamily="2" charset="2"/>
              </a:rPr>
              <a:t>all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the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glucose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converted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to</a:t>
            </a:r>
            <a:r>
              <a:rPr lang="tr-TR" dirty="0" smtClean="0">
                <a:sym typeface="Wingdings" pitchFamily="2" charset="2"/>
              </a:rPr>
              <a:t> CO</a:t>
            </a:r>
            <a:r>
              <a:rPr lang="tr-TR" baseline="-25000" dirty="0" smtClean="0">
                <a:sym typeface="Wingdings" pitchFamily="2" charset="2"/>
              </a:rPr>
              <a:t>2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and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water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64DF-4CB1-4186-93A6-1B48A0CC7097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1428728" y="2857496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300*192/180=320 mg/L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5215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Org. </a:t>
            </a:r>
            <a:r>
              <a:rPr lang="tr-TR" dirty="0" err="1" smtClean="0"/>
              <a:t>Matter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Food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material</a:t>
            </a:r>
            <a:r>
              <a:rPr lang="tr-TR" dirty="0" smtClean="0">
                <a:sym typeface="Wingdings" pitchFamily="2" charset="2"/>
              </a:rPr>
              <a:t>  </a:t>
            </a:r>
          </a:p>
          <a:p>
            <a:pPr lvl="1"/>
            <a:r>
              <a:rPr lang="tr-TR" dirty="0" err="1" smtClean="0">
                <a:sym typeface="Wingdings" pitchFamily="2" charset="2"/>
              </a:rPr>
              <a:t>Energy</a:t>
            </a:r>
            <a:endParaRPr lang="tr-TR" dirty="0" smtClean="0">
              <a:sym typeface="Wingdings" pitchFamily="2" charset="2"/>
            </a:endParaRPr>
          </a:p>
          <a:p>
            <a:pPr lvl="1"/>
            <a:r>
              <a:rPr lang="tr-TR" dirty="0" err="1" smtClean="0">
                <a:sym typeface="Wingdings" pitchFamily="2" charset="2"/>
              </a:rPr>
              <a:t>Growth</a:t>
            </a:r>
            <a:endParaRPr lang="tr-TR" dirty="0" smtClean="0">
              <a:sym typeface="Wingdings" pitchFamily="2" charset="2"/>
            </a:endParaRPr>
          </a:p>
          <a:p>
            <a:pPr lvl="1"/>
            <a:r>
              <a:rPr lang="tr-TR" dirty="0" err="1" smtClean="0">
                <a:sym typeface="Wingdings" pitchFamily="2" charset="2"/>
              </a:rPr>
              <a:t>Reproduction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err="1" smtClean="0">
                <a:sym typeface="Wingdings" pitchFamily="2" charset="2"/>
              </a:rPr>
              <a:t>Part</a:t>
            </a:r>
            <a:r>
              <a:rPr lang="tr-TR" dirty="0" smtClean="0">
                <a:sym typeface="Wingdings" pitchFamily="2" charset="2"/>
              </a:rPr>
              <a:t> of org. </a:t>
            </a:r>
            <a:r>
              <a:rPr lang="tr-TR" dirty="0" err="1" smtClean="0">
                <a:sym typeface="Wingdings" pitchFamily="2" charset="2"/>
              </a:rPr>
              <a:t>Matter</a:t>
            </a:r>
            <a:r>
              <a:rPr lang="tr-TR" dirty="0" smtClean="0">
                <a:sym typeface="Wingdings" pitchFamily="2" charset="2"/>
              </a:rPr>
              <a:t>  </a:t>
            </a:r>
            <a:r>
              <a:rPr lang="tr-TR" dirty="0" err="1" smtClean="0">
                <a:sym typeface="Wingdings" pitchFamily="2" charset="2"/>
              </a:rPr>
              <a:t>Converted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to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cell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tissue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err="1" smtClean="0">
                <a:sym typeface="Wingdings" pitchFamily="2" charset="2"/>
              </a:rPr>
              <a:t>Cell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tissue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will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remain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unoxidized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err="1" smtClean="0">
                <a:sym typeface="Wingdings" pitchFamily="2" charset="2"/>
              </a:rPr>
              <a:t>till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sym typeface="Wingdings" pitchFamily="2" charset="2"/>
              </a:rPr>
              <a:t>endogeneous</a:t>
            </a:r>
            <a:r>
              <a:rPr lang="tr-TR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tr-TR" b="1" dirty="0" err="1" smtClean="0">
                <a:solidFill>
                  <a:srgbClr val="C00000"/>
                </a:solidFill>
                <a:sym typeface="Wingdings" pitchFamily="2" charset="2"/>
              </a:rPr>
              <a:t>respiration</a:t>
            </a:r>
            <a:endParaRPr lang="tr-TR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 lvl="1"/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bacteria</a:t>
            </a:r>
            <a:r>
              <a:rPr lang="tr-TR" dirty="0" smtClean="0"/>
              <a:t> </a:t>
            </a:r>
            <a:r>
              <a:rPr lang="tr-TR" dirty="0" err="1" smtClean="0"/>
              <a:t>die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become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others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transformation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CO</a:t>
            </a:r>
            <a:r>
              <a:rPr lang="tr-TR" baseline="-25000" dirty="0" smtClean="0">
                <a:sym typeface="Wingdings" pitchFamily="2" charset="2"/>
              </a:rPr>
              <a:t>2</a:t>
            </a:r>
            <a:r>
              <a:rPr lang="tr-TR" dirty="0" smtClean="0">
                <a:sym typeface="Wingdings" pitchFamily="2" charset="2"/>
              </a:rPr>
              <a:t> , H</a:t>
            </a:r>
            <a:r>
              <a:rPr lang="tr-TR" baseline="-25000" dirty="0" smtClean="0">
                <a:sym typeface="Wingdings" pitchFamily="2" charset="2"/>
              </a:rPr>
              <a:t>2</a:t>
            </a:r>
            <a:r>
              <a:rPr lang="tr-TR" dirty="0" smtClean="0">
                <a:sym typeface="Wingdings" pitchFamily="2" charset="2"/>
              </a:rPr>
              <a:t>O </a:t>
            </a:r>
            <a:r>
              <a:rPr lang="tr-TR" dirty="0" err="1" smtClean="0">
                <a:sym typeface="Wingdings" pitchFamily="2" charset="2"/>
              </a:rPr>
              <a:t>and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cell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tissue</a:t>
            </a:r>
            <a:endParaRPr lang="tr-TR" dirty="0" smtClean="0">
              <a:sym typeface="Wingdings" pitchFamily="2" charset="2"/>
            </a:endParaRPr>
          </a:p>
          <a:p>
            <a:endParaRPr lang="tr-TR" dirty="0" smtClean="0">
              <a:sym typeface="Wingdings" pitchFamily="2" charset="2"/>
            </a:endParaRPr>
          </a:p>
          <a:p>
            <a:pPr lvl="1"/>
            <a:r>
              <a:rPr lang="tr-TR" dirty="0" err="1" smtClean="0">
                <a:sym typeface="Wingdings" pitchFamily="2" charset="2"/>
              </a:rPr>
              <a:t>Living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bacteria</a:t>
            </a:r>
            <a:r>
              <a:rPr lang="tr-TR" dirty="0" smtClean="0">
                <a:sym typeface="Wingdings" pitchFamily="2" charset="2"/>
              </a:rPr>
              <a:t> + </a:t>
            </a:r>
            <a:r>
              <a:rPr lang="tr-TR" dirty="0" err="1" smtClean="0">
                <a:sym typeface="Wingdings" pitchFamily="2" charset="2"/>
              </a:rPr>
              <a:t>Dead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ones</a:t>
            </a:r>
            <a:r>
              <a:rPr lang="tr-TR" dirty="0" smtClean="0">
                <a:sym typeface="Wingdings" pitchFamily="2" charset="2"/>
              </a:rPr>
              <a:t>  </a:t>
            </a:r>
            <a:r>
              <a:rPr lang="tr-TR" dirty="0" err="1" smtClean="0">
                <a:sym typeface="Wingdings" pitchFamily="2" charset="2"/>
              </a:rPr>
              <a:t>Food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for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higher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organisms</a:t>
            </a:r>
            <a:r>
              <a:rPr lang="tr-TR" dirty="0" smtClean="0">
                <a:sym typeface="Wingdings" pitchFamily="2" charset="2"/>
              </a:rPr>
              <a:t>  </a:t>
            </a:r>
            <a:r>
              <a:rPr lang="tr-TR" dirty="0" err="1" smtClean="0">
                <a:sym typeface="Wingdings" pitchFamily="2" charset="2"/>
              </a:rPr>
              <a:t>Protozoans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204B-D4D8-40B0-9F47-9C49EFA4DC1D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>
                <a:cs typeface="Times New Roman" pitchFamily="18" charset="0"/>
                <a:sym typeface="Wingdings" pitchFamily="2" charset="2"/>
              </a:rPr>
              <a:t>BOD test </a:t>
            </a:r>
          </a:p>
          <a:p>
            <a:pPr lvl="1" algn="just"/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Bioassay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procedure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. </a:t>
            </a:r>
          </a:p>
          <a:p>
            <a:pPr lvl="1" algn="just"/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Measures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oxygen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consumed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by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living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organisms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while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utilizing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organic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matter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present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in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waste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/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Conditions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 as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similar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as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possible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to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those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that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occur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in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nature</a:t>
            </a: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>
              <a:buNone/>
            </a:pPr>
            <a:endParaRPr lang="tr-TR" dirty="0" smtClean="0">
              <a:cs typeface="Times New Roman" pitchFamily="18" charset="0"/>
            </a:endParaRPr>
          </a:p>
          <a:p>
            <a:pPr algn="just"/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be </a:t>
            </a:r>
            <a:r>
              <a:rPr lang="tr-TR" dirty="0" err="1" smtClean="0">
                <a:cs typeface="Times New Roman" pitchFamily="18" charset="0"/>
              </a:rPr>
              <a:t>quantitative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protect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from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air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to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prevent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reaeration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/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Env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.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conditions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should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be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suitable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for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m.o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just"/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smtClean="0">
                <a:cs typeface="Times New Roman" pitchFamily="18" charset="0"/>
                <a:sym typeface="Wingdings" pitchFamily="2" charset="2"/>
              </a:rPr>
              <a:t>No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toxic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substance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.</a:t>
            </a:r>
          </a:p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D.</a:t>
            </a:r>
            <a:r>
              <a:rPr lang="tr-TR" dirty="0" err="1" smtClean="0"/>
              <a:t>Akgul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6 Gülen Yüz"/>
          <p:cNvSpPr/>
          <p:nvPr/>
        </p:nvSpPr>
        <p:spPr>
          <a:xfrm rot="5400000">
            <a:off x="4929190" y="4929198"/>
            <a:ext cx="857256" cy="1571636"/>
          </a:xfrm>
          <a:prstGeom prst="smileyFace">
            <a:avLst>
              <a:gd name="adj" fmla="val -465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tr-TR" dirty="0" smtClean="0"/>
              <a:t>A </a:t>
            </a:r>
            <a:r>
              <a:rPr lang="tr-TR" dirty="0" err="1" smtClean="0"/>
              <a:t>certain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</a:t>
            </a:r>
            <a:r>
              <a:rPr lang="tr-TR" dirty="0" err="1" smtClean="0"/>
              <a:t>organic</a:t>
            </a:r>
            <a:r>
              <a:rPr lang="tr-TR" dirty="0" smtClean="0"/>
              <a:t> </a:t>
            </a:r>
            <a:r>
              <a:rPr lang="tr-TR" dirty="0" err="1" smtClean="0"/>
              <a:t>matter</a:t>
            </a:r>
            <a:r>
              <a:rPr lang="tr-TR" dirty="0" smtClean="0"/>
              <a:t> </a:t>
            </a:r>
            <a:r>
              <a:rPr lang="tr-TR" dirty="0" err="1" smtClean="0"/>
              <a:t>remains</a:t>
            </a:r>
            <a:r>
              <a:rPr lang="tr-TR" dirty="0" smtClean="0"/>
              <a:t> in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transformations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Resistant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further</a:t>
            </a:r>
            <a:r>
              <a:rPr lang="tr-TR" dirty="0" smtClean="0"/>
              <a:t> </a:t>
            </a:r>
            <a:r>
              <a:rPr lang="tr-TR" dirty="0" err="1" smtClean="0"/>
              <a:t>biological</a:t>
            </a:r>
            <a:r>
              <a:rPr lang="tr-TR" dirty="0" smtClean="0"/>
              <a:t> </a:t>
            </a:r>
            <a:r>
              <a:rPr lang="tr-TR" dirty="0" err="1" smtClean="0"/>
              <a:t>attack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b="1" dirty="0" smtClean="0"/>
              <a:t>Humus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amount</a:t>
            </a:r>
            <a:r>
              <a:rPr lang="tr-TR" dirty="0" smtClean="0">
                <a:sym typeface="Wingdings" pitchFamily="2" charset="2"/>
              </a:rPr>
              <a:t> of org. </a:t>
            </a:r>
            <a:r>
              <a:rPr lang="tr-TR" dirty="0" err="1" smtClean="0">
                <a:sym typeface="Wingdings" pitchFamily="2" charset="2"/>
              </a:rPr>
              <a:t>matter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corresponding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to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discrepancy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between</a:t>
            </a:r>
            <a:r>
              <a:rPr lang="tr-TR" dirty="0" smtClean="0">
                <a:sym typeface="Wingdings" pitchFamily="2" charset="2"/>
              </a:rPr>
              <a:t> total BOD </a:t>
            </a:r>
            <a:r>
              <a:rPr lang="tr-TR" dirty="0" err="1" smtClean="0">
                <a:sym typeface="Wingdings" pitchFamily="2" charset="2"/>
              </a:rPr>
              <a:t>and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ThOD</a:t>
            </a:r>
            <a:r>
              <a:rPr lang="tr-TR" dirty="0" smtClean="0">
                <a:sym typeface="Wingdings" pitchFamily="2" charset="2"/>
              </a:rPr>
              <a:t>.</a:t>
            </a:r>
          </a:p>
          <a:p>
            <a:endParaRPr lang="tr-TR" dirty="0" smtClean="0">
              <a:sym typeface="Wingdings" pitchFamily="2" charset="2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45B7-8B0E-4645-9479-F2098DA3890C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b="1" dirty="0" err="1" smtClean="0">
                <a:sym typeface="Wingdings" pitchFamily="2" charset="2"/>
              </a:rPr>
              <a:t>Analysis</a:t>
            </a:r>
            <a:r>
              <a:rPr lang="tr-TR" b="1" dirty="0" smtClean="0">
                <a:sym typeface="Wingdings" pitchFamily="2" charset="2"/>
              </a:rPr>
              <a:t> of BOD Data</a:t>
            </a:r>
          </a:p>
          <a:p>
            <a:pPr>
              <a:buNone/>
            </a:pPr>
            <a:endParaRPr lang="tr-TR" b="1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err="1" smtClean="0">
                <a:sym typeface="Wingdings" pitchFamily="2" charset="2"/>
              </a:rPr>
              <a:t>Calculation</a:t>
            </a:r>
            <a:r>
              <a:rPr lang="tr-TR" dirty="0" smtClean="0">
                <a:sym typeface="Wingdings" pitchFamily="2" charset="2"/>
              </a:rPr>
              <a:t> of k </a:t>
            </a:r>
            <a:r>
              <a:rPr lang="tr-TR" dirty="0" err="1" smtClean="0">
                <a:sym typeface="Wingdings" pitchFamily="2" charset="2"/>
              </a:rPr>
              <a:t>value</a:t>
            </a:r>
            <a:r>
              <a:rPr lang="tr-TR" dirty="0" smtClean="0">
                <a:sym typeface="Wingdings" pitchFamily="2" charset="2"/>
              </a:rPr>
              <a:t> is </a:t>
            </a:r>
            <a:r>
              <a:rPr lang="tr-TR" dirty="0" err="1" smtClean="0">
                <a:sym typeface="Wingdings" pitchFamily="2" charset="2"/>
              </a:rPr>
              <a:t>needed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to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obtain</a:t>
            </a:r>
            <a:r>
              <a:rPr lang="tr-TR" dirty="0" smtClean="0">
                <a:sym typeface="Wingdings" pitchFamily="2" charset="2"/>
              </a:rPr>
              <a:t> L </a:t>
            </a:r>
            <a:r>
              <a:rPr lang="tr-TR" dirty="0" err="1" smtClean="0">
                <a:sym typeface="Wingdings" pitchFamily="2" charset="2"/>
              </a:rPr>
              <a:t>using</a:t>
            </a:r>
            <a:r>
              <a:rPr lang="tr-TR" dirty="0" smtClean="0">
                <a:sym typeface="Wingdings" pitchFamily="2" charset="2"/>
              </a:rPr>
              <a:t> BOD</a:t>
            </a:r>
            <a:r>
              <a:rPr lang="tr-TR" baseline="-25000" dirty="0" smtClean="0">
                <a:sym typeface="Wingdings" pitchFamily="2" charset="2"/>
              </a:rPr>
              <a:t>5</a:t>
            </a:r>
            <a:r>
              <a:rPr lang="tr-TR" dirty="0" smtClean="0">
                <a:sym typeface="Wingdings" pitchFamily="2" charset="2"/>
              </a:rPr>
              <a:t>. 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k </a:t>
            </a:r>
            <a:r>
              <a:rPr lang="tr-TR" dirty="0" err="1" smtClean="0">
                <a:sym typeface="Wingdings" pitchFamily="2" charset="2"/>
              </a:rPr>
              <a:t>and</a:t>
            </a:r>
            <a:r>
              <a:rPr lang="tr-TR" dirty="0" smtClean="0">
                <a:sym typeface="Wingdings" pitchFamily="2" charset="2"/>
              </a:rPr>
              <a:t> L </a:t>
            </a:r>
            <a:r>
              <a:rPr lang="tr-TR" dirty="0" err="1" smtClean="0">
                <a:sym typeface="Wingdings" pitchFamily="2" charset="2"/>
              </a:rPr>
              <a:t>are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determined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from</a:t>
            </a:r>
            <a:r>
              <a:rPr lang="tr-TR" dirty="0" smtClean="0">
                <a:sym typeface="Wingdings" pitchFamily="2" charset="2"/>
              </a:rPr>
              <a:t> a </a:t>
            </a:r>
            <a:r>
              <a:rPr lang="tr-TR" dirty="0" err="1" smtClean="0">
                <a:sym typeface="Wingdings" pitchFamily="2" charset="2"/>
              </a:rPr>
              <a:t>series</a:t>
            </a:r>
            <a:r>
              <a:rPr lang="tr-TR" dirty="0" smtClean="0">
                <a:sym typeface="Wingdings" pitchFamily="2" charset="2"/>
              </a:rPr>
              <a:t> of BOD </a:t>
            </a:r>
            <a:r>
              <a:rPr lang="tr-TR" dirty="0" err="1" smtClean="0">
                <a:sym typeface="Wingdings" pitchFamily="2" charset="2"/>
              </a:rPr>
              <a:t>measurements</a:t>
            </a:r>
            <a:r>
              <a:rPr lang="tr-TR" dirty="0" smtClean="0">
                <a:sym typeface="Wingdings" pitchFamily="2" charset="2"/>
              </a:rPr>
              <a:t>.</a:t>
            </a: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err="1" smtClean="0">
                <a:sym typeface="Wingdings" pitchFamily="2" charset="2"/>
              </a:rPr>
              <a:t>Methods</a:t>
            </a:r>
            <a:r>
              <a:rPr lang="tr-TR" dirty="0" smtClean="0">
                <a:sym typeface="Wingdings" pitchFamily="2" charset="2"/>
              </a:rPr>
              <a:t>:</a:t>
            </a:r>
          </a:p>
          <a:p>
            <a:r>
              <a:rPr lang="tr-TR" dirty="0" err="1" smtClean="0">
                <a:sym typeface="Wingdings" pitchFamily="2" charset="2"/>
              </a:rPr>
              <a:t>Least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squares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smtClean="0"/>
              <a:t>Thomas </a:t>
            </a:r>
            <a:r>
              <a:rPr lang="tr-TR" dirty="0" err="1" smtClean="0"/>
              <a:t>Method</a:t>
            </a:r>
            <a:endParaRPr lang="tr-TR" dirty="0" smtClean="0"/>
          </a:p>
          <a:p>
            <a:r>
              <a:rPr lang="tr-TR" dirty="0" err="1" smtClean="0">
                <a:sym typeface="Wingdings" pitchFamily="2" charset="2"/>
              </a:rPr>
              <a:t>Methods</a:t>
            </a:r>
            <a:r>
              <a:rPr lang="tr-TR" dirty="0" smtClean="0">
                <a:sym typeface="Wingdings" pitchFamily="2" charset="2"/>
              </a:rPr>
              <a:t> of </a:t>
            </a:r>
            <a:r>
              <a:rPr lang="tr-TR" dirty="0" err="1" smtClean="0">
                <a:sym typeface="Wingdings" pitchFamily="2" charset="2"/>
              </a:rPr>
              <a:t>moments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>
                <a:sym typeface="Wingdings" pitchFamily="2" charset="2"/>
              </a:rPr>
              <a:t>Daily</a:t>
            </a:r>
            <a:r>
              <a:rPr lang="tr-TR" dirty="0" smtClean="0">
                <a:sym typeface="Wingdings" pitchFamily="2" charset="2"/>
              </a:rPr>
              <a:t>-</a:t>
            </a:r>
            <a:r>
              <a:rPr lang="tr-TR" dirty="0" err="1" smtClean="0">
                <a:sym typeface="Wingdings" pitchFamily="2" charset="2"/>
              </a:rPr>
              <a:t>difference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method</a:t>
            </a:r>
            <a:endParaRPr lang="tr-TR" dirty="0" smtClean="0">
              <a:sym typeface="Wingdings" pitchFamily="2" charset="2"/>
            </a:endParaRPr>
          </a:p>
          <a:p>
            <a:r>
              <a:rPr lang="tr-TR" dirty="0" err="1" smtClean="0"/>
              <a:t>Rapid</a:t>
            </a:r>
            <a:r>
              <a:rPr lang="tr-TR" dirty="0" smtClean="0"/>
              <a:t> </a:t>
            </a:r>
            <a:r>
              <a:rPr lang="tr-TR" dirty="0" err="1" smtClean="0"/>
              <a:t>ratio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endParaRPr lang="tr-TR" dirty="0" smtClean="0"/>
          </a:p>
          <a:p>
            <a:r>
              <a:rPr lang="tr-TR" dirty="0" err="1" smtClean="0"/>
              <a:t>Fujimoto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endParaRPr lang="tr-TR" dirty="0" smtClean="0"/>
          </a:p>
          <a:p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 smtClean="0"/>
          </a:p>
          <a:p>
            <a:endParaRPr lang="tr-TR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F88E-E23D-4A28-BC0E-F3A113DCFB5E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>
              <a:buNone/>
            </a:pPr>
            <a:r>
              <a:rPr lang="tr-TR" b="1" dirty="0" err="1" smtClean="0"/>
              <a:t>Least</a:t>
            </a:r>
            <a:r>
              <a:rPr lang="tr-TR" b="1" dirty="0" smtClean="0"/>
              <a:t> </a:t>
            </a:r>
            <a:r>
              <a:rPr lang="tr-TR" b="1" dirty="0" err="1" smtClean="0"/>
              <a:t>squares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r>
              <a:rPr lang="tr-TR" b="1" dirty="0" smtClean="0"/>
              <a:t>: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dirty="0" err="1" smtClean="0"/>
              <a:t>Fitting</a:t>
            </a:r>
            <a:r>
              <a:rPr lang="tr-TR" dirty="0" smtClean="0"/>
              <a:t> a </a:t>
            </a:r>
            <a:r>
              <a:rPr lang="tr-TR" dirty="0" err="1" smtClean="0"/>
              <a:t>curve</a:t>
            </a:r>
            <a:r>
              <a:rPr lang="tr-TR" dirty="0" smtClean="0"/>
              <a:t> </a:t>
            </a:r>
            <a:r>
              <a:rPr lang="tr-TR" dirty="0" err="1" smtClean="0"/>
              <a:t>throug</a:t>
            </a:r>
            <a:r>
              <a:rPr lang="tr-TR" dirty="0" smtClean="0"/>
              <a:t> a set of data </a:t>
            </a:r>
            <a:r>
              <a:rPr lang="tr-TR" dirty="0" err="1" smtClean="0"/>
              <a:t>points</a:t>
            </a:r>
            <a:r>
              <a:rPr lang="tr-TR" dirty="0" smtClean="0"/>
              <a:t>. </a:t>
            </a:r>
            <a:r>
              <a:rPr lang="tr-TR" dirty="0" err="1" smtClean="0"/>
              <a:t>Sum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squares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residual</a:t>
            </a:r>
            <a:r>
              <a:rPr lang="tr-TR" dirty="0" smtClean="0"/>
              <a:t> </a:t>
            </a:r>
            <a:r>
              <a:rPr lang="tr-TR" dirty="0" err="1" smtClean="0"/>
              <a:t>must</a:t>
            </a:r>
            <a:r>
              <a:rPr lang="tr-TR" dirty="0" smtClean="0"/>
              <a:t> be minimum. (</a:t>
            </a:r>
            <a:r>
              <a:rPr lang="tr-TR" dirty="0" err="1" smtClean="0"/>
              <a:t>Difference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observed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fitted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)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924B-EDCD-46B3-904B-8441E4C6A0C3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tr-TR" dirty="0" err="1" smtClean="0"/>
              <a:t>dy</a:t>
            </a:r>
            <a:r>
              <a:rPr lang="tr-TR" dirty="0" smtClean="0"/>
              <a:t>/</a:t>
            </a:r>
            <a:r>
              <a:rPr lang="tr-TR" dirty="0" err="1" smtClean="0"/>
              <a:t>dt</a:t>
            </a:r>
            <a:r>
              <a:rPr lang="tr-TR" dirty="0" smtClean="0"/>
              <a:t> (t=n) = k (L-</a:t>
            </a:r>
            <a:r>
              <a:rPr lang="tr-TR" dirty="0" err="1" smtClean="0"/>
              <a:t>y</a:t>
            </a:r>
            <a:r>
              <a:rPr lang="tr-TR" baseline="-25000" dirty="0" err="1" smtClean="0"/>
              <a:t>n</a:t>
            </a:r>
            <a:r>
              <a:rPr lang="tr-TR" baseline="-25000" dirty="0" smtClean="0"/>
              <a:t> </a:t>
            </a:r>
            <a:r>
              <a:rPr lang="tr-TR" dirty="0" smtClean="0"/>
              <a:t>)</a:t>
            </a:r>
          </a:p>
          <a:p>
            <a:endParaRPr lang="tr-TR" baseline="-25000" dirty="0" smtClean="0"/>
          </a:p>
          <a:p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time </a:t>
            </a:r>
            <a:r>
              <a:rPr lang="tr-TR" dirty="0" err="1" smtClean="0"/>
              <a:t>series</a:t>
            </a:r>
            <a:r>
              <a:rPr lang="tr-TR" dirty="0" smtClean="0"/>
              <a:t> of BOD </a:t>
            </a:r>
            <a:r>
              <a:rPr lang="tr-TR" dirty="0" err="1" smtClean="0"/>
              <a:t>measurements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</a:t>
            </a:r>
            <a:r>
              <a:rPr lang="tr-TR" dirty="0" err="1" smtClean="0"/>
              <a:t>Eqn</a:t>
            </a:r>
            <a:r>
              <a:rPr lang="tr-TR" dirty="0" smtClean="0"/>
              <a:t>. May be </a:t>
            </a:r>
            <a:r>
              <a:rPr lang="tr-TR" dirty="0" err="1" smtClean="0"/>
              <a:t>written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various</a:t>
            </a:r>
            <a:r>
              <a:rPr lang="tr-TR" dirty="0" smtClean="0"/>
              <a:t> n data </a:t>
            </a:r>
            <a:r>
              <a:rPr lang="tr-TR" dirty="0" err="1" smtClean="0"/>
              <a:t>points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k </a:t>
            </a:r>
            <a:r>
              <a:rPr lang="tr-TR" dirty="0" err="1" smtClean="0"/>
              <a:t>and</a:t>
            </a:r>
            <a:r>
              <a:rPr lang="tr-TR" dirty="0" smtClean="0"/>
              <a:t> L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unknown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33A3A-43A9-471E-9E05-26A484E6607B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tr-TR" dirty="0" err="1" smtClean="0"/>
              <a:t>If</a:t>
            </a:r>
            <a:r>
              <a:rPr lang="tr-TR" dirty="0" smtClean="0"/>
              <a:t> it is </a:t>
            </a:r>
            <a:r>
              <a:rPr lang="tr-TR" dirty="0" err="1" smtClean="0"/>
              <a:t>assumed</a:t>
            </a:r>
            <a:r>
              <a:rPr lang="tr-TR" dirty="0" smtClean="0"/>
              <a:t> </a:t>
            </a:r>
            <a:r>
              <a:rPr lang="tr-TR" dirty="0" err="1" smtClean="0"/>
              <a:t>dy</a:t>
            </a:r>
            <a:r>
              <a:rPr lang="tr-TR" dirty="0" smtClean="0"/>
              <a:t>/</a:t>
            </a:r>
            <a:r>
              <a:rPr lang="tr-TR" dirty="0" err="1" smtClean="0"/>
              <a:t>dt</a:t>
            </a:r>
            <a:r>
              <a:rPr lang="tr-TR" dirty="0" smtClean="0"/>
              <a:t> </a:t>
            </a:r>
            <a:r>
              <a:rPr lang="tr-TR" dirty="0" err="1" smtClean="0"/>
              <a:t>represent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slope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curve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fitted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data </a:t>
            </a:r>
            <a:r>
              <a:rPr lang="tr-TR" dirty="0" err="1" smtClean="0"/>
              <a:t>points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a </a:t>
            </a:r>
            <a:r>
              <a:rPr lang="tr-TR" dirty="0" err="1" smtClean="0"/>
              <a:t>given</a:t>
            </a:r>
            <a:r>
              <a:rPr lang="tr-TR" dirty="0" smtClean="0"/>
              <a:t> k </a:t>
            </a:r>
            <a:r>
              <a:rPr lang="tr-TR" dirty="0" err="1" smtClean="0"/>
              <a:t>and</a:t>
            </a:r>
            <a:r>
              <a:rPr lang="tr-TR" dirty="0" smtClean="0"/>
              <a:t> L </a:t>
            </a:r>
            <a:r>
              <a:rPr lang="tr-TR" dirty="0" err="1" smtClean="0"/>
              <a:t>value</a:t>
            </a:r>
            <a:r>
              <a:rPr lang="tr-TR" dirty="0" smtClean="0"/>
              <a:t>,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sides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not be </a:t>
            </a:r>
            <a:r>
              <a:rPr lang="tr-TR" dirty="0" err="1" smtClean="0"/>
              <a:t>equal</a:t>
            </a:r>
            <a:r>
              <a:rPr lang="tr-TR" dirty="0" smtClean="0"/>
              <a:t> </a:t>
            </a:r>
            <a:r>
              <a:rPr lang="tr-TR" dirty="0" err="1" smtClean="0"/>
              <a:t>because</a:t>
            </a:r>
            <a:r>
              <a:rPr lang="tr-TR" dirty="0" smtClean="0"/>
              <a:t> of </a:t>
            </a:r>
            <a:r>
              <a:rPr lang="tr-TR" dirty="0" err="1" smtClean="0"/>
              <a:t>experimental</a:t>
            </a:r>
            <a:r>
              <a:rPr lang="tr-TR" dirty="0" smtClean="0"/>
              <a:t> </a:t>
            </a:r>
            <a:r>
              <a:rPr lang="tr-TR" dirty="0" err="1" smtClean="0"/>
              <a:t>error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err="1" smtClean="0"/>
              <a:t>Difference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 R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R=k(L-y)-</a:t>
            </a:r>
            <a:r>
              <a:rPr lang="tr-TR" dirty="0" err="1" smtClean="0">
                <a:sym typeface="Wingdings" pitchFamily="2" charset="2"/>
              </a:rPr>
              <a:t>dy</a:t>
            </a:r>
            <a:r>
              <a:rPr lang="tr-TR" dirty="0" smtClean="0">
                <a:sym typeface="Wingdings" pitchFamily="2" charset="2"/>
              </a:rPr>
              <a:t>/</a:t>
            </a:r>
            <a:r>
              <a:rPr lang="tr-TR" dirty="0" err="1" smtClean="0">
                <a:sym typeface="Wingdings" pitchFamily="2" charset="2"/>
              </a:rPr>
              <a:t>dt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R=</a:t>
            </a:r>
            <a:r>
              <a:rPr lang="tr-TR" dirty="0" err="1" smtClean="0">
                <a:sym typeface="Wingdings" pitchFamily="2" charset="2"/>
              </a:rPr>
              <a:t>kL</a:t>
            </a:r>
            <a:r>
              <a:rPr lang="tr-TR" dirty="0" smtClean="0">
                <a:sym typeface="Wingdings" pitchFamily="2" charset="2"/>
              </a:rPr>
              <a:t>-</a:t>
            </a:r>
            <a:r>
              <a:rPr lang="tr-TR" dirty="0" err="1" smtClean="0">
                <a:sym typeface="Wingdings" pitchFamily="2" charset="2"/>
              </a:rPr>
              <a:t>ky</a:t>
            </a:r>
            <a:r>
              <a:rPr lang="tr-TR" dirty="0" smtClean="0">
                <a:sym typeface="Wingdings" pitchFamily="2" charset="2"/>
              </a:rPr>
              <a:t>-y’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a=</a:t>
            </a:r>
            <a:r>
              <a:rPr lang="tr-TR" dirty="0" err="1" smtClean="0">
                <a:sym typeface="Wingdings" pitchFamily="2" charset="2"/>
              </a:rPr>
              <a:t>kL</a:t>
            </a:r>
            <a:r>
              <a:rPr lang="tr-TR" dirty="0" smtClean="0">
                <a:sym typeface="Wingdings" pitchFamily="2" charset="2"/>
              </a:rPr>
              <a:t>  	-b=k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R=a+</a:t>
            </a:r>
            <a:r>
              <a:rPr lang="tr-TR" dirty="0" err="1" smtClean="0">
                <a:sym typeface="Wingdings" pitchFamily="2" charset="2"/>
              </a:rPr>
              <a:t>by</a:t>
            </a:r>
            <a:r>
              <a:rPr lang="tr-TR" dirty="0" smtClean="0">
                <a:sym typeface="Wingdings" pitchFamily="2" charset="2"/>
              </a:rPr>
              <a:t>-y’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3291-1EE2-4AA9-99B5-8A7884123D9C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r>
              <a:rPr lang="tr-TR" dirty="0" smtClean="0">
                <a:cs typeface="Times New Roman" pitchFamily="18" charset="0"/>
                <a:sym typeface="Wingdings" pitchFamily="2" charset="2"/>
              </a:rPr>
              <a:t>D.O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should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be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present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throughout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test.</a:t>
            </a:r>
          </a:p>
          <a:p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cs typeface="Times New Roman" pitchFamily="18" charset="0"/>
                <a:sym typeface="Wingdings" pitchFamily="2" charset="2"/>
              </a:rPr>
              <a:t>O</a:t>
            </a:r>
            <a:r>
              <a:rPr lang="tr-TR" sz="1800" dirty="0" smtClean="0">
                <a:cs typeface="Times New Roman" pitchFamily="18" charset="0"/>
                <a:sym typeface="Wingdings" pitchFamily="2" charset="2"/>
              </a:rPr>
              <a:t>2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solubility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~9 mg/L</a:t>
            </a:r>
          </a:p>
          <a:p>
            <a:pPr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cs typeface="Times New Roman" pitchFamily="18" charset="0"/>
                <a:sym typeface="Wingdings" pitchFamily="2" charset="2"/>
              </a:rPr>
              <a:t>DO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used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~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amount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of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organic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tr-TR" dirty="0" smtClean="0">
                <a:cs typeface="Times New Roman" pitchFamily="18" charset="0"/>
                <a:sym typeface="Wingdings" pitchFamily="2" charset="2"/>
              </a:rPr>
              <a:t>			in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sample</a:t>
            </a: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Strong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wastes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must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be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diluted</a:t>
            </a: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lvl="8"/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357298"/>
            <a:ext cx="1571636" cy="412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Gülen Yüz"/>
          <p:cNvSpPr/>
          <p:nvPr/>
        </p:nvSpPr>
        <p:spPr>
          <a:xfrm>
            <a:off x="7072330" y="4572008"/>
            <a:ext cx="500066" cy="50006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just"/>
            <a:r>
              <a:rPr lang="tr-TR" dirty="0" err="1" smtClean="0">
                <a:cs typeface="Times New Roman" pitchFamily="18" charset="0"/>
              </a:rPr>
              <a:t>All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necessary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nutrients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needed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for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bacterial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growth</a:t>
            </a:r>
            <a:r>
              <a:rPr lang="tr-TR" dirty="0" smtClean="0">
                <a:cs typeface="Times New Roman" pitchFamily="18" charset="0"/>
              </a:rPr>
              <a:t>. (N,P, </a:t>
            </a:r>
            <a:r>
              <a:rPr lang="tr-TR" dirty="0" err="1" smtClean="0">
                <a:cs typeface="Times New Roman" pitchFamily="18" charset="0"/>
              </a:rPr>
              <a:t>trace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elements</a:t>
            </a:r>
            <a:r>
              <a:rPr lang="tr-TR" dirty="0" smtClean="0">
                <a:cs typeface="Times New Roman" pitchFamily="18" charset="0"/>
              </a:rPr>
              <a:t>)</a:t>
            </a:r>
          </a:p>
          <a:p>
            <a:pPr algn="just"/>
            <a:endParaRPr lang="tr-TR" dirty="0" smtClean="0">
              <a:cs typeface="Times New Roman" pitchFamily="18" charset="0"/>
            </a:endParaRPr>
          </a:p>
          <a:p>
            <a:pPr algn="just"/>
            <a:r>
              <a:rPr lang="tr-TR" dirty="0" err="1" smtClean="0">
                <a:cs typeface="Times New Roman" pitchFamily="18" charset="0"/>
              </a:rPr>
              <a:t>Diverse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group</a:t>
            </a:r>
            <a:r>
              <a:rPr lang="tr-TR" dirty="0" smtClean="0">
                <a:cs typeface="Times New Roman" pitchFamily="18" charset="0"/>
              </a:rPr>
              <a:t> of </a:t>
            </a:r>
            <a:r>
              <a:rPr lang="tr-TR" dirty="0" err="1" smtClean="0">
                <a:cs typeface="Times New Roman" pitchFamily="18" charset="0"/>
              </a:rPr>
              <a:t>m.org</a:t>
            </a:r>
            <a:r>
              <a:rPr lang="tr-TR" dirty="0" smtClean="0">
                <a:cs typeface="Times New Roman" pitchFamily="18" charset="0"/>
              </a:rPr>
              <a:t>. (</a:t>
            </a:r>
            <a:r>
              <a:rPr lang="tr-TR" dirty="0" err="1" smtClean="0">
                <a:cs typeface="Times New Roman" pitchFamily="18" charset="0"/>
              </a:rPr>
              <a:t>seed</a:t>
            </a:r>
            <a:r>
              <a:rPr lang="tr-TR" dirty="0" smtClean="0">
                <a:cs typeface="Times New Roman" pitchFamily="18" charset="0"/>
              </a:rPr>
              <a:t>) </a:t>
            </a:r>
            <a:r>
              <a:rPr lang="tr-TR" dirty="0" err="1" smtClean="0">
                <a:cs typeface="Times New Roman" pitchFamily="18" charset="0"/>
              </a:rPr>
              <a:t>carry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the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oxidation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CO</a:t>
            </a:r>
            <a:r>
              <a:rPr lang="tr-TR" baseline="-25000" dirty="0" smtClean="0">
                <a:cs typeface="Times New Roman" pitchFamily="18" charset="0"/>
              </a:rPr>
              <a:t>2   </a:t>
            </a:r>
            <a:endParaRPr lang="tr-TR" dirty="0" smtClean="0">
              <a:cs typeface="Times New Roman" pitchFamily="18" charset="0"/>
            </a:endParaRPr>
          </a:p>
          <a:p>
            <a:pPr algn="just"/>
            <a:endParaRPr lang="tr-TR" baseline="-25000" dirty="0" smtClean="0">
              <a:cs typeface="Times New Roman" pitchFamily="18" charset="0"/>
            </a:endParaRPr>
          </a:p>
          <a:p>
            <a:pPr algn="just"/>
            <a:endParaRPr lang="tr-TR" baseline="-25000" dirty="0" smtClean="0">
              <a:cs typeface="Times New Roman" pitchFamily="18" charset="0"/>
            </a:endParaRPr>
          </a:p>
          <a:p>
            <a:pPr algn="just"/>
            <a:r>
              <a:rPr lang="tr-TR" dirty="0" smtClean="0">
                <a:cs typeface="Times New Roman" pitchFamily="18" charset="0"/>
              </a:rPr>
              <a:t>BOD test 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 a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wet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oxidation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process</a:t>
            </a: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Living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organisms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serve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as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medium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for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oxidation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of org.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matter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to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water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and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smtClean="0">
                <a:cs typeface="Times New Roman" pitchFamily="18" charset="0"/>
              </a:rPr>
              <a:t>CO</a:t>
            </a:r>
            <a:r>
              <a:rPr lang="tr-TR" baseline="-25000" dirty="0" smtClean="0">
                <a:cs typeface="Times New Roman" pitchFamily="18" charset="0"/>
              </a:rPr>
              <a:t>2 </a:t>
            </a:r>
            <a:endParaRPr lang="tr-TR" dirty="0">
              <a:cs typeface="Times New Roman" pitchFamily="18" charset="0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295F-FD05-4201-A815-329EE85EE715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tr-TR" dirty="0" err="1" smtClean="0">
                <a:cs typeface="Times New Roman" pitchFamily="18" charset="0"/>
              </a:rPr>
              <a:t>Oxygen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requirement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convert</a:t>
            </a:r>
            <a:r>
              <a:rPr lang="tr-TR" dirty="0" smtClean="0">
                <a:cs typeface="Times New Roman" pitchFamily="18" charset="0"/>
              </a:rPr>
              <a:t> org. </a:t>
            </a:r>
            <a:r>
              <a:rPr lang="tr-TR" dirty="0" err="1" smtClean="0">
                <a:cs typeface="Times New Roman" pitchFamily="18" charset="0"/>
              </a:rPr>
              <a:t>compound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to</a:t>
            </a:r>
            <a:r>
              <a:rPr lang="tr-TR" dirty="0" smtClean="0">
                <a:cs typeface="Times New Roman" pitchFamily="18" charset="0"/>
              </a:rPr>
              <a:t> CO</a:t>
            </a:r>
            <a:r>
              <a:rPr lang="tr-TR" baseline="-25000" dirty="0" smtClean="0">
                <a:cs typeface="Times New Roman" pitchFamily="18" charset="0"/>
              </a:rPr>
              <a:t>2  </a:t>
            </a:r>
            <a:r>
              <a:rPr lang="tr-TR" dirty="0" smtClean="0">
                <a:cs typeface="Times New Roman" pitchFamily="18" charset="0"/>
              </a:rPr>
              <a:t> , </a:t>
            </a:r>
            <a:r>
              <a:rPr lang="tr-TR" dirty="0" err="1" smtClean="0">
                <a:cs typeface="Times New Roman" pitchFamily="18" charset="0"/>
              </a:rPr>
              <a:t>water</a:t>
            </a:r>
            <a:r>
              <a:rPr lang="tr-TR" dirty="0" smtClean="0">
                <a:cs typeface="Times New Roman" pitchFamily="18" charset="0"/>
              </a:rPr>
              <a:t> , </a:t>
            </a:r>
            <a:r>
              <a:rPr lang="tr-TR" dirty="0" err="1" smtClean="0">
                <a:cs typeface="Times New Roman" pitchFamily="18" charset="0"/>
              </a:rPr>
              <a:t>ammonia</a:t>
            </a:r>
            <a:r>
              <a:rPr lang="tr-TR" dirty="0" smtClean="0">
                <a:cs typeface="Times New Roman" pitchFamily="18" charset="0"/>
              </a:rPr>
              <a:t>. </a:t>
            </a:r>
          </a:p>
          <a:p>
            <a:pPr algn="just"/>
            <a:endParaRPr lang="tr-TR" dirty="0" smtClean="0">
              <a:cs typeface="Times New Roman" pitchFamily="18" charset="0"/>
            </a:endParaRPr>
          </a:p>
          <a:p>
            <a:pPr algn="just">
              <a:buNone/>
            </a:pPr>
            <a:r>
              <a:rPr lang="tr-TR" dirty="0" err="1" smtClean="0">
                <a:cs typeface="Times New Roman" pitchFamily="18" charset="0"/>
              </a:rPr>
              <a:t>C</a:t>
            </a:r>
            <a:r>
              <a:rPr lang="tr-TR" baseline="-25000" dirty="0" err="1" smtClean="0">
                <a:cs typeface="Times New Roman" pitchFamily="18" charset="0"/>
              </a:rPr>
              <a:t>n</a:t>
            </a:r>
            <a:r>
              <a:rPr lang="tr-TR" dirty="0" err="1" smtClean="0">
                <a:cs typeface="Times New Roman" pitchFamily="18" charset="0"/>
              </a:rPr>
              <a:t>H</a:t>
            </a:r>
            <a:r>
              <a:rPr lang="tr-TR" baseline="-25000" dirty="0" err="1" smtClean="0">
                <a:cs typeface="Times New Roman" pitchFamily="18" charset="0"/>
              </a:rPr>
              <a:t>a</a:t>
            </a:r>
            <a:r>
              <a:rPr lang="tr-TR" dirty="0" err="1" smtClean="0">
                <a:cs typeface="Times New Roman" pitchFamily="18" charset="0"/>
              </a:rPr>
              <a:t>O</a:t>
            </a:r>
            <a:r>
              <a:rPr lang="tr-TR" baseline="-25000" dirty="0" err="1" smtClean="0">
                <a:cs typeface="Times New Roman" pitchFamily="18" charset="0"/>
              </a:rPr>
              <a:t>b</a:t>
            </a:r>
            <a:r>
              <a:rPr lang="tr-TR" dirty="0" err="1" smtClean="0">
                <a:cs typeface="Times New Roman" pitchFamily="18" charset="0"/>
              </a:rPr>
              <a:t>N</a:t>
            </a:r>
            <a:r>
              <a:rPr lang="tr-TR" baseline="-25000" dirty="0" err="1" smtClean="0">
                <a:cs typeface="Times New Roman" pitchFamily="18" charset="0"/>
              </a:rPr>
              <a:t>c</a:t>
            </a:r>
            <a:r>
              <a:rPr lang="tr-TR" dirty="0" smtClean="0">
                <a:cs typeface="Times New Roman" pitchFamily="18" charset="0"/>
              </a:rPr>
              <a:t> + ( n + a/4 - b/2 – 3c/4 ) O</a:t>
            </a:r>
            <a:r>
              <a:rPr lang="tr-TR" baseline="-25000" dirty="0" smtClean="0">
                <a:cs typeface="Times New Roman" pitchFamily="18" charset="0"/>
              </a:rPr>
              <a:t>2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 </a:t>
            </a:r>
          </a:p>
          <a:p>
            <a:pPr algn="just"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>
              <a:buNone/>
            </a:pPr>
            <a:r>
              <a:rPr lang="tr-TR" dirty="0" smtClean="0">
                <a:cs typeface="Times New Roman" pitchFamily="18" charset="0"/>
                <a:sym typeface="Wingdings" pitchFamily="2" charset="2"/>
              </a:rPr>
              <a:t>nCO</a:t>
            </a:r>
            <a:r>
              <a:rPr lang="tr-TR" baseline="-25000" dirty="0" smtClean="0">
                <a:cs typeface="Times New Roman" pitchFamily="18" charset="0"/>
                <a:sym typeface="Wingdings" pitchFamily="2" charset="2"/>
              </a:rPr>
              <a:t>2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+ (a/2 – 3c/2)H</a:t>
            </a:r>
            <a:r>
              <a:rPr lang="tr-TR" baseline="-25000" dirty="0" smtClean="0">
                <a:cs typeface="Times New Roman" pitchFamily="18" charset="0"/>
                <a:sym typeface="Wingdings" pitchFamily="2" charset="2"/>
              </a:rPr>
              <a:t>2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O+ cNH</a:t>
            </a:r>
            <a:r>
              <a:rPr lang="tr-TR" baseline="-25000" dirty="0" smtClean="0">
                <a:cs typeface="Times New Roman" pitchFamily="18" charset="0"/>
                <a:sym typeface="Wingdings" pitchFamily="2" charset="2"/>
              </a:rPr>
              <a:t>3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just"/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r>
              <a:rPr lang="tr-TR" dirty="0" err="1" smtClean="0"/>
              <a:t>Temperature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held</a:t>
            </a:r>
            <a:r>
              <a:rPr lang="tr-TR" dirty="0" smtClean="0"/>
              <a:t> </a:t>
            </a:r>
            <a:r>
              <a:rPr lang="tr-TR" dirty="0" err="1" smtClean="0"/>
              <a:t>constant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performing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test at 20C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4033-F4A7-41F6-9092-2B316D0F8ACB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İnfinite</a:t>
            </a:r>
            <a:r>
              <a:rPr lang="tr-TR" dirty="0" smtClean="0"/>
              <a:t> time is </a:t>
            </a:r>
            <a:r>
              <a:rPr lang="tr-TR" dirty="0" err="1" smtClean="0"/>
              <a:t>required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complete</a:t>
            </a:r>
            <a:r>
              <a:rPr lang="tr-TR" dirty="0" smtClean="0"/>
              <a:t> </a:t>
            </a:r>
            <a:r>
              <a:rPr lang="tr-TR" dirty="0" err="1" smtClean="0"/>
              <a:t>biological</a:t>
            </a:r>
            <a:r>
              <a:rPr lang="tr-TR" dirty="0" smtClean="0"/>
              <a:t> </a:t>
            </a:r>
            <a:r>
              <a:rPr lang="tr-TR" dirty="0" err="1" smtClean="0"/>
              <a:t>oxidation</a:t>
            </a:r>
            <a:r>
              <a:rPr lang="tr-TR" dirty="0" smtClean="0"/>
              <a:t> of </a:t>
            </a:r>
            <a:r>
              <a:rPr lang="tr-TR" dirty="0" err="1" smtClean="0"/>
              <a:t>organic</a:t>
            </a:r>
            <a:r>
              <a:rPr lang="tr-TR" dirty="0" smtClean="0"/>
              <a:t> </a:t>
            </a:r>
            <a:r>
              <a:rPr lang="tr-TR" dirty="0" err="1" smtClean="0"/>
              <a:t>matter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Practically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reaction</a:t>
            </a:r>
            <a:r>
              <a:rPr lang="tr-TR" dirty="0" smtClean="0"/>
              <a:t> </a:t>
            </a:r>
            <a:r>
              <a:rPr lang="tr-TR" dirty="0" err="1" smtClean="0"/>
              <a:t>considered</a:t>
            </a:r>
            <a:r>
              <a:rPr lang="tr-TR" dirty="0" smtClean="0"/>
              <a:t> </a:t>
            </a:r>
            <a:r>
              <a:rPr lang="tr-TR" dirty="0" err="1" smtClean="0"/>
              <a:t>complete</a:t>
            </a:r>
            <a:r>
              <a:rPr lang="tr-TR" dirty="0" smtClean="0"/>
              <a:t> in 20 </a:t>
            </a:r>
            <a:r>
              <a:rPr lang="tr-TR" dirty="0" err="1" smtClean="0"/>
              <a:t>days</a:t>
            </a:r>
            <a:r>
              <a:rPr lang="tr-TR" dirty="0" smtClean="0"/>
              <a:t> =&gt;BOD </a:t>
            </a:r>
            <a:r>
              <a:rPr lang="tr-TR" dirty="0" err="1" smtClean="0"/>
              <a:t>ultimate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percentage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total BOD is </a:t>
            </a:r>
            <a:r>
              <a:rPr lang="tr-TR" dirty="0" err="1" smtClean="0"/>
              <a:t>exerted</a:t>
            </a:r>
            <a:r>
              <a:rPr lang="tr-TR" dirty="0" smtClean="0"/>
              <a:t> in 5days</a:t>
            </a:r>
          </a:p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test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developed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basis</a:t>
            </a:r>
            <a:r>
              <a:rPr lang="tr-TR" dirty="0" smtClean="0"/>
              <a:t> of a 5-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incubation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.=&gt; 5 </a:t>
            </a:r>
            <a:r>
              <a:rPr lang="tr-TR" dirty="0" err="1" smtClean="0"/>
              <a:t>day</a:t>
            </a:r>
            <a:r>
              <a:rPr lang="tr-TR" dirty="0" smtClean="0"/>
              <a:t> BOD</a:t>
            </a:r>
          </a:p>
          <a:p>
            <a:endParaRPr lang="tr-TR" dirty="0" smtClean="0"/>
          </a:p>
          <a:p>
            <a:r>
              <a:rPr lang="tr-TR" dirty="0" smtClean="0"/>
              <a:t>5 </a:t>
            </a:r>
            <a:r>
              <a:rPr lang="tr-TR" dirty="0" err="1" smtClean="0"/>
              <a:t>day</a:t>
            </a:r>
            <a:r>
              <a:rPr lang="tr-TR" dirty="0" smtClean="0"/>
              <a:t> test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selected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minimize </a:t>
            </a:r>
            <a:r>
              <a:rPr lang="tr-TR" dirty="0" err="1" smtClean="0"/>
              <a:t>interference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oxidation</a:t>
            </a:r>
            <a:r>
              <a:rPr lang="tr-TR" dirty="0" smtClean="0"/>
              <a:t> of </a:t>
            </a:r>
            <a:r>
              <a:rPr lang="tr-TR" dirty="0" err="1" smtClean="0"/>
              <a:t>ammonia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92D3C-6477-4BE7-AD48-2964E83A0E2A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314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 err="1" smtClean="0">
                <a:cs typeface="Times New Roman" pitchFamily="18" charset="0"/>
              </a:rPr>
              <a:t>First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order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rxn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kinetics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Rxn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rate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proportional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to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the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amount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of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oxidizable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organic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matter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remaining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at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any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time. </a:t>
            </a:r>
          </a:p>
          <a:p>
            <a:pPr algn="just">
              <a:buNone/>
            </a:pPr>
            <a:r>
              <a:rPr lang="tr-TR" i="1" dirty="0" smtClean="0">
                <a:cs typeface="Times New Roman" pitchFamily="18" charset="0"/>
                <a:sym typeface="Wingdings" pitchFamily="2" charset="2"/>
              </a:rPr>
              <a:t>(</a:t>
            </a:r>
            <a:r>
              <a:rPr lang="tr-TR" i="1" dirty="0" err="1" smtClean="0">
                <a:cs typeface="Times New Roman" pitchFamily="18" charset="0"/>
                <a:sym typeface="Wingdings" pitchFamily="2" charset="2"/>
              </a:rPr>
              <a:t>If</a:t>
            </a:r>
            <a:r>
              <a:rPr lang="tr-TR" i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i="1" dirty="0" err="1" smtClean="0">
                <a:cs typeface="Times New Roman" pitchFamily="18" charset="0"/>
                <a:sym typeface="Wingdings" pitchFamily="2" charset="2"/>
              </a:rPr>
              <a:t>mo</a:t>
            </a:r>
            <a:r>
              <a:rPr lang="tr-TR" i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i="1" dirty="0" err="1" smtClean="0">
                <a:cs typeface="Times New Roman" pitchFamily="18" charset="0"/>
                <a:sym typeface="Wingdings" pitchFamily="2" charset="2"/>
              </a:rPr>
              <a:t>population</a:t>
            </a:r>
            <a:r>
              <a:rPr lang="tr-TR" i="1" dirty="0" smtClean="0">
                <a:cs typeface="Times New Roman" pitchFamily="18" charset="0"/>
                <a:sym typeface="Wingdings" pitchFamily="2" charset="2"/>
              </a:rPr>
              <a:t> is </a:t>
            </a:r>
            <a:r>
              <a:rPr lang="tr-TR" i="1" dirty="0" err="1" smtClean="0">
                <a:cs typeface="Times New Roman" pitchFamily="18" charset="0"/>
                <a:sym typeface="Wingdings" pitchFamily="2" charset="2"/>
              </a:rPr>
              <a:t>nearly</a:t>
            </a:r>
            <a:r>
              <a:rPr lang="tr-TR" i="1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tr-TR" i="1" dirty="0" err="1" smtClean="0">
                <a:cs typeface="Times New Roman" pitchFamily="18" charset="0"/>
                <a:sym typeface="Wingdings" pitchFamily="2" charset="2"/>
              </a:rPr>
              <a:t>constant</a:t>
            </a:r>
            <a:r>
              <a:rPr lang="tr-TR" i="1" dirty="0" smtClean="0">
                <a:cs typeface="Times New Roman" pitchFamily="18" charset="0"/>
                <a:sym typeface="Wingdings" pitchFamily="2" charset="2"/>
              </a:rPr>
              <a:t>)</a:t>
            </a:r>
          </a:p>
          <a:p>
            <a:pPr algn="just">
              <a:buNone/>
            </a:pPr>
            <a:endParaRPr lang="tr-TR" i="1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smtClean="0">
                <a:cs typeface="Times New Roman" pitchFamily="18" charset="0"/>
                <a:sym typeface="Wingdings" pitchFamily="2" charset="2"/>
              </a:rPr>
              <a:t>-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dc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/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˜ C     </a:t>
            </a:r>
          </a:p>
          <a:p>
            <a:pPr algn="just"/>
            <a:r>
              <a:rPr lang="tr-TR" dirty="0" smtClean="0">
                <a:cs typeface="Times New Roman" pitchFamily="18" charset="0"/>
                <a:sym typeface="Wingdings" pitchFamily="2" charset="2"/>
              </a:rPr>
              <a:t>-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dc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/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dt</a:t>
            </a:r>
            <a:r>
              <a:rPr lang="tr-TR" dirty="0" smtClean="0">
                <a:cs typeface="Times New Roman" pitchFamily="18" charset="0"/>
                <a:sym typeface="Wingdings" pitchFamily="2" charset="2"/>
              </a:rPr>
              <a:t> = </a:t>
            </a:r>
            <a:r>
              <a:rPr lang="tr-TR" dirty="0" err="1" smtClean="0">
                <a:cs typeface="Times New Roman" pitchFamily="18" charset="0"/>
                <a:sym typeface="Wingdings" pitchFamily="2" charset="2"/>
              </a:rPr>
              <a:t>k’C</a:t>
            </a: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>
              <a:buNone/>
            </a:pPr>
            <a:r>
              <a:rPr lang="tr-TR" sz="2200" i="1" dirty="0" smtClean="0">
                <a:cs typeface="Times New Roman" pitchFamily="18" charset="0"/>
                <a:sym typeface="Wingdings" pitchFamily="2" charset="2"/>
              </a:rPr>
              <a:t>C: </a:t>
            </a:r>
            <a:r>
              <a:rPr lang="tr-TR" sz="2200" i="1" dirty="0" err="1" smtClean="0">
                <a:cs typeface="Times New Roman" pitchFamily="18" charset="0"/>
                <a:sym typeface="Wingdings" pitchFamily="2" charset="2"/>
              </a:rPr>
              <a:t>Conc</a:t>
            </a:r>
            <a:r>
              <a:rPr lang="tr-TR" sz="2200" i="1" dirty="0" smtClean="0">
                <a:cs typeface="Times New Roman" pitchFamily="18" charset="0"/>
                <a:sym typeface="Wingdings" pitchFamily="2" charset="2"/>
              </a:rPr>
              <a:t>. of </a:t>
            </a:r>
            <a:r>
              <a:rPr lang="tr-TR" sz="2200" i="1" dirty="0" err="1" smtClean="0">
                <a:cs typeface="Times New Roman" pitchFamily="18" charset="0"/>
                <a:sym typeface="Wingdings" pitchFamily="2" charset="2"/>
              </a:rPr>
              <a:t>oxidizable</a:t>
            </a:r>
            <a:r>
              <a:rPr lang="tr-TR" sz="2200" i="1" dirty="0" smtClean="0">
                <a:cs typeface="Times New Roman" pitchFamily="18" charset="0"/>
                <a:sym typeface="Wingdings" pitchFamily="2" charset="2"/>
              </a:rPr>
              <a:t> org </a:t>
            </a:r>
            <a:r>
              <a:rPr lang="tr-TR" sz="2200" i="1" dirty="0" err="1" smtClean="0">
                <a:cs typeface="Times New Roman" pitchFamily="18" charset="0"/>
                <a:sym typeface="Wingdings" pitchFamily="2" charset="2"/>
              </a:rPr>
              <a:t>matter</a:t>
            </a:r>
            <a:endParaRPr lang="tr-TR" sz="2200" i="1" dirty="0" smtClean="0">
              <a:cs typeface="Times New Roman" pitchFamily="18" charset="0"/>
              <a:sym typeface="Wingdings" pitchFamily="2" charset="2"/>
            </a:endParaRPr>
          </a:p>
          <a:p>
            <a:pPr algn="just">
              <a:buNone/>
            </a:pPr>
            <a:r>
              <a:rPr lang="tr-TR" sz="2200" i="1" dirty="0" smtClean="0">
                <a:cs typeface="Times New Roman" pitchFamily="18" charset="0"/>
                <a:sym typeface="Wingdings" pitchFamily="2" charset="2"/>
              </a:rPr>
              <a:t>K: rate </a:t>
            </a:r>
            <a:r>
              <a:rPr lang="tr-TR" sz="2200" i="1" dirty="0" err="1" smtClean="0">
                <a:cs typeface="Times New Roman" pitchFamily="18" charset="0"/>
                <a:sym typeface="Wingdings" pitchFamily="2" charset="2"/>
              </a:rPr>
              <a:t>constant</a:t>
            </a:r>
            <a:endParaRPr lang="tr-TR" sz="2200" i="1" dirty="0" smtClean="0">
              <a:cs typeface="Times New Roman" pitchFamily="18" charset="0"/>
              <a:sym typeface="Wingdings" pitchFamily="2" charset="2"/>
            </a:endParaRPr>
          </a:p>
          <a:p>
            <a:pPr algn="just"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tr-TR" dirty="0" smtClean="0">
                <a:cs typeface="Times New Roman" pitchFamily="18" charset="0"/>
              </a:rPr>
              <a:t>Rate </a:t>
            </a:r>
            <a:r>
              <a:rPr lang="tr-TR" dirty="0" err="1" smtClean="0">
                <a:cs typeface="Times New Roman" pitchFamily="18" charset="0"/>
              </a:rPr>
              <a:t>decreases</a:t>
            </a:r>
            <a:r>
              <a:rPr lang="tr-TR" dirty="0" smtClean="0">
                <a:cs typeface="Times New Roman" pitchFamily="18" charset="0"/>
              </a:rPr>
              <a:t> as C </a:t>
            </a:r>
            <a:r>
              <a:rPr lang="tr-TR" dirty="0" err="1" smtClean="0">
                <a:cs typeface="Times New Roman" pitchFamily="18" charset="0"/>
              </a:rPr>
              <a:t>decreases</a:t>
            </a:r>
            <a:r>
              <a:rPr lang="tr-TR" dirty="0" smtClean="0"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tr-TR" dirty="0" smtClean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7E26-5438-4D62-A7F7-57A62097BF45}" type="datetime1">
              <a:rPr lang="en-US" smtClean="0"/>
              <a:pPr/>
              <a:t>3/20/2012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D.Akgul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cs typeface="Times New Roman" pitchFamily="18" charset="0"/>
              </a:rPr>
              <a:t>BOD </a:t>
            </a:r>
            <a:r>
              <a:rPr lang="tr-TR" b="1" dirty="0" err="1" smtClean="0">
                <a:cs typeface="Times New Roman" pitchFamily="18" charset="0"/>
              </a:rPr>
              <a:t>Reaction</a:t>
            </a:r>
            <a:r>
              <a:rPr lang="tr-TR" b="1" dirty="0" smtClean="0">
                <a:cs typeface="Times New Roman" pitchFamily="18" charset="0"/>
              </a:rPr>
              <a:t> </a:t>
            </a:r>
            <a:r>
              <a:rPr lang="tr-TR" b="1" dirty="0" err="1" smtClean="0">
                <a:cs typeface="Times New Roman" pitchFamily="18" charset="0"/>
              </a:rPr>
              <a:t>Kinetics</a:t>
            </a:r>
            <a:endParaRPr lang="tr-TR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4038</TotalTime>
  <Words>1747</Words>
  <Application>Microsoft Office PowerPoint</Application>
  <PresentationFormat>Ekran Gösterisi (4:3)</PresentationFormat>
  <Paragraphs>456</Paragraphs>
  <Slides>44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Kalabalık</vt:lpstr>
      <vt:lpstr>BIOCHEMICAL OXYGEN DEMAND</vt:lpstr>
      <vt:lpstr> BIOCHEMICAL OXYGEN DEMAND (BOD)</vt:lpstr>
      <vt:lpstr>Slayt 3</vt:lpstr>
      <vt:lpstr>Slayt 4</vt:lpstr>
      <vt:lpstr>Slayt 5</vt:lpstr>
      <vt:lpstr>Slayt 6</vt:lpstr>
      <vt:lpstr>Slayt 7</vt:lpstr>
      <vt:lpstr>Slayt 8</vt:lpstr>
      <vt:lpstr>BOD Reaction Kinetics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Influence of Nitrification on BOD </vt:lpstr>
      <vt:lpstr>Slayt 18</vt:lpstr>
      <vt:lpstr>Slayt 19</vt:lpstr>
      <vt:lpstr>Slayt 20</vt:lpstr>
      <vt:lpstr>BOD Test 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Calculation of BOD</vt:lpstr>
      <vt:lpstr>Slayt 31</vt:lpstr>
      <vt:lpstr>Respirometric measurement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OXYGEN DEMAND</dc:title>
  <dc:creator>BASAK</dc:creator>
  <cp:lastModifiedBy>asus</cp:lastModifiedBy>
  <cp:revision>124</cp:revision>
  <dcterms:created xsi:type="dcterms:W3CDTF">2012-02-22T15:11:55Z</dcterms:created>
  <dcterms:modified xsi:type="dcterms:W3CDTF">2012-03-20T07:35:17Z</dcterms:modified>
</cp:coreProperties>
</file>