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7" r:id="rId7"/>
    <p:sldId id="264" r:id="rId8"/>
    <p:sldId id="265" r:id="rId9"/>
    <p:sldId id="266" r:id="rId10"/>
    <p:sldId id="268" r:id="rId11"/>
    <p:sldId id="279" r:id="rId12"/>
    <p:sldId id="267" r:id="rId13"/>
    <p:sldId id="269" r:id="rId14"/>
    <p:sldId id="270" r:id="rId15"/>
    <p:sldId id="271" r:id="rId16"/>
    <p:sldId id="272" r:id="rId17"/>
    <p:sldId id="273" r:id="rId18"/>
    <p:sldId id="278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2" autoAdjust="0"/>
    <p:restoredTop sz="94660"/>
  </p:normalViewPr>
  <p:slideViewPr>
    <p:cSldViewPr>
      <p:cViewPr varScale="1">
        <p:scale>
          <a:sx n="45" d="100"/>
          <a:sy n="45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42EEE-9B1F-4CA3-A030-5CD832FC065C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E357-9B63-46FA-AE58-AC86AFF74B3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17</a:t>
            </a:fld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18</a:t>
            </a:fld>
            <a:endParaRPr lang="tr-T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19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20</a:t>
            </a:fld>
            <a:endParaRPr lang="tr-T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21</a:t>
            </a:fld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6</a:t>
            </a:fld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E357-9B63-46FA-AE58-AC86AFF74B3A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4D0C-34E1-431B-A19E-10A21B29A571}" type="datetimeFigureOut">
              <a:rPr lang="tr-TR" smtClean="0"/>
              <a:pPr/>
              <a:t>17.04.2012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01CB-3ECC-4FF8-86A5-E96160AAA77D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scgd8/454293766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scgd8/4577009939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1" y="3857628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Crude Oil and the Environment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1" y="4857760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ENVE 202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Dr. A. </a:t>
            </a:r>
            <a:r>
              <a:rPr lang="tr-TR" dirty="0" err="1" smtClean="0">
                <a:solidFill>
                  <a:schemeClr val="tx2"/>
                </a:solidFill>
              </a:rPr>
              <a:t>Kerç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4" name="Picture 7" descr="100421-G-XXXXL-_003_-_Deepwater_Horizon_fire by uscgd8">
            <a:hlinkClick r:id="rId3" tooltip="100421-G-XXXXL-_003_-_Deepwater_Horizon_fire by uscgd8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3" y="1"/>
            <a:ext cx="4929191" cy="3696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100429-G-XXXXM-6059 by uscgd8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6255835" cy="442913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42909" y="4714885"/>
            <a:ext cx="735811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VENICE, La. -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Containment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boom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is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staged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at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Breton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National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Wildlife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Refuge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Thursday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April 29, 2010. As of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Friday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April 30, 2010,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over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217,000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feet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containment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boom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is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used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help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minimize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on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environmentally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sensitive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areas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0503-G-8744K-009 by uscgd8">
            <a:hlinkClick r:id="rId3" tooltip="100503-G-8744K-009 by uscgd8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4339195" cy="2928958"/>
          </a:xfrm>
          <a:prstGeom prst="rect">
            <a:avLst/>
          </a:prstGeom>
          <a:noFill/>
        </p:spPr>
      </p:pic>
      <p:pic>
        <p:nvPicPr>
          <p:cNvPr id="19460" name="Picture 4" descr="100503-G-8744K-008 by uscgd8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42918"/>
            <a:ext cx="4286280" cy="2846091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 rot="10800000" flipV="1">
            <a:off x="357158" y="4244467"/>
            <a:ext cx="835821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GULF of MEXICO - Fire-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resistant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oil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containment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boom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hangs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over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stern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as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crew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aboard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motor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vessel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Poppa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John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train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deploy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it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off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coast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Venice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La., May 3, 2010.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crew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is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being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trained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deploy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boom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and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it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along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shrimp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boats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whose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captains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trained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tow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it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during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an in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situ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burn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500042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Mechanical Recovery of oil at sea:</a:t>
            </a:r>
            <a:endParaRPr lang="tr-TR" sz="3200" b="1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r>
              <a:rPr lang="en-US" sz="3200" dirty="0" smtClean="0"/>
              <a:t>* Oil can be removed from the surface of water by skimming the slick using a moving drum, belt or disc.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r>
              <a:rPr lang="en-US" sz="3200" dirty="0" smtClean="0"/>
              <a:t>* Ships</a:t>
            </a:r>
            <a:r>
              <a:rPr lang="tr-TR" sz="3200" dirty="0" smtClean="0"/>
              <a:t> </a:t>
            </a:r>
            <a:r>
              <a:rPr lang="tr-TR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 large suction pumps and settling tanks</a:t>
            </a:r>
            <a:endParaRPr lang="tr-T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0428-5682D-000 by uscgd8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6500859" cy="4550601"/>
          </a:xfrm>
          <a:prstGeom prst="rect">
            <a:avLst/>
          </a:prstGeom>
          <a:noFill/>
        </p:spPr>
      </p:pic>
      <p:sp>
        <p:nvSpPr>
          <p:cNvPr id="3" name="4 Dikdörtgen"/>
          <p:cNvSpPr/>
          <p:nvPr/>
        </p:nvSpPr>
        <p:spPr>
          <a:xfrm>
            <a:off x="857224" y="4857760"/>
            <a:ext cx="6572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GULF of MEXICO - A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volume</a:t>
            </a:r>
            <a:r>
              <a:rPr lang="tr-TR" dirty="0" smtClean="0"/>
              <a:t> </a:t>
            </a:r>
            <a:r>
              <a:rPr lang="tr-TR" dirty="0" err="1" smtClean="0"/>
              <a:t>skimming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(VOSS) </a:t>
            </a:r>
            <a:r>
              <a:rPr lang="tr-TR" dirty="0" err="1" smtClean="0"/>
              <a:t>skims</a:t>
            </a:r>
            <a:r>
              <a:rPr lang="tr-TR" dirty="0" smtClean="0"/>
              <a:t> </a:t>
            </a:r>
            <a:r>
              <a:rPr lang="tr-TR" dirty="0" err="1" smtClean="0"/>
              <a:t>oil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Gulf</a:t>
            </a:r>
            <a:r>
              <a:rPr lang="tr-TR" dirty="0" smtClean="0"/>
              <a:t> of </a:t>
            </a:r>
            <a:r>
              <a:rPr lang="tr-TR" dirty="0" err="1" smtClean="0"/>
              <a:t>Mexico</a:t>
            </a:r>
            <a:r>
              <a:rPr lang="tr-TR" dirty="0" smtClean="0"/>
              <a:t> </a:t>
            </a:r>
            <a:r>
              <a:rPr lang="tr-TR" dirty="0" err="1" smtClean="0"/>
              <a:t>near</a:t>
            </a:r>
            <a:r>
              <a:rPr lang="tr-TR" dirty="0" smtClean="0"/>
              <a:t> </a:t>
            </a:r>
            <a:r>
              <a:rPr lang="tr-TR" dirty="0" err="1" smtClean="0"/>
              <a:t>Venice</a:t>
            </a:r>
            <a:r>
              <a:rPr lang="tr-TR" dirty="0" smtClean="0"/>
              <a:t>, La. April 28, 2010. </a:t>
            </a:r>
            <a:r>
              <a:rPr lang="tr-TR" dirty="0" err="1" smtClean="0"/>
              <a:t>Approximately</a:t>
            </a:r>
            <a:r>
              <a:rPr lang="tr-TR" dirty="0" smtClean="0"/>
              <a:t> 76 </a:t>
            </a:r>
            <a:r>
              <a:rPr lang="tr-TR" dirty="0" err="1" smtClean="0"/>
              <a:t>vessels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responding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Deepwater</a:t>
            </a:r>
            <a:r>
              <a:rPr lang="tr-TR" dirty="0" smtClean="0"/>
              <a:t> </a:t>
            </a:r>
            <a:r>
              <a:rPr lang="tr-TR" dirty="0" err="1" smtClean="0"/>
              <a:t>Horizon</a:t>
            </a:r>
            <a:r>
              <a:rPr lang="tr-TR" dirty="0" smtClean="0"/>
              <a:t> </a:t>
            </a:r>
            <a:r>
              <a:rPr lang="tr-TR" dirty="0" err="1" smtClean="0"/>
              <a:t>incident</a:t>
            </a:r>
            <a:r>
              <a:rPr lang="tr-TR" dirty="0" smtClean="0"/>
              <a:t> </a:t>
            </a:r>
            <a:r>
              <a:rPr lang="tr-TR" dirty="0" err="1" smtClean="0"/>
              <a:t>oil</a:t>
            </a:r>
            <a:r>
              <a:rPr lang="tr-TR" dirty="0" smtClean="0"/>
              <a:t> </a:t>
            </a:r>
            <a:r>
              <a:rPr lang="tr-TR" dirty="0" err="1" smtClean="0"/>
              <a:t>spill</a:t>
            </a:r>
            <a:r>
              <a:rPr lang="tr-TR" dirty="0" smtClean="0"/>
              <a:t>. U.S. </a:t>
            </a:r>
            <a:r>
              <a:rPr lang="tr-TR" dirty="0" err="1" smtClean="0"/>
              <a:t>Coast</a:t>
            </a:r>
            <a:r>
              <a:rPr lang="tr-TR" dirty="0" smtClean="0"/>
              <a:t> </a:t>
            </a:r>
            <a:r>
              <a:rPr lang="tr-TR" dirty="0" err="1" smtClean="0"/>
              <a:t>Guard</a:t>
            </a:r>
            <a:r>
              <a:rPr lang="tr-TR" dirty="0" smtClean="0"/>
              <a:t> </a:t>
            </a:r>
            <a:r>
              <a:rPr lang="tr-TR" dirty="0" err="1" smtClean="0"/>
              <a:t>photograph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Petty</a:t>
            </a:r>
            <a:r>
              <a:rPr lang="tr-TR" dirty="0" smtClean="0"/>
              <a:t> </a:t>
            </a:r>
            <a:r>
              <a:rPr lang="tr-TR" dirty="0" err="1" smtClean="0"/>
              <a:t>Officer</a:t>
            </a:r>
            <a:r>
              <a:rPr lang="tr-TR" dirty="0" smtClean="0"/>
              <a:t> 2nd </a:t>
            </a:r>
            <a:r>
              <a:rPr lang="tr-TR" dirty="0" err="1" smtClean="0"/>
              <a:t>Class</a:t>
            </a:r>
            <a:r>
              <a:rPr lang="tr-TR" dirty="0" smtClean="0"/>
              <a:t> </a:t>
            </a:r>
            <a:r>
              <a:rPr lang="tr-TR" dirty="0" err="1" smtClean="0"/>
              <a:t>Prentice</a:t>
            </a:r>
            <a:r>
              <a:rPr lang="tr-TR" dirty="0" smtClean="0"/>
              <a:t> </a:t>
            </a:r>
            <a:r>
              <a:rPr lang="tr-TR" dirty="0" err="1" smtClean="0"/>
              <a:t>Danner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214290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Other techniques:</a:t>
            </a:r>
            <a:endParaRPr lang="tr-TR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Burning</a:t>
            </a:r>
            <a:endParaRPr lang="tr-T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 Sinking</a:t>
            </a:r>
            <a:r>
              <a:rPr lang="tr-TR" sz="3200" dirty="0" smtClean="0"/>
              <a:t> </a:t>
            </a:r>
            <a:r>
              <a:rPr lang="tr-TR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increasing the density of oil by adding chalk or sand and allow it to settle to the seabed.</a:t>
            </a:r>
            <a:endParaRPr lang="tr-T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Gelling </a:t>
            </a:r>
            <a:r>
              <a:rPr lang="tr-TR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increasing the thickness of oil to reduce the speed at which the slick spreads</a:t>
            </a:r>
            <a:endParaRPr lang="tr-TR" sz="3200" dirty="0" smtClean="0"/>
          </a:p>
          <a:p>
            <a:pPr>
              <a:buFont typeface="Arial" pitchFamily="34" charset="0"/>
              <a:buChar char="•"/>
            </a:pPr>
            <a:r>
              <a:rPr lang="tr-TR" sz="3200" dirty="0" smtClean="0"/>
              <a:t> </a:t>
            </a:r>
            <a:r>
              <a:rPr lang="en-US" sz="3200" dirty="0" smtClean="0"/>
              <a:t>Bioremediation  </a:t>
            </a:r>
            <a:r>
              <a:rPr lang="tr-TR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use of microorganisms to degrade the oil </a:t>
            </a:r>
            <a:endParaRPr lang="tr-T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Absorption on nylon ‘’fur’’ and then squeezed out of the fur for reuse and disposal</a:t>
            </a:r>
            <a:endParaRPr lang="tr-TR" sz="3200" dirty="0" smtClean="0"/>
          </a:p>
          <a:p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0"/>
            <a:ext cx="81439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Modern life style</a:t>
            </a:r>
            <a:r>
              <a:rPr lang="tr-TR" sz="3200" dirty="0" smtClean="0"/>
              <a:t> </a:t>
            </a:r>
            <a:r>
              <a:rPr lang="tr-TR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manufacture o</a:t>
            </a:r>
            <a:r>
              <a:rPr lang="tr-TR" sz="3200" dirty="0" smtClean="0"/>
              <a:t>r </a:t>
            </a:r>
            <a:r>
              <a:rPr lang="en-US" sz="3200" dirty="0" smtClean="0"/>
              <a:t>production of many poorly degradable materials</a:t>
            </a:r>
            <a:endParaRPr lang="tr-TR" sz="3200" dirty="0" smtClean="0"/>
          </a:p>
          <a:p>
            <a:endParaRPr lang="tr-TR" sz="3200" dirty="0" smtClean="0"/>
          </a:p>
          <a:p>
            <a:r>
              <a:rPr lang="en-US" sz="3200" i="1" dirty="0" smtClean="0"/>
              <a:t>Enter into the environment:  </a:t>
            </a:r>
            <a:endParaRPr lang="tr-TR" sz="3200" dirty="0" smtClean="0"/>
          </a:p>
          <a:p>
            <a:r>
              <a:rPr lang="en-US" sz="3200" dirty="0" smtClean="0"/>
              <a:t>   </a:t>
            </a:r>
            <a:r>
              <a:rPr lang="tr-TR" sz="3200" dirty="0" smtClean="0"/>
              <a:t>	</a:t>
            </a:r>
            <a:r>
              <a:rPr lang="en-US" sz="3200" dirty="0" smtClean="0"/>
              <a:t>- At the point of production</a:t>
            </a:r>
            <a:endParaRPr lang="tr-TR" sz="3200" dirty="0" smtClean="0"/>
          </a:p>
          <a:p>
            <a:r>
              <a:rPr lang="tr-TR" sz="3200" dirty="0" smtClean="0"/>
              <a:t>	</a:t>
            </a:r>
            <a:r>
              <a:rPr lang="en-US" sz="3200" dirty="0" smtClean="0"/>
              <a:t>- During transportation</a:t>
            </a:r>
            <a:endParaRPr lang="tr-TR" sz="3200" dirty="0" smtClean="0"/>
          </a:p>
          <a:p>
            <a:r>
              <a:rPr lang="tr-TR" sz="3200" dirty="0" smtClean="0"/>
              <a:t>	</a:t>
            </a:r>
            <a:r>
              <a:rPr lang="en-US" sz="3200" dirty="0" smtClean="0"/>
              <a:t>- Subsequent to their use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r>
              <a:rPr lang="en-US" sz="3200" dirty="0" smtClean="0"/>
              <a:t>Petroleum (=Oil) and petroleum products are in this category.</a:t>
            </a:r>
            <a:endParaRPr lang="tr-TR" sz="3200" dirty="0" smtClean="0"/>
          </a:p>
          <a:p>
            <a:r>
              <a:rPr lang="en-US" sz="3200" dirty="0" smtClean="0"/>
              <a:t> Oil </a:t>
            </a:r>
            <a:r>
              <a:rPr lang="tr-TR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Consists of aliphatic hydrocarbons depending on its origin, it can also contain </a:t>
            </a:r>
            <a:r>
              <a:rPr lang="en-US" sz="3200" dirty="0" err="1" smtClean="0"/>
              <a:t>alicyclic</a:t>
            </a:r>
            <a:r>
              <a:rPr lang="en-US" sz="3200" dirty="0" smtClean="0"/>
              <a:t> and aromatic HC. Oxidized compounds such as </a:t>
            </a:r>
            <a:r>
              <a:rPr lang="en-US" sz="3200" dirty="0" err="1" smtClean="0"/>
              <a:t>aldehydes</a:t>
            </a:r>
            <a:r>
              <a:rPr lang="en-US" sz="3200" dirty="0" smtClean="0"/>
              <a:t>, </a:t>
            </a:r>
            <a:r>
              <a:rPr lang="en-US" sz="3200" dirty="0" err="1" smtClean="0"/>
              <a:t>ketones</a:t>
            </a:r>
            <a:r>
              <a:rPr lang="en-US" sz="3200" dirty="0" smtClean="0"/>
              <a:t> and carbonic acids</a:t>
            </a:r>
            <a:endParaRPr lang="tr-TR" sz="3200" dirty="0" smtClean="0"/>
          </a:p>
          <a:p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2"/>
            <a:ext cx="792961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b="1" i="1" dirty="0" smtClean="0"/>
          </a:p>
          <a:p>
            <a:r>
              <a:rPr lang="en-US" sz="3600" b="1" i="1" dirty="0" smtClean="0"/>
              <a:t>Oil enter in the environment:</a:t>
            </a:r>
            <a:endParaRPr lang="tr-TR" sz="3600" b="1" i="1" dirty="0" smtClean="0"/>
          </a:p>
          <a:p>
            <a:endParaRPr lang="tr-TR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Oil well drilling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 Tanker accidents during transportation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Breaks in pipelines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Discharge of water ballast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Refinement of the raw material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Removal of old oil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Drain oil from tankers, motor vehicles and machines</a:t>
            </a:r>
            <a:endParaRPr lang="tr-TR" sz="3600" dirty="0" smtClean="0"/>
          </a:p>
          <a:p>
            <a:r>
              <a:rPr lang="en-US" sz="3600" dirty="0" smtClean="0"/>
              <a:t> </a:t>
            </a:r>
            <a:endParaRPr lang="tr-TR" sz="3600" dirty="0" smtClean="0"/>
          </a:p>
          <a:p>
            <a:r>
              <a:rPr lang="en-US" sz="3600" dirty="0" smtClean="0"/>
              <a:t> </a:t>
            </a:r>
            <a:endParaRPr lang="tr-TR" sz="3600" dirty="0" smtClean="0"/>
          </a:p>
          <a:p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500042"/>
            <a:ext cx="807249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Since hydrophobic oil forms a thin film on the water surface</a:t>
            </a:r>
            <a:r>
              <a:rPr lang="tr-TR" sz="3200" dirty="0" smtClean="0"/>
              <a:t>.</a:t>
            </a:r>
          </a:p>
          <a:p>
            <a:r>
              <a:rPr lang="en-US" sz="3200" dirty="0" smtClean="0"/>
              <a:t>1L of a thin mineral oil can spread to make </a:t>
            </a:r>
            <a:r>
              <a:rPr lang="en-US" sz="3200" smtClean="0"/>
              <a:t>1x10</a:t>
            </a:r>
            <a:r>
              <a:rPr lang="en-US" sz="3200" baseline="30000" smtClean="0"/>
              <a:t>6 </a:t>
            </a:r>
            <a:r>
              <a:rPr lang="tr-TR" sz="3200" smtClean="0"/>
              <a:t> L o</a:t>
            </a:r>
            <a:r>
              <a:rPr lang="en-US" sz="3200" dirty="0" smtClean="0"/>
              <a:t>f </a:t>
            </a:r>
            <a:r>
              <a:rPr lang="en-US" sz="3200" dirty="0" smtClean="0"/>
              <a:t>water unusable</a:t>
            </a:r>
            <a:r>
              <a:rPr lang="tr-TR" sz="3200" dirty="0" smtClean="0"/>
              <a:t>.</a:t>
            </a:r>
          </a:p>
          <a:p>
            <a:endParaRPr lang="tr-TR" sz="3200" dirty="0" smtClean="0"/>
          </a:p>
          <a:p>
            <a:r>
              <a:rPr lang="en-US" sz="3200" dirty="0" smtClean="0"/>
              <a:t>Biodegradation </a:t>
            </a:r>
            <a:r>
              <a:rPr lang="tr-TR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slow</a:t>
            </a:r>
            <a:endParaRPr lang="tr-TR" sz="3200" dirty="0" smtClean="0"/>
          </a:p>
          <a:p>
            <a:r>
              <a:rPr lang="en-US" sz="3200" dirty="0" smtClean="0"/>
              <a:t>  </a:t>
            </a:r>
            <a:endParaRPr lang="tr-TR" sz="3200" dirty="0" smtClean="0"/>
          </a:p>
          <a:p>
            <a:r>
              <a:rPr lang="en-US" sz="3200" dirty="0" smtClean="0"/>
              <a:t>* Water-oil emulsion inhibits exchange of gases between water and air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r>
              <a:rPr lang="en-US" sz="3200" dirty="0" smtClean="0"/>
              <a:t>* Oil adhere feathers of sea birds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licans and seagulls stand on the shore not far from a containment boom after the 2010 Gulf of Mexico oil spill."/>
          <p:cNvPicPr>
            <a:picLocks noChangeAspect="1" noChangeArrowheads="1"/>
          </p:cNvPicPr>
          <p:nvPr/>
        </p:nvPicPr>
        <p:blipFill>
          <a:blip r:embed="rId3" cstate="print"/>
          <a:srcRect l="3780" t="7985" r="3150" b="7098"/>
          <a:stretch>
            <a:fillRect/>
          </a:stretch>
        </p:blipFill>
        <p:spPr bwMode="auto">
          <a:xfrm>
            <a:off x="214282" y="214290"/>
            <a:ext cx="5119685" cy="3316094"/>
          </a:xfrm>
          <a:prstGeom prst="rect">
            <a:avLst/>
          </a:prstGeom>
          <a:noFill/>
        </p:spPr>
      </p:pic>
      <p:pic>
        <p:nvPicPr>
          <p:cNvPr id="61442" name="Picture 2" descr="delta-national-oil-sp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357562"/>
            <a:ext cx="4852744" cy="322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 Rescuers work to clean a bird covered in oil from the 2010 Gulf of Mexico oil spil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Oil pollution at sea: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Deliberate discharges from ships</a:t>
            </a:r>
            <a:endParaRPr lang="tr-TR" dirty="0"/>
          </a:p>
          <a:p>
            <a:pPr>
              <a:buNone/>
            </a:pPr>
            <a:endParaRPr lang="tr-TR" dirty="0"/>
          </a:p>
          <a:p>
            <a:pPr lvl="0"/>
            <a:r>
              <a:rPr lang="en-US" dirty="0"/>
              <a:t>Ships colliding or running around</a:t>
            </a:r>
            <a:endParaRPr lang="tr-TR" dirty="0"/>
          </a:p>
          <a:p>
            <a:pPr>
              <a:buNone/>
            </a:pPr>
            <a:endParaRPr lang="tr-TR" dirty="0"/>
          </a:p>
          <a:p>
            <a:pPr lvl="0"/>
            <a:r>
              <a:rPr lang="en-US" dirty="0"/>
              <a:t>Blow out and explosions on oil rigs</a:t>
            </a:r>
            <a:endParaRPr lang="tr-TR" dirty="0"/>
          </a:p>
          <a:p>
            <a:pPr>
              <a:buNone/>
            </a:pPr>
            <a:endParaRPr lang="tr-TR" dirty="0"/>
          </a:p>
          <a:p>
            <a:pPr lvl="0"/>
            <a:r>
              <a:rPr lang="en-US" dirty="0"/>
              <a:t>Fractures in underwater pipelines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en-US" dirty="0"/>
              <a:t>Variety of technique to clean up oil from coastal environments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 Birds on the water are surrounded by containment booms after the 2010 Gulf of Mexico oil spill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571480"/>
            <a:ext cx="796066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357167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dirty="0" smtClean="0"/>
          </a:p>
          <a:p>
            <a:r>
              <a:rPr lang="en-US" sz="3600" dirty="0" smtClean="0"/>
              <a:t>* 2/3 of world’s known ultimately recoverable reserves are in the Persian Gulf Area</a:t>
            </a:r>
            <a:endParaRPr lang="tr-TR" sz="3600" dirty="0" smtClean="0"/>
          </a:p>
          <a:p>
            <a:r>
              <a:rPr lang="en-US" sz="3600" dirty="0" smtClean="0"/>
              <a:t> </a:t>
            </a:r>
            <a:endParaRPr lang="tr-TR" sz="3600" dirty="0" smtClean="0"/>
          </a:p>
          <a:p>
            <a:r>
              <a:rPr lang="en-US" sz="3600" dirty="0" smtClean="0"/>
              <a:t>*Total affective lifetime of world reserves</a:t>
            </a:r>
            <a:r>
              <a:rPr lang="tr-TR" sz="3600" dirty="0" smtClean="0"/>
              <a:t>:</a:t>
            </a:r>
          </a:p>
          <a:p>
            <a:r>
              <a:rPr lang="en-US" sz="3600" dirty="0" smtClean="0"/>
              <a:t>       </a:t>
            </a:r>
            <a:endParaRPr lang="tr-TR" sz="3600" dirty="0" smtClean="0"/>
          </a:p>
          <a:p>
            <a:r>
              <a:rPr lang="en-US" sz="3600" dirty="0" smtClean="0"/>
              <a:t>           70-80 years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uisebruise.com/gulf_of_mexico_oil_plat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857233"/>
            <a:ext cx="5715000" cy="3381375"/>
          </a:xfrm>
          <a:prstGeom prst="rect">
            <a:avLst/>
          </a:prstGeom>
          <a:noFill/>
        </p:spPr>
      </p:pic>
      <p:pic>
        <p:nvPicPr>
          <p:cNvPr id="1028" name="Picture 4" descr="http://images.usatoday.com/Wires2Web/20071025/3061256945_Mexico_Oil_Spill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1000109"/>
            <a:ext cx="2333625" cy="3190875"/>
          </a:xfrm>
          <a:prstGeom prst="rect">
            <a:avLst/>
          </a:prstGeom>
          <a:noFill/>
        </p:spPr>
      </p:pic>
      <p:pic>
        <p:nvPicPr>
          <p:cNvPr id="1030" name="Picture 6" descr="http://www.mexicovacationtravels.com/wp-content/uploads/2009/05/20060421-mexico-oil-fie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9" y="4214819"/>
            <a:ext cx="3333751" cy="2505075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57201" y="274639"/>
            <a:ext cx="7901015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Oil p</a:t>
            </a:r>
            <a:r>
              <a:rPr kumimoji="0" lang="tr-TR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latforms</a:t>
            </a:r>
            <a:r>
              <a:rPr kumimoji="0" lang="tr-TR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tr-TR" sz="3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Gulf</a:t>
            </a:r>
            <a:r>
              <a:rPr kumimoji="0" lang="tr-TR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tr-TR" sz="3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Mexico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atellite image of gulf oil sp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500042"/>
            <a:ext cx="6381751" cy="425767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714349" y="5000637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Deepwater Horizon oil spill (appearing as a dull gray color) is southeast of the Mississippi Delta in this May 1, 2010, image from NASA's MODIS instrument. Credit: NASA/Goddard/MODIS Rapid Response Team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atellite image of gulf oil sp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828680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 boat sails through spilled crude oil in the Gulf of Mexic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393401" cy="2928934"/>
          </a:xfrm>
          <a:prstGeom prst="rect">
            <a:avLst/>
          </a:prstGeom>
          <a:noFill/>
        </p:spPr>
      </p:pic>
      <p:pic>
        <p:nvPicPr>
          <p:cNvPr id="57348" name="Picture 4" descr="An airplane flies over reddish veins of spilled oil in the Gulf of Mexico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71810"/>
            <a:ext cx="4429124" cy="334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14290"/>
            <a:ext cx="75009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Manual Recovery of oil on land:</a:t>
            </a:r>
            <a:endParaRPr lang="tr-TR" sz="2800" b="1" dirty="0" smtClean="0"/>
          </a:p>
          <a:p>
            <a:r>
              <a:rPr lang="en-US" sz="2800" dirty="0" smtClean="0"/>
              <a:t> </a:t>
            </a:r>
            <a:endParaRPr lang="tr-TR" sz="2800" dirty="0" smtClean="0"/>
          </a:p>
          <a:p>
            <a:r>
              <a:rPr lang="en-US" sz="2800" dirty="0" smtClean="0"/>
              <a:t>* Digging the oil off the beach and placing in containers for later removal and disposal</a:t>
            </a:r>
            <a:endParaRPr lang="tr-TR" sz="2800" dirty="0" smtClean="0"/>
          </a:p>
          <a:p>
            <a:r>
              <a:rPr lang="en-US" sz="2800" dirty="0" smtClean="0"/>
              <a:t> </a:t>
            </a:r>
            <a:endParaRPr lang="tr-TR" sz="2800" dirty="0" smtClean="0"/>
          </a:p>
          <a:p>
            <a:r>
              <a:rPr lang="en-US" sz="2800" dirty="0" smtClean="0"/>
              <a:t>* In Wales 1996 (Sea Empress): high-pressure hoses were used to clean the oil off rocks and beaches into specially created pits. Collected oil, pumped into tankers.</a:t>
            </a:r>
            <a:endParaRPr lang="tr-TR" sz="2800" dirty="0" smtClean="0"/>
          </a:p>
          <a:p>
            <a:r>
              <a:rPr lang="en-US" sz="2800" dirty="0" smtClean="0"/>
              <a:t> </a:t>
            </a:r>
            <a:endParaRPr lang="tr-TR" sz="2800" dirty="0" smtClean="0"/>
          </a:p>
          <a:p>
            <a:r>
              <a:rPr lang="en-US" sz="2800" dirty="0" smtClean="0"/>
              <a:t>* Large digger trucks</a:t>
            </a:r>
            <a:endParaRPr lang="tr-TR" sz="2800" dirty="0" smtClean="0"/>
          </a:p>
          <a:p>
            <a:r>
              <a:rPr lang="en-US" sz="2800" dirty="0" smtClean="0"/>
              <a:t> </a:t>
            </a:r>
            <a:endParaRPr lang="tr-TR" sz="2800" dirty="0" smtClean="0"/>
          </a:p>
          <a:p>
            <a:r>
              <a:rPr lang="en-US" sz="2800" dirty="0" smtClean="0"/>
              <a:t>mechanically scrape oil off the beaches</a:t>
            </a:r>
            <a:endParaRPr lang="tr-TR" sz="2800" dirty="0" smtClean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5"/>
            <a:ext cx="76438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Chemical Processes:</a:t>
            </a:r>
            <a:endParaRPr lang="tr-TR" sz="3200" b="1" dirty="0" smtClean="0"/>
          </a:p>
          <a:p>
            <a:r>
              <a:rPr lang="en-US" sz="3200" dirty="0" smtClean="0"/>
              <a:t>  Heaviest areas of oil slick at sea</a:t>
            </a:r>
            <a:endParaRPr lang="tr-TR" sz="3200" dirty="0" smtClean="0"/>
          </a:p>
          <a:p>
            <a:r>
              <a:rPr lang="tr-TR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sprayed with a dispersant from an aircraft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r>
              <a:rPr lang="en-US" sz="3200" dirty="0" smtClean="0"/>
              <a:t> Dispersants </a:t>
            </a:r>
            <a:r>
              <a:rPr lang="tr-TR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speed up the natural process of emulsification of oil in the water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r>
              <a:rPr lang="en-US" sz="3200" dirty="0" smtClean="0"/>
              <a:t>* If oil is at sea &gt; 48 hours  </a:t>
            </a:r>
            <a:endParaRPr lang="tr-TR" sz="3200" dirty="0" smtClean="0"/>
          </a:p>
          <a:p>
            <a:r>
              <a:rPr lang="en-US" sz="3200" dirty="0" smtClean="0"/>
              <a:t>     </a:t>
            </a:r>
            <a:endParaRPr lang="tr-TR" sz="3200" dirty="0" smtClean="0"/>
          </a:p>
          <a:p>
            <a:r>
              <a:rPr lang="en-US" sz="3200" dirty="0" smtClean="0"/>
              <a:t> Dispersant not very effective. Can cause chemical damage to the environment</a:t>
            </a:r>
            <a:endParaRPr lang="tr-TR" sz="3200" dirty="0" smtClean="0"/>
          </a:p>
          <a:p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Barriers to the movement of oil:</a:t>
            </a:r>
            <a:endParaRPr lang="tr-TR" sz="3200" b="1" dirty="0" smtClean="0"/>
          </a:p>
          <a:p>
            <a:r>
              <a:rPr lang="en-US" sz="3200" dirty="0" smtClean="0"/>
              <a:t> * Barriers to deflect the oil away from sensitive areas such as beaches or salt marshes. </a:t>
            </a:r>
            <a:endParaRPr lang="tr-TR" sz="3200" dirty="0" smtClean="0"/>
          </a:p>
          <a:p>
            <a:endParaRPr lang="tr-TR" sz="3200" dirty="0" smtClean="0"/>
          </a:p>
          <a:p>
            <a:r>
              <a:rPr lang="en-US" sz="3200" dirty="0" smtClean="0"/>
              <a:t>Collect oil using V-shaped booms.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r>
              <a:rPr lang="en-US" sz="3200" dirty="0" smtClean="0"/>
              <a:t>* Wind, waves and sea current can allow oil to escape under or over the boom</a:t>
            </a:r>
            <a:endParaRPr lang="tr-TR" sz="3200" dirty="0" smtClean="0"/>
          </a:p>
          <a:p>
            <a:r>
              <a:rPr lang="en-US" sz="3200" dirty="0" smtClean="0"/>
              <a:t> </a:t>
            </a:r>
            <a:endParaRPr lang="tr-TR" sz="3200" dirty="0" smtClean="0"/>
          </a:p>
          <a:p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386</Words>
  <Application>Microsoft Office PowerPoint</Application>
  <PresentationFormat>Ekran Gösterisi (4:3)</PresentationFormat>
  <Paragraphs>111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Crude Oil and the Environment </vt:lpstr>
      <vt:lpstr>Oil pollution at sea: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Crude Oil and the Environment</dc:title>
  <dc:creator>ASLIHAN</dc:creator>
  <cp:lastModifiedBy>asus</cp:lastModifiedBy>
  <cp:revision>20</cp:revision>
  <dcterms:created xsi:type="dcterms:W3CDTF">2010-05-04T13:23:12Z</dcterms:created>
  <dcterms:modified xsi:type="dcterms:W3CDTF">2012-04-17T07:12:46Z</dcterms:modified>
</cp:coreProperties>
</file>