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2" r:id="rId2"/>
    <p:sldId id="273" r:id="rId3"/>
    <p:sldId id="257" r:id="rId4"/>
    <p:sldId id="258" r:id="rId5"/>
    <p:sldId id="264" r:id="rId6"/>
    <p:sldId id="265" r:id="rId7"/>
    <p:sldId id="266" r:id="rId8"/>
    <p:sldId id="274" r:id="rId9"/>
    <p:sldId id="267" r:id="rId10"/>
    <p:sldId id="275" r:id="rId11"/>
    <p:sldId id="259" r:id="rId12"/>
    <p:sldId id="260" r:id="rId13"/>
    <p:sldId id="261" r:id="rId14"/>
    <p:sldId id="262" r:id="rId15"/>
    <p:sldId id="263" r:id="rId16"/>
    <p:sldId id="268" r:id="rId17"/>
    <p:sldId id="271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BBD97-2025-4FF3-B839-9B1AC5448C2F}" type="datetimeFigureOut">
              <a:rPr lang="tr-TR" smtClean="0"/>
              <a:pPr/>
              <a:t>22.05.2012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F3DAF-8205-4764-8DFD-514B0EBEFB1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88700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4C8B0E3-ECF1-4F06-8D71-DF7E9BD74700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58AA-E538-4B1B-83E5-50AFF1C7C584}" type="datetimeFigureOut">
              <a:rPr lang="tr-TR" smtClean="0"/>
              <a:pPr/>
              <a:t>22.05.2012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FC61-F52C-4219-B601-46DC93221C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58AA-E538-4B1B-83E5-50AFF1C7C584}" type="datetimeFigureOut">
              <a:rPr lang="tr-TR" smtClean="0"/>
              <a:pPr/>
              <a:t>22.05.2012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FC61-F52C-4219-B601-46DC93221C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58AA-E538-4B1B-83E5-50AFF1C7C584}" type="datetimeFigureOut">
              <a:rPr lang="tr-TR" smtClean="0"/>
              <a:pPr/>
              <a:t>22.05.2012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FC61-F52C-4219-B601-46DC93221C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58AA-E538-4B1B-83E5-50AFF1C7C584}" type="datetimeFigureOut">
              <a:rPr lang="tr-TR" smtClean="0"/>
              <a:pPr/>
              <a:t>22.05.2012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FC61-F52C-4219-B601-46DC93221C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58AA-E538-4B1B-83E5-50AFF1C7C584}" type="datetimeFigureOut">
              <a:rPr lang="tr-TR" smtClean="0"/>
              <a:pPr/>
              <a:t>22.05.2012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FC61-F52C-4219-B601-46DC93221C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58AA-E538-4B1B-83E5-50AFF1C7C584}" type="datetimeFigureOut">
              <a:rPr lang="tr-TR" smtClean="0"/>
              <a:pPr/>
              <a:t>22.05.2012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FC61-F52C-4219-B601-46DC93221C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58AA-E538-4B1B-83E5-50AFF1C7C584}" type="datetimeFigureOut">
              <a:rPr lang="tr-TR" smtClean="0"/>
              <a:pPr/>
              <a:t>22.05.2012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FC61-F52C-4219-B601-46DC93221C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58AA-E538-4B1B-83E5-50AFF1C7C584}" type="datetimeFigureOut">
              <a:rPr lang="tr-TR" smtClean="0"/>
              <a:pPr/>
              <a:t>22.05.2012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FC61-F52C-4219-B601-46DC93221C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58AA-E538-4B1B-83E5-50AFF1C7C584}" type="datetimeFigureOut">
              <a:rPr lang="tr-TR" smtClean="0"/>
              <a:pPr/>
              <a:t>22.05.2012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FC61-F52C-4219-B601-46DC93221C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58AA-E538-4B1B-83E5-50AFF1C7C584}" type="datetimeFigureOut">
              <a:rPr lang="tr-TR" smtClean="0"/>
              <a:pPr/>
              <a:t>22.05.2012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FC61-F52C-4219-B601-46DC93221C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58AA-E538-4B1B-83E5-50AFF1C7C584}" type="datetimeFigureOut">
              <a:rPr lang="tr-TR" smtClean="0"/>
              <a:pPr/>
              <a:t>22.05.2012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FC61-F52C-4219-B601-46DC93221C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A58AA-E538-4B1B-83E5-50AFF1C7C584}" type="datetimeFigureOut">
              <a:rPr lang="tr-TR" smtClean="0"/>
              <a:pPr/>
              <a:t>22.05.2012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FFC61-F52C-4219-B601-46DC93221C0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SULFUR AND SULFATE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ENVE 202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Dr. A.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Kerç</a:t>
            </a:r>
            <a:endParaRPr lang="tr-TR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995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43000" y="-1143000"/>
            <a:ext cx="6858000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0703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Sewer</a:t>
            </a:r>
            <a:r>
              <a:rPr lang="tr-TR" b="1" dirty="0" smtClean="0"/>
              <a:t> </a:t>
            </a:r>
            <a:r>
              <a:rPr lang="tr-TR" b="1" dirty="0" err="1" smtClean="0"/>
              <a:t>Corrosion</a:t>
            </a:r>
            <a:r>
              <a:rPr lang="tr-TR" b="1" dirty="0" smtClean="0"/>
              <a:t> (</a:t>
            </a:r>
            <a:r>
              <a:rPr lang="tr-TR" b="1" dirty="0" err="1" smtClean="0"/>
              <a:t>continue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err="1" smtClean="0"/>
              <a:t>Gravity</a:t>
            </a:r>
            <a:r>
              <a:rPr lang="tr-TR" sz="3600" dirty="0" smtClean="0"/>
              <a:t> </a:t>
            </a:r>
            <a:r>
              <a:rPr lang="tr-TR" sz="3600" dirty="0" err="1" smtClean="0"/>
              <a:t>sewers</a:t>
            </a:r>
            <a:r>
              <a:rPr lang="tr-TR" sz="3600" dirty="0" smtClean="0"/>
              <a:t> </a:t>
            </a:r>
            <a:r>
              <a:rPr lang="tr-TR" sz="3600" dirty="0" err="1" smtClean="0"/>
              <a:t>provide</a:t>
            </a:r>
            <a:r>
              <a:rPr lang="tr-TR" sz="3600" dirty="0" smtClean="0"/>
              <a:t> </a:t>
            </a:r>
            <a:r>
              <a:rPr lang="tr-TR" sz="3600" dirty="0" err="1" smtClean="0"/>
              <a:t>unusual</a:t>
            </a:r>
            <a:r>
              <a:rPr lang="tr-TR" sz="3600" dirty="0" smtClean="0"/>
              <a:t> </a:t>
            </a:r>
            <a:r>
              <a:rPr lang="tr-TR" sz="3600" dirty="0" err="1" smtClean="0"/>
              <a:t>environment</a:t>
            </a:r>
            <a:endParaRPr lang="tr-TR" sz="3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err="1" smtClean="0"/>
              <a:t>Biological</a:t>
            </a:r>
            <a:r>
              <a:rPr lang="tr-TR" sz="3600" dirty="0" smtClean="0"/>
              <a:t> </a:t>
            </a:r>
            <a:r>
              <a:rPr lang="tr-TR" sz="3600" dirty="0" err="1" smtClean="0"/>
              <a:t>changes</a:t>
            </a:r>
            <a:r>
              <a:rPr lang="tr-TR" sz="3600" dirty="0" smtClean="0"/>
              <a:t> </a:t>
            </a:r>
            <a:r>
              <a:rPr lang="tr-TR" sz="3600" dirty="0" err="1" smtClean="0"/>
              <a:t>occur</a:t>
            </a:r>
            <a:r>
              <a:rPr lang="tr-TR" sz="3600" dirty="0" smtClean="0"/>
              <a:t> </a:t>
            </a:r>
            <a:r>
              <a:rPr lang="tr-TR" sz="3600" dirty="0" err="1" smtClean="0"/>
              <a:t>during</a:t>
            </a:r>
            <a:r>
              <a:rPr lang="tr-TR" sz="3600" dirty="0" smtClean="0"/>
              <a:t> </a:t>
            </a:r>
            <a:r>
              <a:rPr lang="tr-TR" sz="3600" dirty="0" err="1" smtClean="0"/>
              <a:t>transportation</a:t>
            </a:r>
            <a:r>
              <a:rPr lang="tr-TR" sz="3600" dirty="0" smtClean="0">
                <a:sym typeface="Wingdings" pitchFamily="2" charset="2"/>
              </a:rPr>
              <a:t></a:t>
            </a:r>
            <a:r>
              <a:rPr lang="tr-TR" sz="3600" dirty="0" err="1" smtClean="0">
                <a:sym typeface="Wingdings" pitchFamily="2" charset="2"/>
              </a:rPr>
              <a:t>require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oxygen</a:t>
            </a:r>
            <a:endParaRPr lang="tr-TR" sz="3600" dirty="0" smtClean="0">
              <a:sym typeface="Wingdings" pitchFamily="2" charset="2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err="1" smtClean="0">
                <a:sym typeface="Wingdings" pitchFamily="2" charset="2"/>
              </a:rPr>
              <a:t>If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well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vent</a:t>
            </a:r>
            <a:r>
              <a:rPr lang="tr-TR" sz="3600" dirty="0" smtClean="0">
                <a:sym typeface="Wingdings" pitchFamily="2" charset="2"/>
              </a:rPr>
              <a:t>. </a:t>
            </a:r>
            <a:r>
              <a:rPr lang="tr-TR" sz="3600" dirty="0">
                <a:sym typeface="Wingdings" pitchFamily="2" charset="2"/>
              </a:rPr>
              <a:t>n</a:t>
            </a:r>
            <a:r>
              <a:rPr lang="tr-TR" sz="3600" dirty="0" smtClean="0">
                <a:sym typeface="Wingdings" pitchFamily="2" charset="2"/>
              </a:rPr>
              <a:t>o problem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3600" dirty="0" smtClean="0"/>
              <a:t>H</a:t>
            </a:r>
            <a:r>
              <a:rPr lang="tr-TR" sz="3600" baseline="-25000" dirty="0" smtClean="0"/>
              <a:t>2</a:t>
            </a:r>
            <a:r>
              <a:rPr lang="tr-TR" sz="3600" dirty="0" smtClean="0"/>
              <a:t>S + O</a:t>
            </a:r>
            <a:r>
              <a:rPr lang="tr-TR" sz="3600" baseline="-25000" dirty="0" smtClean="0"/>
              <a:t>2 </a:t>
            </a:r>
            <a:r>
              <a:rPr lang="tr-TR" sz="3600" dirty="0" smtClean="0"/>
              <a:t> </a:t>
            </a:r>
            <a:r>
              <a:rPr lang="tr-TR" sz="3600" dirty="0" smtClean="0">
                <a:sym typeface="Wingdings" pitchFamily="2" charset="2"/>
              </a:rPr>
              <a:t> </a:t>
            </a:r>
            <a:r>
              <a:rPr lang="tr-TR" sz="3600" dirty="0" smtClean="0"/>
              <a:t>H</a:t>
            </a:r>
            <a:r>
              <a:rPr lang="tr-TR" sz="3600" baseline="-25000" dirty="0" smtClean="0"/>
              <a:t>2</a:t>
            </a:r>
            <a:r>
              <a:rPr lang="tr-TR" sz="3600" dirty="0" smtClean="0"/>
              <a:t>SO</a:t>
            </a:r>
            <a:r>
              <a:rPr lang="tr-TR" sz="3600" baseline="-25000" dirty="0"/>
              <a:t>4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Methods</a:t>
            </a:r>
            <a:r>
              <a:rPr lang="tr-TR" b="1" dirty="0" smtClean="0"/>
              <a:t> of </a:t>
            </a:r>
            <a:r>
              <a:rPr lang="tr-TR" b="1" dirty="0" err="1" smtClean="0"/>
              <a:t>Analysis</a:t>
            </a:r>
            <a:endParaRPr lang="tr-TR" b="1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err="1" smtClean="0"/>
              <a:t>Ion</a:t>
            </a:r>
            <a:r>
              <a:rPr lang="tr-TR" sz="3600" dirty="0" smtClean="0"/>
              <a:t> </a:t>
            </a:r>
            <a:r>
              <a:rPr lang="tr-TR" sz="3600" dirty="0" err="1" smtClean="0"/>
              <a:t>chromatograph</a:t>
            </a:r>
            <a:endParaRPr lang="tr-TR" sz="3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err="1" smtClean="0"/>
              <a:t>Formation</a:t>
            </a:r>
            <a:r>
              <a:rPr lang="tr-TR" sz="3600" dirty="0" smtClean="0"/>
              <a:t> of </a:t>
            </a:r>
            <a:r>
              <a:rPr lang="tr-TR" sz="3600" dirty="0" err="1" smtClean="0"/>
              <a:t>insoluable</a:t>
            </a:r>
            <a:r>
              <a:rPr lang="tr-TR" sz="3600" dirty="0" smtClean="0"/>
              <a:t> BaSO</a:t>
            </a:r>
            <a:r>
              <a:rPr lang="tr-TR" sz="3600" baseline="-25000" dirty="0" smtClean="0"/>
              <a:t>4</a:t>
            </a:r>
            <a:r>
              <a:rPr lang="tr-TR" sz="3600" dirty="0" smtClean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err="1" smtClean="0"/>
              <a:t>According</a:t>
            </a:r>
            <a:r>
              <a:rPr lang="tr-TR" sz="3600" dirty="0" smtClean="0"/>
              <a:t> </a:t>
            </a:r>
            <a:r>
              <a:rPr lang="tr-TR" sz="3600" dirty="0" err="1" smtClean="0"/>
              <a:t>to</a:t>
            </a:r>
            <a:r>
              <a:rPr lang="tr-TR" sz="3600" dirty="0" smtClean="0"/>
              <a:t>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quantity</a:t>
            </a:r>
            <a:r>
              <a:rPr lang="tr-TR" sz="3600" dirty="0" smtClean="0"/>
              <a:t> of BaSO</a:t>
            </a:r>
            <a:r>
              <a:rPr lang="tr-TR" sz="3600" baseline="-25000" dirty="0" smtClean="0"/>
              <a:t>4</a:t>
            </a:r>
            <a:r>
              <a:rPr lang="tr-TR" sz="3600" dirty="0" smtClean="0"/>
              <a:t> </a:t>
            </a:r>
            <a:r>
              <a:rPr lang="tr-TR" sz="3600" dirty="0" err="1" smtClean="0"/>
              <a:t>formation</a:t>
            </a:r>
            <a:endParaRPr lang="tr-TR" sz="36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dirty="0" err="1" smtClean="0"/>
              <a:t>Gravimetric</a:t>
            </a:r>
            <a:r>
              <a:rPr lang="tr-TR" dirty="0" smtClean="0"/>
              <a:t> </a:t>
            </a:r>
            <a:r>
              <a:rPr lang="tr-TR" dirty="0" smtClean="0">
                <a:sym typeface="Wingdings" pitchFamily="2" charset="2"/>
              </a:rPr>
              <a:t> </a:t>
            </a:r>
            <a:r>
              <a:rPr lang="tr-TR" dirty="0" err="1" smtClean="0">
                <a:sym typeface="Wingdings" pitchFamily="2" charset="2"/>
              </a:rPr>
              <a:t>precipitate</a:t>
            </a:r>
            <a:r>
              <a:rPr lang="tr-TR" dirty="0" smtClean="0">
                <a:sym typeface="Wingdings" pitchFamily="2" charset="2"/>
              </a:rPr>
              <a:t> is </a:t>
            </a:r>
            <a:r>
              <a:rPr lang="tr-TR" dirty="0" err="1" smtClean="0">
                <a:sym typeface="Wingdings" pitchFamily="2" charset="2"/>
              </a:rPr>
              <a:t>weighed</a:t>
            </a:r>
            <a:endParaRPr lang="tr-TR" dirty="0" smtClean="0">
              <a:sym typeface="Wingdings" pitchFamily="2" charset="2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dirty="0" err="1" smtClean="0">
                <a:sym typeface="Wingdings" pitchFamily="2" charset="2"/>
              </a:rPr>
              <a:t>Turbidimetric</a:t>
            </a:r>
            <a:endParaRPr lang="tr-TR" dirty="0" smtClean="0">
              <a:sym typeface="Wingdings" pitchFamily="2" charset="2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err="1" smtClean="0">
                <a:sym typeface="Wingdings" pitchFamily="2" charset="2"/>
              </a:rPr>
              <a:t>Methylthymol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blue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method</a:t>
            </a:r>
            <a:endParaRPr lang="tr-TR" sz="3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tr-T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Methods</a:t>
            </a:r>
            <a:r>
              <a:rPr lang="tr-TR" b="1" dirty="0" smtClean="0"/>
              <a:t> of </a:t>
            </a:r>
            <a:r>
              <a:rPr lang="tr-TR" b="1" dirty="0" err="1" smtClean="0"/>
              <a:t>Analysis</a:t>
            </a:r>
            <a:r>
              <a:rPr lang="tr-TR" b="1" dirty="0" smtClean="0"/>
              <a:t> (</a:t>
            </a:r>
            <a:r>
              <a:rPr lang="tr-TR" b="1" dirty="0" err="1" smtClean="0"/>
              <a:t>continue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b="1" dirty="0" err="1" smtClean="0"/>
              <a:t>Gravimetric</a:t>
            </a:r>
            <a:r>
              <a:rPr lang="tr-TR" sz="3600" b="1" dirty="0" smtClean="0"/>
              <a:t> :  </a:t>
            </a:r>
            <a:r>
              <a:rPr lang="tr-TR" sz="3600" dirty="0" smtClean="0"/>
              <a:t>&gt; 10 mg/L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err="1" smtClean="0"/>
              <a:t>Ba</a:t>
            </a:r>
            <a:r>
              <a:rPr lang="tr-TR" sz="3600" baseline="30000" dirty="0" smtClean="0"/>
              <a:t>+2 </a:t>
            </a:r>
            <a:r>
              <a:rPr lang="tr-TR" sz="3600" dirty="0" smtClean="0"/>
              <a:t> + SO</a:t>
            </a:r>
            <a:r>
              <a:rPr lang="tr-TR" sz="3600" baseline="-25000" dirty="0" smtClean="0"/>
              <a:t>4</a:t>
            </a:r>
            <a:r>
              <a:rPr lang="tr-TR" sz="3600" baseline="30000" dirty="0" smtClean="0"/>
              <a:t>-2 </a:t>
            </a:r>
            <a:r>
              <a:rPr lang="tr-TR" sz="3600" dirty="0" smtClean="0"/>
              <a:t> </a:t>
            </a:r>
            <a:r>
              <a:rPr lang="tr-TR" sz="3600" dirty="0" smtClean="0">
                <a:sym typeface="Wingdings" pitchFamily="2" charset="2"/>
              </a:rPr>
              <a:t></a:t>
            </a:r>
            <a:r>
              <a:rPr lang="tr-TR" sz="3600" dirty="0" smtClean="0"/>
              <a:t> BaSO</a:t>
            </a:r>
            <a:r>
              <a:rPr lang="tr-TR" sz="3600" baseline="-25000" dirty="0" smtClean="0"/>
              <a:t>4</a:t>
            </a:r>
            <a:r>
              <a:rPr lang="tr-TR" sz="3600" b="1" dirty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err="1" smtClean="0"/>
              <a:t>Add</a:t>
            </a:r>
            <a:r>
              <a:rPr lang="tr-TR" sz="3600" dirty="0" smtClean="0"/>
              <a:t> BaCl</a:t>
            </a:r>
            <a:r>
              <a:rPr lang="tr-TR" sz="3600" baseline="-25000" dirty="0" smtClean="0"/>
              <a:t>2</a:t>
            </a:r>
            <a:r>
              <a:rPr lang="tr-TR" sz="3600" dirty="0" smtClean="0"/>
              <a:t>  in </a:t>
            </a:r>
            <a:r>
              <a:rPr lang="tr-TR" sz="3600" dirty="0" err="1" smtClean="0"/>
              <a:t>slight</a:t>
            </a:r>
            <a:r>
              <a:rPr lang="tr-TR" sz="3600" dirty="0" smtClean="0"/>
              <a:t> </a:t>
            </a:r>
            <a:r>
              <a:rPr lang="tr-TR" sz="3600" dirty="0" err="1" smtClean="0"/>
              <a:t>access</a:t>
            </a:r>
            <a:endParaRPr lang="tr-TR" sz="3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tr-TR" sz="3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err="1" smtClean="0"/>
              <a:t>Acidify</a:t>
            </a:r>
            <a:r>
              <a:rPr lang="tr-TR" sz="3600" dirty="0" smtClean="0"/>
              <a:t> w/HCL </a:t>
            </a:r>
            <a:r>
              <a:rPr lang="tr-TR" sz="3600" dirty="0" smtClean="0">
                <a:sym typeface="Wingdings" pitchFamily="2" charset="2"/>
              </a:rPr>
              <a:t> </a:t>
            </a:r>
            <a:r>
              <a:rPr lang="tr-TR" sz="3600" dirty="0" err="1" smtClean="0">
                <a:sym typeface="Wingdings" pitchFamily="2" charset="2"/>
              </a:rPr>
              <a:t>eliminate</a:t>
            </a:r>
            <a:r>
              <a:rPr lang="tr-TR" sz="3600" dirty="0" smtClean="0">
                <a:sym typeface="Wingdings" pitchFamily="2" charset="2"/>
              </a:rPr>
              <a:t> BaCO</a:t>
            </a:r>
            <a:r>
              <a:rPr lang="tr-TR" sz="3600" baseline="-25000" dirty="0" smtClean="0">
                <a:sym typeface="Wingdings" pitchFamily="2" charset="2"/>
              </a:rPr>
              <a:t>3</a:t>
            </a:r>
            <a:r>
              <a:rPr lang="tr-TR" sz="3600" dirty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ppt</a:t>
            </a:r>
            <a:endParaRPr lang="tr-TR" sz="3600" dirty="0" smtClean="0">
              <a:sym typeface="Wingdings" pitchFamily="2" charset="2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err="1" smtClean="0">
                <a:sym typeface="Wingdings" pitchFamily="2" charset="2"/>
              </a:rPr>
              <a:t>Keep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near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boiling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point</a:t>
            </a:r>
            <a:endParaRPr lang="tr-T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Methods</a:t>
            </a:r>
            <a:r>
              <a:rPr lang="tr-TR" b="1" dirty="0" smtClean="0"/>
              <a:t> of </a:t>
            </a:r>
            <a:r>
              <a:rPr lang="tr-TR" b="1" dirty="0" err="1" smtClean="0"/>
              <a:t>Analysis</a:t>
            </a:r>
            <a:r>
              <a:rPr lang="tr-TR" b="1" dirty="0" smtClean="0"/>
              <a:t> (</a:t>
            </a:r>
            <a:r>
              <a:rPr lang="tr-TR" b="1" dirty="0" err="1" smtClean="0"/>
              <a:t>continue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err="1" smtClean="0"/>
              <a:t>Excess</a:t>
            </a:r>
            <a:r>
              <a:rPr lang="tr-TR" sz="3600" dirty="0" smtClean="0"/>
              <a:t> </a:t>
            </a:r>
            <a:r>
              <a:rPr lang="tr-TR" sz="3600" dirty="0" smtClean="0">
                <a:sym typeface="Wingdings" pitchFamily="2" charset="2"/>
              </a:rPr>
              <a:t>BaCl</a:t>
            </a:r>
            <a:r>
              <a:rPr lang="tr-TR" sz="3600" baseline="-25000" dirty="0" smtClean="0">
                <a:sym typeface="Wingdings" pitchFamily="2" charset="2"/>
              </a:rPr>
              <a:t>2 </a:t>
            </a:r>
            <a:r>
              <a:rPr lang="tr-TR" sz="3600" dirty="0" smtClean="0">
                <a:sym typeface="Wingdings" pitchFamily="2" charset="2"/>
              </a:rPr>
              <a:t>  </a:t>
            </a:r>
            <a:r>
              <a:rPr lang="tr-TR" sz="3600" dirty="0" err="1" smtClean="0">
                <a:sym typeface="Wingdings" pitchFamily="2" charset="2"/>
              </a:rPr>
              <a:t>common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ion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effect</a:t>
            </a:r>
            <a:endParaRPr lang="tr-TR" sz="3600" dirty="0" smtClean="0">
              <a:sym typeface="Wingdings" pitchFamily="2" charset="2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err="1" smtClean="0">
                <a:sym typeface="Wingdings" pitchFamily="2" charset="2"/>
              </a:rPr>
              <a:t>Formed</a:t>
            </a:r>
            <a:r>
              <a:rPr lang="tr-TR" sz="3600" dirty="0" smtClean="0">
                <a:sym typeface="Wingdings" pitchFamily="2" charset="2"/>
              </a:rPr>
              <a:t> BaSO</a:t>
            </a:r>
            <a:r>
              <a:rPr lang="tr-TR" sz="3600" baseline="-25000" dirty="0" smtClean="0">
                <a:sym typeface="Wingdings" pitchFamily="2" charset="2"/>
              </a:rPr>
              <a:t>4 </a:t>
            </a:r>
            <a:r>
              <a:rPr lang="tr-TR" sz="3600" dirty="0" smtClean="0">
                <a:sym typeface="Wingdings" pitchFamily="2" charset="2"/>
              </a:rPr>
              <a:t>  </a:t>
            </a:r>
            <a:r>
              <a:rPr lang="tr-TR" sz="3600" dirty="0" err="1" smtClean="0">
                <a:sym typeface="Wingdings" pitchFamily="2" charset="2"/>
              </a:rPr>
              <a:t>colloidal</a:t>
            </a:r>
            <a:r>
              <a:rPr lang="tr-TR" sz="3600" dirty="0" smtClean="0">
                <a:sym typeface="Wingdings" pitchFamily="2" charset="2"/>
              </a:rPr>
              <a:t> form can not be </a:t>
            </a:r>
            <a:r>
              <a:rPr lang="tr-TR" sz="3600" dirty="0" err="1" smtClean="0">
                <a:sym typeface="Wingdings" pitchFamily="2" charset="2"/>
              </a:rPr>
              <a:t>removed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by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filter</a:t>
            </a:r>
            <a:endParaRPr lang="tr-TR" sz="3600" dirty="0" smtClean="0">
              <a:sym typeface="Wingdings" pitchFamily="2" charset="2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err="1" smtClean="0">
                <a:sym typeface="Wingdings" pitchFamily="2" charset="2"/>
              </a:rPr>
              <a:t>Digestion</a:t>
            </a:r>
            <a:r>
              <a:rPr lang="tr-TR" sz="3600" dirty="0" smtClean="0">
                <a:sym typeface="Wingdings" pitchFamily="2" charset="2"/>
              </a:rPr>
              <a:t> @ </a:t>
            </a:r>
            <a:r>
              <a:rPr lang="tr-TR" sz="3600" dirty="0" err="1" smtClean="0">
                <a:sym typeface="Wingdings" pitchFamily="2" charset="2"/>
              </a:rPr>
              <a:t>temperature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near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boiling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point</a:t>
            </a:r>
            <a:r>
              <a:rPr lang="tr-TR" sz="3600" dirty="0" smtClean="0">
                <a:sym typeface="Wingdings" pitchFamily="2" charset="2"/>
              </a:rPr>
              <a:t>  </a:t>
            </a:r>
            <a:r>
              <a:rPr lang="tr-TR" sz="3600" dirty="0" err="1" smtClean="0">
                <a:sym typeface="Wingdings" pitchFamily="2" charset="2"/>
              </a:rPr>
              <a:t>crystalline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forms</a:t>
            </a:r>
            <a:endParaRPr lang="tr-TR" sz="3600" dirty="0" smtClean="0">
              <a:sym typeface="Wingdings" pitchFamily="2" charset="2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err="1" smtClean="0">
                <a:sym typeface="Wingdings" pitchFamily="2" charset="2"/>
              </a:rPr>
              <a:t>Filter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the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crystals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with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special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filter</a:t>
            </a:r>
            <a:endParaRPr lang="tr-TR" sz="3600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Methods</a:t>
            </a:r>
            <a:r>
              <a:rPr lang="tr-TR" b="1" dirty="0" smtClean="0"/>
              <a:t> of </a:t>
            </a:r>
            <a:r>
              <a:rPr lang="tr-TR" b="1" dirty="0" err="1" smtClean="0"/>
              <a:t>Analysis</a:t>
            </a:r>
            <a:r>
              <a:rPr lang="tr-TR" b="1" dirty="0" smtClean="0"/>
              <a:t> (</a:t>
            </a:r>
            <a:r>
              <a:rPr lang="tr-TR" b="1" dirty="0" err="1" smtClean="0"/>
              <a:t>continue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b="1" dirty="0" err="1" smtClean="0"/>
              <a:t>Turbidimetric</a:t>
            </a:r>
            <a:r>
              <a:rPr lang="tr-TR" sz="3600" b="1" dirty="0" smtClean="0"/>
              <a:t> : </a:t>
            </a:r>
            <a:endParaRPr lang="tr-TR" sz="3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err="1" smtClean="0"/>
              <a:t>Colloidal</a:t>
            </a:r>
            <a:r>
              <a:rPr lang="tr-TR" sz="3600" dirty="0" smtClean="0"/>
              <a:t> </a:t>
            </a:r>
            <a:r>
              <a:rPr lang="tr-TR" sz="3600" dirty="0" err="1" smtClean="0"/>
              <a:t>formation</a:t>
            </a:r>
            <a:r>
              <a:rPr lang="tr-TR" sz="3600" dirty="0" smtClean="0"/>
              <a:t> is </a:t>
            </a:r>
            <a:r>
              <a:rPr lang="tr-TR" sz="3600" dirty="0" err="1" smtClean="0"/>
              <a:t>enhanced</a:t>
            </a:r>
            <a:r>
              <a:rPr lang="tr-TR" sz="3600" dirty="0" smtClean="0"/>
              <a:t> in </a:t>
            </a:r>
            <a:r>
              <a:rPr lang="tr-TR" sz="3600" dirty="0" err="1" smtClean="0"/>
              <a:t>the</a:t>
            </a:r>
            <a:r>
              <a:rPr lang="tr-TR" sz="3600" dirty="0" smtClean="0"/>
              <a:t> presence </a:t>
            </a:r>
            <a:r>
              <a:rPr lang="tr-TR" sz="3600" dirty="0" err="1" smtClean="0"/>
              <a:t>acidic</a:t>
            </a:r>
            <a:r>
              <a:rPr lang="tr-TR" sz="3600" dirty="0" smtClean="0"/>
              <a:t> </a:t>
            </a:r>
            <a:r>
              <a:rPr lang="tr-TR" sz="3600" dirty="0" err="1" smtClean="0"/>
              <a:t>buffer</a:t>
            </a:r>
            <a:r>
              <a:rPr lang="tr-TR" sz="3600" dirty="0" smtClean="0"/>
              <a:t> </a:t>
            </a:r>
            <a:r>
              <a:rPr lang="tr-TR" sz="3600" dirty="0" err="1" smtClean="0"/>
              <a:t>solution</a:t>
            </a:r>
            <a:endParaRPr lang="tr-TR" sz="3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smtClean="0"/>
              <a:t>(</a:t>
            </a:r>
            <a:r>
              <a:rPr lang="tr-TR" sz="3600" dirty="0" err="1" smtClean="0"/>
              <a:t>Magnesium</a:t>
            </a:r>
            <a:r>
              <a:rPr lang="tr-TR" sz="3600" dirty="0" smtClean="0"/>
              <a:t> </a:t>
            </a:r>
            <a:r>
              <a:rPr lang="tr-TR" sz="3600" dirty="0" err="1" smtClean="0"/>
              <a:t>chloride</a:t>
            </a:r>
            <a:r>
              <a:rPr lang="tr-TR" sz="3600" dirty="0" smtClean="0"/>
              <a:t>, </a:t>
            </a:r>
            <a:r>
              <a:rPr lang="tr-TR" sz="3600" dirty="0" err="1" smtClean="0"/>
              <a:t>potassium</a:t>
            </a:r>
            <a:r>
              <a:rPr lang="tr-TR" sz="3600" dirty="0" smtClean="0"/>
              <a:t> </a:t>
            </a:r>
            <a:r>
              <a:rPr lang="tr-TR" sz="3600" dirty="0" err="1" smtClean="0"/>
              <a:t>nitrate</a:t>
            </a:r>
            <a:r>
              <a:rPr lang="tr-TR" sz="3600" dirty="0" smtClean="0"/>
              <a:t>, </a:t>
            </a:r>
            <a:r>
              <a:rPr lang="tr-TR" sz="3600" dirty="0" err="1" smtClean="0"/>
              <a:t>sodium</a:t>
            </a:r>
            <a:r>
              <a:rPr lang="tr-TR" sz="3600" dirty="0" smtClean="0"/>
              <a:t> </a:t>
            </a:r>
            <a:r>
              <a:rPr lang="tr-TR" sz="3600" dirty="0" err="1" smtClean="0"/>
              <a:t>acetate</a:t>
            </a:r>
            <a:r>
              <a:rPr lang="tr-TR" sz="3600" dirty="0" smtClean="0"/>
              <a:t>, </a:t>
            </a:r>
            <a:r>
              <a:rPr lang="tr-TR" sz="3600" dirty="0" err="1" smtClean="0"/>
              <a:t>acetic</a:t>
            </a:r>
            <a:r>
              <a:rPr lang="tr-TR" sz="3600" dirty="0" smtClean="0"/>
              <a:t> </a:t>
            </a:r>
            <a:r>
              <a:rPr lang="tr-TR" sz="3600" dirty="0" err="1" smtClean="0"/>
              <a:t>acid</a:t>
            </a:r>
            <a:r>
              <a:rPr lang="tr-TR" sz="3600" dirty="0" smtClean="0"/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err="1" smtClean="0"/>
              <a:t>Calibration</a:t>
            </a:r>
            <a:r>
              <a:rPr lang="tr-TR" sz="3600" dirty="0" smtClean="0"/>
              <a:t> </a:t>
            </a:r>
            <a:r>
              <a:rPr lang="tr-TR" sz="3600" dirty="0" err="1" smtClean="0"/>
              <a:t>curve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Methods</a:t>
            </a:r>
            <a:r>
              <a:rPr lang="tr-TR" b="1" dirty="0" smtClean="0"/>
              <a:t> of </a:t>
            </a:r>
            <a:r>
              <a:rPr lang="tr-TR" b="1" dirty="0" err="1" smtClean="0"/>
              <a:t>Analysis</a:t>
            </a:r>
            <a:r>
              <a:rPr lang="tr-TR" b="1" dirty="0" smtClean="0"/>
              <a:t> (</a:t>
            </a:r>
            <a:r>
              <a:rPr lang="tr-TR" b="1" dirty="0" err="1" smtClean="0"/>
              <a:t>continue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b="1" dirty="0" err="1" smtClean="0"/>
              <a:t>Automated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Methylthymol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Blue</a:t>
            </a:r>
            <a:endParaRPr lang="tr-TR" sz="36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tr-TR" sz="3600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err="1" smtClean="0"/>
              <a:t>Continuous</a:t>
            </a:r>
            <a:r>
              <a:rPr lang="tr-TR" sz="3600" dirty="0" smtClean="0"/>
              <a:t> </a:t>
            </a:r>
            <a:r>
              <a:rPr lang="tr-TR" sz="3600" dirty="0" err="1" smtClean="0"/>
              <a:t>flow</a:t>
            </a:r>
            <a:r>
              <a:rPr lang="tr-TR" sz="3600" dirty="0" smtClean="0"/>
              <a:t> </a:t>
            </a:r>
            <a:r>
              <a:rPr lang="tr-TR" sz="3600" dirty="0" err="1" smtClean="0"/>
              <a:t>analytical</a:t>
            </a:r>
            <a:r>
              <a:rPr lang="tr-TR" sz="3600" dirty="0" smtClean="0"/>
              <a:t> </a:t>
            </a:r>
            <a:r>
              <a:rPr lang="tr-TR" sz="3600" dirty="0" err="1" smtClean="0"/>
              <a:t>instrument</a:t>
            </a:r>
            <a:endParaRPr lang="tr-TR" sz="3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smtClean="0">
                <a:sym typeface="Wingdings" pitchFamily="2" charset="2"/>
              </a:rPr>
              <a:t>BaCl</a:t>
            </a:r>
            <a:r>
              <a:rPr lang="tr-TR" sz="3600" baseline="-25000" dirty="0" smtClean="0">
                <a:sym typeface="Wingdings" pitchFamily="2" charset="2"/>
              </a:rPr>
              <a:t>2 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added</a:t>
            </a:r>
            <a:r>
              <a:rPr lang="tr-TR" sz="3600" dirty="0" smtClean="0">
                <a:sym typeface="Wingdings" pitchFamily="2" charset="2"/>
              </a:rPr>
              <a:t> @</a:t>
            </a:r>
            <a:r>
              <a:rPr lang="tr-TR" sz="3600" dirty="0" err="1" smtClean="0">
                <a:sym typeface="Wingdings" pitchFamily="2" charset="2"/>
              </a:rPr>
              <a:t>low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pH</a:t>
            </a:r>
            <a:r>
              <a:rPr lang="tr-TR" sz="3600" dirty="0" smtClean="0">
                <a:sym typeface="Wingdings" pitchFamily="2" charset="2"/>
              </a:rPr>
              <a:t> BaSO</a:t>
            </a:r>
            <a:r>
              <a:rPr lang="tr-TR" sz="3600" baseline="-25000" dirty="0">
                <a:sym typeface="Wingdings" pitchFamily="2" charset="2"/>
              </a:rPr>
              <a:t>4</a:t>
            </a:r>
            <a:endParaRPr lang="tr-TR" sz="3600" baseline="-25000" dirty="0" smtClean="0">
              <a:sym typeface="Wingdings" pitchFamily="2" charset="2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err="1" smtClean="0"/>
              <a:t>pH</a:t>
            </a:r>
            <a:r>
              <a:rPr lang="tr-TR" sz="3600" dirty="0" smtClean="0"/>
              <a:t> </a:t>
            </a:r>
            <a:r>
              <a:rPr lang="tr-TR" sz="3600" dirty="0" err="1" smtClean="0"/>
              <a:t>adjusted</a:t>
            </a:r>
            <a:r>
              <a:rPr lang="tr-TR" sz="3600" dirty="0" smtClean="0"/>
              <a:t> </a:t>
            </a:r>
            <a:r>
              <a:rPr lang="tr-TR" sz="3600" dirty="0" err="1" smtClean="0"/>
              <a:t>to</a:t>
            </a:r>
            <a:r>
              <a:rPr lang="tr-TR" sz="3600" dirty="0" smtClean="0"/>
              <a:t> 10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err="1" smtClean="0"/>
              <a:t>Methylthymol</a:t>
            </a:r>
            <a:r>
              <a:rPr lang="tr-TR" sz="3600" dirty="0" smtClean="0"/>
              <a:t> </a:t>
            </a:r>
            <a:r>
              <a:rPr lang="tr-TR" sz="3600" dirty="0" err="1" smtClean="0"/>
              <a:t>blue</a:t>
            </a:r>
            <a:r>
              <a:rPr lang="tr-TR" sz="3600" dirty="0" smtClean="0"/>
              <a:t> </a:t>
            </a:r>
            <a:r>
              <a:rPr lang="tr-TR" sz="3600" dirty="0" err="1" smtClean="0"/>
              <a:t>added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Methods</a:t>
            </a:r>
            <a:r>
              <a:rPr lang="tr-TR" b="1" dirty="0" smtClean="0"/>
              <a:t> of </a:t>
            </a:r>
            <a:r>
              <a:rPr lang="tr-TR" b="1" dirty="0" err="1" smtClean="0"/>
              <a:t>Analysis</a:t>
            </a:r>
            <a:r>
              <a:rPr lang="tr-TR" b="1" dirty="0" smtClean="0"/>
              <a:t> (</a:t>
            </a:r>
            <a:r>
              <a:rPr lang="tr-TR" b="1" dirty="0" err="1" smtClean="0"/>
              <a:t>continue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err="1" smtClean="0"/>
              <a:t>Combines</a:t>
            </a:r>
            <a:r>
              <a:rPr lang="tr-TR" sz="3600" dirty="0" smtClean="0"/>
              <a:t> </a:t>
            </a:r>
            <a:r>
              <a:rPr lang="tr-TR" sz="3600" dirty="0" err="1" smtClean="0"/>
              <a:t>with</a:t>
            </a:r>
            <a:r>
              <a:rPr lang="tr-TR" sz="3600" dirty="0" smtClean="0"/>
              <a:t> </a:t>
            </a:r>
            <a:r>
              <a:rPr lang="tr-TR" sz="3600" dirty="0" err="1" smtClean="0"/>
              <a:t>excess</a:t>
            </a:r>
            <a:r>
              <a:rPr lang="tr-TR" sz="3600" dirty="0" smtClean="0"/>
              <a:t> </a:t>
            </a:r>
            <a:r>
              <a:rPr lang="tr-TR" sz="3600" dirty="0" err="1" smtClean="0"/>
              <a:t>Barium</a:t>
            </a:r>
            <a:r>
              <a:rPr lang="tr-TR" sz="3600" dirty="0" smtClean="0"/>
              <a:t> </a:t>
            </a:r>
            <a:r>
              <a:rPr lang="tr-TR" sz="3600" dirty="0" smtClean="0">
                <a:sym typeface="Wingdings" pitchFamily="2" charset="2"/>
              </a:rPr>
              <a:t> </a:t>
            </a:r>
            <a:r>
              <a:rPr lang="tr-TR" sz="3600" dirty="0" err="1" smtClean="0">
                <a:sym typeface="Wingdings" pitchFamily="2" charset="2"/>
              </a:rPr>
              <a:t>blue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chelate</a:t>
            </a:r>
            <a:endParaRPr lang="tr-TR" sz="3600" dirty="0" smtClean="0">
              <a:sym typeface="Wingdings" pitchFamily="2" charset="2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tr-TR" sz="3600" dirty="0">
              <a:sym typeface="Wingdings" pitchFamily="2" charset="2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err="1" smtClean="0">
                <a:sym typeface="Wingdings" pitchFamily="2" charset="2"/>
              </a:rPr>
              <a:t>Umcomplexed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m</a:t>
            </a:r>
            <a:r>
              <a:rPr lang="tr-TR" sz="3600" dirty="0" err="1" smtClean="0"/>
              <a:t>ethylthymol</a:t>
            </a:r>
            <a:r>
              <a:rPr lang="tr-TR" sz="3600" dirty="0" smtClean="0"/>
              <a:t> </a:t>
            </a:r>
            <a:r>
              <a:rPr lang="tr-TR" sz="3600" dirty="0" err="1" smtClean="0"/>
              <a:t>blue</a:t>
            </a:r>
            <a:r>
              <a:rPr lang="tr-TR" sz="3600" dirty="0" smtClean="0"/>
              <a:t> </a:t>
            </a:r>
            <a:r>
              <a:rPr lang="tr-TR" sz="3600" dirty="0" err="1" smtClean="0"/>
              <a:t>remaining</a:t>
            </a:r>
            <a:r>
              <a:rPr lang="tr-TR" sz="3600" dirty="0" smtClean="0"/>
              <a:t> </a:t>
            </a:r>
            <a:r>
              <a:rPr lang="tr-TR" sz="3600" dirty="0" smtClean="0">
                <a:sym typeface="Wingdings" pitchFamily="2" charset="2"/>
              </a:rPr>
              <a:t> </a:t>
            </a:r>
            <a:r>
              <a:rPr lang="tr-TR" sz="3600" dirty="0" err="1" smtClean="0">
                <a:sym typeface="Wingdings" pitchFamily="2" charset="2"/>
              </a:rPr>
              <a:t>grey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color</a:t>
            </a:r>
            <a:r>
              <a:rPr lang="tr-TR" sz="3600" dirty="0" smtClean="0">
                <a:sym typeface="Wingdings" pitchFamily="2" charset="2"/>
              </a:rPr>
              <a:t> (</a:t>
            </a:r>
            <a:r>
              <a:rPr lang="tr-TR" sz="3600" dirty="0" err="1" smtClean="0">
                <a:sym typeface="Wingdings" pitchFamily="2" charset="2"/>
              </a:rPr>
              <a:t>automatically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measured</a:t>
            </a:r>
            <a:r>
              <a:rPr lang="tr-TR" sz="3600" dirty="0" smtClean="0">
                <a:sym typeface="Wingdings" pitchFamily="2" charset="2"/>
              </a:rPr>
              <a:t>)</a:t>
            </a:r>
            <a:r>
              <a:rPr lang="tr-TR" sz="3600" dirty="0" smtClean="0"/>
              <a:t>  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70563" y="-1115437"/>
            <a:ext cx="6858002" cy="908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5086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SULFATE</a:t>
            </a:r>
            <a:endParaRPr lang="tr-TR" b="1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err="1" smtClean="0"/>
              <a:t>One</a:t>
            </a:r>
            <a:r>
              <a:rPr lang="tr-TR" sz="3600" dirty="0" smtClean="0"/>
              <a:t> of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major</a:t>
            </a:r>
            <a:r>
              <a:rPr lang="tr-TR" sz="3600" dirty="0" smtClean="0"/>
              <a:t> </a:t>
            </a:r>
            <a:r>
              <a:rPr lang="tr-TR" sz="3600" dirty="0" err="1" smtClean="0"/>
              <a:t>anions</a:t>
            </a:r>
            <a:r>
              <a:rPr lang="tr-TR" sz="3600" dirty="0" smtClean="0"/>
              <a:t> </a:t>
            </a:r>
            <a:r>
              <a:rPr lang="tr-TR" sz="3600" dirty="0" err="1" smtClean="0"/>
              <a:t>occuring</a:t>
            </a:r>
            <a:r>
              <a:rPr lang="tr-TR" sz="3600" dirty="0" smtClean="0"/>
              <a:t> in </a:t>
            </a:r>
            <a:r>
              <a:rPr lang="tr-TR" sz="3600" dirty="0" err="1" smtClean="0"/>
              <a:t>natural</a:t>
            </a:r>
            <a:r>
              <a:rPr lang="tr-TR" sz="3600" dirty="0" smtClean="0"/>
              <a:t> </a:t>
            </a:r>
            <a:r>
              <a:rPr lang="tr-TR" sz="3600" dirty="0" err="1" smtClean="0"/>
              <a:t>waters</a:t>
            </a:r>
            <a:endParaRPr lang="tr-TR" sz="3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tr-TR" sz="3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err="1" smtClean="0"/>
              <a:t>Cathartic</a:t>
            </a:r>
            <a:r>
              <a:rPr lang="tr-TR" sz="3600" dirty="0" smtClean="0"/>
              <a:t> </a:t>
            </a:r>
            <a:r>
              <a:rPr lang="tr-TR" sz="3600" dirty="0" err="1" smtClean="0"/>
              <a:t>effect</a:t>
            </a:r>
            <a:r>
              <a:rPr lang="tr-TR" sz="3600" dirty="0" smtClean="0">
                <a:sym typeface="Wingdings" pitchFamily="2" charset="2"/>
              </a:rPr>
              <a:t> müshil etkisi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err="1" smtClean="0">
                <a:sym typeface="Wingdings" pitchFamily="2" charset="2"/>
              </a:rPr>
              <a:t>Upper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limits</a:t>
            </a:r>
            <a:r>
              <a:rPr lang="tr-TR" sz="3600" dirty="0" smtClean="0">
                <a:sym typeface="Wingdings" pitchFamily="2" charset="2"/>
              </a:rPr>
              <a:t>       250 mg/L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SULFATE (</a:t>
            </a:r>
            <a:r>
              <a:rPr lang="tr-TR" b="1" dirty="0" err="1" smtClean="0"/>
              <a:t>continue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err="1" smtClean="0"/>
              <a:t>Important</a:t>
            </a:r>
            <a:r>
              <a:rPr lang="tr-TR" sz="3600" dirty="0" smtClean="0"/>
              <a:t> </a:t>
            </a:r>
            <a:r>
              <a:rPr lang="tr-TR" sz="3600" dirty="0" err="1" smtClean="0"/>
              <a:t>for</a:t>
            </a:r>
            <a:r>
              <a:rPr lang="tr-TR" sz="3600" dirty="0" smtClean="0"/>
              <a:t> </a:t>
            </a:r>
            <a:r>
              <a:rPr lang="tr-TR" sz="3600" dirty="0" err="1" smtClean="0"/>
              <a:t>public</a:t>
            </a:r>
            <a:r>
              <a:rPr lang="tr-TR" sz="3600" dirty="0" smtClean="0"/>
              <a:t> + </a:t>
            </a:r>
            <a:r>
              <a:rPr lang="tr-TR" sz="3600" dirty="0" err="1" smtClean="0"/>
              <a:t>industrial</a:t>
            </a:r>
            <a:r>
              <a:rPr lang="tr-TR" sz="3600" dirty="0" smtClean="0"/>
              <a:t> </a:t>
            </a:r>
            <a:r>
              <a:rPr lang="tr-TR" sz="3600" dirty="0" err="1" smtClean="0"/>
              <a:t>water</a:t>
            </a:r>
            <a:r>
              <a:rPr lang="tr-TR" sz="3600" dirty="0" smtClean="0"/>
              <a:t> </a:t>
            </a:r>
            <a:r>
              <a:rPr lang="tr-TR" sz="3600" dirty="0" err="1" smtClean="0"/>
              <a:t>supplies</a:t>
            </a:r>
            <a:r>
              <a:rPr lang="tr-TR" sz="3600" dirty="0" smtClean="0"/>
              <a:t> </a:t>
            </a:r>
            <a:r>
              <a:rPr lang="tr-TR" sz="3600" dirty="0" smtClean="0">
                <a:sym typeface="Wingdings" pitchFamily="2" charset="2"/>
              </a:rPr>
              <a:t> </a:t>
            </a:r>
            <a:r>
              <a:rPr lang="tr-TR" sz="3600" dirty="0" err="1" smtClean="0">
                <a:sym typeface="Wingdings" pitchFamily="2" charset="2"/>
              </a:rPr>
              <a:t>due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to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tendency</a:t>
            </a:r>
            <a:r>
              <a:rPr lang="tr-TR" sz="3600" dirty="0" smtClean="0">
                <a:sym typeface="Wingdings" pitchFamily="2" charset="2"/>
              </a:rPr>
              <a:t> of </a:t>
            </a:r>
            <a:r>
              <a:rPr lang="tr-TR" sz="3600" dirty="0" err="1" smtClean="0">
                <a:sym typeface="Wingdings" pitchFamily="2" charset="2"/>
              </a:rPr>
              <a:t>water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to</a:t>
            </a:r>
            <a:r>
              <a:rPr lang="tr-TR" sz="3600" dirty="0" smtClean="0">
                <a:sym typeface="Wingdings" pitchFamily="2" charset="2"/>
              </a:rPr>
              <a:t> form </a:t>
            </a:r>
            <a:r>
              <a:rPr lang="tr-TR" sz="3600" dirty="0" err="1" smtClean="0">
                <a:sym typeface="Wingdings" pitchFamily="2" charset="2"/>
              </a:rPr>
              <a:t>scaling</a:t>
            </a:r>
            <a:r>
              <a:rPr lang="tr-TR" sz="3600" dirty="0" smtClean="0">
                <a:sym typeface="Wingdings" pitchFamily="2" charset="2"/>
              </a:rPr>
              <a:t> in </a:t>
            </a:r>
            <a:r>
              <a:rPr lang="tr-TR" sz="3600" dirty="0" err="1" smtClean="0">
                <a:sym typeface="Wingdings" pitchFamily="2" charset="2"/>
              </a:rPr>
              <a:t>boilers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and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heat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exchangers</a:t>
            </a:r>
            <a:endParaRPr lang="tr-TR" sz="3600" dirty="0" smtClean="0">
              <a:sym typeface="Wingdings" pitchFamily="2" charset="2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err="1" smtClean="0">
                <a:sym typeface="Wingdings" pitchFamily="2" charset="2"/>
              </a:rPr>
              <a:t>Two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serious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problems</a:t>
            </a:r>
            <a:r>
              <a:rPr lang="tr-TR" sz="3600" dirty="0" smtClean="0">
                <a:sym typeface="Wingdings" pitchFamily="2" charset="2"/>
              </a:rPr>
              <a:t> in </a:t>
            </a:r>
            <a:r>
              <a:rPr lang="tr-TR" sz="3600" dirty="0" err="1" smtClean="0">
                <a:sym typeface="Wingdings" pitchFamily="2" charset="2"/>
              </a:rPr>
              <a:t>ww</a:t>
            </a:r>
            <a:r>
              <a:rPr lang="tr-TR" sz="3600" dirty="0" smtClean="0">
                <a:sym typeface="Wingdings" pitchFamily="2" charset="2"/>
              </a:rPr>
              <a:t>.</a:t>
            </a:r>
            <a:r>
              <a:rPr lang="tr-TR" sz="3600" dirty="0" err="1" smtClean="0">
                <a:sym typeface="Wingdings" pitchFamily="2" charset="2"/>
              </a:rPr>
              <a:t>Odor</a:t>
            </a:r>
            <a:r>
              <a:rPr lang="tr-TR" sz="3600" dirty="0" smtClean="0">
                <a:sym typeface="Wingdings" pitchFamily="2" charset="2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3600" dirty="0">
                <a:sym typeface="Wingdings" pitchFamily="2" charset="2"/>
              </a:rPr>
              <a:t>	</a:t>
            </a:r>
            <a:r>
              <a:rPr lang="tr-TR" sz="3600" dirty="0" smtClean="0">
                <a:sym typeface="Wingdings" pitchFamily="2" charset="2"/>
              </a:rPr>
              <a:t>			</a:t>
            </a:r>
            <a:r>
              <a:rPr lang="tr-TR" sz="3600" dirty="0">
                <a:sym typeface="Wingdings" pitchFamily="2" charset="2"/>
              </a:rPr>
              <a:t>	</a:t>
            </a:r>
            <a:r>
              <a:rPr lang="tr-TR" sz="3600" dirty="0" smtClean="0">
                <a:sym typeface="Wingdings" pitchFamily="2" charset="2"/>
              </a:rPr>
              <a:t></a:t>
            </a:r>
            <a:r>
              <a:rPr lang="tr-TR" sz="3600" dirty="0" err="1" smtClean="0">
                <a:sym typeface="Wingdings" pitchFamily="2" charset="2"/>
              </a:rPr>
              <a:t>sewer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corrosion</a:t>
            </a:r>
            <a:endParaRPr lang="tr-TR" sz="3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SULFATE (</a:t>
            </a:r>
            <a:r>
              <a:rPr lang="tr-TR" b="1" dirty="0" err="1" smtClean="0"/>
              <a:t>continue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err="1" smtClean="0"/>
              <a:t>Reduction</a:t>
            </a:r>
            <a:r>
              <a:rPr lang="tr-TR" sz="3600" dirty="0" smtClean="0"/>
              <a:t> of </a:t>
            </a:r>
            <a:r>
              <a:rPr lang="tr-TR" sz="3600" dirty="0" err="1" smtClean="0"/>
              <a:t>sulfates</a:t>
            </a:r>
            <a:r>
              <a:rPr lang="tr-TR" sz="3600" dirty="0" smtClean="0"/>
              <a:t> </a:t>
            </a:r>
            <a:r>
              <a:rPr lang="tr-TR" sz="3600" dirty="0" err="1" smtClean="0"/>
              <a:t>to</a:t>
            </a:r>
            <a:r>
              <a:rPr lang="tr-TR" sz="3600" dirty="0" smtClean="0"/>
              <a:t> </a:t>
            </a:r>
            <a:r>
              <a:rPr lang="tr-TR" sz="3600" dirty="0" err="1" smtClean="0"/>
              <a:t>hydrogen</a:t>
            </a:r>
            <a:r>
              <a:rPr lang="tr-TR" sz="3600" dirty="0" smtClean="0"/>
              <a:t> </a:t>
            </a:r>
            <a:r>
              <a:rPr lang="tr-TR" sz="3600" dirty="0" err="1" smtClean="0"/>
              <a:t>sulfide</a:t>
            </a:r>
            <a:r>
              <a:rPr lang="tr-TR" sz="3600" dirty="0" smtClean="0"/>
              <a:t> </a:t>
            </a:r>
            <a:r>
              <a:rPr lang="tr-TR" sz="3600" dirty="0" err="1" smtClean="0"/>
              <a:t>under</a:t>
            </a:r>
            <a:r>
              <a:rPr lang="tr-TR" sz="3600" dirty="0" smtClean="0"/>
              <a:t> </a:t>
            </a:r>
            <a:r>
              <a:rPr lang="tr-TR" sz="3600" dirty="0" err="1" smtClean="0"/>
              <a:t>anaerobic</a:t>
            </a:r>
            <a:r>
              <a:rPr lang="tr-TR" sz="3600" dirty="0" smtClean="0"/>
              <a:t> </a:t>
            </a:r>
            <a:r>
              <a:rPr lang="tr-TR" sz="3600" dirty="0" err="1" smtClean="0"/>
              <a:t>condition</a:t>
            </a:r>
            <a:endParaRPr lang="tr-TR" sz="3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tr-TR" sz="3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smtClean="0"/>
              <a:t>SO</a:t>
            </a:r>
            <a:r>
              <a:rPr lang="tr-TR" sz="3600" baseline="-25000" dirty="0" smtClean="0"/>
              <a:t>4</a:t>
            </a:r>
            <a:r>
              <a:rPr lang="tr-TR" sz="3600" baseline="30000" dirty="0" smtClean="0"/>
              <a:t>-2</a:t>
            </a:r>
            <a:r>
              <a:rPr lang="tr-TR" sz="3600" dirty="0" smtClean="0"/>
              <a:t> +  </a:t>
            </a:r>
            <a:r>
              <a:rPr lang="tr-TR" sz="3600" dirty="0" err="1" smtClean="0"/>
              <a:t>org.matter</a:t>
            </a:r>
            <a:r>
              <a:rPr lang="tr-TR" sz="3600" dirty="0" smtClean="0"/>
              <a:t>                   S</a:t>
            </a:r>
            <a:r>
              <a:rPr lang="tr-TR" sz="3600" baseline="30000" dirty="0" smtClean="0"/>
              <a:t>-2 </a:t>
            </a:r>
            <a:r>
              <a:rPr lang="tr-TR" sz="3600" dirty="0" smtClean="0"/>
              <a:t>+ H</a:t>
            </a:r>
            <a:r>
              <a:rPr lang="tr-TR" sz="3600" baseline="-25000" dirty="0" smtClean="0"/>
              <a:t>2</a:t>
            </a:r>
            <a:r>
              <a:rPr lang="tr-TR" sz="3600" dirty="0" smtClean="0"/>
              <a:t>O + CO</a:t>
            </a:r>
            <a:r>
              <a:rPr lang="tr-TR" sz="3600" baseline="-25000" dirty="0" smtClean="0"/>
              <a:t>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smtClean="0"/>
              <a:t> S</a:t>
            </a:r>
            <a:r>
              <a:rPr lang="tr-TR" sz="3600" baseline="30000" dirty="0" smtClean="0"/>
              <a:t>-2 </a:t>
            </a:r>
            <a:r>
              <a:rPr lang="tr-TR" sz="3600" dirty="0" smtClean="0"/>
              <a:t> + H</a:t>
            </a:r>
            <a:r>
              <a:rPr lang="tr-TR" sz="3600" baseline="30000" dirty="0" smtClean="0"/>
              <a:t>+  </a:t>
            </a:r>
            <a:r>
              <a:rPr lang="tr-TR" sz="3600" dirty="0" smtClean="0"/>
              <a:t> </a:t>
            </a:r>
            <a:r>
              <a:rPr lang="tr-TR" sz="3600" dirty="0" smtClean="0">
                <a:sym typeface="Wingdings" pitchFamily="2" charset="2"/>
              </a:rPr>
              <a:t> HS		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smtClean="0">
                <a:sym typeface="Wingdings" pitchFamily="2" charset="2"/>
              </a:rPr>
              <a:t>H</a:t>
            </a:r>
            <a:r>
              <a:rPr lang="tr-TR" sz="3600" dirty="0" smtClean="0"/>
              <a:t>S</a:t>
            </a:r>
            <a:r>
              <a:rPr lang="tr-TR" sz="3600" baseline="30000" dirty="0" smtClean="0"/>
              <a:t>-</a:t>
            </a:r>
            <a:r>
              <a:rPr lang="tr-TR" sz="3600" dirty="0" smtClean="0"/>
              <a:t> + H</a:t>
            </a:r>
            <a:r>
              <a:rPr lang="tr-TR" sz="3600" baseline="30000" dirty="0" smtClean="0"/>
              <a:t>+ </a:t>
            </a:r>
            <a:r>
              <a:rPr lang="tr-TR" sz="3600" dirty="0" smtClean="0"/>
              <a:t> </a:t>
            </a:r>
            <a:r>
              <a:rPr lang="tr-TR" sz="3600" dirty="0" smtClean="0">
                <a:sym typeface="Wingdings" pitchFamily="2" charset="2"/>
              </a:rPr>
              <a:t> </a:t>
            </a:r>
            <a:r>
              <a:rPr lang="tr-TR" sz="3600" dirty="0" smtClean="0"/>
              <a:t>H</a:t>
            </a:r>
            <a:r>
              <a:rPr lang="tr-TR" sz="3600" baseline="-25000" dirty="0" smtClean="0"/>
              <a:t>2</a:t>
            </a:r>
            <a:r>
              <a:rPr lang="tr-TR" sz="3600" dirty="0" smtClean="0"/>
              <a:t>S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3600" dirty="0" smtClean="0"/>
              <a:t>(</a:t>
            </a:r>
            <a:r>
              <a:rPr lang="tr-TR" sz="3600" dirty="0" err="1" smtClean="0"/>
              <a:t>Primary</a:t>
            </a:r>
            <a:r>
              <a:rPr lang="tr-TR" sz="3600" dirty="0" smtClean="0"/>
              <a:t> </a:t>
            </a:r>
            <a:r>
              <a:rPr lang="tr-TR" sz="3600" dirty="0" err="1" smtClean="0"/>
              <a:t>ionization</a:t>
            </a:r>
            <a:r>
              <a:rPr lang="tr-TR" sz="3600" dirty="0" smtClean="0"/>
              <a:t> </a:t>
            </a:r>
            <a:r>
              <a:rPr lang="tr-TR" sz="3600" dirty="0" err="1" smtClean="0"/>
              <a:t>cons</a:t>
            </a:r>
            <a:r>
              <a:rPr lang="tr-TR" sz="3600" dirty="0" smtClean="0"/>
              <a:t>. K</a:t>
            </a:r>
            <a:r>
              <a:rPr lang="tr-TR" sz="3600" baseline="-25000" dirty="0" smtClean="0"/>
              <a:t>A1</a:t>
            </a:r>
            <a:r>
              <a:rPr lang="tr-TR" sz="3600" dirty="0" smtClean="0"/>
              <a:t> = 9.1x10</a:t>
            </a:r>
            <a:r>
              <a:rPr lang="tr-TR" sz="3600" baseline="30000" dirty="0" smtClean="0"/>
              <a:t>-8</a:t>
            </a:r>
            <a:r>
              <a:rPr lang="tr-TR" sz="3600" dirty="0" smtClean="0"/>
              <a:t> )</a:t>
            </a:r>
          </a:p>
        </p:txBody>
      </p:sp>
      <p:cxnSp>
        <p:nvCxnSpPr>
          <p:cNvPr id="7" name="6 Düz Ok Bağlayıcısı"/>
          <p:cNvCxnSpPr/>
          <p:nvPr/>
        </p:nvCxnSpPr>
        <p:spPr>
          <a:xfrm>
            <a:off x="4375420" y="4005064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Metin kutusu"/>
          <p:cNvSpPr txBox="1"/>
          <p:nvPr/>
        </p:nvSpPr>
        <p:spPr>
          <a:xfrm>
            <a:off x="4196825" y="350100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Anaerobic</a:t>
            </a:r>
            <a:r>
              <a:rPr lang="tr-TR" dirty="0" smtClean="0"/>
              <a:t> </a:t>
            </a:r>
            <a:r>
              <a:rPr lang="tr-TR" dirty="0" err="1" smtClean="0"/>
              <a:t>bact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SULFATE (</a:t>
            </a:r>
            <a:r>
              <a:rPr lang="tr-TR" b="1" dirty="0" err="1" smtClean="0"/>
              <a:t>continue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err="1" smtClean="0"/>
              <a:t>In</a:t>
            </a:r>
            <a:r>
              <a:rPr lang="tr-TR" sz="3600" dirty="0" smtClean="0"/>
              <a:t> </a:t>
            </a:r>
            <a:r>
              <a:rPr lang="tr-TR" sz="3600" dirty="0" err="1" smtClean="0"/>
              <a:t>biochemical</a:t>
            </a:r>
            <a:r>
              <a:rPr lang="tr-TR" sz="3600" dirty="0" smtClean="0"/>
              <a:t> </a:t>
            </a:r>
            <a:r>
              <a:rPr lang="tr-TR" sz="3600" dirty="0" err="1" smtClean="0"/>
              <a:t>oxidation</a:t>
            </a:r>
            <a:r>
              <a:rPr lang="tr-TR" sz="3600" dirty="0" smtClean="0"/>
              <a:t> ( </a:t>
            </a:r>
            <a:r>
              <a:rPr lang="tr-TR" sz="3600" dirty="0" err="1" smtClean="0"/>
              <a:t>for</a:t>
            </a:r>
            <a:r>
              <a:rPr lang="tr-TR" sz="3600" dirty="0" smtClean="0"/>
              <a:t> </a:t>
            </a:r>
            <a:r>
              <a:rPr lang="tr-TR" sz="3600" dirty="0" err="1" smtClean="0"/>
              <a:t>anaerobic</a:t>
            </a:r>
            <a:r>
              <a:rPr lang="tr-TR" sz="3600" dirty="0" smtClean="0"/>
              <a:t> ) </a:t>
            </a:r>
            <a:r>
              <a:rPr lang="tr-TR" sz="3600" dirty="0" err="1" smtClean="0"/>
              <a:t>if</a:t>
            </a:r>
            <a:r>
              <a:rPr lang="tr-TR" sz="3600" dirty="0" smtClean="0"/>
              <a:t> DO </a:t>
            </a:r>
            <a:r>
              <a:rPr lang="tr-TR" sz="3600" dirty="0" err="1" smtClean="0"/>
              <a:t>and</a:t>
            </a:r>
            <a:r>
              <a:rPr lang="tr-TR" sz="3600" dirty="0" smtClean="0"/>
              <a:t> NO</a:t>
            </a:r>
            <a:r>
              <a:rPr lang="tr-TR" sz="3600" baseline="-25000" dirty="0" smtClean="0"/>
              <a:t>3</a:t>
            </a:r>
            <a:r>
              <a:rPr lang="tr-TR" sz="3600" baseline="30000" dirty="0" smtClean="0"/>
              <a:t>-</a:t>
            </a:r>
            <a:r>
              <a:rPr lang="tr-TR" sz="3600" dirty="0" smtClean="0"/>
              <a:t>  do not </a:t>
            </a:r>
            <a:r>
              <a:rPr lang="tr-TR" sz="3600" dirty="0" err="1" smtClean="0"/>
              <a:t>exist</a:t>
            </a:r>
            <a:r>
              <a:rPr lang="tr-TR" sz="3600" dirty="0" smtClean="0"/>
              <a:t>, </a:t>
            </a:r>
            <a:r>
              <a:rPr lang="tr-TR" sz="3600" dirty="0" err="1" smtClean="0"/>
              <a:t>sulfates</a:t>
            </a:r>
            <a:r>
              <a:rPr lang="tr-TR" sz="3600" dirty="0" smtClean="0"/>
              <a:t> </a:t>
            </a:r>
            <a:r>
              <a:rPr lang="tr-TR" sz="3600" dirty="0" err="1" smtClean="0"/>
              <a:t>serve</a:t>
            </a:r>
            <a:r>
              <a:rPr lang="tr-TR" sz="3600" dirty="0" smtClean="0"/>
              <a:t> as </a:t>
            </a:r>
            <a:r>
              <a:rPr lang="tr-TR" sz="3600" dirty="0" err="1" smtClean="0"/>
              <a:t>oxygen</a:t>
            </a:r>
            <a:r>
              <a:rPr lang="tr-TR" sz="3600" dirty="0" smtClean="0"/>
              <a:t> </a:t>
            </a:r>
            <a:r>
              <a:rPr lang="tr-TR" sz="3600" dirty="0" err="1" smtClean="0"/>
              <a:t>source</a:t>
            </a:r>
            <a:r>
              <a:rPr lang="tr-TR" sz="3600" dirty="0" smtClean="0"/>
              <a:t> (</a:t>
            </a:r>
            <a:r>
              <a:rPr lang="tr-TR" sz="3600" dirty="0" err="1" smtClean="0"/>
              <a:t>electron</a:t>
            </a:r>
            <a:r>
              <a:rPr lang="tr-TR" sz="3600" dirty="0" smtClean="0"/>
              <a:t> </a:t>
            </a:r>
            <a:r>
              <a:rPr lang="tr-TR" sz="3600" dirty="0" err="1" smtClean="0"/>
              <a:t>acceptor</a:t>
            </a:r>
            <a:r>
              <a:rPr lang="tr-TR" sz="3600" dirty="0" smtClean="0"/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tr-TR" sz="3600" dirty="0"/>
          </a:p>
          <a:p>
            <a:r>
              <a:rPr lang="tr-TR" sz="3600" dirty="0" err="1" smtClean="0"/>
              <a:t>Relationships</a:t>
            </a:r>
            <a:r>
              <a:rPr lang="tr-TR" sz="3600" dirty="0" smtClean="0"/>
              <a:t> </a:t>
            </a:r>
            <a:r>
              <a:rPr lang="tr-TR" sz="3600" dirty="0" err="1" smtClean="0"/>
              <a:t>between</a:t>
            </a:r>
            <a:r>
              <a:rPr lang="tr-TR" sz="3600" dirty="0" smtClean="0"/>
              <a:t> H</a:t>
            </a:r>
            <a:r>
              <a:rPr lang="tr-TR" sz="3600" baseline="-25000" dirty="0" smtClean="0"/>
              <a:t>2</a:t>
            </a:r>
            <a:r>
              <a:rPr lang="tr-TR" sz="3600" dirty="0" smtClean="0"/>
              <a:t>S,</a:t>
            </a:r>
            <a:r>
              <a:rPr lang="tr-TR" sz="3600" dirty="0" smtClean="0">
                <a:sym typeface="Wingdings" pitchFamily="2" charset="2"/>
              </a:rPr>
              <a:t> H</a:t>
            </a:r>
            <a:r>
              <a:rPr lang="tr-TR" sz="3600" dirty="0" smtClean="0"/>
              <a:t>S</a:t>
            </a:r>
            <a:r>
              <a:rPr lang="tr-TR" sz="3600" baseline="30000" dirty="0" smtClean="0"/>
              <a:t>- </a:t>
            </a:r>
            <a:r>
              <a:rPr lang="tr-TR" sz="3600" dirty="0" smtClean="0"/>
              <a:t>, S</a:t>
            </a:r>
            <a:r>
              <a:rPr lang="tr-TR" sz="3600" baseline="30000" dirty="0" smtClean="0"/>
              <a:t>-2</a:t>
            </a:r>
            <a:r>
              <a:rPr lang="tr-TR" sz="3600" dirty="0" smtClean="0"/>
              <a:t> </a:t>
            </a:r>
            <a:r>
              <a:rPr lang="tr-TR" sz="3600" dirty="0" err="1" smtClean="0"/>
              <a:t>are</a:t>
            </a:r>
            <a:r>
              <a:rPr lang="tr-TR" sz="3600" dirty="0" smtClean="0"/>
              <a:t> </a:t>
            </a:r>
            <a:r>
              <a:rPr lang="tr-TR" sz="3600" dirty="0" err="1" smtClean="0"/>
              <a:t>pH</a:t>
            </a:r>
            <a:r>
              <a:rPr lang="tr-TR" sz="3600" dirty="0" smtClean="0"/>
              <a:t> </a:t>
            </a:r>
            <a:r>
              <a:rPr lang="tr-TR" sz="3600" dirty="0" err="1" smtClean="0"/>
              <a:t>dependent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SULFATE (</a:t>
            </a:r>
            <a:r>
              <a:rPr lang="tr-TR" b="1" dirty="0" err="1" smtClean="0"/>
              <a:t>continue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If</a:t>
            </a:r>
            <a:r>
              <a:rPr lang="tr-TR" sz="3600" dirty="0" smtClean="0"/>
              <a:t> </a:t>
            </a:r>
            <a:r>
              <a:rPr lang="tr-TR" sz="3600" dirty="0" err="1" smtClean="0"/>
              <a:t>pH</a:t>
            </a:r>
            <a:r>
              <a:rPr lang="tr-TR" sz="3600" dirty="0" smtClean="0"/>
              <a:t> &gt; 8    </a:t>
            </a:r>
            <a:r>
              <a:rPr lang="tr-TR" sz="3600" dirty="0" smtClean="0">
                <a:sym typeface="Wingdings" pitchFamily="2" charset="2"/>
              </a:rPr>
              <a:t>H</a:t>
            </a:r>
            <a:r>
              <a:rPr lang="tr-TR" sz="3600" dirty="0" smtClean="0"/>
              <a:t>S</a:t>
            </a:r>
            <a:r>
              <a:rPr lang="tr-TR" sz="3600" baseline="30000" dirty="0" smtClean="0"/>
              <a:t>- </a:t>
            </a:r>
            <a:r>
              <a:rPr lang="tr-TR" sz="3600" dirty="0" smtClean="0"/>
              <a:t> </a:t>
            </a:r>
            <a:r>
              <a:rPr lang="tr-TR" sz="3600" dirty="0" err="1" smtClean="0"/>
              <a:t>and</a:t>
            </a:r>
            <a:r>
              <a:rPr lang="tr-TR" sz="3600" dirty="0" smtClean="0"/>
              <a:t> S</a:t>
            </a:r>
            <a:r>
              <a:rPr lang="tr-TR" sz="3600" baseline="30000" dirty="0" smtClean="0"/>
              <a:t>-2  </a:t>
            </a:r>
            <a:r>
              <a:rPr lang="tr-TR" sz="3600" dirty="0" smtClean="0"/>
              <a:t> [(H</a:t>
            </a:r>
            <a:r>
              <a:rPr lang="tr-TR" sz="3600" baseline="-25000" dirty="0" smtClean="0"/>
              <a:t>2</a:t>
            </a:r>
            <a:r>
              <a:rPr lang="tr-TR" sz="3600" dirty="0" smtClean="0"/>
              <a:t>S) is </a:t>
            </a:r>
            <a:r>
              <a:rPr lang="tr-TR" sz="3600" dirty="0" err="1" smtClean="0"/>
              <a:t>small</a:t>
            </a:r>
            <a:r>
              <a:rPr lang="tr-TR" sz="3600" dirty="0" smtClean="0"/>
              <a:t>]</a:t>
            </a:r>
            <a:r>
              <a:rPr lang="tr-TR" sz="3600" dirty="0"/>
              <a:t> </a:t>
            </a:r>
            <a:r>
              <a:rPr lang="tr-TR" sz="3600" dirty="0" smtClean="0">
                <a:sym typeface="Wingdings" pitchFamily="2" charset="2"/>
              </a:rPr>
              <a:t> no </a:t>
            </a:r>
            <a:r>
              <a:rPr lang="tr-TR" sz="3600" dirty="0" err="1" smtClean="0">
                <a:sym typeface="Wingdings" pitchFamily="2" charset="2"/>
              </a:rPr>
              <a:t>odor</a:t>
            </a:r>
            <a:r>
              <a:rPr lang="tr-TR" sz="3600" dirty="0" smtClean="0">
                <a:sym typeface="Wingdings" pitchFamily="2" charset="2"/>
              </a:rPr>
              <a:t> problem</a:t>
            </a:r>
          </a:p>
          <a:p>
            <a:endParaRPr lang="tr-TR" sz="3600" dirty="0">
              <a:sym typeface="Wingdings" pitchFamily="2" charset="2"/>
            </a:endParaRPr>
          </a:p>
          <a:p>
            <a:r>
              <a:rPr lang="tr-TR" sz="3600" dirty="0" err="1" smtClean="0"/>
              <a:t>If</a:t>
            </a:r>
            <a:r>
              <a:rPr lang="tr-TR" sz="3600" dirty="0" smtClean="0"/>
              <a:t> </a:t>
            </a:r>
            <a:r>
              <a:rPr lang="tr-TR" sz="3600" dirty="0" err="1" smtClean="0"/>
              <a:t>pH</a:t>
            </a:r>
            <a:r>
              <a:rPr lang="tr-TR" sz="3600" dirty="0" smtClean="0"/>
              <a:t> &lt; 8    </a:t>
            </a:r>
            <a:r>
              <a:rPr lang="tr-TR" sz="3600" dirty="0" err="1" smtClean="0"/>
              <a:t>equilibrium</a:t>
            </a:r>
            <a:r>
              <a:rPr lang="tr-TR" sz="3600" dirty="0" smtClean="0"/>
              <a:t> </a:t>
            </a:r>
            <a:r>
              <a:rPr lang="tr-TR" sz="3600" dirty="0" err="1" smtClean="0"/>
              <a:t>shift</a:t>
            </a:r>
            <a:r>
              <a:rPr lang="tr-TR" sz="3600" dirty="0" smtClean="0"/>
              <a:t> </a:t>
            </a:r>
            <a:r>
              <a:rPr lang="tr-TR" sz="3600" dirty="0" err="1" smtClean="0"/>
              <a:t>right</a:t>
            </a:r>
            <a:r>
              <a:rPr lang="tr-TR" sz="3600" dirty="0" smtClean="0"/>
              <a:t> </a:t>
            </a:r>
            <a:r>
              <a:rPr lang="tr-TR" sz="3600" dirty="0" smtClean="0">
                <a:sym typeface="Wingdings" pitchFamily="2" charset="2"/>
              </a:rPr>
              <a:t> 	@</a:t>
            </a:r>
            <a:r>
              <a:rPr lang="tr-TR" sz="3600" dirty="0" err="1" smtClean="0">
                <a:sym typeface="Wingdings" pitchFamily="2" charset="2"/>
              </a:rPr>
              <a:t>pH</a:t>
            </a:r>
            <a:r>
              <a:rPr lang="tr-TR" sz="3600" dirty="0" smtClean="0">
                <a:sym typeface="Wingdings" pitchFamily="2" charset="2"/>
              </a:rPr>
              <a:t> 7 80%   </a:t>
            </a:r>
            <a:r>
              <a:rPr lang="tr-TR" sz="3600" dirty="0" smtClean="0"/>
              <a:t>H</a:t>
            </a:r>
            <a:r>
              <a:rPr lang="tr-TR" sz="3600" baseline="-25000" dirty="0" smtClean="0"/>
              <a:t>2</a:t>
            </a:r>
            <a:r>
              <a:rPr lang="tr-TR" sz="3600" dirty="0" smtClean="0"/>
              <a:t>S</a:t>
            </a:r>
            <a:endParaRPr lang="tr-TR" sz="3600" dirty="0"/>
          </a:p>
          <a:p>
            <a:endParaRPr lang="tr-TR" sz="3600" dirty="0" smtClean="0"/>
          </a:p>
          <a:p>
            <a:r>
              <a:rPr lang="tr-TR" sz="3600" dirty="0" err="1" smtClean="0"/>
              <a:t>If</a:t>
            </a:r>
            <a:r>
              <a:rPr lang="tr-TR" sz="3600" dirty="0" smtClean="0"/>
              <a:t> </a:t>
            </a:r>
            <a:r>
              <a:rPr lang="tr-TR" sz="3600" dirty="0" err="1" smtClean="0"/>
              <a:t>concentration</a:t>
            </a:r>
            <a:r>
              <a:rPr lang="tr-TR" sz="3600" dirty="0" smtClean="0"/>
              <a:t> &gt; 20 </a:t>
            </a:r>
            <a:r>
              <a:rPr lang="tr-TR" sz="3600" dirty="0" err="1" smtClean="0"/>
              <a:t>ppm</a:t>
            </a:r>
            <a:r>
              <a:rPr lang="tr-TR" sz="3600" dirty="0" smtClean="0"/>
              <a:t> </a:t>
            </a:r>
            <a:r>
              <a:rPr lang="tr-TR" sz="3600" dirty="0" err="1" smtClean="0"/>
              <a:t>toxic</a:t>
            </a:r>
            <a:endParaRPr lang="tr-T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6632"/>
            <a:ext cx="6732239" cy="685799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162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603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Sewer</a:t>
            </a:r>
            <a:r>
              <a:rPr lang="tr-TR" b="1" dirty="0" smtClean="0"/>
              <a:t> </a:t>
            </a:r>
            <a:r>
              <a:rPr lang="tr-TR" b="1" dirty="0" err="1" smtClean="0"/>
              <a:t>Corrosion</a:t>
            </a:r>
            <a:endParaRPr lang="tr-TR" b="1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err="1" smtClean="0"/>
              <a:t>High</a:t>
            </a:r>
            <a:r>
              <a:rPr lang="tr-TR" sz="3600" dirty="0" smtClean="0"/>
              <a:t> </a:t>
            </a:r>
            <a:r>
              <a:rPr lang="tr-TR" sz="3600" dirty="0" err="1" smtClean="0"/>
              <a:t>temperature</a:t>
            </a:r>
            <a:r>
              <a:rPr lang="tr-TR" sz="3600" dirty="0" smtClean="0"/>
              <a:t>, </a:t>
            </a:r>
            <a:r>
              <a:rPr lang="tr-TR" sz="3600" dirty="0" err="1" smtClean="0"/>
              <a:t>long</a:t>
            </a:r>
            <a:r>
              <a:rPr lang="tr-TR" sz="3600" dirty="0" smtClean="0"/>
              <a:t> </a:t>
            </a:r>
            <a:r>
              <a:rPr lang="tr-TR" sz="3600" dirty="0" err="1" smtClean="0"/>
              <a:t>detention</a:t>
            </a:r>
            <a:r>
              <a:rPr lang="tr-TR" sz="3600" dirty="0" smtClean="0"/>
              <a:t> </a:t>
            </a:r>
            <a:r>
              <a:rPr lang="tr-TR" sz="3600" dirty="0" err="1" smtClean="0"/>
              <a:t>times</a:t>
            </a:r>
            <a:r>
              <a:rPr lang="tr-TR" sz="3600" dirty="0" smtClean="0">
                <a:sym typeface="Wingdings" pitchFamily="2" charset="2"/>
              </a:rPr>
              <a:t></a:t>
            </a:r>
            <a:r>
              <a:rPr lang="tr-TR" sz="3600" dirty="0" err="1" smtClean="0">
                <a:sym typeface="Wingdings" pitchFamily="2" charset="2"/>
              </a:rPr>
              <a:t>sulfate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cause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crown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corrosion</a:t>
            </a:r>
            <a:r>
              <a:rPr lang="tr-TR" sz="3600" dirty="0" smtClean="0">
                <a:sym typeface="Wingdings" pitchFamily="2" charset="2"/>
              </a:rPr>
              <a:t> in </a:t>
            </a:r>
            <a:r>
              <a:rPr lang="tr-TR" sz="3600" dirty="0" err="1" smtClean="0">
                <a:sym typeface="Wingdings" pitchFamily="2" charset="2"/>
              </a:rPr>
              <a:t>concrete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sewers</a:t>
            </a:r>
            <a:endParaRPr lang="tr-TR" sz="3600" dirty="0" smtClean="0">
              <a:sym typeface="Wingdings" pitchFamily="2" charset="2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smtClean="0"/>
              <a:t>H</a:t>
            </a:r>
            <a:r>
              <a:rPr lang="tr-TR" sz="3600" baseline="-25000" dirty="0" smtClean="0"/>
              <a:t>2</a:t>
            </a:r>
            <a:r>
              <a:rPr lang="tr-TR" sz="3600" dirty="0" smtClean="0"/>
              <a:t>S </a:t>
            </a:r>
            <a:r>
              <a:rPr lang="tr-TR" sz="3600" dirty="0" err="1" smtClean="0"/>
              <a:t>responsible</a:t>
            </a:r>
            <a:r>
              <a:rPr lang="tr-TR" sz="3600" dirty="0" smtClean="0"/>
              <a:t> (</a:t>
            </a:r>
            <a:r>
              <a:rPr lang="tr-TR" sz="3600" dirty="0" err="1" smtClean="0"/>
              <a:t>indirectly</a:t>
            </a:r>
            <a:r>
              <a:rPr lang="tr-TR" sz="3600" dirty="0" smtClean="0"/>
              <a:t>) </a:t>
            </a:r>
            <a:r>
              <a:rPr lang="tr-TR" sz="3600" dirty="0" err="1" smtClean="0"/>
              <a:t>for</a:t>
            </a:r>
            <a:r>
              <a:rPr lang="tr-TR" sz="3600" dirty="0" smtClean="0"/>
              <a:t> </a:t>
            </a:r>
            <a:r>
              <a:rPr lang="tr-TR" sz="3600" dirty="0" err="1" smtClean="0"/>
              <a:t>crown</a:t>
            </a:r>
            <a:r>
              <a:rPr lang="tr-TR" sz="3600" dirty="0" smtClean="0"/>
              <a:t> </a:t>
            </a:r>
            <a:r>
              <a:rPr lang="tr-TR" sz="3600" dirty="0" err="1" smtClean="0"/>
              <a:t>corrosion</a:t>
            </a:r>
            <a:r>
              <a:rPr lang="tr-TR" sz="3600" dirty="0" smtClean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600" dirty="0" smtClean="0"/>
              <a:t>H</a:t>
            </a:r>
            <a:r>
              <a:rPr lang="tr-TR" sz="3600" baseline="-25000" dirty="0" smtClean="0"/>
              <a:t>2</a:t>
            </a:r>
            <a:r>
              <a:rPr lang="tr-TR" sz="3600" dirty="0" smtClean="0"/>
              <a:t>S is </a:t>
            </a:r>
            <a:r>
              <a:rPr lang="tr-TR" sz="3600" dirty="0" err="1" smtClean="0"/>
              <a:t>weaker</a:t>
            </a:r>
            <a:r>
              <a:rPr lang="tr-TR" sz="3600" dirty="0" smtClean="0"/>
              <a:t> </a:t>
            </a:r>
            <a:r>
              <a:rPr lang="tr-TR" sz="3600" dirty="0" err="1" smtClean="0"/>
              <a:t>than</a:t>
            </a:r>
            <a:r>
              <a:rPr lang="tr-TR" sz="3600" dirty="0" smtClean="0"/>
              <a:t> </a:t>
            </a:r>
            <a:r>
              <a:rPr lang="tr-TR" sz="3600" dirty="0" err="1" smtClean="0"/>
              <a:t>carbonic</a:t>
            </a:r>
            <a:r>
              <a:rPr lang="tr-TR" sz="3600" dirty="0" smtClean="0"/>
              <a:t> </a:t>
            </a:r>
            <a:r>
              <a:rPr lang="tr-TR" sz="3600" dirty="0" err="1" smtClean="0"/>
              <a:t>acid</a:t>
            </a:r>
            <a:r>
              <a:rPr lang="tr-TR" sz="3600" dirty="0" smtClean="0">
                <a:sym typeface="Wingdings" pitchFamily="2" charset="2"/>
              </a:rPr>
              <a:t> </a:t>
            </a:r>
            <a:r>
              <a:rPr lang="tr-TR" sz="3600" dirty="0" err="1" smtClean="0">
                <a:sym typeface="Wingdings" pitchFamily="2" charset="2"/>
              </a:rPr>
              <a:t>little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effect</a:t>
            </a:r>
            <a:r>
              <a:rPr lang="tr-TR" sz="3600" dirty="0" smtClean="0">
                <a:sym typeface="Wingdings" pitchFamily="2" charset="2"/>
              </a:rPr>
              <a:t> on </a:t>
            </a:r>
            <a:r>
              <a:rPr lang="tr-TR" sz="3600" dirty="0" err="1" smtClean="0">
                <a:sym typeface="Wingdings" pitchFamily="2" charset="2"/>
              </a:rPr>
              <a:t>good</a:t>
            </a:r>
            <a:r>
              <a:rPr lang="tr-TR" sz="3600" dirty="0" smtClean="0">
                <a:sym typeface="Wingdings" pitchFamily="2" charset="2"/>
              </a:rPr>
              <a:t> </a:t>
            </a:r>
            <a:r>
              <a:rPr lang="tr-TR" sz="3600" dirty="0" err="1" smtClean="0">
                <a:sym typeface="Wingdings" pitchFamily="2" charset="2"/>
              </a:rPr>
              <a:t>concrete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404</Words>
  <Application>Microsoft Office PowerPoint</Application>
  <PresentationFormat>Ekran Gösterisi (4:3)</PresentationFormat>
  <Paragraphs>75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SULFUR AND SULFATE</vt:lpstr>
      <vt:lpstr>Slayt 2</vt:lpstr>
      <vt:lpstr>SULFATE</vt:lpstr>
      <vt:lpstr>SULFATE (continue)</vt:lpstr>
      <vt:lpstr>SULFATE (continue)</vt:lpstr>
      <vt:lpstr>SULFATE (continue)</vt:lpstr>
      <vt:lpstr>SULFATE (continue)</vt:lpstr>
      <vt:lpstr>Slayt 8</vt:lpstr>
      <vt:lpstr>Sewer Corrosion</vt:lpstr>
      <vt:lpstr>Slayt 10</vt:lpstr>
      <vt:lpstr>Sewer Corrosion (continue)</vt:lpstr>
      <vt:lpstr>Methods of Analysis</vt:lpstr>
      <vt:lpstr>Methods of Analysis (continue)</vt:lpstr>
      <vt:lpstr>Methods of Analysis (continue)</vt:lpstr>
      <vt:lpstr>Methods of Analysis (continue)</vt:lpstr>
      <vt:lpstr>Methods of Analysis (continue)</vt:lpstr>
      <vt:lpstr>Methods of Analysis (continue)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SULFATE</dc:title>
  <dc:creator>ZKG</dc:creator>
  <cp:lastModifiedBy>asus</cp:lastModifiedBy>
  <cp:revision>16</cp:revision>
  <dcterms:created xsi:type="dcterms:W3CDTF">2012-05-11T20:27:01Z</dcterms:created>
  <dcterms:modified xsi:type="dcterms:W3CDTF">2012-05-22T07:49:29Z</dcterms:modified>
</cp:coreProperties>
</file>