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42"/>
  </p:notesMasterIdLst>
  <p:handoutMasterIdLst>
    <p:handoutMasterId r:id="rId43"/>
  </p:handoutMasterIdLst>
  <p:sldIdLst>
    <p:sldId id="289" r:id="rId3"/>
    <p:sldId id="302" r:id="rId4"/>
    <p:sldId id="301" r:id="rId5"/>
    <p:sldId id="292" r:id="rId6"/>
    <p:sldId id="290" r:id="rId7"/>
    <p:sldId id="272" r:id="rId8"/>
    <p:sldId id="303" r:id="rId9"/>
    <p:sldId id="275" r:id="rId10"/>
    <p:sldId id="286" r:id="rId11"/>
    <p:sldId id="298" r:id="rId12"/>
    <p:sldId id="276" r:id="rId13"/>
    <p:sldId id="27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80" r:id="rId24"/>
    <p:sldId id="274" r:id="rId25"/>
    <p:sldId id="277" r:id="rId26"/>
    <p:sldId id="265" r:id="rId27"/>
    <p:sldId id="264" r:id="rId28"/>
    <p:sldId id="266" r:id="rId29"/>
    <p:sldId id="313" r:id="rId30"/>
    <p:sldId id="287" r:id="rId31"/>
    <p:sldId id="271" r:id="rId32"/>
    <p:sldId id="296" r:id="rId33"/>
    <p:sldId id="295" r:id="rId34"/>
    <p:sldId id="300" r:id="rId35"/>
    <p:sldId id="297" r:id="rId36"/>
    <p:sldId id="282" r:id="rId37"/>
    <p:sldId id="288" r:id="rId38"/>
    <p:sldId id="269" r:id="rId39"/>
    <p:sldId id="285" r:id="rId40"/>
    <p:sldId id="281" r:id="rId41"/>
  </p:sldIdLst>
  <p:sldSz cx="9144000" cy="6858000" type="screen4x3"/>
  <p:notesSz cx="6794500" cy="9906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F8"/>
    <a:srgbClr val="D5D5F5"/>
    <a:srgbClr val="CCECFF"/>
    <a:srgbClr val="FF0000"/>
    <a:srgbClr val="FF99CC"/>
    <a:srgbClr val="FF0066"/>
    <a:srgbClr val="99C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5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502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style val="2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Regions</c:v>
                </c:pt>
              </c:strCache>
            </c:strRef>
          </c:tx>
          <c:cat>
            <c:strRef>
              <c:f>Tabelle1!$A$2:$A$8</c:f>
              <c:strCache>
                <c:ptCount val="7"/>
                <c:pt idx="0">
                  <c:v>Africa</c:v>
                </c:pt>
                <c:pt idx="1">
                  <c:v>Americas</c:v>
                </c:pt>
                <c:pt idx="2">
                  <c:v>Asia Pacific</c:v>
                </c:pt>
                <c:pt idx="3">
                  <c:v>Europe: Eastern</c:v>
                </c:pt>
                <c:pt idx="4">
                  <c:v>Europe: Western</c:v>
                </c:pt>
                <c:pt idx="5">
                  <c:v>Middle East</c:v>
                </c:pt>
                <c:pt idx="6">
                  <c:v>USA/Canada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9.6583589287375187</c:v>
                </c:pt>
                <c:pt idx="1">
                  <c:v>11.024626635521033</c:v>
                </c:pt>
                <c:pt idx="2">
                  <c:v>44.237447151742444</c:v>
                </c:pt>
                <c:pt idx="3">
                  <c:v>10.719462229478165</c:v>
                </c:pt>
                <c:pt idx="4">
                  <c:v>11.762125147661944</c:v>
                </c:pt>
                <c:pt idx="5">
                  <c:v>5.6597763359298288</c:v>
                </c:pt>
                <c:pt idx="6">
                  <c:v>6.9382035709290477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style val="2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2301832824733782E-2"/>
          <c:y val="3.9905774691261879E-2"/>
          <c:w val="0.89135509112797107"/>
          <c:h val="0.50636758201438536"/>
        </c:manualLayout>
      </c:layout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Tabelle1!$A$2:$A$12</c:f>
              <c:strCache>
                <c:ptCount val="11"/>
                <c:pt idx="0">
                  <c:v> cdmaOne</c:v>
                </c:pt>
                <c:pt idx="1">
                  <c:v> CDMA2000 1X</c:v>
                </c:pt>
                <c:pt idx="2">
                  <c:v> CDMA2000 1xEV-DO</c:v>
                </c:pt>
                <c:pt idx="3">
                  <c:v> GSM</c:v>
                </c:pt>
                <c:pt idx="4">
                  <c:v> WCDMA</c:v>
                </c:pt>
                <c:pt idx="5">
                  <c:v> WCDMA HSPA</c:v>
                </c:pt>
                <c:pt idx="6">
                  <c:v>TD-SCDMA</c:v>
                </c:pt>
                <c:pt idx="7">
                  <c:v> TDMA</c:v>
                </c:pt>
                <c:pt idx="8">
                  <c:v> PDC</c:v>
                </c:pt>
                <c:pt idx="9">
                  <c:v> iDEN</c:v>
                </c:pt>
                <c:pt idx="10">
                  <c:v> Analog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0.18000000000000002</c:v>
                </c:pt>
                <c:pt idx="1">
                  <c:v>7.7</c:v>
                </c:pt>
                <c:pt idx="2">
                  <c:v>2.88</c:v>
                </c:pt>
                <c:pt idx="3">
                  <c:v>80.42</c:v>
                </c:pt>
                <c:pt idx="4">
                  <c:v>6.3199999999999994</c:v>
                </c:pt>
                <c:pt idx="5">
                  <c:v>1.52</c:v>
                </c:pt>
                <c:pt idx="6">
                  <c:v>0</c:v>
                </c:pt>
                <c:pt idx="7">
                  <c:v>6.0000000000000005E-2</c:v>
                </c:pt>
                <c:pt idx="8">
                  <c:v>0.18000000000000002</c:v>
                </c:pt>
                <c:pt idx="9">
                  <c:v>0.7400000000000001</c:v>
                </c:pt>
                <c:pt idx="10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Tabelle1!$A$2:$A$12</c:f>
              <c:strCache>
                <c:ptCount val="11"/>
                <c:pt idx="0">
                  <c:v> cdmaOne</c:v>
                </c:pt>
                <c:pt idx="1">
                  <c:v> CDMA2000 1X</c:v>
                </c:pt>
                <c:pt idx="2">
                  <c:v> CDMA2000 1xEV-DO</c:v>
                </c:pt>
                <c:pt idx="3">
                  <c:v> GSM</c:v>
                </c:pt>
                <c:pt idx="4">
                  <c:v> WCDMA</c:v>
                </c:pt>
                <c:pt idx="5">
                  <c:v> WCDMA HSPA</c:v>
                </c:pt>
                <c:pt idx="6">
                  <c:v>TD-SCDMA</c:v>
                </c:pt>
                <c:pt idx="7">
                  <c:v> TDMA</c:v>
                </c:pt>
                <c:pt idx="8">
                  <c:v> PDC</c:v>
                </c:pt>
                <c:pt idx="9">
                  <c:v> iDEN</c:v>
                </c:pt>
                <c:pt idx="10">
                  <c:v> Analog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5.6839187403937896E-2</c:v>
                </c:pt>
                <c:pt idx="1">
                  <c:v>7.1899260739590147</c:v>
                </c:pt>
                <c:pt idx="2">
                  <c:v>3.0469583261258131</c:v>
                </c:pt>
                <c:pt idx="3">
                  <c:v>80.050438749362172</c:v>
                </c:pt>
                <c:pt idx="4">
                  <c:v>5.9306869892548546</c:v>
                </c:pt>
                <c:pt idx="5">
                  <c:v>3.0922727587372432</c:v>
                </c:pt>
                <c:pt idx="6">
                  <c:v>1.9141239359418038E-2</c:v>
                </c:pt>
                <c:pt idx="7">
                  <c:v>3.4354163464358274E-2</c:v>
                </c:pt>
                <c:pt idx="8">
                  <c:v>6.3576149928246783E-2</c:v>
                </c:pt>
                <c:pt idx="9">
                  <c:v>0.51441617933151063</c:v>
                </c:pt>
                <c:pt idx="10">
                  <c:v>2.2256014124688776E-4</c:v>
                </c:pt>
              </c:numCache>
            </c:numRef>
          </c:val>
        </c:ser>
        <c:shape val="cylinder"/>
        <c:axId val="105891328"/>
        <c:axId val="106243584"/>
        <c:axId val="105730944"/>
      </c:bar3DChart>
      <c:catAx>
        <c:axId val="105891328"/>
        <c:scaling>
          <c:orientation val="minMax"/>
        </c:scaling>
        <c:axPos val="b"/>
        <c:tickLblPos val="nextTo"/>
        <c:crossAx val="106243584"/>
        <c:crosses val="autoZero"/>
        <c:auto val="1"/>
        <c:lblAlgn val="ctr"/>
        <c:lblOffset val="100"/>
      </c:catAx>
      <c:valAx>
        <c:axId val="106243584"/>
        <c:scaling>
          <c:orientation val="minMax"/>
        </c:scaling>
        <c:axPos val="l"/>
        <c:majorGridlines/>
        <c:numFmt formatCode="General" sourceLinked="1"/>
        <c:tickLblPos val="nextTo"/>
        <c:crossAx val="105891328"/>
        <c:crosses val="autoZero"/>
        <c:crossBetween val="between"/>
      </c:valAx>
      <c:serAx>
        <c:axId val="105730944"/>
        <c:scaling>
          <c:orientation val="minMax"/>
        </c:scaling>
        <c:delete val="1"/>
        <c:axPos val="b"/>
        <c:tickLblPos val="none"/>
        <c:crossAx val="106243584"/>
        <c:crosses val="autoZero"/>
      </c:serAx>
    </c:plotArea>
    <c:legend>
      <c:legendPos val="b"/>
      <c:layout>
        <c:manualLayout>
          <c:xMode val="edge"/>
          <c:yMode val="edge"/>
          <c:x val="0.38361422958836111"/>
          <c:y val="0.87566604588476016"/>
          <c:w val="0.232771540823278"/>
          <c:h val="6.9248267679370548E-2"/>
        </c:manualLayout>
      </c:layout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9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Freie Universität Berlin </a:t>
            </a:r>
          </a:p>
          <a:p>
            <a:r>
              <a:rPr lang="en-US"/>
              <a:t>Computer Systems &amp; Telematics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063" y="0"/>
            <a:ext cx="29924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Mobile Communications</a:t>
            </a:r>
          </a:p>
          <a:p>
            <a:r>
              <a:rPr lang="en-US"/>
              <a:t>Chapter 1: Introduction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Prof. Dr.-Ing. Jochen H. Schiller</a:t>
            </a:r>
          </a:p>
          <a:p>
            <a:r>
              <a:rPr lang="en-US"/>
              <a:t>2005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063" y="9448800"/>
            <a:ext cx="299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1.</a:t>
            </a:r>
            <a:fld id="{C5793B78-74F5-47EC-BA9C-9F470CE687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0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04850"/>
            <a:ext cx="5022850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03763"/>
            <a:ext cx="49625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D59E943E-AF93-4CB5-B4F7-BE62AA6A46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23AF2-AC90-4411-91BA-30BA267678AB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04850"/>
            <a:ext cx="5021262" cy="37655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03763"/>
            <a:ext cx="4964113" cy="4473575"/>
          </a:xfrm>
        </p:spPr>
        <p:txBody>
          <a:bodyPr lIns="91579" tIns="45789" rIns="91579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3FCE5-0E6C-4884-83B6-4E6C26F4999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6D639740-F4B9-4D4D-988C-AFFA1E26754E}" type="slidenum">
              <a:rPr lang="en-US" sz="1200">
                <a:latin typeface="Calibri" pitchFamily="34" charset="0"/>
              </a:rPr>
              <a:pPr algn="r" eaLnBrk="1" hangingPunct="1"/>
              <a:t>13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AC840-AB59-4E4E-9F0D-F3CE170230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2B5EA697-23F4-40DF-9327-C3A7B16D9C23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732DE-5455-4554-B113-4C30DC1F681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5D1FFE64-77AC-4024-B9A7-A76D8886274C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3969E-754B-4D31-9CBB-9980F60681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961D0650-9034-4C04-8769-CD45CC8E3260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EEF36-D81C-426E-83B2-42C96BB5DE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485CD480-A1D9-409A-A01D-F38E7EBD10BF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A0867-8FE2-4C0D-97B4-C468956FDEC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539B99E0-5263-42D0-977B-0FEDE445BFED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89FB0-5141-44BA-8557-635A2437450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F1C67875-8C96-43B5-BD93-8A9605FA909A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9598D-E087-42C7-8CD5-13717FACF89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>
              <a:defRPr/>
            </a:pPr>
            <a:fld id="{19EC6CC9-81EA-4928-8A78-EA05F6442253}" type="slidenum">
              <a:rPr lang="en-US" sz="1200">
                <a:latin typeface="+mn-lt"/>
                <a:cs typeface="Arial" charset="0"/>
              </a:rPr>
              <a:pPr algn="r" eaLnBrk="1" hangingPunct="1">
                <a:defRPr/>
              </a:pPr>
              <a:t>20</a:t>
            </a:fld>
            <a:endParaRPr lang="en-US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9F7C9-877A-48B5-AB18-E423400BFFC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48496" y="940970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8D715D20-7684-4991-AE35-BF09D0F78285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5EA6-AA74-4E35-BAF3-006446A6246D}" type="slidenum">
              <a:rPr lang="en-US"/>
              <a:pPr/>
              <a:t>22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01A8-C00F-4D12-A148-EF7D2C937B4E}" type="slidenum">
              <a:rPr lang="en-US"/>
              <a:pPr/>
              <a:t>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22ADF-64EE-4AA8-A260-5B3ABB424D59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7D2BB-9905-42F1-80FB-21B940802780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DD527-4F45-46BC-8296-54FB6BC75C10}" type="slidenum">
              <a:rPr lang="en-US"/>
              <a:pPr/>
              <a:t>25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471A0-7885-4BCD-8FA1-56A990128B78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FCC33-651E-4EAD-821E-D2C57CDE3602}" type="slidenum">
              <a:rPr lang="en-US"/>
              <a:pPr/>
              <a:t>27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3B63B-16E0-40EE-9652-DBE43C249463}" type="slidenum">
              <a:rPr lang="en-US"/>
              <a:pPr/>
              <a:t>29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FFA25-7E51-4105-A789-EF9444F8BC60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28C9D-3756-4D39-9436-E305BFB10129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101F7-45FB-4700-A4BE-6E57C987FA7B}" type="slidenum">
              <a:rPr lang="en-US"/>
              <a:pPr/>
              <a:t>32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101F7-45FB-4700-A4BE-6E57C987FA7B}" type="slidenum">
              <a:rPr lang="en-US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545DE-5021-409C-B89A-38F9FD1898FA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C0175-3DFF-4635-AAD7-1A2685CB8CC0}" type="slidenum">
              <a:rPr lang="en-US"/>
              <a:pPr/>
              <a:t>34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82080-295F-43ED-8FC3-CF33314B507C}" type="slidenum">
              <a:rPr lang="en-US"/>
              <a:pPr/>
              <a:t>35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B46FD-3ED7-4F1A-ACD4-43A0C9EDAAE5}" type="slidenum">
              <a:rPr lang="en-US"/>
              <a:pPr/>
              <a:t>36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1F639-CE04-48C3-993A-FC1AD1DE40EC}" type="slidenum">
              <a:rPr lang="en-US"/>
              <a:pPr/>
              <a:t>37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74242-4BF5-4AFB-86F6-3D70F0A1AE28}" type="slidenum">
              <a:rPr lang="en-US"/>
              <a:pPr/>
              <a:t>38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1B7B7-19EA-4E23-AACD-CF668CA1F56B}" type="slidenum">
              <a:rPr lang="en-US"/>
              <a:pPr/>
              <a:t>39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50B5E-48A1-400F-8F2C-9657A93A69EB}" type="slidenum">
              <a:rPr lang="en-US"/>
              <a:pPr/>
              <a:t>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5C7F2-6468-4B5C-9B79-02D63711FC8B}" type="slidenum">
              <a:rPr lang="en-US"/>
              <a:pPr/>
              <a:t>8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A2B43-8E56-4400-B0BC-558D4E6C0E06}" type="slidenum">
              <a:rPr lang="en-US"/>
              <a:pPr/>
              <a:t>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E6DCD-134B-4E5C-A973-DF38FE876858}" type="slidenum">
              <a:rPr lang="en-US"/>
              <a:pPr/>
              <a:t>10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1412" cy="3713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274DD-4AC0-4DC4-9922-0AA6D0F0D69B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6669-B661-4DBB-B716-5718EBA955EB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8172450" y="6381750"/>
            <a:ext cx="9715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1.</a:t>
            </a:r>
            <a:fld id="{10335758-9D95-4A53-85AD-149614E12C55}" type="slidenum">
              <a:rPr lang="en-US"/>
              <a:pPr/>
              <a:t>‹#›</a:t>
            </a:fld>
            <a:endParaRPr lang="de-DE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91144" name="Picture 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79375"/>
            <a:ext cx="2874962" cy="7604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2195513" cy="6329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7312" cy="6329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6048375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79388" y="981075"/>
            <a:ext cx="8785225" cy="53482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388" y="6437313"/>
            <a:ext cx="7993062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048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852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37313"/>
            <a:ext cx="799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8172450" y="6381750"/>
            <a:ext cx="9715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1.</a:t>
            </a:r>
            <a:fld id="{83ABD3D3-D4D4-41DF-AC50-EEA94C46E21A}" type="slidenum">
              <a:rPr lang="en-US"/>
              <a:pPr/>
              <a:t>‹#›</a:t>
            </a:fld>
            <a:endParaRPr lang="de-DE"/>
          </a:p>
        </p:txBody>
      </p:sp>
      <p:pic>
        <p:nvPicPr>
          <p:cNvPr id="90120" name="Picture 8" descr="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79375"/>
            <a:ext cx="2874962" cy="7604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66"/>
        </a:buClr>
        <a:buSzPct val="12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einfach nur ein paar Farben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11188" y="2205038"/>
            <a:ext cx="647700" cy="576262"/>
          </a:xfrm>
          <a:prstGeom prst="rect">
            <a:avLst/>
          </a:prstGeom>
          <a:solidFill>
            <a:srgbClr val="98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11188" y="1484313"/>
            <a:ext cx="647700" cy="576262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611188" y="5445125"/>
            <a:ext cx="647700" cy="576263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11188" y="4724400"/>
            <a:ext cx="647700" cy="576263"/>
          </a:xfrm>
          <a:prstGeom prst="rect">
            <a:avLst/>
          </a:prstGeom>
          <a:solidFill>
            <a:srgbClr val="CC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027988" y="1484313"/>
            <a:ext cx="647700" cy="576262"/>
          </a:xfrm>
          <a:prstGeom prst="rect">
            <a:avLst/>
          </a:prstGeom>
          <a:solidFill>
            <a:schemeClr val="hlink">
              <a:alpha val="10001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2268538" y="1484313"/>
            <a:ext cx="5689600" cy="576262"/>
            <a:chOff x="1791" y="935"/>
            <a:chExt cx="3584" cy="363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152" y="935"/>
              <a:ext cx="408" cy="363"/>
            </a:xfrm>
            <a:prstGeom prst="rect">
              <a:avLst/>
            </a:prstGeom>
            <a:solidFill>
              <a:schemeClr val="hlink">
                <a:alpha val="60001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2699" y="935"/>
              <a:ext cx="408" cy="363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245" y="935"/>
              <a:ext cx="408" cy="363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1791" y="935"/>
              <a:ext cx="408" cy="363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4967" y="935"/>
              <a:ext cx="408" cy="363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4513" y="935"/>
              <a:ext cx="408" cy="363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4059" y="935"/>
              <a:ext cx="408" cy="363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3606" y="935"/>
              <a:ext cx="408" cy="363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4427538" y="3644900"/>
            <a:ext cx="647700" cy="576263"/>
          </a:xfrm>
          <a:prstGeom prst="rect">
            <a:avLst/>
          </a:prstGeom>
          <a:solidFill>
            <a:schemeClr val="tx1">
              <a:alpha val="60001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3708400" y="3644900"/>
            <a:ext cx="647700" cy="576263"/>
          </a:xfrm>
          <a:prstGeom prst="rect">
            <a:avLst/>
          </a:prstGeom>
          <a:solidFill>
            <a:schemeClr val="tx1">
              <a:alpha val="7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2987675" y="3644900"/>
            <a:ext cx="647700" cy="576263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2268538" y="3644900"/>
            <a:ext cx="647700" cy="576263"/>
          </a:xfrm>
          <a:prstGeom prst="rect">
            <a:avLst/>
          </a:prstGeom>
          <a:solidFill>
            <a:schemeClr val="tx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611188" y="3644900"/>
            <a:ext cx="647700" cy="576263"/>
          </a:xfrm>
          <a:prstGeom prst="rect">
            <a:avLst/>
          </a:prstGeom>
          <a:solidFill>
            <a:schemeClr val="tx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611188" y="2924175"/>
            <a:ext cx="647700" cy="5762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7308850" y="3644900"/>
            <a:ext cx="647700" cy="576263"/>
          </a:xfrm>
          <a:prstGeom prst="rect">
            <a:avLst/>
          </a:prstGeom>
          <a:solidFill>
            <a:schemeClr val="tx1">
              <a:alpha val="2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6588125" y="3644900"/>
            <a:ext cx="647700" cy="576263"/>
          </a:xfrm>
          <a:prstGeom prst="rect">
            <a:avLst/>
          </a:prstGeom>
          <a:solidFill>
            <a:schemeClr val="tx1">
              <a:alpha val="3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5867400" y="3644900"/>
            <a:ext cx="647700" cy="576263"/>
          </a:xfrm>
          <a:prstGeom prst="rect">
            <a:avLst/>
          </a:prstGeom>
          <a:solidFill>
            <a:schemeClr val="tx1">
              <a:alpha val="39999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5148263" y="3644900"/>
            <a:ext cx="647700" cy="576263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8027988" y="3644900"/>
            <a:ext cx="647700" cy="576263"/>
          </a:xfrm>
          <a:prstGeom prst="rect">
            <a:avLst/>
          </a:prstGeom>
          <a:solidFill>
            <a:schemeClr val="tx1">
              <a:alpha val="10001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1331913" y="1450975"/>
            <a:ext cx="863600" cy="6778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51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102</a:t>
            </a:r>
            <a:endParaRPr lang="en-US" sz="1600"/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1331913" y="21764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153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204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0</a:t>
            </a:r>
            <a:endParaRPr lang="en-US" sz="1600"/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1331913" y="2905125"/>
            <a:ext cx="863600" cy="6778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255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255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255</a:t>
            </a:r>
            <a:endParaRPr lang="en-US" sz="1600"/>
          </a:p>
        </p:txBody>
      </p:sp>
      <p:sp>
        <p:nvSpPr>
          <p:cNvPr id="93215" name="Text Box 31"/>
          <p:cNvSpPr txBox="1">
            <a:spLocks noChangeArrowheads="1"/>
          </p:cNvSpPr>
          <p:nvPr/>
        </p:nvSpPr>
        <p:spPr bwMode="auto">
          <a:xfrm>
            <a:off x="1331913" y="36115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0</a:t>
            </a:r>
            <a:endParaRPr lang="en-US" sz="1600"/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1331913" y="46910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204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0</a:t>
            </a:r>
            <a:endParaRPr lang="en-US" sz="1600"/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1336675" y="54022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255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153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51</a:t>
            </a:r>
            <a:endParaRPr lang="en-US" sz="1600"/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2339975" y="4868863"/>
            <a:ext cx="5903913" cy="1054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Auszeichnungs- und Warnfarben: </a:t>
            </a:r>
            <a:br>
              <a:rPr lang="de-DE"/>
            </a:br>
            <a:r>
              <a:rPr lang="de-DE"/>
              <a:t>rot (Pantone 1795) und orange (Pantone 137)</a:t>
            </a:r>
          </a:p>
          <a:p>
            <a:pPr>
              <a:spcBef>
                <a:spcPct val="50000"/>
              </a:spcBef>
            </a:pPr>
            <a:r>
              <a:rPr lang="de-DE"/>
              <a:t>zur Setzung von Akzenten, sparsamer Einsatz </a:t>
            </a:r>
            <a:endParaRPr lang="en-US"/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2484438" y="2349500"/>
            <a:ext cx="6264275" cy="915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Hausfarben: Blau </a:t>
            </a:r>
            <a:r>
              <a:rPr lang="de-DE" sz="1600"/>
              <a:t>(Pantone 280),</a:t>
            </a:r>
            <a:r>
              <a:rPr lang="de-DE"/>
              <a:t> Grün </a:t>
            </a:r>
            <a:r>
              <a:rPr lang="de-DE" sz="1600"/>
              <a:t>(Pantone 381)</a:t>
            </a:r>
            <a:r>
              <a:rPr lang="de-DE"/>
              <a:t>,</a:t>
            </a:r>
            <a:br>
              <a:rPr lang="de-DE"/>
            </a:br>
            <a:r>
              <a:rPr lang="de-DE"/>
              <a:t>Hintergrundfarbe Weiß, Textfarbe Schwarz, </a:t>
            </a:r>
            <a:br>
              <a:rPr lang="de-DE"/>
            </a:br>
            <a:r>
              <a:rPr lang="de-DE"/>
              <a:t>sowie alle Graustufen und alle Tonwerte des Blau </a:t>
            </a:r>
            <a:endParaRPr lang="en-US"/>
          </a:p>
        </p:txBody>
      </p:sp>
      <p:sp>
        <p:nvSpPr>
          <p:cNvPr id="93220" name="Line 36"/>
          <p:cNvSpPr>
            <a:spLocks noChangeShapeType="1"/>
          </p:cNvSpPr>
          <p:nvPr/>
        </p:nvSpPr>
        <p:spPr bwMode="auto">
          <a:xfrm>
            <a:off x="66675" y="4437063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221" name="Rectangle 37"/>
          <p:cNvSpPr>
            <a:spLocks noChangeArrowheads="1"/>
          </p:cNvSpPr>
          <p:nvPr/>
        </p:nvSpPr>
        <p:spPr bwMode="auto">
          <a:xfrm>
            <a:off x="179388" y="6437313"/>
            <a:ext cx="799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/>
            <a:r>
              <a:rPr lang="en-US" sz="1200"/>
              <a:t>Prof. Dr.-Ing. Jochen H. Schiller	www.jochenschiller.de		2005-12-05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mer.korcak@marmara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wmf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/newsticker/meldung/Microsoft-stellt-Kin-Handys-vor-97604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?rm=show_details&amp;modell=1653" TargetMode="External"/><Relationship Id="rId5" Type="http://schemas.openxmlformats.org/officeDocument/2006/relationships/image" Target="../media/image5.jpeg"/><Relationship Id="rId4" Type="http://schemas.openxmlformats.org/officeDocument/2006/relationships/hyperlink" Target="?rm=show_details&amp;modell=1625" TargetMode="Externa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340769"/>
            <a:ext cx="7772400" cy="1872207"/>
          </a:xfrm>
        </p:spPr>
        <p:txBody>
          <a:bodyPr/>
          <a:lstStyle/>
          <a:p>
            <a:r>
              <a:rPr lang="tr-TR" dirty="0" smtClean="0"/>
              <a:t>CSE 475 </a:t>
            </a:r>
            <a:r>
              <a:rPr lang="tr-TR" dirty="0" err="1" smtClean="0"/>
              <a:t>Wireless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Mobile Networks</a:t>
            </a:r>
            <a:br>
              <a:rPr lang="tr-TR" dirty="0" smtClean="0"/>
            </a:br>
            <a:r>
              <a:rPr lang="tr-TR" b="0" dirty="0" err="1" smtClean="0"/>
              <a:t>Spring</a:t>
            </a:r>
            <a:r>
              <a:rPr lang="en-US" b="0" dirty="0" smtClean="0"/>
              <a:t> </a:t>
            </a:r>
            <a:r>
              <a:rPr lang="tr-TR" b="0" dirty="0" smtClean="0"/>
              <a:t>2011-2012</a:t>
            </a:r>
            <a:endParaRPr lang="en-US" b="0" dirty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tr-TR" sz="1500" dirty="0" smtClean="0"/>
              <a:t>Marmara </a:t>
            </a:r>
            <a:r>
              <a:rPr lang="tr-TR" sz="1500" dirty="0" err="1" smtClean="0"/>
              <a:t>University</a:t>
            </a:r>
            <a:r>
              <a:rPr lang="tr-TR" sz="1500" dirty="0" smtClean="0"/>
              <a:t> – </a:t>
            </a:r>
            <a:r>
              <a:rPr lang="tr-TR" sz="1500" dirty="0" err="1" smtClean="0"/>
              <a:t>Computer</a:t>
            </a:r>
            <a:r>
              <a:rPr lang="tr-TR" sz="1500" dirty="0" smtClean="0"/>
              <a:t> </a:t>
            </a:r>
            <a:r>
              <a:rPr lang="tr-TR" sz="1500" dirty="0" err="1" smtClean="0"/>
              <a:t>Engineering</a:t>
            </a:r>
            <a:endParaRPr lang="en-US" sz="1500" dirty="0"/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tr-TR" sz="1500" dirty="0" err="1" smtClean="0"/>
              <a:t>Assist</a:t>
            </a:r>
            <a:r>
              <a:rPr lang="tr-TR" sz="1500" dirty="0" smtClean="0"/>
              <a:t>. Prof. Ömer </a:t>
            </a:r>
            <a:r>
              <a:rPr lang="tr-TR" sz="1500" dirty="0" err="1" smtClean="0"/>
              <a:t>Korçak</a:t>
            </a:r>
            <a:r>
              <a:rPr lang="tr-TR" sz="1500" dirty="0" smtClean="0"/>
              <a:t> </a:t>
            </a:r>
            <a:endParaRPr lang="en-US" sz="1500" dirty="0"/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tr-TR" sz="1500" dirty="0" smtClean="0"/>
              <a:t>mimoza.</a:t>
            </a:r>
            <a:r>
              <a:rPr lang="tr-TR" sz="1500" dirty="0" err="1" smtClean="0"/>
              <a:t>marmara</a:t>
            </a:r>
            <a:r>
              <a:rPr lang="tr-TR" sz="1500" dirty="0" smtClean="0"/>
              <a:t>.edu.tr/~</a:t>
            </a:r>
            <a:r>
              <a:rPr lang="tr-TR" sz="1500" dirty="0" err="1" smtClean="0"/>
              <a:t>omer</a:t>
            </a:r>
            <a:r>
              <a:rPr lang="tr-TR" sz="1500" dirty="0" smtClean="0"/>
              <a:t>.</a:t>
            </a:r>
            <a:r>
              <a:rPr lang="tr-TR" sz="1500" dirty="0" err="1" smtClean="0"/>
              <a:t>korcak</a:t>
            </a:r>
            <a:endParaRPr lang="tr-TR" sz="1500" dirty="0" smtClean="0"/>
          </a:p>
          <a:p>
            <a:pPr>
              <a:lnSpc>
                <a:spcPct val="80000"/>
              </a:lnSpc>
            </a:pPr>
            <a:r>
              <a:rPr lang="tr-TR" sz="1500" dirty="0" err="1" smtClean="0">
                <a:hlinkClick r:id="rId3"/>
              </a:rPr>
              <a:t>o</a:t>
            </a:r>
            <a:r>
              <a:rPr lang="tr-TR" sz="1500" dirty="0" err="1" smtClean="0">
                <a:hlinkClick r:id="rId3"/>
              </a:rPr>
              <a:t>mer</a:t>
            </a:r>
            <a:r>
              <a:rPr lang="tr-TR" sz="1500" dirty="0" smtClean="0">
                <a:hlinkClick r:id="rId3"/>
              </a:rPr>
              <a:t>.</a:t>
            </a:r>
            <a:r>
              <a:rPr lang="tr-TR" sz="1500" dirty="0" err="1" smtClean="0">
                <a:hlinkClick r:id="rId3"/>
              </a:rPr>
              <a:t>korcak</a:t>
            </a:r>
            <a:r>
              <a:rPr lang="tr-TR" sz="1500" dirty="0" smtClean="0">
                <a:hlinkClick r:id="rId3"/>
              </a:rPr>
              <a:t>@</a:t>
            </a:r>
            <a:r>
              <a:rPr lang="tr-TR" sz="1500" dirty="0" err="1" smtClean="0">
                <a:hlinkClick r:id="rId3"/>
              </a:rPr>
              <a:t>marmara</a:t>
            </a:r>
            <a:r>
              <a:rPr lang="tr-TR" sz="1500" dirty="0" smtClean="0">
                <a:hlinkClick r:id="rId3"/>
              </a:rPr>
              <a:t>.edu.tr</a:t>
            </a:r>
            <a:endParaRPr lang="tr-TR" sz="1500" dirty="0" smtClean="0"/>
          </a:p>
          <a:p>
            <a:pPr>
              <a:lnSpc>
                <a:spcPct val="80000"/>
              </a:lnSpc>
            </a:pPr>
            <a:endParaRPr lang="tr-TR" sz="1500" dirty="0" smtClean="0"/>
          </a:p>
          <a:p>
            <a:pPr>
              <a:lnSpc>
                <a:spcPct val="80000"/>
              </a:lnSpc>
            </a:pPr>
            <a:r>
              <a:rPr lang="tr-TR" sz="1500" dirty="0" err="1" smtClean="0"/>
              <a:t>Note</a:t>
            </a:r>
            <a:r>
              <a:rPr lang="tr-TR" sz="1500" dirty="0" smtClean="0"/>
              <a:t>: </a:t>
            </a:r>
            <a:r>
              <a:rPr lang="tr-TR" sz="1500" dirty="0" err="1" smtClean="0"/>
              <a:t>Most</a:t>
            </a:r>
            <a:r>
              <a:rPr lang="tr-TR" sz="1500" dirty="0" smtClean="0"/>
              <a:t> of </a:t>
            </a:r>
            <a:r>
              <a:rPr lang="tr-TR" sz="1500" dirty="0" err="1" smtClean="0"/>
              <a:t>the</a:t>
            </a:r>
            <a:r>
              <a:rPr lang="tr-TR" sz="1500" dirty="0" smtClean="0"/>
              <a:t> </a:t>
            </a:r>
            <a:r>
              <a:rPr lang="tr-TR" sz="1500" dirty="0" err="1" smtClean="0"/>
              <a:t>slides</a:t>
            </a:r>
            <a:r>
              <a:rPr lang="tr-TR" sz="1500" dirty="0" smtClean="0"/>
              <a:t> </a:t>
            </a:r>
            <a:r>
              <a:rPr lang="tr-TR" sz="1500" dirty="0" err="1" smtClean="0"/>
              <a:t>are</a:t>
            </a:r>
            <a:r>
              <a:rPr lang="tr-TR" sz="1500" dirty="0" smtClean="0"/>
              <a:t> </a:t>
            </a:r>
            <a:r>
              <a:rPr lang="tr-TR" sz="1500" dirty="0" err="1" smtClean="0"/>
              <a:t>derived</a:t>
            </a:r>
            <a:r>
              <a:rPr lang="tr-TR" sz="1500" dirty="0" smtClean="0"/>
              <a:t> </a:t>
            </a:r>
            <a:r>
              <a:rPr lang="tr-TR" sz="1500" dirty="0" err="1" smtClean="0"/>
              <a:t>from</a:t>
            </a:r>
            <a:r>
              <a:rPr lang="tr-TR" sz="1500" dirty="0" smtClean="0"/>
              <a:t> </a:t>
            </a:r>
            <a:r>
              <a:rPr lang="tr-TR" sz="1500" dirty="0" err="1" smtClean="0"/>
              <a:t>Schiller’s</a:t>
            </a:r>
            <a:r>
              <a:rPr lang="tr-TR" sz="1500" dirty="0" smtClean="0"/>
              <a:t> </a:t>
            </a:r>
            <a:r>
              <a:rPr lang="tr-TR" sz="1500" dirty="0" err="1" smtClean="0"/>
              <a:t>book</a:t>
            </a:r>
            <a:r>
              <a:rPr lang="tr-TR" sz="1500" dirty="0" smtClean="0"/>
              <a:t>. </a:t>
            </a:r>
            <a:r>
              <a:rPr lang="tr-TR" sz="1500" dirty="0" err="1" smtClean="0"/>
              <a:t>Also</a:t>
            </a:r>
            <a:r>
              <a:rPr lang="tr-TR" sz="1500" dirty="0" smtClean="0"/>
              <a:t> </a:t>
            </a:r>
            <a:r>
              <a:rPr lang="tr-TR" sz="1500" dirty="0" err="1" smtClean="0"/>
              <a:t>some</a:t>
            </a:r>
            <a:r>
              <a:rPr lang="tr-TR" sz="1500" dirty="0" smtClean="0"/>
              <a:t> of </a:t>
            </a:r>
            <a:r>
              <a:rPr lang="tr-TR" sz="1500" dirty="0" err="1" smtClean="0"/>
              <a:t>the</a:t>
            </a:r>
            <a:r>
              <a:rPr lang="tr-TR" sz="1500" dirty="0" smtClean="0"/>
              <a:t> </a:t>
            </a:r>
            <a:r>
              <a:rPr lang="tr-TR" sz="1500" dirty="0" err="1" smtClean="0"/>
              <a:t>slides</a:t>
            </a:r>
            <a:r>
              <a:rPr lang="tr-TR" sz="1500" dirty="0" smtClean="0"/>
              <a:t> </a:t>
            </a:r>
            <a:r>
              <a:rPr lang="tr-TR" sz="1500" dirty="0" err="1" smtClean="0"/>
              <a:t>are</a:t>
            </a:r>
            <a:r>
              <a:rPr lang="tr-TR" sz="1500" dirty="0" smtClean="0"/>
              <a:t> </a:t>
            </a:r>
            <a:r>
              <a:rPr lang="tr-TR" sz="1500" dirty="0" err="1" smtClean="0"/>
              <a:t>derived</a:t>
            </a:r>
            <a:r>
              <a:rPr lang="tr-TR" sz="1500" dirty="0" smtClean="0"/>
              <a:t> </a:t>
            </a:r>
            <a:r>
              <a:rPr lang="tr-TR" sz="1500" dirty="0" err="1" smtClean="0"/>
              <a:t>from</a:t>
            </a:r>
            <a:r>
              <a:rPr lang="tr-TR" sz="1500" dirty="0" smtClean="0"/>
              <a:t> Prof J-P.</a:t>
            </a:r>
            <a:r>
              <a:rPr lang="tr-TR" sz="1500" dirty="0" err="1" smtClean="0"/>
              <a:t>Hubaux</a:t>
            </a:r>
            <a:r>
              <a:rPr lang="tr-TR" sz="1500" dirty="0" smtClean="0"/>
              <a:t>, EPFL </a:t>
            </a:r>
            <a:r>
              <a:rPr lang="tr-TR" sz="1500" dirty="0" err="1" smtClean="0"/>
              <a:t>course</a:t>
            </a:r>
            <a:r>
              <a:rPr lang="tr-TR" sz="1500" dirty="0" smtClean="0"/>
              <a:t> </a:t>
            </a:r>
            <a:r>
              <a:rPr lang="tr-TR" sz="1500" dirty="0" err="1" smtClean="0"/>
              <a:t>slides</a:t>
            </a:r>
            <a:r>
              <a:rPr lang="tr-TR" sz="1500" dirty="0" smtClean="0"/>
              <a:t>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auto">
          <a:xfrm>
            <a:off x="684213" y="1533525"/>
            <a:ext cx="7696200" cy="3479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720" y="1824"/>
              </a:cxn>
              <a:cxn ang="0">
                <a:pos x="1488" y="480"/>
              </a:cxn>
              <a:cxn ang="0">
                <a:pos x="2256" y="2016"/>
              </a:cxn>
              <a:cxn ang="0">
                <a:pos x="3168" y="480"/>
              </a:cxn>
              <a:cxn ang="0">
                <a:pos x="3744" y="2112"/>
              </a:cxn>
              <a:cxn ang="0">
                <a:pos x="4368" y="960"/>
              </a:cxn>
              <a:cxn ang="0">
                <a:pos x="4848" y="0"/>
              </a:cxn>
            </a:cxnLst>
            <a:rect l="0" t="0" r="r" b="b"/>
            <a:pathLst>
              <a:path w="4848" h="2192">
                <a:moveTo>
                  <a:pt x="0" y="576"/>
                </a:moveTo>
                <a:cubicBezTo>
                  <a:pt x="236" y="1208"/>
                  <a:pt x="472" y="1840"/>
                  <a:pt x="720" y="1824"/>
                </a:cubicBezTo>
                <a:cubicBezTo>
                  <a:pt x="968" y="1808"/>
                  <a:pt x="1232" y="448"/>
                  <a:pt x="1488" y="480"/>
                </a:cubicBezTo>
                <a:cubicBezTo>
                  <a:pt x="1744" y="512"/>
                  <a:pt x="1976" y="2016"/>
                  <a:pt x="2256" y="2016"/>
                </a:cubicBezTo>
                <a:cubicBezTo>
                  <a:pt x="2536" y="2016"/>
                  <a:pt x="2920" y="464"/>
                  <a:pt x="3168" y="480"/>
                </a:cubicBezTo>
                <a:cubicBezTo>
                  <a:pt x="3416" y="496"/>
                  <a:pt x="3544" y="2032"/>
                  <a:pt x="3744" y="2112"/>
                </a:cubicBezTo>
                <a:cubicBezTo>
                  <a:pt x="3944" y="2192"/>
                  <a:pt x="4184" y="1312"/>
                  <a:pt x="4368" y="960"/>
                </a:cubicBezTo>
                <a:cubicBezTo>
                  <a:pt x="4552" y="608"/>
                  <a:pt x="4700" y="304"/>
                  <a:pt x="4848" y="0"/>
                </a:cubicBezTo>
              </a:path>
            </a:pathLst>
          </a:custGeom>
          <a:noFill/>
          <a:ln w="444500" cap="flat" cmpd="sng">
            <a:solidFill>
              <a:srgbClr val="D1FFA3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Mobile and wireless services – Always Best Connected</a:t>
            </a:r>
          </a:p>
        </p:txBody>
      </p:sp>
      <p:pic>
        <p:nvPicPr>
          <p:cNvPr id="81924" name="Picture 4" descr="bl0012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990600" cy="863600"/>
          </a:xfrm>
          <a:prstGeom prst="rect">
            <a:avLst/>
          </a:prstGeom>
          <a:noFill/>
        </p:spPr>
      </p:pic>
      <p:pic>
        <p:nvPicPr>
          <p:cNvPr id="81925" name="Picture 5" descr="j0149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0"/>
            <a:ext cx="1157288" cy="1524000"/>
          </a:xfrm>
          <a:prstGeom prst="rect">
            <a:avLst/>
          </a:prstGeom>
          <a:noFill/>
        </p:spPr>
      </p:pic>
      <p:pic>
        <p:nvPicPr>
          <p:cNvPr id="81926" name="Picture 6" descr="bl0050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1295400" cy="1065213"/>
          </a:xfrm>
          <a:prstGeom prst="rect">
            <a:avLst/>
          </a:prstGeom>
          <a:noFill/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848600" y="3652838"/>
            <a:ext cx="112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UMTS</a:t>
            </a:r>
          </a:p>
          <a:p>
            <a:pPr algn="l"/>
            <a:r>
              <a:rPr lang="de-DE"/>
              <a:t>2 Mbit/s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096000" y="5253038"/>
            <a:ext cx="152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UMTS, GSM</a:t>
            </a:r>
          </a:p>
          <a:p>
            <a:pPr algn="l"/>
            <a:r>
              <a:rPr lang="de-DE"/>
              <a:t>384 kbit/s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516688" y="909638"/>
            <a:ext cx="1497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LAN</a:t>
            </a:r>
          </a:p>
          <a:p>
            <a:pPr algn="l"/>
            <a:r>
              <a:rPr lang="de-DE"/>
              <a:t>100 Mbit/s,</a:t>
            </a:r>
          </a:p>
          <a:p>
            <a:pPr algn="l"/>
            <a:r>
              <a:rPr lang="de-DE"/>
              <a:t>WLAN</a:t>
            </a:r>
          </a:p>
          <a:p>
            <a:pPr algn="l"/>
            <a:r>
              <a:rPr lang="de-DE"/>
              <a:t>54 Mbit/s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4724400" y="909638"/>
            <a:ext cx="152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UMTS, GSM</a:t>
            </a:r>
          </a:p>
          <a:p>
            <a:pPr algn="l"/>
            <a:r>
              <a:rPr lang="de-DE"/>
              <a:t>115 kbit/s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505200" y="5405438"/>
            <a:ext cx="204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 115 kbit/s,</a:t>
            </a:r>
          </a:p>
          <a:p>
            <a:pPr algn="l"/>
            <a:r>
              <a:rPr lang="de-DE"/>
              <a:t>WLAN 11 Mbit/s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979613" y="1120775"/>
            <a:ext cx="2551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GSM/GPRS 53 kbit/s</a:t>
            </a:r>
          </a:p>
          <a:p>
            <a:pPr algn="l"/>
            <a:r>
              <a:rPr lang="de-DE"/>
              <a:t>Bluetooth 500 kbit/s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827088" y="4795838"/>
            <a:ext cx="2792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GSM/EDGE 384 kbit/s,</a:t>
            </a:r>
          </a:p>
          <a:p>
            <a:pPr algn="l"/>
            <a:r>
              <a:rPr lang="de-DE"/>
              <a:t>DSL/WLAN 3 Mbit/s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76200" y="1214438"/>
            <a:ext cx="1506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DSL/ WLAN</a:t>
            </a:r>
          </a:p>
          <a:p>
            <a:pPr algn="l"/>
            <a:r>
              <a:rPr lang="de-DE"/>
              <a:t>3 Mbit/s</a:t>
            </a:r>
          </a:p>
        </p:txBody>
      </p:sp>
      <p:pic>
        <p:nvPicPr>
          <p:cNvPr id="81935" name="Picture 15" descr="j01500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286000"/>
            <a:ext cx="1349375" cy="1371600"/>
          </a:xfrm>
          <a:prstGeom prst="rect">
            <a:avLst/>
          </a:prstGeom>
          <a:noFill/>
        </p:spPr>
      </p:pic>
      <p:pic>
        <p:nvPicPr>
          <p:cNvPr id="81936" name="Picture 16" descr="tn0016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4500" y="1690688"/>
            <a:ext cx="2362200" cy="841375"/>
          </a:xfrm>
          <a:prstGeom prst="rect">
            <a:avLst/>
          </a:prstGeom>
          <a:noFill/>
        </p:spPr>
      </p:pic>
      <p:pic>
        <p:nvPicPr>
          <p:cNvPr id="81937" name="Picture 17" descr="tn0129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752600"/>
            <a:ext cx="1447800" cy="825500"/>
          </a:xfrm>
          <a:prstGeom prst="rect">
            <a:avLst/>
          </a:prstGeom>
          <a:noFill/>
        </p:spPr>
      </p:pic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7843838" y="1171575"/>
            <a:ext cx="850900" cy="77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39" name="Picture 19" descr="bd1972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4313" y="919163"/>
            <a:ext cx="1138237" cy="1058862"/>
          </a:xfrm>
          <a:prstGeom prst="rect">
            <a:avLst/>
          </a:prstGeom>
          <a:noFill/>
        </p:spPr>
      </p:pic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342900" y="2038350"/>
            <a:ext cx="850900" cy="77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41" name="Picture 21" descr="bd0876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833563"/>
            <a:ext cx="1066800" cy="996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8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II</a:t>
            </a:r>
          </a:p>
        </p:txBody>
      </p:sp>
      <p:sp>
        <p:nvSpPr>
          <p:cNvPr id="37969" name="Rectangle 8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Traveling salesmen</a:t>
            </a:r>
          </a:p>
          <a:p>
            <a:pPr lvl="1"/>
            <a:r>
              <a:rPr lang="en-US"/>
              <a:t>direct access to customer files stored in a central location</a:t>
            </a:r>
          </a:p>
          <a:p>
            <a:pPr lvl="1"/>
            <a:r>
              <a:rPr lang="en-US"/>
              <a:t>consistent databases for all agents</a:t>
            </a:r>
          </a:p>
          <a:p>
            <a:pPr lvl="1"/>
            <a:r>
              <a:rPr lang="en-US"/>
              <a:t>mobile office</a:t>
            </a:r>
          </a:p>
          <a:p>
            <a:r>
              <a:rPr lang="en-US"/>
              <a:t>Replacement of fixed networks</a:t>
            </a:r>
          </a:p>
          <a:p>
            <a:pPr lvl="1"/>
            <a:r>
              <a:rPr lang="en-US"/>
              <a:t>remote sensors, e.g., weather, earth activities</a:t>
            </a:r>
          </a:p>
          <a:p>
            <a:pPr lvl="1"/>
            <a:r>
              <a:rPr lang="en-US"/>
              <a:t>flexibility for trade shows</a:t>
            </a:r>
          </a:p>
          <a:p>
            <a:pPr lvl="1"/>
            <a:r>
              <a:rPr lang="en-US"/>
              <a:t>LANs in historic buildings</a:t>
            </a:r>
          </a:p>
          <a:p>
            <a:r>
              <a:rPr lang="en-US"/>
              <a:t>Entertainment, education, ...</a:t>
            </a:r>
          </a:p>
          <a:p>
            <a:pPr lvl="1"/>
            <a:r>
              <a:rPr lang="en-US"/>
              <a:t>outdoor Internet access </a:t>
            </a:r>
          </a:p>
          <a:p>
            <a:pPr lvl="1"/>
            <a:r>
              <a:rPr lang="en-US"/>
              <a:t>intelligent travel guide with up-to-date</a:t>
            </a:r>
            <a:br>
              <a:rPr lang="en-US"/>
            </a:br>
            <a:r>
              <a:rPr lang="en-US"/>
              <a:t>location dependent information</a:t>
            </a:r>
          </a:p>
          <a:p>
            <a:pPr lvl="1"/>
            <a:r>
              <a:rPr lang="en-US"/>
              <a:t>ad-hoc networks for</a:t>
            </a:r>
            <a:br>
              <a:rPr lang="en-US"/>
            </a:br>
            <a:r>
              <a:rPr lang="en-US"/>
              <a:t>multi user games </a:t>
            </a:r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7308850" y="3141663"/>
          <a:ext cx="1236663" cy="1447800"/>
        </p:xfrm>
        <a:graphic>
          <a:graphicData uri="http://schemas.openxmlformats.org/presentationml/2006/ole">
            <p:oleObj spid="_x0000_s37900" name="Clip" r:id="rId4" imgW="416880" imgH="488520" progId="">
              <p:embed/>
            </p:oleObj>
          </a:graphicData>
        </a:graphic>
      </p:graphicFrame>
      <p:grpSp>
        <p:nvGrpSpPr>
          <p:cNvPr id="37901" name="Group 13"/>
          <p:cNvGrpSpPr>
            <a:grpSpLocks noChangeAspect="1"/>
          </p:cNvGrpSpPr>
          <p:nvPr/>
        </p:nvGrpSpPr>
        <p:grpSpPr bwMode="auto">
          <a:xfrm rot="1214975">
            <a:off x="6583363" y="4598988"/>
            <a:ext cx="1055687" cy="520700"/>
            <a:chOff x="307" y="16318"/>
            <a:chExt cx="3570" cy="1818"/>
          </a:xfrm>
        </p:grpSpPr>
        <p:sp>
          <p:nvSpPr>
            <p:cNvPr id="37902" name="Freeform 14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2" name="AutoShape 44"/>
          <p:cNvSpPr>
            <a:spLocks noChangeAspect="1" noChangeArrowheads="1" noTextEdit="1"/>
          </p:cNvSpPr>
          <p:nvPr/>
        </p:nvSpPr>
        <p:spPr bwMode="auto">
          <a:xfrm>
            <a:off x="6084888" y="5073650"/>
            <a:ext cx="1295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Freeform 46"/>
          <p:cNvSpPr>
            <a:spLocks/>
          </p:cNvSpPr>
          <p:nvPr/>
        </p:nvSpPr>
        <p:spPr bwMode="auto">
          <a:xfrm>
            <a:off x="7064375" y="5553075"/>
            <a:ext cx="100013" cy="8572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" y="53"/>
              </a:cxn>
              <a:cxn ang="0">
                <a:pos x="0" y="95"/>
              </a:cxn>
              <a:cxn ang="0">
                <a:pos x="29" y="152"/>
              </a:cxn>
              <a:cxn ang="0">
                <a:pos x="117" y="162"/>
              </a:cxn>
              <a:cxn ang="0">
                <a:pos x="147" y="155"/>
              </a:cxn>
              <a:cxn ang="0">
                <a:pos x="191" y="108"/>
              </a:cxn>
              <a:cxn ang="0">
                <a:pos x="80" y="0"/>
              </a:cxn>
            </a:cxnLst>
            <a:rect l="0" t="0" r="r" b="b"/>
            <a:pathLst>
              <a:path w="191" h="162">
                <a:moveTo>
                  <a:pt x="80" y="0"/>
                </a:moveTo>
                <a:lnTo>
                  <a:pt x="12" y="53"/>
                </a:lnTo>
                <a:lnTo>
                  <a:pt x="0" y="95"/>
                </a:lnTo>
                <a:lnTo>
                  <a:pt x="29" y="152"/>
                </a:lnTo>
                <a:lnTo>
                  <a:pt x="117" y="162"/>
                </a:lnTo>
                <a:lnTo>
                  <a:pt x="147" y="155"/>
                </a:lnTo>
                <a:lnTo>
                  <a:pt x="191" y="108"/>
                </a:lnTo>
                <a:lnTo>
                  <a:pt x="80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Freeform 47"/>
          <p:cNvSpPr>
            <a:spLocks/>
          </p:cNvSpPr>
          <p:nvPr/>
        </p:nvSpPr>
        <p:spPr bwMode="auto">
          <a:xfrm>
            <a:off x="6916738" y="5683250"/>
            <a:ext cx="309562" cy="263525"/>
          </a:xfrm>
          <a:custGeom>
            <a:avLst/>
            <a:gdLst/>
            <a:ahLst/>
            <a:cxnLst>
              <a:cxn ang="0">
                <a:pos x="587" y="0"/>
              </a:cxn>
              <a:cxn ang="0">
                <a:pos x="540" y="276"/>
              </a:cxn>
              <a:cxn ang="0">
                <a:pos x="493" y="400"/>
              </a:cxn>
              <a:cxn ang="0">
                <a:pos x="417" y="468"/>
              </a:cxn>
              <a:cxn ang="0">
                <a:pos x="336" y="498"/>
              </a:cxn>
              <a:cxn ang="0">
                <a:pos x="334" y="498"/>
              </a:cxn>
              <a:cxn ang="0">
                <a:pos x="327" y="498"/>
              </a:cxn>
              <a:cxn ang="0">
                <a:pos x="317" y="498"/>
              </a:cxn>
              <a:cxn ang="0">
                <a:pos x="306" y="498"/>
              </a:cxn>
              <a:cxn ang="0">
                <a:pos x="293" y="498"/>
              </a:cxn>
              <a:cxn ang="0">
                <a:pos x="281" y="498"/>
              </a:cxn>
              <a:cxn ang="0">
                <a:pos x="269" y="498"/>
              </a:cxn>
              <a:cxn ang="0">
                <a:pos x="260" y="498"/>
              </a:cxn>
              <a:cxn ang="0">
                <a:pos x="254" y="498"/>
              </a:cxn>
              <a:cxn ang="0">
                <a:pos x="242" y="497"/>
              </a:cxn>
              <a:cxn ang="0">
                <a:pos x="227" y="496"/>
              </a:cxn>
              <a:cxn ang="0">
                <a:pos x="210" y="495"/>
              </a:cxn>
              <a:cxn ang="0">
                <a:pos x="190" y="494"/>
              </a:cxn>
              <a:cxn ang="0">
                <a:pos x="168" y="493"/>
              </a:cxn>
              <a:cxn ang="0">
                <a:pos x="145" y="491"/>
              </a:cxn>
              <a:cxn ang="0">
                <a:pos x="122" y="489"/>
              </a:cxn>
              <a:cxn ang="0">
                <a:pos x="98" y="488"/>
              </a:cxn>
              <a:cxn ang="0">
                <a:pos x="76" y="485"/>
              </a:cxn>
              <a:cxn ang="0">
                <a:pos x="56" y="484"/>
              </a:cxn>
              <a:cxn ang="0">
                <a:pos x="38" y="483"/>
              </a:cxn>
              <a:cxn ang="0">
                <a:pos x="22" y="482"/>
              </a:cxn>
              <a:cxn ang="0">
                <a:pos x="11" y="481"/>
              </a:cxn>
              <a:cxn ang="0">
                <a:pos x="3" y="480"/>
              </a:cxn>
              <a:cxn ang="0">
                <a:pos x="0" y="480"/>
              </a:cxn>
              <a:cxn ang="0">
                <a:pos x="0" y="429"/>
              </a:cxn>
              <a:cxn ang="0">
                <a:pos x="5" y="426"/>
              </a:cxn>
              <a:cxn ang="0">
                <a:pos x="18" y="417"/>
              </a:cxn>
              <a:cxn ang="0">
                <a:pos x="36" y="403"/>
              </a:cxn>
              <a:cxn ang="0">
                <a:pos x="58" y="388"/>
              </a:cxn>
              <a:cxn ang="0">
                <a:pos x="78" y="372"/>
              </a:cxn>
              <a:cxn ang="0">
                <a:pos x="99" y="358"/>
              </a:cxn>
              <a:cxn ang="0">
                <a:pos x="114" y="347"/>
              </a:cxn>
              <a:cxn ang="0">
                <a:pos x="123" y="341"/>
              </a:cxn>
              <a:cxn ang="0">
                <a:pos x="133" y="334"/>
              </a:cxn>
              <a:cxn ang="0">
                <a:pos x="150" y="325"/>
              </a:cxn>
              <a:cxn ang="0">
                <a:pos x="173" y="314"/>
              </a:cxn>
              <a:cxn ang="0">
                <a:pos x="198" y="301"/>
              </a:cxn>
              <a:cxn ang="0">
                <a:pos x="222" y="289"/>
              </a:cxn>
              <a:cxn ang="0">
                <a:pos x="244" y="278"/>
              </a:cxn>
              <a:cxn ang="0">
                <a:pos x="259" y="271"/>
              </a:cxn>
              <a:cxn ang="0">
                <a:pos x="264" y="268"/>
              </a:cxn>
              <a:cxn ang="0">
                <a:pos x="431" y="238"/>
              </a:cxn>
              <a:cxn ang="0">
                <a:pos x="511" y="162"/>
              </a:cxn>
              <a:cxn ang="0">
                <a:pos x="532" y="106"/>
              </a:cxn>
              <a:cxn ang="0">
                <a:pos x="558" y="47"/>
              </a:cxn>
              <a:cxn ang="0">
                <a:pos x="587" y="0"/>
              </a:cxn>
            </a:cxnLst>
            <a:rect l="0" t="0" r="r" b="b"/>
            <a:pathLst>
              <a:path w="587" h="498">
                <a:moveTo>
                  <a:pt x="587" y="0"/>
                </a:moveTo>
                <a:lnTo>
                  <a:pt x="540" y="276"/>
                </a:lnTo>
                <a:lnTo>
                  <a:pt x="493" y="400"/>
                </a:lnTo>
                <a:lnTo>
                  <a:pt x="417" y="468"/>
                </a:lnTo>
                <a:lnTo>
                  <a:pt x="336" y="498"/>
                </a:lnTo>
                <a:lnTo>
                  <a:pt x="334" y="498"/>
                </a:lnTo>
                <a:lnTo>
                  <a:pt x="327" y="498"/>
                </a:lnTo>
                <a:lnTo>
                  <a:pt x="317" y="498"/>
                </a:lnTo>
                <a:lnTo>
                  <a:pt x="306" y="498"/>
                </a:lnTo>
                <a:lnTo>
                  <a:pt x="293" y="498"/>
                </a:lnTo>
                <a:lnTo>
                  <a:pt x="281" y="498"/>
                </a:lnTo>
                <a:lnTo>
                  <a:pt x="269" y="498"/>
                </a:lnTo>
                <a:lnTo>
                  <a:pt x="260" y="498"/>
                </a:lnTo>
                <a:lnTo>
                  <a:pt x="254" y="498"/>
                </a:lnTo>
                <a:lnTo>
                  <a:pt x="242" y="497"/>
                </a:lnTo>
                <a:lnTo>
                  <a:pt x="227" y="496"/>
                </a:lnTo>
                <a:lnTo>
                  <a:pt x="210" y="495"/>
                </a:lnTo>
                <a:lnTo>
                  <a:pt x="190" y="494"/>
                </a:lnTo>
                <a:lnTo>
                  <a:pt x="168" y="493"/>
                </a:lnTo>
                <a:lnTo>
                  <a:pt x="145" y="491"/>
                </a:lnTo>
                <a:lnTo>
                  <a:pt x="122" y="489"/>
                </a:lnTo>
                <a:lnTo>
                  <a:pt x="98" y="488"/>
                </a:lnTo>
                <a:lnTo>
                  <a:pt x="76" y="485"/>
                </a:lnTo>
                <a:lnTo>
                  <a:pt x="56" y="484"/>
                </a:lnTo>
                <a:lnTo>
                  <a:pt x="38" y="483"/>
                </a:lnTo>
                <a:lnTo>
                  <a:pt x="22" y="482"/>
                </a:lnTo>
                <a:lnTo>
                  <a:pt x="11" y="481"/>
                </a:lnTo>
                <a:lnTo>
                  <a:pt x="3" y="480"/>
                </a:lnTo>
                <a:lnTo>
                  <a:pt x="0" y="480"/>
                </a:lnTo>
                <a:lnTo>
                  <a:pt x="0" y="429"/>
                </a:lnTo>
                <a:lnTo>
                  <a:pt x="5" y="426"/>
                </a:lnTo>
                <a:lnTo>
                  <a:pt x="18" y="417"/>
                </a:lnTo>
                <a:lnTo>
                  <a:pt x="36" y="403"/>
                </a:lnTo>
                <a:lnTo>
                  <a:pt x="58" y="388"/>
                </a:lnTo>
                <a:lnTo>
                  <a:pt x="78" y="372"/>
                </a:lnTo>
                <a:lnTo>
                  <a:pt x="99" y="358"/>
                </a:lnTo>
                <a:lnTo>
                  <a:pt x="114" y="347"/>
                </a:lnTo>
                <a:lnTo>
                  <a:pt x="123" y="341"/>
                </a:lnTo>
                <a:lnTo>
                  <a:pt x="133" y="334"/>
                </a:lnTo>
                <a:lnTo>
                  <a:pt x="150" y="325"/>
                </a:lnTo>
                <a:lnTo>
                  <a:pt x="173" y="314"/>
                </a:lnTo>
                <a:lnTo>
                  <a:pt x="198" y="301"/>
                </a:lnTo>
                <a:lnTo>
                  <a:pt x="222" y="289"/>
                </a:lnTo>
                <a:lnTo>
                  <a:pt x="244" y="278"/>
                </a:lnTo>
                <a:lnTo>
                  <a:pt x="259" y="271"/>
                </a:lnTo>
                <a:lnTo>
                  <a:pt x="264" y="268"/>
                </a:lnTo>
                <a:lnTo>
                  <a:pt x="431" y="238"/>
                </a:lnTo>
                <a:lnTo>
                  <a:pt x="511" y="162"/>
                </a:lnTo>
                <a:lnTo>
                  <a:pt x="532" y="106"/>
                </a:lnTo>
                <a:lnTo>
                  <a:pt x="558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8"/>
          <p:cNvSpPr>
            <a:spLocks/>
          </p:cNvSpPr>
          <p:nvPr/>
        </p:nvSpPr>
        <p:spPr bwMode="auto">
          <a:xfrm>
            <a:off x="6535738" y="5073650"/>
            <a:ext cx="749300" cy="847725"/>
          </a:xfrm>
          <a:custGeom>
            <a:avLst/>
            <a:gdLst/>
            <a:ahLst/>
            <a:cxnLst>
              <a:cxn ang="0">
                <a:pos x="4" y="1497"/>
              </a:cxn>
              <a:cxn ang="0">
                <a:pos x="13" y="1407"/>
              </a:cxn>
              <a:cxn ang="0">
                <a:pos x="64" y="1011"/>
              </a:cxn>
              <a:cxn ang="0">
                <a:pos x="175" y="855"/>
              </a:cxn>
              <a:cxn ang="0">
                <a:pos x="136" y="753"/>
              </a:cxn>
              <a:cxn ang="0">
                <a:pos x="131" y="749"/>
              </a:cxn>
              <a:cxn ang="0">
                <a:pos x="116" y="753"/>
              </a:cxn>
              <a:cxn ang="0">
                <a:pos x="104" y="758"/>
              </a:cxn>
              <a:cxn ang="0">
                <a:pos x="94" y="761"/>
              </a:cxn>
              <a:cxn ang="0">
                <a:pos x="84" y="761"/>
              </a:cxn>
              <a:cxn ang="0">
                <a:pos x="81" y="761"/>
              </a:cxn>
              <a:cxn ang="0">
                <a:pos x="86" y="732"/>
              </a:cxn>
              <a:cxn ang="0">
                <a:pos x="99" y="666"/>
              </a:cxn>
              <a:cxn ang="0">
                <a:pos x="110" y="598"/>
              </a:cxn>
              <a:cxn ang="0">
                <a:pos x="116" y="561"/>
              </a:cxn>
              <a:cxn ang="0">
                <a:pos x="124" y="495"/>
              </a:cxn>
              <a:cxn ang="0">
                <a:pos x="142" y="358"/>
              </a:cxn>
              <a:cxn ang="0">
                <a:pos x="158" y="226"/>
              </a:cxn>
              <a:cxn ang="0">
                <a:pos x="167" y="166"/>
              </a:cxn>
              <a:cxn ang="0">
                <a:pos x="247" y="21"/>
              </a:cxn>
              <a:cxn ang="0">
                <a:pos x="548" y="21"/>
              </a:cxn>
              <a:cxn ang="0">
                <a:pos x="1349" y="102"/>
              </a:cxn>
              <a:cxn ang="0">
                <a:pos x="1417" y="247"/>
              </a:cxn>
              <a:cxn ang="0">
                <a:pos x="1319" y="965"/>
              </a:cxn>
              <a:cxn ang="0">
                <a:pos x="1212" y="906"/>
              </a:cxn>
              <a:cxn ang="0">
                <a:pos x="1106" y="817"/>
              </a:cxn>
              <a:cxn ang="0">
                <a:pos x="1034" y="766"/>
              </a:cxn>
              <a:cxn ang="0">
                <a:pos x="872" y="710"/>
              </a:cxn>
              <a:cxn ang="0">
                <a:pos x="914" y="851"/>
              </a:cxn>
              <a:cxn ang="0">
                <a:pos x="872" y="915"/>
              </a:cxn>
              <a:cxn ang="0">
                <a:pos x="732" y="919"/>
              </a:cxn>
              <a:cxn ang="0">
                <a:pos x="617" y="1191"/>
              </a:cxn>
              <a:cxn ang="0">
                <a:pos x="446" y="1432"/>
              </a:cxn>
              <a:cxn ang="0">
                <a:pos x="310" y="1544"/>
              </a:cxn>
              <a:cxn ang="0">
                <a:pos x="167" y="1590"/>
              </a:cxn>
              <a:cxn ang="0">
                <a:pos x="30" y="1544"/>
              </a:cxn>
            </a:cxnLst>
            <a:rect l="0" t="0" r="r" b="b"/>
            <a:pathLst>
              <a:path w="1417" h="1603">
                <a:moveTo>
                  <a:pt x="30" y="1544"/>
                </a:moveTo>
                <a:lnTo>
                  <a:pt x="4" y="1497"/>
                </a:lnTo>
                <a:lnTo>
                  <a:pt x="0" y="1442"/>
                </a:lnTo>
                <a:lnTo>
                  <a:pt x="13" y="1407"/>
                </a:lnTo>
                <a:lnTo>
                  <a:pt x="69" y="1079"/>
                </a:lnTo>
                <a:lnTo>
                  <a:pt x="64" y="1011"/>
                </a:lnTo>
                <a:lnTo>
                  <a:pt x="141" y="926"/>
                </a:lnTo>
                <a:lnTo>
                  <a:pt x="175" y="855"/>
                </a:lnTo>
                <a:lnTo>
                  <a:pt x="167" y="778"/>
                </a:lnTo>
                <a:lnTo>
                  <a:pt x="136" y="753"/>
                </a:lnTo>
                <a:lnTo>
                  <a:pt x="135" y="752"/>
                </a:lnTo>
                <a:lnTo>
                  <a:pt x="131" y="749"/>
                </a:lnTo>
                <a:lnTo>
                  <a:pt x="124" y="749"/>
                </a:lnTo>
                <a:lnTo>
                  <a:pt x="116" y="753"/>
                </a:lnTo>
                <a:lnTo>
                  <a:pt x="110" y="756"/>
                </a:lnTo>
                <a:lnTo>
                  <a:pt x="104" y="758"/>
                </a:lnTo>
                <a:lnTo>
                  <a:pt x="99" y="760"/>
                </a:lnTo>
                <a:lnTo>
                  <a:pt x="94" y="761"/>
                </a:lnTo>
                <a:lnTo>
                  <a:pt x="88" y="761"/>
                </a:lnTo>
                <a:lnTo>
                  <a:pt x="84" y="761"/>
                </a:lnTo>
                <a:lnTo>
                  <a:pt x="82" y="761"/>
                </a:lnTo>
                <a:lnTo>
                  <a:pt x="81" y="761"/>
                </a:lnTo>
                <a:lnTo>
                  <a:pt x="82" y="753"/>
                </a:lnTo>
                <a:lnTo>
                  <a:pt x="86" y="732"/>
                </a:lnTo>
                <a:lnTo>
                  <a:pt x="92" y="701"/>
                </a:lnTo>
                <a:lnTo>
                  <a:pt x="99" y="666"/>
                </a:lnTo>
                <a:lnTo>
                  <a:pt x="105" y="630"/>
                </a:lnTo>
                <a:lnTo>
                  <a:pt x="110" y="598"/>
                </a:lnTo>
                <a:lnTo>
                  <a:pt x="114" y="574"/>
                </a:lnTo>
                <a:lnTo>
                  <a:pt x="116" y="561"/>
                </a:lnTo>
                <a:lnTo>
                  <a:pt x="118" y="541"/>
                </a:lnTo>
                <a:lnTo>
                  <a:pt x="124" y="495"/>
                </a:lnTo>
                <a:lnTo>
                  <a:pt x="132" y="430"/>
                </a:lnTo>
                <a:lnTo>
                  <a:pt x="142" y="358"/>
                </a:lnTo>
                <a:lnTo>
                  <a:pt x="150" y="287"/>
                </a:lnTo>
                <a:lnTo>
                  <a:pt x="158" y="226"/>
                </a:lnTo>
                <a:lnTo>
                  <a:pt x="165" y="182"/>
                </a:lnTo>
                <a:lnTo>
                  <a:pt x="167" y="166"/>
                </a:lnTo>
                <a:lnTo>
                  <a:pt x="192" y="64"/>
                </a:lnTo>
                <a:lnTo>
                  <a:pt x="247" y="21"/>
                </a:lnTo>
                <a:lnTo>
                  <a:pt x="375" y="0"/>
                </a:lnTo>
                <a:lnTo>
                  <a:pt x="548" y="21"/>
                </a:lnTo>
                <a:lnTo>
                  <a:pt x="1268" y="72"/>
                </a:lnTo>
                <a:lnTo>
                  <a:pt x="1349" y="102"/>
                </a:lnTo>
                <a:lnTo>
                  <a:pt x="1417" y="149"/>
                </a:lnTo>
                <a:lnTo>
                  <a:pt x="1417" y="247"/>
                </a:lnTo>
                <a:lnTo>
                  <a:pt x="1400" y="374"/>
                </a:lnTo>
                <a:lnTo>
                  <a:pt x="1319" y="965"/>
                </a:lnTo>
                <a:lnTo>
                  <a:pt x="1306" y="986"/>
                </a:lnTo>
                <a:lnTo>
                  <a:pt x="1212" y="906"/>
                </a:lnTo>
                <a:lnTo>
                  <a:pt x="1159" y="839"/>
                </a:lnTo>
                <a:lnTo>
                  <a:pt x="1106" y="817"/>
                </a:lnTo>
                <a:lnTo>
                  <a:pt x="1091" y="778"/>
                </a:lnTo>
                <a:lnTo>
                  <a:pt x="1034" y="766"/>
                </a:lnTo>
                <a:lnTo>
                  <a:pt x="977" y="778"/>
                </a:lnTo>
                <a:lnTo>
                  <a:pt x="872" y="710"/>
                </a:lnTo>
                <a:lnTo>
                  <a:pt x="953" y="821"/>
                </a:lnTo>
                <a:lnTo>
                  <a:pt x="914" y="851"/>
                </a:lnTo>
                <a:lnTo>
                  <a:pt x="877" y="859"/>
                </a:lnTo>
                <a:lnTo>
                  <a:pt x="872" y="915"/>
                </a:lnTo>
                <a:lnTo>
                  <a:pt x="793" y="902"/>
                </a:lnTo>
                <a:lnTo>
                  <a:pt x="732" y="919"/>
                </a:lnTo>
                <a:lnTo>
                  <a:pt x="578" y="1105"/>
                </a:lnTo>
                <a:lnTo>
                  <a:pt x="617" y="1191"/>
                </a:lnTo>
                <a:lnTo>
                  <a:pt x="497" y="1365"/>
                </a:lnTo>
                <a:lnTo>
                  <a:pt x="446" y="1432"/>
                </a:lnTo>
                <a:lnTo>
                  <a:pt x="379" y="1471"/>
                </a:lnTo>
                <a:lnTo>
                  <a:pt x="310" y="1544"/>
                </a:lnTo>
                <a:lnTo>
                  <a:pt x="294" y="1603"/>
                </a:lnTo>
                <a:lnTo>
                  <a:pt x="167" y="1590"/>
                </a:lnTo>
                <a:lnTo>
                  <a:pt x="59" y="1569"/>
                </a:lnTo>
                <a:lnTo>
                  <a:pt x="30" y="1544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Freeform 49"/>
          <p:cNvSpPr>
            <a:spLocks/>
          </p:cNvSpPr>
          <p:nvPr/>
        </p:nvSpPr>
        <p:spPr bwMode="auto">
          <a:xfrm>
            <a:off x="6637338" y="5160963"/>
            <a:ext cx="511175" cy="646112"/>
          </a:xfrm>
          <a:custGeom>
            <a:avLst/>
            <a:gdLst/>
            <a:ahLst/>
            <a:cxnLst>
              <a:cxn ang="0">
                <a:pos x="899" y="612"/>
              </a:cxn>
              <a:cxn ang="0">
                <a:pos x="965" y="144"/>
              </a:cxn>
              <a:cxn ang="0">
                <a:pos x="953" y="93"/>
              </a:cxn>
              <a:cxn ang="0">
                <a:pos x="926" y="51"/>
              </a:cxn>
              <a:cxn ang="0">
                <a:pos x="867" y="34"/>
              </a:cxn>
              <a:cxn ang="0">
                <a:pos x="203" y="0"/>
              </a:cxn>
              <a:cxn ang="0">
                <a:pos x="165" y="38"/>
              </a:cxn>
              <a:cxn ang="0">
                <a:pos x="153" y="68"/>
              </a:cxn>
              <a:cxn ang="0">
                <a:pos x="0" y="1105"/>
              </a:cxn>
              <a:cxn ang="0">
                <a:pos x="42" y="1174"/>
              </a:cxn>
              <a:cxn ang="0">
                <a:pos x="85" y="1203"/>
              </a:cxn>
              <a:cxn ang="0">
                <a:pos x="288" y="1219"/>
              </a:cxn>
              <a:cxn ang="0">
                <a:pos x="335" y="1160"/>
              </a:cxn>
              <a:cxn ang="0">
                <a:pos x="395" y="1070"/>
              </a:cxn>
              <a:cxn ang="0">
                <a:pos x="480" y="913"/>
              </a:cxn>
              <a:cxn ang="0">
                <a:pos x="542" y="878"/>
              </a:cxn>
              <a:cxn ang="0">
                <a:pos x="544" y="833"/>
              </a:cxn>
              <a:cxn ang="0">
                <a:pos x="591" y="807"/>
              </a:cxn>
              <a:cxn ang="0">
                <a:pos x="614" y="815"/>
              </a:cxn>
              <a:cxn ang="0">
                <a:pos x="610" y="753"/>
              </a:cxn>
              <a:cxn ang="0">
                <a:pos x="620" y="744"/>
              </a:cxn>
              <a:cxn ang="0">
                <a:pos x="667" y="744"/>
              </a:cxn>
              <a:cxn ang="0">
                <a:pos x="685" y="714"/>
              </a:cxn>
              <a:cxn ang="0">
                <a:pos x="712" y="698"/>
              </a:cxn>
              <a:cxn ang="0">
                <a:pos x="712" y="698"/>
              </a:cxn>
              <a:cxn ang="0">
                <a:pos x="748" y="653"/>
              </a:cxn>
              <a:cxn ang="0">
                <a:pos x="667" y="544"/>
              </a:cxn>
              <a:cxn ang="0">
                <a:pos x="778" y="621"/>
              </a:cxn>
              <a:cxn ang="0">
                <a:pos x="833" y="583"/>
              </a:cxn>
              <a:cxn ang="0">
                <a:pos x="875" y="600"/>
              </a:cxn>
              <a:cxn ang="0">
                <a:pos x="899" y="612"/>
              </a:cxn>
            </a:cxnLst>
            <a:rect l="0" t="0" r="r" b="b"/>
            <a:pathLst>
              <a:path w="965" h="1219">
                <a:moveTo>
                  <a:pt x="899" y="612"/>
                </a:moveTo>
                <a:lnTo>
                  <a:pt x="965" y="144"/>
                </a:lnTo>
                <a:lnTo>
                  <a:pt x="953" y="93"/>
                </a:lnTo>
                <a:lnTo>
                  <a:pt x="926" y="51"/>
                </a:lnTo>
                <a:lnTo>
                  <a:pt x="867" y="34"/>
                </a:lnTo>
                <a:lnTo>
                  <a:pt x="203" y="0"/>
                </a:lnTo>
                <a:lnTo>
                  <a:pt x="165" y="38"/>
                </a:lnTo>
                <a:lnTo>
                  <a:pt x="153" y="68"/>
                </a:lnTo>
                <a:lnTo>
                  <a:pt x="0" y="1105"/>
                </a:lnTo>
                <a:lnTo>
                  <a:pt x="42" y="1174"/>
                </a:lnTo>
                <a:lnTo>
                  <a:pt x="85" y="1203"/>
                </a:lnTo>
                <a:lnTo>
                  <a:pt x="288" y="1219"/>
                </a:lnTo>
                <a:lnTo>
                  <a:pt x="335" y="1160"/>
                </a:lnTo>
                <a:lnTo>
                  <a:pt x="395" y="1070"/>
                </a:lnTo>
                <a:lnTo>
                  <a:pt x="480" y="913"/>
                </a:lnTo>
                <a:lnTo>
                  <a:pt x="542" y="878"/>
                </a:lnTo>
                <a:lnTo>
                  <a:pt x="544" y="833"/>
                </a:lnTo>
                <a:lnTo>
                  <a:pt x="591" y="807"/>
                </a:lnTo>
                <a:lnTo>
                  <a:pt x="614" y="815"/>
                </a:lnTo>
                <a:lnTo>
                  <a:pt x="610" y="753"/>
                </a:lnTo>
                <a:lnTo>
                  <a:pt x="620" y="744"/>
                </a:lnTo>
                <a:lnTo>
                  <a:pt x="667" y="744"/>
                </a:lnTo>
                <a:lnTo>
                  <a:pt x="685" y="714"/>
                </a:lnTo>
                <a:lnTo>
                  <a:pt x="712" y="698"/>
                </a:lnTo>
                <a:lnTo>
                  <a:pt x="712" y="698"/>
                </a:lnTo>
                <a:lnTo>
                  <a:pt x="748" y="653"/>
                </a:lnTo>
                <a:lnTo>
                  <a:pt x="667" y="544"/>
                </a:lnTo>
                <a:lnTo>
                  <a:pt x="778" y="621"/>
                </a:lnTo>
                <a:lnTo>
                  <a:pt x="833" y="583"/>
                </a:lnTo>
                <a:lnTo>
                  <a:pt x="875" y="600"/>
                </a:lnTo>
                <a:lnTo>
                  <a:pt x="899" y="612"/>
                </a:lnTo>
                <a:close/>
              </a:path>
            </a:pathLst>
          </a:custGeom>
          <a:solidFill>
            <a:srgbClr val="9BF2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50"/>
          <p:cNvSpPr>
            <a:spLocks/>
          </p:cNvSpPr>
          <p:nvPr/>
        </p:nvSpPr>
        <p:spPr bwMode="auto">
          <a:xfrm>
            <a:off x="6084888" y="5784850"/>
            <a:ext cx="252412" cy="303213"/>
          </a:xfrm>
          <a:custGeom>
            <a:avLst/>
            <a:gdLst/>
            <a:ahLst/>
            <a:cxnLst>
              <a:cxn ang="0">
                <a:pos x="90" y="63"/>
              </a:cxn>
              <a:cxn ang="0">
                <a:pos x="301" y="2"/>
              </a:cxn>
              <a:cxn ang="0">
                <a:pos x="322" y="20"/>
              </a:cxn>
              <a:cxn ang="0">
                <a:pos x="350" y="45"/>
              </a:cxn>
              <a:cxn ang="0">
                <a:pos x="373" y="67"/>
              </a:cxn>
              <a:cxn ang="0">
                <a:pos x="386" y="87"/>
              </a:cxn>
              <a:cxn ang="0">
                <a:pos x="409" y="130"/>
              </a:cxn>
              <a:cxn ang="0">
                <a:pos x="437" y="182"/>
              </a:cxn>
              <a:cxn ang="0">
                <a:pos x="458" y="220"/>
              </a:cxn>
              <a:cxn ang="0">
                <a:pos x="473" y="310"/>
              </a:cxn>
              <a:cxn ang="0">
                <a:pos x="349" y="446"/>
              </a:cxn>
              <a:cxn ang="0">
                <a:pos x="175" y="571"/>
              </a:cxn>
              <a:cxn ang="0">
                <a:pos x="200" y="548"/>
              </a:cxn>
              <a:cxn ang="0">
                <a:pos x="235" y="515"/>
              </a:cxn>
              <a:cxn ang="0">
                <a:pos x="263" y="487"/>
              </a:cxn>
              <a:cxn ang="0">
                <a:pos x="275" y="473"/>
              </a:cxn>
              <a:cxn ang="0">
                <a:pos x="303" y="445"/>
              </a:cxn>
              <a:cxn ang="0">
                <a:pos x="338" y="412"/>
              </a:cxn>
              <a:cxn ang="0">
                <a:pos x="363" y="389"/>
              </a:cxn>
              <a:cxn ang="0">
                <a:pos x="443" y="335"/>
              </a:cxn>
              <a:cxn ang="0">
                <a:pos x="437" y="295"/>
              </a:cxn>
              <a:cxn ang="0">
                <a:pos x="431" y="241"/>
              </a:cxn>
              <a:cxn ang="0">
                <a:pos x="420" y="217"/>
              </a:cxn>
              <a:cxn ang="0">
                <a:pos x="397" y="180"/>
              </a:cxn>
              <a:cxn ang="0">
                <a:pos x="373" y="146"/>
              </a:cxn>
              <a:cxn ang="0">
                <a:pos x="363" y="131"/>
              </a:cxn>
              <a:cxn ang="0">
                <a:pos x="291" y="34"/>
              </a:cxn>
              <a:cxn ang="0">
                <a:pos x="273" y="40"/>
              </a:cxn>
              <a:cxn ang="0">
                <a:pos x="246" y="49"/>
              </a:cxn>
              <a:cxn ang="0">
                <a:pos x="222" y="57"/>
              </a:cxn>
              <a:cxn ang="0">
                <a:pos x="202" y="62"/>
              </a:cxn>
              <a:cxn ang="0">
                <a:pos x="161" y="72"/>
              </a:cxn>
              <a:cxn ang="0">
                <a:pos x="109" y="83"/>
              </a:cxn>
              <a:cxn ang="0">
                <a:pos x="74" y="91"/>
              </a:cxn>
              <a:cxn ang="0">
                <a:pos x="0" y="102"/>
              </a:cxn>
            </a:cxnLst>
            <a:rect l="0" t="0" r="r" b="b"/>
            <a:pathLst>
              <a:path w="478" h="574">
                <a:moveTo>
                  <a:pt x="0" y="102"/>
                </a:moveTo>
                <a:lnTo>
                  <a:pt x="90" y="63"/>
                </a:lnTo>
                <a:lnTo>
                  <a:pt x="298" y="0"/>
                </a:lnTo>
                <a:lnTo>
                  <a:pt x="301" y="2"/>
                </a:lnTo>
                <a:lnTo>
                  <a:pt x="310" y="9"/>
                </a:lnTo>
                <a:lnTo>
                  <a:pt x="322" y="20"/>
                </a:lnTo>
                <a:lnTo>
                  <a:pt x="336" y="31"/>
                </a:lnTo>
                <a:lnTo>
                  <a:pt x="350" y="45"/>
                </a:lnTo>
                <a:lnTo>
                  <a:pt x="363" y="57"/>
                </a:lnTo>
                <a:lnTo>
                  <a:pt x="373" y="67"/>
                </a:lnTo>
                <a:lnTo>
                  <a:pt x="380" y="76"/>
                </a:lnTo>
                <a:lnTo>
                  <a:pt x="386" y="87"/>
                </a:lnTo>
                <a:lnTo>
                  <a:pt x="396" y="106"/>
                </a:lnTo>
                <a:lnTo>
                  <a:pt x="409" y="130"/>
                </a:lnTo>
                <a:lnTo>
                  <a:pt x="423" y="156"/>
                </a:lnTo>
                <a:lnTo>
                  <a:pt x="437" y="182"/>
                </a:lnTo>
                <a:lnTo>
                  <a:pt x="449" y="204"/>
                </a:lnTo>
                <a:lnTo>
                  <a:pt x="458" y="220"/>
                </a:lnTo>
                <a:lnTo>
                  <a:pt x="461" y="225"/>
                </a:lnTo>
                <a:lnTo>
                  <a:pt x="473" y="310"/>
                </a:lnTo>
                <a:lnTo>
                  <a:pt x="478" y="353"/>
                </a:lnTo>
                <a:lnTo>
                  <a:pt x="349" y="446"/>
                </a:lnTo>
                <a:lnTo>
                  <a:pt x="171" y="574"/>
                </a:lnTo>
                <a:lnTo>
                  <a:pt x="175" y="571"/>
                </a:lnTo>
                <a:lnTo>
                  <a:pt x="186" y="561"/>
                </a:lnTo>
                <a:lnTo>
                  <a:pt x="200" y="548"/>
                </a:lnTo>
                <a:lnTo>
                  <a:pt x="217" y="531"/>
                </a:lnTo>
                <a:lnTo>
                  <a:pt x="235" y="515"/>
                </a:lnTo>
                <a:lnTo>
                  <a:pt x="250" y="500"/>
                </a:lnTo>
                <a:lnTo>
                  <a:pt x="263" y="487"/>
                </a:lnTo>
                <a:lnTo>
                  <a:pt x="269" y="480"/>
                </a:lnTo>
                <a:lnTo>
                  <a:pt x="275" y="473"/>
                </a:lnTo>
                <a:lnTo>
                  <a:pt x="288" y="460"/>
                </a:lnTo>
                <a:lnTo>
                  <a:pt x="303" y="445"/>
                </a:lnTo>
                <a:lnTo>
                  <a:pt x="321" y="428"/>
                </a:lnTo>
                <a:lnTo>
                  <a:pt x="338" y="412"/>
                </a:lnTo>
                <a:lnTo>
                  <a:pt x="352" y="399"/>
                </a:lnTo>
                <a:lnTo>
                  <a:pt x="363" y="389"/>
                </a:lnTo>
                <a:lnTo>
                  <a:pt x="367" y="386"/>
                </a:lnTo>
                <a:lnTo>
                  <a:pt x="443" y="335"/>
                </a:lnTo>
                <a:lnTo>
                  <a:pt x="441" y="323"/>
                </a:lnTo>
                <a:lnTo>
                  <a:pt x="437" y="295"/>
                </a:lnTo>
                <a:lnTo>
                  <a:pt x="433" y="263"/>
                </a:lnTo>
                <a:lnTo>
                  <a:pt x="431" y="241"/>
                </a:lnTo>
                <a:lnTo>
                  <a:pt x="427" y="232"/>
                </a:lnTo>
                <a:lnTo>
                  <a:pt x="420" y="217"/>
                </a:lnTo>
                <a:lnTo>
                  <a:pt x="409" y="199"/>
                </a:lnTo>
                <a:lnTo>
                  <a:pt x="397" y="180"/>
                </a:lnTo>
                <a:lnTo>
                  <a:pt x="385" y="161"/>
                </a:lnTo>
                <a:lnTo>
                  <a:pt x="373" y="146"/>
                </a:lnTo>
                <a:lnTo>
                  <a:pt x="366" y="135"/>
                </a:lnTo>
                <a:lnTo>
                  <a:pt x="363" y="131"/>
                </a:lnTo>
                <a:lnTo>
                  <a:pt x="294" y="33"/>
                </a:lnTo>
                <a:lnTo>
                  <a:pt x="291" y="34"/>
                </a:lnTo>
                <a:lnTo>
                  <a:pt x="284" y="36"/>
                </a:lnTo>
                <a:lnTo>
                  <a:pt x="273" y="40"/>
                </a:lnTo>
                <a:lnTo>
                  <a:pt x="261" y="45"/>
                </a:lnTo>
                <a:lnTo>
                  <a:pt x="246" y="49"/>
                </a:lnTo>
                <a:lnTo>
                  <a:pt x="234" y="53"/>
                </a:lnTo>
                <a:lnTo>
                  <a:pt x="222" y="57"/>
                </a:lnTo>
                <a:lnTo>
                  <a:pt x="214" y="59"/>
                </a:lnTo>
                <a:lnTo>
                  <a:pt x="202" y="62"/>
                </a:lnTo>
                <a:lnTo>
                  <a:pt x="183" y="66"/>
                </a:lnTo>
                <a:lnTo>
                  <a:pt x="161" y="72"/>
                </a:lnTo>
                <a:lnTo>
                  <a:pt x="134" y="77"/>
                </a:lnTo>
                <a:lnTo>
                  <a:pt x="109" y="83"/>
                </a:lnTo>
                <a:lnTo>
                  <a:pt x="89" y="88"/>
                </a:lnTo>
                <a:lnTo>
                  <a:pt x="74" y="91"/>
                </a:lnTo>
                <a:lnTo>
                  <a:pt x="69" y="92"/>
                </a:lnTo>
                <a:lnTo>
                  <a:pt x="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1"/>
          <p:cNvSpPr>
            <a:spLocks/>
          </p:cNvSpPr>
          <p:nvPr/>
        </p:nvSpPr>
        <p:spPr bwMode="auto">
          <a:xfrm>
            <a:off x="6256338" y="5503863"/>
            <a:ext cx="304800" cy="306387"/>
          </a:xfrm>
          <a:custGeom>
            <a:avLst/>
            <a:gdLst/>
            <a:ahLst/>
            <a:cxnLst>
              <a:cxn ang="0">
                <a:pos x="4" y="559"/>
              </a:cxn>
              <a:cxn ang="0">
                <a:pos x="29" y="546"/>
              </a:cxn>
              <a:cxn ang="0">
                <a:pos x="64" y="529"/>
              </a:cxn>
              <a:cxn ang="0">
                <a:pos x="92" y="512"/>
              </a:cxn>
              <a:cxn ang="0">
                <a:pos x="105" y="497"/>
              </a:cxn>
              <a:cxn ang="0">
                <a:pos x="133" y="466"/>
              </a:cxn>
              <a:cxn ang="0">
                <a:pos x="171" y="424"/>
              </a:cxn>
              <a:cxn ang="0">
                <a:pos x="208" y="385"/>
              </a:cxn>
              <a:cxn ang="0">
                <a:pos x="234" y="352"/>
              </a:cxn>
              <a:cxn ang="0">
                <a:pos x="264" y="294"/>
              </a:cxn>
              <a:cxn ang="0">
                <a:pos x="293" y="230"/>
              </a:cxn>
              <a:cxn ang="0">
                <a:pos x="312" y="186"/>
              </a:cxn>
              <a:cxn ang="0">
                <a:pos x="332" y="157"/>
              </a:cxn>
              <a:cxn ang="0">
                <a:pos x="373" y="85"/>
              </a:cxn>
              <a:cxn ang="0">
                <a:pos x="391" y="79"/>
              </a:cxn>
              <a:cxn ang="0">
                <a:pos x="418" y="67"/>
              </a:cxn>
              <a:cxn ang="0">
                <a:pos x="448" y="54"/>
              </a:cxn>
              <a:cxn ang="0">
                <a:pos x="473" y="40"/>
              </a:cxn>
              <a:cxn ang="0">
                <a:pos x="504" y="25"/>
              </a:cxn>
              <a:cxn ang="0">
                <a:pos x="535" y="11"/>
              </a:cxn>
              <a:cxn ang="0">
                <a:pos x="555" y="2"/>
              </a:cxn>
              <a:cxn ang="0">
                <a:pos x="575" y="0"/>
              </a:cxn>
              <a:cxn ang="0">
                <a:pos x="396" y="98"/>
              </a:cxn>
              <a:cxn ang="0">
                <a:pos x="328" y="191"/>
              </a:cxn>
              <a:cxn ang="0">
                <a:pos x="289" y="267"/>
              </a:cxn>
              <a:cxn ang="0">
                <a:pos x="281" y="291"/>
              </a:cxn>
              <a:cxn ang="0">
                <a:pos x="268" y="327"/>
              </a:cxn>
              <a:cxn ang="0">
                <a:pos x="254" y="359"/>
              </a:cxn>
              <a:cxn ang="0">
                <a:pos x="240" y="378"/>
              </a:cxn>
              <a:cxn ang="0">
                <a:pos x="224" y="396"/>
              </a:cxn>
              <a:cxn ang="0">
                <a:pos x="211" y="413"/>
              </a:cxn>
              <a:cxn ang="0">
                <a:pos x="201" y="423"/>
              </a:cxn>
              <a:cxn ang="0">
                <a:pos x="98" y="536"/>
              </a:cxn>
              <a:cxn ang="0">
                <a:pos x="0" y="561"/>
              </a:cxn>
            </a:cxnLst>
            <a:rect l="0" t="0" r="r" b="b"/>
            <a:pathLst>
              <a:path w="575" h="579">
                <a:moveTo>
                  <a:pt x="0" y="561"/>
                </a:moveTo>
                <a:lnTo>
                  <a:pt x="4" y="559"/>
                </a:lnTo>
                <a:lnTo>
                  <a:pt x="15" y="554"/>
                </a:lnTo>
                <a:lnTo>
                  <a:pt x="29" y="546"/>
                </a:lnTo>
                <a:lnTo>
                  <a:pt x="46" y="538"/>
                </a:lnTo>
                <a:lnTo>
                  <a:pt x="64" y="529"/>
                </a:lnTo>
                <a:lnTo>
                  <a:pt x="79" y="519"/>
                </a:lnTo>
                <a:lnTo>
                  <a:pt x="92" y="512"/>
                </a:lnTo>
                <a:lnTo>
                  <a:pt x="98" y="506"/>
                </a:lnTo>
                <a:lnTo>
                  <a:pt x="105" y="497"/>
                </a:lnTo>
                <a:lnTo>
                  <a:pt x="117" y="484"/>
                </a:lnTo>
                <a:lnTo>
                  <a:pt x="133" y="466"/>
                </a:lnTo>
                <a:lnTo>
                  <a:pt x="152" y="445"/>
                </a:lnTo>
                <a:lnTo>
                  <a:pt x="171" y="424"/>
                </a:lnTo>
                <a:lnTo>
                  <a:pt x="191" y="404"/>
                </a:lnTo>
                <a:lnTo>
                  <a:pt x="208" y="385"/>
                </a:lnTo>
                <a:lnTo>
                  <a:pt x="221" y="369"/>
                </a:lnTo>
                <a:lnTo>
                  <a:pt x="234" y="352"/>
                </a:lnTo>
                <a:lnTo>
                  <a:pt x="248" y="325"/>
                </a:lnTo>
                <a:lnTo>
                  <a:pt x="264" y="294"/>
                </a:lnTo>
                <a:lnTo>
                  <a:pt x="280" y="261"/>
                </a:lnTo>
                <a:lnTo>
                  <a:pt x="293" y="230"/>
                </a:lnTo>
                <a:lnTo>
                  <a:pt x="305" y="204"/>
                </a:lnTo>
                <a:lnTo>
                  <a:pt x="312" y="186"/>
                </a:lnTo>
                <a:lnTo>
                  <a:pt x="315" y="179"/>
                </a:lnTo>
                <a:lnTo>
                  <a:pt x="332" y="157"/>
                </a:lnTo>
                <a:lnTo>
                  <a:pt x="370" y="86"/>
                </a:lnTo>
                <a:lnTo>
                  <a:pt x="373" y="85"/>
                </a:lnTo>
                <a:lnTo>
                  <a:pt x="380" y="82"/>
                </a:lnTo>
                <a:lnTo>
                  <a:pt x="391" y="79"/>
                </a:lnTo>
                <a:lnTo>
                  <a:pt x="404" y="72"/>
                </a:lnTo>
                <a:lnTo>
                  <a:pt x="418" y="67"/>
                </a:lnTo>
                <a:lnTo>
                  <a:pt x="433" y="61"/>
                </a:lnTo>
                <a:lnTo>
                  <a:pt x="448" y="54"/>
                </a:lnTo>
                <a:lnTo>
                  <a:pt x="460" y="47"/>
                </a:lnTo>
                <a:lnTo>
                  <a:pt x="473" y="40"/>
                </a:lnTo>
                <a:lnTo>
                  <a:pt x="488" y="33"/>
                </a:lnTo>
                <a:lnTo>
                  <a:pt x="504" y="25"/>
                </a:lnTo>
                <a:lnTo>
                  <a:pt x="520" y="17"/>
                </a:lnTo>
                <a:lnTo>
                  <a:pt x="535" y="11"/>
                </a:lnTo>
                <a:lnTo>
                  <a:pt x="547" y="6"/>
                </a:lnTo>
                <a:lnTo>
                  <a:pt x="555" y="2"/>
                </a:lnTo>
                <a:lnTo>
                  <a:pt x="558" y="0"/>
                </a:lnTo>
                <a:lnTo>
                  <a:pt x="575" y="0"/>
                </a:lnTo>
                <a:lnTo>
                  <a:pt x="511" y="47"/>
                </a:lnTo>
                <a:lnTo>
                  <a:pt x="396" y="98"/>
                </a:lnTo>
                <a:lnTo>
                  <a:pt x="366" y="157"/>
                </a:lnTo>
                <a:lnTo>
                  <a:pt x="328" y="191"/>
                </a:lnTo>
                <a:lnTo>
                  <a:pt x="290" y="263"/>
                </a:lnTo>
                <a:lnTo>
                  <a:pt x="289" y="267"/>
                </a:lnTo>
                <a:lnTo>
                  <a:pt x="286" y="277"/>
                </a:lnTo>
                <a:lnTo>
                  <a:pt x="281" y="291"/>
                </a:lnTo>
                <a:lnTo>
                  <a:pt x="275" y="308"/>
                </a:lnTo>
                <a:lnTo>
                  <a:pt x="268" y="327"/>
                </a:lnTo>
                <a:lnTo>
                  <a:pt x="261" y="344"/>
                </a:lnTo>
                <a:lnTo>
                  <a:pt x="254" y="359"/>
                </a:lnTo>
                <a:lnTo>
                  <a:pt x="247" y="369"/>
                </a:lnTo>
                <a:lnTo>
                  <a:pt x="240" y="378"/>
                </a:lnTo>
                <a:lnTo>
                  <a:pt x="233" y="387"/>
                </a:lnTo>
                <a:lnTo>
                  <a:pt x="224" y="396"/>
                </a:lnTo>
                <a:lnTo>
                  <a:pt x="217" y="405"/>
                </a:lnTo>
                <a:lnTo>
                  <a:pt x="211" y="413"/>
                </a:lnTo>
                <a:lnTo>
                  <a:pt x="206" y="419"/>
                </a:lnTo>
                <a:lnTo>
                  <a:pt x="201" y="423"/>
                </a:lnTo>
                <a:lnTo>
                  <a:pt x="200" y="424"/>
                </a:lnTo>
                <a:lnTo>
                  <a:pt x="98" y="536"/>
                </a:lnTo>
                <a:lnTo>
                  <a:pt x="0" y="579"/>
                </a:lnTo>
                <a:lnTo>
                  <a:pt x="0" y="5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2"/>
          <p:cNvSpPr>
            <a:spLocks/>
          </p:cNvSpPr>
          <p:nvPr/>
        </p:nvSpPr>
        <p:spPr bwMode="auto">
          <a:xfrm>
            <a:off x="6423025" y="5465763"/>
            <a:ext cx="214313" cy="17462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" y="328"/>
              </a:cxn>
              <a:cxn ang="0">
                <a:pos x="13" y="323"/>
              </a:cxn>
              <a:cxn ang="0">
                <a:pos x="25" y="314"/>
              </a:cxn>
              <a:cxn ang="0">
                <a:pos x="40" y="305"/>
              </a:cxn>
              <a:cxn ang="0">
                <a:pos x="54" y="294"/>
              </a:cxn>
              <a:cxn ang="0">
                <a:pos x="67" y="285"/>
              </a:cxn>
              <a:cxn ang="0">
                <a:pos x="77" y="277"/>
              </a:cxn>
              <a:cxn ang="0">
                <a:pos x="81" y="270"/>
              </a:cxn>
              <a:cxn ang="0">
                <a:pos x="86" y="264"/>
              </a:cxn>
              <a:cxn ang="0">
                <a:pos x="93" y="255"/>
              </a:cxn>
              <a:cxn ang="0">
                <a:pos x="102" y="244"/>
              </a:cxn>
              <a:cxn ang="0">
                <a:pos x="113" y="234"/>
              </a:cxn>
              <a:cxn ang="0">
                <a:pos x="123" y="224"/>
              </a:cxn>
              <a:cxn ang="0">
                <a:pos x="133" y="215"/>
              </a:cxn>
              <a:cxn ang="0">
                <a:pos x="139" y="209"/>
              </a:cxn>
              <a:cxn ang="0">
                <a:pos x="141" y="207"/>
              </a:cxn>
              <a:cxn ang="0">
                <a:pos x="196" y="118"/>
              </a:cxn>
              <a:cxn ang="0">
                <a:pos x="260" y="71"/>
              </a:cxn>
              <a:cxn ang="0">
                <a:pos x="294" y="20"/>
              </a:cxn>
              <a:cxn ang="0">
                <a:pos x="345" y="0"/>
              </a:cxn>
              <a:cxn ang="0">
                <a:pos x="396" y="16"/>
              </a:cxn>
              <a:cxn ang="0">
                <a:pos x="405" y="59"/>
              </a:cxn>
              <a:cxn ang="0">
                <a:pos x="405" y="62"/>
              </a:cxn>
              <a:cxn ang="0">
                <a:pos x="404" y="71"/>
              </a:cxn>
              <a:cxn ang="0">
                <a:pos x="403" y="85"/>
              </a:cxn>
              <a:cxn ang="0">
                <a:pos x="400" y="102"/>
              </a:cxn>
              <a:cxn ang="0">
                <a:pos x="396" y="119"/>
              </a:cxn>
              <a:cxn ang="0">
                <a:pos x="390" y="138"/>
              </a:cxn>
              <a:cxn ang="0">
                <a:pos x="382" y="155"/>
              </a:cxn>
              <a:cxn ang="0">
                <a:pos x="370" y="169"/>
              </a:cxn>
              <a:cxn ang="0">
                <a:pos x="359" y="181"/>
              </a:cxn>
              <a:cxn ang="0">
                <a:pos x="348" y="190"/>
              </a:cxn>
              <a:cxn ang="0">
                <a:pos x="341" y="199"/>
              </a:cxn>
              <a:cxn ang="0">
                <a:pos x="335" y="205"/>
              </a:cxn>
              <a:cxn ang="0">
                <a:pos x="330" y="210"/>
              </a:cxn>
              <a:cxn ang="0">
                <a:pos x="326" y="213"/>
              </a:cxn>
              <a:cxn ang="0">
                <a:pos x="324" y="214"/>
              </a:cxn>
              <a:cxn ang="0">
                <a:pos x="323" y="215"/>
              </a:cxn>
              <a:cxn ang="0">
                <a:pos x="370" y="131"/>
              </a:cxn>
              <a:cxn ang="0">
                <a:pos x="380" y="55"/>
              </a:cxn>
              <a:cxn ang="0">
                <a:pos x="337" y="33"/>
              </a:cxn>
              <a:cxn ang="0">
                <a:pos x="282" y="67"/>
              </a:cxn>
              <a:cxn ang="0">
                <a:pos x="264" y="98"/>
              </a:cxn>
              <a:cxn ang="0">
                <a:pos x="262" y="99"/>
              </a:cxn>
              <a:cxn ang="0">
                <a:pos x="257" y="101"/>
              </a:cxn>
              <a:cxn ang="0">
                <a:pos x="248" y="105"/>
              </a:cxn>
              <a:cxn ang="0">
                <a:pos x="239" y="110"/>
              </a:cxn>
              <a:cxn ang="0">
                <a:pos x="228" y="116"/>
              </a:cxn>
              <a:cxn ang="0">
                <a:pos x="219" y="125"/>
              </a:cxn>
              <a:cxn ang="0">
                <a:pos x="211" y="134"/>
              </a:cxn>
              <a:cxn ang="0">
                <a:pos x="204" y="144"/>
              </a:cxn>
              <a:cxn ang="0">
                <a:pos x="197" y="157"/>
              </a:cxn>
              <a:cxn ang="0">
                <a:pos x="188" y="171"/>
              </a:cxn>
              <a:cxn ang="0">
                <a:pos x="175" y="187"/>
              </a:cxn>
              <a:cxn ang="0">
                <a:pos x="162" y="203"/>
              </a:cxn>
              <a:cxn ang="0">
                <a:pos x="149" y="217"/>
              </a:cxn>
              <a:cxn ang="0">
                <a:pos x="139" y="230"/>
              </a:cxn>
              <a:cxn ang="0">
                <a:pos x="131" y="237"/>
              </a:cxn>
              <a:cxn ang="0">
                <a:pos x="128" y="240"/>
              </a:cxn>
              <a:cxn ang="0">
                <a:pos x="64" y="313"/>
              </a:cxn>
              <a:cxn ang="0">
                <a:pos x="0" y="330"/>
              </a:cxn>
            </a:cxnLst>
            <a:rect l="0" t="0" r="r" b="b"/>
            <a:pathLst>
              <a:path w="405" h="330">
                <a:moveTo>
                  <a:pt x="0" y="330"/>
                </a:moveTo>
                <a:lnTo>
                  <a:pt x="3" y="328"/>
                </a:lnTo>
                <a:lnTo>
                  <a:pt x="13" y="323"/>
                </a:lnTo>
                <a:lnTo>
                  <a:pt x="25" y="314"/>
                </a:lnTo>
                <a:lnTo>
                  <a:pt x="40" y="305"/>
                </a:lnTo>
                <a:lnTo>
                  <a:pt x="54" y="294"/>
                </a:lnTo>
                <a:lnTo>
                  <a:pt x="67" y="285"/>
                </a:lnTo>
                <a:lnTo>
                  <a:pt x="77" y="277"/>
                </a:lnTo>
                <a:lnTo>
                  <a:pt x="81" y="270"/>
                </a:lnTo>
                <a:lnTo>
                  <a:pt x="86" y="264"/>
                </a:lnTo>
                <a:lnTo>
                  <a:pt x="93" y="255"/>
                </a:lnTo>
                <a:lnTo>
                  <a:pt x="102" y="244"/>
                </a:lnTo>
                <a:lnTo>
                  <a:pt x="113" y="234"/>
                </a:lnTo>
                <a:lnTo>
                  <a:pt x="123" y="224"/>
                </a:lnTo>
                <a:lnTo>
                  <a:pt x="133" y="215"/>
                </a:lnTo>
                <a:lnTo>
                  <a:pt x="139" y="209"/>
                </a:lnTo>
                <a:lnTo>
                  <a:pt x="141" y="207"/>
                </a:lnTo>
                <a:lnTo>
                  <a:pt x="196" y="118"/>
                </a:lnTo>
                <a:lnTo>
                  <a:pt x="260" y="71"/>
                </a:lnTo>
                <a:lnTo>
                  <a:pt x="294" y="20"/>
                </a:lnTo>
                <a:lnTo>
                  <a:pt x="345" y="0"/>
                </a:lnTo>
                <a:lnTo>
                  <a:pt x="396" y="16"/>
                </a:lnTo>
                <a:lnTo>
                  <a:pt x="405" y="59"/>
                </a:lnTo>
                <a:lnTo>
                  <a:pt x="405" y="62"/>
                </a:lnTo>
                <a:lnTo>
                  <a:pt x="404" y="71"/>
                </a:lnTo>
                <a:lnTo>
                  <a:pt x="403" y="85"/>
                </a:lnTo>
                <a:lnTo>
                  <a:pt x="400" y="102"/>
                </a:lnTo>
                <a:lnTo>
                  <a:pt x="396" y="119"/>
                </a:lnTo>
                <a:lnTo>
                  <a:pt x="390" y="138"/>
                </a:lnTo>
                <a:lnTo>
                  <a:pt x="382" y="155"/>
                </a:lnTo>
                <a:lnTo>
                  <a:pt x="370" y="169"/>
                </a:lnTo>
                <a:lnTo>
                  <a:pt x="359" y="181"/>
                </a:lnTo>
                <a:lnTo>
                  <a:pt x="348" y="190"/>
                </a:lnTo>
                <a:lnTo>
                  <a:pt x="341" y="199"/>
                </a:lnTo>
                <a:lnTo>
                  <a:pt x="335" y="205"/>
                </a:lnTo>
                <a:lnTo>
                  <a:pt x="330" y="210"/>
                </a:lnTo>
                <a:lnTo>
                  <a:pt x="326" y="213"/>
                </a:lnTo>
                <a:lnTo>
                  <a:pt x="324" y="214"/>
                </a:lnTo>
                <a:lnTo>
                  <a:pt x="323" y="215"/>
                </a:lnTo>
                <a:lnTo>
                  <a:pt x="370" y="131"/>
                </a:lnTo>
                <a:lnTo>
                  <a:pt x="380" y="55"/>
                </a:lnTo>
                <a:lnTo>
                  <a:pt x="337" y="33"/>
                </a:lnTo>
                <a:lnTo>
                  <a:pt x="282" y="67"/>
                </a:lnTo>
                <a:lnTo>
                  <a:pt x="264" y="98"/>
                </a:lnTo>
                <a:lnTo>
                  <a:pt x="262" y="99"/>
                </a:lnTo>
                <a:lnTo>
                  <a:pt x="257" y="101"/>
                </a:lnTo>
                <a:lnTo>
                  <a:pt x="248" y="105"/>
                </a:lnTo>
                <a:lnTo>
                  <a:pt x="239" y="110"/>
                </a:lnTo>
                <a:lnTo>
                  <a:pt x="228" y="116"/>
                </a:lnTo>
                <a:lnTo>
                  <a:pt x="219" y="125"/>
                </a:lnTo>
                <a:lnTo>
                  <a:pt x="211" y="134"/>
                </a:lnTo>
                <a:lnTo>
                  <a:pt x="204" y="144"/>
                </a:lnTo>
                <a:lnTo>
                  <a:pt x="197" y="157"/>
                </a:lnTo>
                <a:lnTo>
                  <a:pt x="188" y="171"/>
                </a:lnTo>
                <a:lnTo>
                  <a:pt x="175" y="187"/>
                </a:lnTo>
                <a:lnTo>
                  <a:pt x="162" y="203"/>
                </a:lnTo>
                <a:lnTo>
                  <a:pt x="149" y="217"/>
                </a:lnTo>
                <a:lnTo>
                  <a:pt x="139" y="230"/>
                </a:lnTo>
                <a:lnTo>
                  <a:pt x="131" y="237"/>
                </a:lnTo>
                <a:lnTo>
                  <a:pt x="128" y="240"/>
                </a:lnTo>
                <a:lnTo>
                  <a:pt x="64" y="313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Freeform 53"/>
          <p:cNvSpPr>
            <a:spLocks/>
          </p:cNvSpPr>
          <p:nvPr/>
        </p:nvSpPr>
        <p:spPr bwMode="auto">
          <a:xfrm>
            <a:off x="6550025" y="5580063"/>
            <a:ext cx="44450" cy="92075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1"/>
              </a:cxn>
              <a:cxn ang="0">
                <a:pos x="79" y="5"/>
              </a:cxn>
              <a:cxn ang="0">
                <a:pos x="74" y="11"/>
              </a:cxn>
              <a:cxn ang="0">
                <a:pos x="68" y="18"/>
              </a:cxn>
              <a:cxn ang="0">
                <a:pos x="60" y="27"/>
              </a:cxn>
              <a:cxn ang="0">
                <a:pos x="53" y="37"/>
              </a:cxn>
              <a:cxn ang="0">
                <a:pos x="45" y="46"/>
              </a:cxn>
              <a:cxn ang="0">
                <a:pos x="38" y="55"/>
              </a:cxn>
              <a:cxn ang="0">
                <a:pos x="32" y="66"/>
              </a:cxn>
              <a:cxn ang="0">
                <a:pos x="25" y="77"/>
              </a:cxn>
              <a:cxn ang="0">
                <a:pos x="19" y="89"/>
              </a:cxn>
              <a:cxn ang="0">
                <a:pos x="12" y="99"/>
              </a:cxn>
              <a:cxn ang="0">
                <a:pos x="7" y="109"/>
              </a:cxn>
              <a:cxn ang="0">
                <a:pos x="3" y="116"/>
              </a:cxn>
              <a:cxn ang="0">
                <a:pos x="1" y="121"/>
              </a:cxn>
              <a:cxn ang="0">
                <a:pos x="0" y="123"/>
              </a:cxn>
              <a:cxn ang="0">
                <a:pos x="4" y="174"/>
              </a:cxn>
              <a:cxn ang="0">
                <a:pos x="47" y="90"/>
              </a:cxn>
              <a:cxn ang="0">
                <a:pos x="84" y="0"/>
              </a:cxn>
            </a:cxnLst>
            <a:rect l="0" t="0" r="r" b="b"/>
            <a:pathLst>
              <a:path w="84" h="174">
                <a:moveTo>
                  <a:pt x="84" y="0"/>
                </a:moveTo>
                <a:lnTo>
                  <a:pt x="83" y="1"/>
                </a:lnTo>
                <a:lnTo>
                  <a:pt x="79" y="5"/>
                </a:lnTo>
                <a:lnTo>
                  <a:pt x="74" y="11"/>
                </a:lnTo>
                <a:lnTo>
                  <a:pt x="68" y="18"/>
                </a:lnTo>
                <a:lnTo>
                  <a:pt x="60" y="27"/>
                </a:lnTo>
                <a:lnTo>
                  <a:pt x="53" y="37"/>
                </a:lnTo>
                <a:lnTo>
                  <a:pt x="45" y="46"/>
                </a:lnTo>
                <a:lnTo>
                  <a:pt x="38" y="55"/>
                </a:lnTo>
                <a:lnTo>
                  <a:pt x="32" y="66"/>
                </a:lnTo>
                <a:lnTo>
                  <a:pt x="25" y="77"/>
                </a:lnTo>
                <a:lnTo>
                  <a:pt x="19" y="89"/>
                </a:lnTo>
                <a:lnTo>
                  <a:pt x="12" y="99"/>
                </a:lnTo>
                <a:lnTo>
                  <a:pt x="7" y="109"/>
                </a:lnTo>
                <a:lnTo>
                  <a:pt x="3" y="116"/>
                </a:lnTo>
                <a:lnTo>
                  <a:pt x="1" y="121"/>
                </a:lnTo>
                <a:lnTo>
                  <a:pt x="0" y="123"/>
                </a:lnTo>
                <a:lnTo>
                  <a:pt x="4" y="174"/>
                </a:lnTo>
                <a:lnTo>
                  <a:pt x="47" y="9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Freeform 54"/>
          <p:cNvSpPr>
            <a:spLocks/>
          </p:cNvSpPr>
          <p:nvPr/>
        </p:nvSpPr>
        <p:spPr bwMode="auto">
          <a:xfrm>
            <a:off x="6483350" y="5634038"/>
            <a:ext cx="85725" cy="195262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8" y="17"/>
              </a:cxn>
              <a:cxn ang="0">
                <a:pos x="160" y="56"/>
              </a:cxn>
              <a:cxn ang="0">
                <a:pos x="161" y="97"/>
              </a:cxn>
              <a:cxn ang="0">
                <a:pos x="162" y="123"/>
              </a:cxn>
              <a:cxn ang="0">
                <a:pos x="159" y="135"/>
              </a:cxn>
              <a:cxn ang="0">
                <a:pos x="150" y="152"/>
              </a:cxn>
              <a:cxn ang="0">
                <a:pos x="136" y="174"/>
              </a:cxn>
              <a:cxn ang="0">
                <a:pos x="122" y="198"/>
              </a:cxn>
              <a:cxn ang="0">
                <a:pos x="107" y="221"/>
              </a:cxn>
              <a:cxn ang="0">
                <a:pos x="94" y="241"/>
              </a:cxn>
              <a:cxn ang="0">
                <a:pos x="84" y="254"/>
              </a:cxn>
              <a:cxn ang="0">
                <a:pos x="81" y="260"/>
              </a:cxn>
              <a:cxn ang="0">
                <a:pos x="0" y="370"/>
              </a:cxn>
              <a:cxn ang="0">
                <a:pos x="81" y="209"/>
              </a:cxn>
              <a:cxn ang="0">
                <a:pos x="136" y="123"/>
              </a:cxn>
              <a:cxn ang="0">
                <a:pos x="157" y="0"/>
              </a:cxn>
            </a:cxnLst>
            <a:rect l="0" t="0" r="r" b="b"/>
            <a:pathLst>
              <a:path w="162" h="370">
                <a:moveTo>
                  <a:pt x="157" y="0"/>
                </a:moveTo>
                <a:lnTo>
                  <a:pt x="158" y="17"/>
                </a:lnTo>
                <a:lnTo>
                  <a:pt x="160" y="56"/>
                </a:lnTo>
                <a:lnTo>
                  <a:pt x="161" y="97"/>
                </a:lnTo>
                <a:lnTo>
                  <a:pt x="162" y="123"/>
                </a:lnTo>
                <a:lnTo>
                  <a:pt x="159" y="135"/>
                </a:lnTo>
                <a:lnTo>
                  <a:pt x="150" y="152"/>
                </a:lnTo>
                <a:lnTo>
                  <a:pt x="136" y="174"/>
                </a:lnTo>
                <a:lnTo>
                  <a:pt x="122" y="198"/>
                </a:lnTo>
                <a:lnTo>
                  <a:pt x="107" y="221"/>
                </a:lnTo>
                <a:lnTo>
                  <a:pt x="94" y="241"/>
                </a:lnTo>
                <a:lnTo>
                  <a:pt x="84" y="254"/>
                </a:lnTo>
                <a:lnTo>
                  <a:pt x="81" y="260"/>
                </a:lnTo>
                <a:lnTo>
                  <a:pt x="0" y="370"/>
                </a:lnTo>
                <a:lnTo>
                  <a:pt x="81" y="209"/>
                </a:lnTo>
                <a:lnTo>
                  <a:pt x="136" y="123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5"/>
          <p:cNvSpPr>
            <a:spLocks/>
          </p:cNvSpPr>
          <p:nvPr/>
        </p:nvSpPr>
        <p:spPr bwMode="auto">
          <a:xfrm>
            <a:off x="6397625" y="5722938"/>
            <a:ext cx="163513" cy="192087"/>
          </a:xfrm>
          <a:custGeom>
            <a:avLst/>
            <a:gdLst/>
            <a:ahLst/>
            <a:cxnLst>
              <a:cxn ang="0">
                <a:pos x="290" y="0"/>
              </a:cxn>
              <a:cxn ang="0">
                <a:pos x="289" y="19"/>
              </a:cxn>
              <a:cxn ang="0">
                <a:pos x="285" y="63"/>
              </a:cxn>
              <a:cxn ang="0">
                <a:pos x="278" y="114"/>
              </a:cxn>
              <a:cxn ang="0">
                <a:pos x="264" y="153"/>
              </a:cxn>
              <a:cxn ang="0">
                <a:pos x="255" y="169"/>
              </a:cxn>
              <a:cxn ang="0">
                <a:pos x="242" y="187"/>
              </a:cxn>
              <a:cxn ang="0">
                <a:pos x="229" y="205"/>
              </a:cxn>
              <a:cxn ang="0">
                <a:pos x="214" y="223"/>
              </a:cxn>
              <a:cxn ang="0">
                <a:pos x="200" y="240"/>
              </a:cxn>
              <a:cxn ang="0">
                <a:pos x="190" y="252"/>
              </a:cxn>
              <a:cxn ang="0">
                <a:pos x="183" y="262"/>
              </a:cxn>
              <a:cxn ang="0">
                <a:pos x="180" y="265"/>
              </a:cxn>
              <a:cxn ang="0">
                <a:pos x="176" y="268"/>
              </a:cxn>
              <a:cxn ang="0">
                <a:pos x="168" y="275"/>
              </a:cxn>
              <a:cxn ang="0">
                <a:pos x="157" y="284"/>
              </a:cxn>
              <a:cxn ang="0">
                <a:pos x="143" y="296"/>
              </a:cxn>
              <a:cxn ang="0">
                <a:pos x="127" y="308"/>
              </a:cxn>
              <a:cxn ang="0">
                <a:pos x="113" y="318"/>
              </a:cxn>
              <a:cxn ang="0">
                <a:pos x="99" y="325"/>
              </a:cxn>
              <a:cxn ang="0">
                <a:pos x="90" y="328"/>
              </a:cxn>
              <a:cxn ang="0">
                <a:pos x="80" y="329"/>
              </a:cxn>
              <a:cxn ang="0">
                <a:pos x="67" y="332"/>
              </a:cxn>
              <a:cxn ang="0">
                <a:pos x="52" y="337"/>
              </a:cxn>
              <a:cxn ang="0">
                <a:pos x="38" y="341"/>
              </a:cxn>
              <a:cxn ang="0">
                <a:pos x="23" y="345"/>
              </a:cxn>
              <a:cxn ang="0">
                <a:pos x="12" y="349"/>
              </a:cxn>
              <a:cxn ang="0">
                <a:pos x="3" y="352"/>
              </a:cxn>
              <a:cxn ang="0">
                <a:pos x="0" y="353"/>
              </a:cxn>
              <a:cxn ang="0">
                <a:pos x="22" y="362"/>
              </a:cxn>
              <a:cxn ang="0">
                <a:pos x="90" y="353"/>
              </a:cxn>
              <a:cxn ang="0">
                <a:pos x="92" y="353"/>
              </a:cxn>
              <a:cxn ang="0">
                <a:pos x="96" y="352"/>
              </a:cxn>
              <a:cxn ang="0">
                <a:pos x="103" y="351"/>
              </a:cxn>
              <a:cxn ang="0">
                <a:pos x="112" y="348"/>
              </a:cxn>
              <a:cxn ang="0">
                <a:pos x="120" y="345"/>
              </a:cxn>
              <a:cxn ang="0">
                <a:pos x="129" y="341"/>
              </a:cxn>
              <a:cxn ang="0">
                <a:pos x="138" y="336"/>
              </a:cxn>
              <a:cxn ang="0">
                <a:pos x="145" y="328"/>
              </a:cxn>
              <a:cxn ang="0">
                <a:pos x="153" y="317"/>
              </a:cxn>
              <a:cxn ang="0">
                <a:pos x="167" y="302"/>
              </a:cxn>
              <a:cxn ang="0">
                <a:pos x="183" y="283"/>
              </a:cxn>
              <a:cxn ang="0">
                <a:pos x="198" y="265"/>
              </a:cxn>
              <a:cxn ang="0">
                <a:pos x="214" y="247"/>
              </a:cxn>
              <a:cxn ang="0">
                <a:pos x="226" y="232"/>
              </a:cxn>
              <a:cxn ang="0">
                <a:pos x="236" y="222"/>
              </a:cxn>
              <a:cxn ang="0">
                <a:pos x="239" y="218"/>
              </a:cxn>
              <a:cxn ang="0">
                <a:pos x="307" y="145"/>
              </a:cxn>
              <a:cxn ang="0">
                <a:pos x="290" y="0"/>
              </a:cxn>
            </a:cxnLst>
            <a:rect l="0" t="0" r="r" b="b"/>
            <a:pathLst>
              <a:path w="307" h="362">
                <a:moveTo>
                  <a:pt x="290" y="0"/>
                </a:moveTo>
                <a:lnTo>
                  <a:pt x="289" y="19"/>
                </a:lnTo>
                <a:lnTo>
                  <a:pt x="285" y="63"/>
                </a:lnTo>
                <a:lnTo>
                  <a:pt x="278" y="114"/>
                </a:lnTo>
                <a:lnTo>
                  <a:pt x="264" y="153"/>
                </a:lnTo>
                <a:lnTo>
                  <a:pt x="255" y="169"/>
                </a:lnTo>
                <a:lnTo>
                  <a:pt x="242" y="187"/>
                </a:lnTo>
                <a:lnTo>
                  <a:pt x="229" y="205"/>
                </a:lnTo>
                <a:lnTo>
                  <a:pt x="214" y="223"/>
                </a:lnTo>
                <a:lnTo>
                  <a:pt x="200" y="240"/>
                </a:lnTo>
                <a:lnTo>
                  <a:pt x="190" y="252"/>
                </a:lnTo>
                <a:lnTo>
                  <a:pt x="183" y="262"/>
                </a:lnTo>
                <a:lnTo>
                  <a:pt x="180" y="265"/>
                </a:lnTo>
                <a:lnTo>
                  <a:pt x="176" y="268"/>
                </a:lnTo>
                <a:lnTo>
                  <a:pt x="168" y="275"/>
                </a:lnTo>
                <a:lnTo>
                  <a:pt x="157" y="284"/>
                </a:lnTo>
                <a:lnTo>
                  <a:pt x="143" y="296"/>
                </a:lnTo>
                <a:lnTo>
                  <a:pt x="127" y="308"/>
                </a:lnTo>
                <a:lnTo>
                  <a:pt x="113" y="318"/>
                </a:lnTo>
                <a:lnTo>
                  <a:pt x="99" y="325"/>
                </a:lnTo>
                <a:lnTo>
                  <a:pt x="90" y="328"/>
                </a:lnTo>
                <a:lnTo>
                  <a:pt x="80" y="329"/>
                </a:lnTo>
                <a:lnTo>
                  <a:pt x="67" y="332"/>
                </a:lnTo>
                <a:lnTo>
                  <a:pt x="52" y="337"/>
                </a:lnTo>
                <a:lnTo>
                  <a:pt x="38" y="341"/>
                </a:lnTo>
                <a:lnTo>
                  <a:pt x="23" y="345"/>
                </a:lnTo>
                <a:lnTo>
                  <a:pt x="12" y="349"/>
                </a:lnTo>
                <a:lnTo>
                  <a:pt x="3" y="352"/>
                </a:lnTo>
                <a:lnTo>
                  <a:pt x="0" y="353"/>
                </a:lnTo>
                <a:lnTo>
                  <a:pt x="22" y="362"/>
                </a:lnTo>
                <a:lnTo>
                  <a:pt x="90" y="353"/>
                </a:lnTo>
                <a:lnTo>
                  <a:pt x="92" y="353"/>
                </a:lnTo>
                <a:lnTo>
                  <a:pt x="96" y="352"/>
                </a:lnTo>
                <a:lnTo>
                  <a:pt x="103" y="351"/>
                </a:lnTo>
                <a:lnTo>
                  <a:pt x="112" y="348"/>
                </a:lnTo>
                <a:lnTo>
                  <a:pt x="120" y="345"/>
                </a:lnTo>
                <a:lnTo>
                  <a:pt x="129" y="341"/>
                </a:lnTo>
                <a:lnTo>
                  <a:pt x="138" y="336"/>
                </a:lnTo>
                <a:lnTo>
                  <a:pt x="145" y="328"/>
                </a:lnTo>
                <a:lnTo>
                  <a:pt x="153" y="317"/>
                </a:lnTo>
                <a:lnTo>
                  <a:pt x="167" y="302"/>
                </a:lnTo>
                <a:lnTo>
                  <a:pt x="183" y="283"/>
                </a:lnTo>
                <a:lnTo>
                  <a:pt x="198" y="265"/>
                </a:lnTo>
                <a:lnTo>
                  <a:pt x="214" y="247"/>
                </a:lnTo>
                <a:lnTo>
                  <a:pt x="226" y="232"/>
                </a:lnTo>
                <a:lnTo>
                  <a:pt x="236" y="222"/>
                </a:lnTo>
                <a:lnTo>
                  <a:pt x="239" y="218"/>
                </a:lnTo>
                <a:lnTo>
                  <a:pt x="307" y="145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Freeform 56"/>
          <p:cNvSpPr>
            <a:spLocks/>
          </p:cNvSpPr>
          <p:nvPr/>
        </p:nvSpPr>
        <p:spPr bwMode="auto">
          <a:xfrm>
            <a:off x="6323013" y="5910263"/>
            <a:ext cx="98425" cy="6350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22" y="73"/>
              </a:cxn>
              <a:cxn ang="0">
                <a:pos x="0" y="120"/>
              </a:cxn>
              <a:cxn ang="0">
                <a:pos x="184" y="0"/>
              </a:cxn>
              <a:cxn ang="0">
                <a:pos x="141" y="0"/>
              </a:cxn>
            </a:cxnLst>
            <a:rect l="0" t="0" r="r" b="b"/>
            <a:pathLst>
              <a:path w="184" h="120">
                <a:moveTo>
                  <a:pt x="141" y="0"/>
                </a:moveTo>
                <a:lnTo>
                  <a:pt x="22" y="73"/>
                </a:lnTo>
                <a:lnTo>
                  <a:pt x="0" y="120"/>
                </a:lnTo>
                <a:lnTo>
                  <a:pt x="184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7"/>
          <p:cNvSpPr>
            <a:spLocks/>
          </p:cNvSpPr>
          <p:nvPr/>
        </p:nvSpPr>
        <p:spPr bwMode="auto">
          <a:xfrm>
            <a:off x="6772275" y="5470525"/>
            <a:ext cx="349250" cy="360363"/>
          </a:xfrm>
          <a:custGeom>
            <a:avLst/>
            <a:gdLst/>
            <a:ahLst/>
            <a:cxnLst>
              <a:cxn ang="0">
                <a:pos x="141" y="471"/>
              </a:cxn>
              <a:cxn ang="0">
                <a:pos x="148" y="452"/>
              </a:cxn>
              <a:cxn ang="0">
                <a:pos x="169" y="408"/>
              </a:cxn>
              <a:cxn ang="0">
                <a:pos x="200" y="358"/>
              </a:cxn>
              <a:cxn ang="0">
                <a:pos x="239" y="318"/>
              </a:cxn>
              <a:cxn ang="0">
                <a:pos x="275" y="292"/>
              </a:cxn>
              <a:cxn ang="0">
                <a:pos x="302" y="272"/>
              </a:cxn>
              <a:cxn ang="0">
                <a:pos x="319" y="258"/>
              </a:cxn>
              <a:cxn ang="0">
                <a:pos x="324" y="254"/>
              </a:cxn>
              <a:cxn ang="0">
                <a:pos x="409" y="185"/>
              </a:cxn>
              <a:cxn ang="0">
                <a:pos x="432" y="151"/>
              </a:cxn>
              <a:cxn ang="0">
                <a:pos x="464" y="103"/>
              </a:cxn>
              <a:cxn ang="0">
                <a:pos x="489" y="65"/>
              </a:cxn>
              <a:cxn ang="0">
                <a:pos x="497" y="50"/>
              </a:cxn>
              <a:cxn ang="0">
                <a:pos x="510" y="37"/>
              </a:cxn>
              <a:cxn ang="0">
                <a:pos x="524" y="26"/>
              </a:cxn>
              <a:cxn ang="0">
                <a:pos x="535" y="18"/>
              </a:cxn>
              <a:cxn ang="0">
                <a:pos x="538" y="16"/>
              </a:cxn>
              <a:cxn ang="0">
                <a:pos x="546" y="10"/>
              </a:cxn>
              <a:cxn ang="0">
                <a:pos x="559" y="3"/>
              </a:cxn>
              <a:cxn ang="0">
                <a:pos x="572" y="0"/>
              </a:cxn>
              <a:cxn ang="0">
                <a:pos x="602" y="6"/>
              </a:cxn>
              <a:cxn ang="0">
                <a:pos x="634" y="17"/>
              </a:cxn>
              <a:cxn ang="0">
                <a:pos x="653" y="25"/>
              </a:cxn>
              <a:cxn ang="0">
                <a:pos x="661" y="28"/>
              </a:cxn>
              <a:cxn ang="0">
                <a:pos x="660" y="51"/>
              </a:cxn>
              <a:cxn ang="0">
                <a:pos x="562" y="29"/>
              </a:cxn>
              <a:cxn ang="0">
                <a:pos x="534" y="57"/>
              </a:cxn>
              <a:cxn ang="0">
                <a:pos x="516" y="73"/>
              </a:cxn>
              <a:cxn ang="0">
                <a:pos x="493" y="96"/>
              </a:cxn>
              <a:cxn ang="0">
                <a:pos x="475" y="117"/>
              </a:cxn>
              <a:cxn ang="0">
                <a:pos x="470" y="130"/>
              </a:cxn>
              <a:cxn ang="0">
                <a:pos x="460" y="151"/>
              </a:cxn>
              <a:cxn ang="0">
                <a:pos x="444" y="176"/>
              </a:cxn>
              <a:cxn ang="0">
                <a:pos x="431" y="197"/>
              </a:cxn>
              <a:cxn ang="0">
                <a:pos x="421" y="208"/>
              </a:cxn>
              <a:cxn ang="0">
                <a:pos x="402" y="223"/>
              </a:cxn>
              <a:cxn ang="0">
                <a:pos x="377" y="240"/>
              </a:cxn>
              <a:cxn ang="0">
                <a:pos x="355" y="255"/>
              </a:cxn>
              <a:cxn ang="0">
                <a:pos x="334" y="273"/>
              </a:cxn>
              <a:cxn ang="0">
                <a:pos x="296" y="308"/>
              </a:cxn>
              <a:cxn ang="0">
                <a:pos x="252" y="352"/>
              </a:cxn>
              <a:cxn ang="0">
                <a:pos x="218" y="388"/>
              </a:cxn>
              <a:cxn ang="0">
                <a:pos x="202" y="408"/>
              </a:cxn>
              <a:cxn ang="0">
                <a:pos x="182" y="442"/>
              </a:cxn>
              <a:cxn ang="0">
                <a:pos x="162" y="479"/>
              </a:cxn>
              <a:cxn ang="0">
                <a:pos x="147" y="505"/>
              </a:cxn>
              <a:cxn ang="0">
                <a:pos x="0" y="683"/>
              </a:cxn>
            </a:cxnLst>
            <a:rect l="0" t="0" r="r" b="b"/>
            <a:pathLst>
              <a:path w="662" h="683">
                <a:moveTo>
                  <a:pt x="0" y="683"/>
                </a:moveTo>
                <a:lnTo>
                  <a:pt x="141" y="471"/>
                </a:lnTo>
                <a:lnTo>
                  <a:pt x="143" y="466"/>
                </a:lnTo>
                <a:lnTo>
                  <a:pt x="148" y="452"/>
                </a:lnTo>
                <a:lnTo>
                  <a:pt x="157" y="432"/>
                </a:lnTo>
                <a:lnTo>
                  <a:pt x="169" y="408"/>
                </a:lnTo>
                <a:lnTo>
                  <a:pt x="184" y="383"/>
                </a:lnTo>
                <a:lnTo>
                  <a:pt x="200" y="358"/>
                </a:lnTo>
                <a:lnTo>
                  <a:pt x="219" y="335"/>
                </a:lnTo>
                <a:lnTo>
                  <a:pt x="239" y="318"/>
                </a:lnTo>
                <a:lnTo>
                  <a:pt x="259" y="304"/>
                </a:lnTo>
                <a:lnTo>
                  <a:pt x="275" y="292"/>
                </a:lnTo>
                <a:lnTo>
                  <a:pt x="290" y="280"/>
                </a:lnTo>
                <a:lnTo>
                  <a:pt x="302" y="272"/>
                </a:lnTo>
                <a:lnTo>
                  <a:pt x="312" y="265"/>
                </a:lnTo>
                <a:lnTo>
                  <a:pt x="319" y="258"/>
                </a:lnTo>
                <a:lnTo>
                  <a:pt x="323" y="255"/>
                </a:lnTo>
                <a:lnTo>
                  <a:pt x="324" y="254"/>
                </a:lnTo>
                <a:lnTo>
                  <a:pt x="405" y="191"/>
                </a:lnTo>
                <a:lnTo>
                  <a:pt x="409" y="185"/>
                </a:lnTo>
                <a:lnTo>
                  <a:pt x="418" y="171"/>
                </a:lnTo>
                <a:lnTo>
                  <a:pt x="432" y="151"/>
                </a:lnTo>
                <a:lnTo>
                  <a:pt x="448" y="127"/>
                </a:lnTo>
                <a:lnTo>
                  <a:pt x="464" y="103"/>
                </a:lnTo>
                <a:lnTo>
                  <a:pt x="479" y="81"/>
                </a:lnTo>
                <a:lnTo>
                  <a:pt x="489" y="65"/>
                </a:lnTo>
                <a:lnTo>
                  <a:pt x="494" y="55"/>
                </a:lnTo>
                <a:lnTo>
                  <a:pt x="497" y="50"/>
                </a:lnTo>
                <a:lnTo>
                  <a:pt x="503" y="44"/>
                </a:lnTo>
                <a:lnTo>
                  <a:pt x="510" y="37"/>
                </a:lnTo>
                <a:lnTo>
                  <a:pt x="517" y="31"/>
                </a:lnTo>
                <a:lnTo>
                  <a:pt x="524" y="26"/>
                </a:lnTo>
                <a:lnTo>
                  <a:pt x="531" y="21"/>
                </a:lnTo>
                <a:lnTo>
                  <a:pt x="535" y="18"/>
                </a:lnTo>
                <a:lnTo>
                  <a:pt x="537" y="17"/>
                </a:lnTo>
                <a:lnTo>
                  <a:pt x="538" y="16"/>
                </a:lnTo>
                <a:lnTo>
                  <a:pt x="541" y="13"/>
                </a:lnTo>
                <a:lnTo>
                  <a:pt x="546" y="10"/>
                </a:lnTo>
                <a:lnTo>
                  <a:pt x="553" y="6"/>
                </a:lnTo>
                <a:lnTo>
                  <a:pt x="559" y="3"/>
                </a:lnTo>
                <a:lnTo>
                  <a:pt x="566" y="1"/>
                </a:lnTo>
                <a:lnTo>
                  <a:pt x="572" y="0"/>
                </a:lnTo>
                <a:lnTo>
                  <a:pt x="579" y="0"/>
                </a:lnTo>
                <a:lnTo>
                  <a:pt x="602" y="6"/>
                </a:lnTo>
                <a:lnTo>
                  <a:pt x="619" y="12"/>
                </a:lnTo>
                <a:lnTo>
                  <a:pt x="634" y="17"/>
                </a:lnTo>
                <a:lnTo>
                  <a:pt x="645" y="21"/>
                </a:lnTo>
                <a:lnTo>
                  <a:pt x="653" y="25"/>
                </a:lnTo>
                <a:lnTo>
                  <a:pt x="658" y="27"/>
                </a:lnTo>
                <a:lnTo>
                  <a:pt x="661" y="28"/>
                </a:lnTo>
                <a:lnTo>
                  <a:pt x="662" y="29"/>
                </a:lnTo>
                <a:lnTo>
                  <a:pt x="660" y="51"/>
                </a:lnTo>
                <a:lnTo>
                  <a:pt x="597" y="20"/>
                </a:lnTo>
                <a:lnTo>
                  <a:pt x="562" y="29"/>
                </a:lnTo>
                <a:lnTo>
                  <a:pt x="537" y="55"/>
                </a:lnTo>
                <a:lnTo>
                  <a:pt x="534" y="57"/>
                </a:lnTo>
                <a:lnTo>
                  <a:pt x="527" y="63"/>
                </a:lnTo>
                <a:lnTo>
                  <a:pt x="516" y="73"/>
                </a:lnTo>
                <a:lnTo>
                  <a:pt x="505" y="84"/>
                </a:lnTo>
                <a:lnTo>
                  <a:pt x="493" y="96"/>
                </a:lnTo>
                <a:lnTo>
                  <a:pt x="483" y="107"/>
                </a:lnTo>
                <a:lnTo>
                  <a:pt x="475" y="117"/>
                </a:lnTo>
                <a:lnTo>
                  <a:pt x="472" y="123"/>
                </a:lnTo>
                <a:lnTo>
                  <a:pt x="470" y="130"/>
                </a:lnTo>
                <a:lnTo>
                  <a:pt x="466" y="140"/>
                </a:lnTo>
                <a:lnTo>
                  <a:pt x="460" y="151"/>
                </a:lnTo>
                <a:lnTo>
                  <a:pt x="453" y="163"/>
                </a:lnTo>
                <a:lnTo>
                  <a:pt x="444" y="176"/>
                </a:lnTo>
                <a:lnTo>
                  <a:pt x="437" y="187"/>
                </a:lnTo>
                <a:lnTo>
                  <a:pt x="431" y="197"/>
                </a:lnTo>
                <a:lnTo>
                  <a:pt x="426" y="203"/>
                </a:lnTo>
                <a:lnTo>
                  <a:pt x="421" y="208"/>
                </a:lnTo>
                <a:lnTo>
                  <a:pt x="413" y="216"/>
                </a:lnTo>
                <a:lnTo>
                  <a:pt x="402" y="223"/>
                </a:lnTo>
                <a:lnTo>
                  <a:pt x="390" y="231"/>
                </a:lnTo>
                <a:lnTo>
                  <a:pt x="377" y="240"/>
                </a:lnTo>
                <a:lnTo>
                  <a:pt x="365" y="248"/>
                </a:lnTo>
                <a:lnTo>
                  <a:pt x="355" y="255"/>
                </a:lnTo>
                <a:lnTo>
                  <a:pt x="345" y="262"/>
                </a:lnTo>
                <a:lnTo>
                  <a:pt x="334" y="273"/>
                </a:lnTo>
                <a:lnTo>
                  <a:pt x="317" y="288"/>
                </a:lnTo>
                <a:lnTo>
                  <a:pt x="296" y="308"/>
                </a:lnTo>
                <a:lnTo>
                  <a:pt x="274" y="330"/>
                </a:lnTo>
                <a:lnTo>
                  <a:pt x="252" y="352"/>
                </a:lnTo>
                <a:lnTo>
                  <a:pt x="233" y="373"/>
                </a:lnTo>
                <a:lnTo>
                  <a:pt x="218" y="388"/>
                </a:lnTo>
                <a:lnTo>
                  <a:pt x="209" y="399"/>
                </a:lnTo>
                <a:lnTo>
                  <a:pt x="202" y="408"/>
                </a:lnTo>
                <a:lnTo>
                  <a:pt x="193" y="423"/>
                </a:lnTo>
                <a:lnTo>
                  <a:pt x="182" y="442"/>
                </a:lnTo>
                <a:lnTo>
                  <a:pt x="172" y="460"/>
                </a:lnTo>
                <a:lnTo>
                  <a:pt x="162" y="479"/>
                </a:lnTo>
                <a:lnTo>
                  <a:pt x="153" y="495"/>
                </a:lnTo>
                <a:lnTo>
                  <a:pt x="147" y="505"/>
                </a:lnTo>
                <a:lnTo>
                  <a:pt x="145" y="509"/>
                </a:lnTo>
                <a:lnTo>
                  <a:pt x="0" y="6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Freeform 58"/>
          <p:cNvSpPr>
            <a:spLocks/>
          </p:cNvSpPr>
          <p:nvPr/>
        </p:nvSpPr>
        <p:spPr bwMode="auto">
          <a:xfrm>
            <a:off x="6921500" y="5667375"/>
            <a:ext cx="301625" cy="238125"/>
          </a:xfrm>
          <a:custGeom>
            <a:avLst/>
            <a:gdLst/>
            <a:ahLst/>
            <a:cxnLst>
              <a:cxn ang="0">
                <a:pos x="5" y="430"/>
              </a:cxn>
              <a:cxn ang="0">
                <a:pos x="39" y="405"/>
              </a:cxn>
              <a:cxn ang="0">
                <a:pos x="87" y="370"/>
              </a:cxn>
              <a:cxn ang="0">
                <a:pos x="126" y="345"/>
              </a:cxn>
              <a:cxn ang="0">
                <a:pos x="139" y="339"/>
              </a:cxn>
              <a:cxn ang="0">
                <a:pos x="154" y="334"/>
              </a:cxn>
              <a:cxn ang="0">
                <a:pos x="177" y="325"/>
              </a:cxn>
              <a:cxn ang="0">
                <a:pos x="205" y="312"/>
              </a:cxn>
              <a:cxn ang="0">
                <a:pos x="235" y="300"/>
              </a:cxn>
              <a:cxn ang="0">
                <a:pos x="266" y="287"/>
              </a:cxn>
              <a:cxn ang="0">
                <a:pos x="295" y="277"/>
              </a:cxn>
              <a:cxn ang="0">
                <a:pos x="318" y="270"/>
              </a:cxn>
              <a:cxn ang="0">
                <a:pos x="346" y="265"/>
              </a:cxn>
              <a:cxn ang="0">
                <a:pos x="392" y="253"/>
              </a:cxn>
              <a:cxn ang="0">
                <a:pos x="437" y="238"/>
              </a:cxn>
              <a:cxn ang="0">
                <a:pos x="468" y="228"/>
              </a:cxn>
              <a:cxn ang="0">
                <a:pos x="472" y="179"/>
              </a:cxn>
              <a:cxn ang="0">
                <a:pos x="523" y="77"/>
              </a:cxn>
              <a:cxn ang="0">
                <a:pos x="570" y="0"/>
              </a:cxn>
              <a:cxn ang="0">
                <a:pos x="549" y="77"/>
              </a:cxn>
              <a:cxn ang="0">
                <a:pos x="531" y="161"/>
              </a:cxn>
              <a:cxn ang="0">
                <a:pos x="498" y="247"/>
              </a:cxn>
              <a:cxn ang="0">
                <a:pos x="407" y="285"/>
              </a:cxn>
              <a:cxn ang="0">
                <a:pos x="371" y="288"/>
              </a:cxn>
              <a:cxn ang="0">
                <a:pos x="319" y="296"/>
              </a:cxn>
              <a:cxn ang="0">
                <a:pos x="269" y="309"/>
              </a:cxn>
              <a:cxn ang="0">
                <a:pos x="242" y="325"/>
              </a:cxn>
              <a:cxn ang="0">
                <a:pos x="221" y="337"/>
              </a:cxn>
              <a:cxn ang="0">
                <a:pos x="194" y="350"/>
              </a:cxn>
              <a:cxn ang="0">
                <a:pos x="165" y="362"/>
              </a:cxn>
              <a:cxn ang="0">
                <a:pos x="137" y="374"/>
              </a:cxn>
              <a:cxn ang="0">
                <a:pos x="112" y="384"/>
              </a:cxn>
              <a:cxn ang="0">
                <a:pos x="92" y="392"/>
              </a:cxn>
              <a:cxn ang="0">
                <a:pos x="81" y="395"/>
              </a:cxn>
              <a:cxn ang="0">
                <a:pos x="4" y="451"/>
              </a:cxn>
            </a:cxnLst>
            <a:rect l="0" t="0" r="r" b="b"/>
            <a:pathLst>
              <a:path w="570" h="451">
                <a:moveTo>
                  <a:pt x="0" y="434"/>
                </a:moveTo>
                <a:lnTo>
                  <a:pt x="5" y="430"/>
                </a:lnTo>
                <a:lnTo>
                  <a:pt x="19" y="420"/>
                </a:lnTo>
                <a:lnTo>
                  <a:pt x="39" y="405"/>
                </a:lnTo>
                <a:lnTo>
                  <a:pt x="63" y="387"/>
                </a:lnTo>
                <a:lnTo>
                  <a:pt x="87" y="370"/>
                </a:lnTo>
                <a:lnTo>
                  <a:pt x="109" y="355"/>
                </a:lnTo>
                <a:lnTo>
                  <a:pt x="126" y="345"/>
                </a:lnTo>
                <a:lnTo>
                  <a:pt x="135" y="340"/>
                </a:lnTo>
                <a:lnTo>
                  <a:pt x="139" y="339"/>
                </a:lnTo>
                <a:lnTo>
                  <a:pt x="145" y="337"/>
                </a:lnTo>
                <a:lnTo>
                  <a:pt x="154" y="334"/>
                </a:lnTo>
                <a:lnTo>
                  <a:pt x="164" y="330"/>
                </a:lnTo>
                <a:lnTo>
                  <a:pt x="177" y="325"/>
                </a:lnTo>
                <a:lnTo>
                  <a:pt x="190" y="319"/>
                </a:lnTo>
                <a:lnTo>
                  <a:pt x="205" y="312"/>
                </a:lnTo>
                <a:lnTo>
                  <a:pt x="221" y="306"/>
                </a:lnTo>
                <a:lnTo>
                  <a:pt x="235" y="300"/>
                </a:lnTo>
                <a:lnTo>
                  <a:pt x="251" y="294"/>
                </a:lnTo>
                <a:lnTo>
                  <a:pt x="266" y="287"/>
                </a:lnTo>
                <a:lnTo>
                  <a:pt x="281" y="281"/>
                </a:lnTo>
                <a:lnTo>
                  <a:pt x="295" y="277"/>
                </a:lnTo>
                <a:lnTo>
                  <a:pt x="307" y="273"/>
                </a:lnTo>
                <a:lnTo>
                  <a:pt x="318" y="270"/>
                </a:lnTo>
                <a:lnTo>
                  <a:pt x="327" y="269"/>
                </a:lnTo>
                <a:lnTo>
                  <a:pt x="346" y="265"/>
                </a:lnTo>
                <a:lnTo>
                  <a:pt x="368" y="259"/>
                </a:lnTo>
                <a:lnTo>
                  <a:pt x="392" y="253"/>
                </a:lnTo>
                <a:lnTo>
                  <a:pt x="416" y="246"/>
                </a:lnTo>
                <a:lnTo>
                  <a:pt x="437" y="238"/>
                </a:lnTo>
                <a:lnTo>
                  <a:pt x="455" y="232"/>
                </a:lnTo>
                <a:lnTo>
                  <a:pt x="468" y="228"/>
                </a:lnTo>
                <a:lnTo>
                  <a:pt x="472" y="226"/>
                </a:lnTo>
                <a:lnTo>
                  <a:pt x="472" y="179"/>
                </a:lnTo>
                <a:lnTo>
                  <a:pt x="510" y="136"/>
                </a:lnTo>
                <a:lnTo>
                  <a:pt x="523" y="77"/>
                </a:lnTo>
                <a:lnTo>
                  <a:pt x="553" y="34"/>
                </a:lnTo>
                <a:lnTo>
                  <a:pt x="570" y="0"/>
                </a:lnTo>
                <a:lnTo>
                  <a:pt x="570" y="18"/>
                </a:lnTo>
                <a:lnTo>
                  <a:pt x="549" y="77"/>
                </a:lnTo>
                <a:lnTo>
                  <a:pt x="531" y="102"/>
                </a:lnTo>
                <a:lnTo>
                  <a:pt x="531" y="161"/>
                </a:lnTo>
                <a:lnTo>
                  <a:pt x="502" y="192"/>
                </a:lnTo>
                <a:lnTo>
                  <a:pt x="498" y="247"/>
                </a:lnTo>
                <a:lnTo>
                  <a:pt x="412" y="285"/>
                </a:lnTo>
                <a:lnTo>
                  <a:pt x="407" y="285"/>
                </a:lnTo>
                <a:lnTo>
                  <a:pt x="393" y="286"/>
                </a:lnTo>
                <a:lnTo>
                  <a:pt x="371" y="288"/>
                </a:lnTo>
                <a:lnTo>
                  <a:pt x="346" y="292"/>
                </a:lnTo>
                <a:lnTo>
                  <a:pt x="319" y="296"/>
                </a:lnTo>
                <a:lnTo>
                  <a:pt x="291" y="302"/>
                </a:lnTo>
                <a:lnTo>
                  <a:pt x="269" y="309"/>
                </a:lnTo>
                <a:lnTo>
                  <a:pt x="251" y="320"/>
                </a:lnTo>
                <a:lnTo>
                  <a:pt x="242" y="325"/>
                </a:lnTo>
                <a:lnTo>
                  <a:pt x="232" y="331"/>
                </a:lnTo>
                <a:lnTo>
                  <a:pt x="221" y="337"/>
                </a:lnTo>
                <a:lnTo>
                  <a:pt x="208" y="344"/>
                </a:lnTo>
                <a:lnTo>
                  <a:pt x="194" y="350"/>
                </a:lnTo>
                <a:lnTo>
                  <a:pt x="180" y="356"/>
                </a:lnTo>
                <a:lnTo>
                  <a:pt x="165" y="362"/>
                </a:lnTo>
                <a:lnTo>
                  <a:pt x="151" y="369"/>
                </a:lnTo>
                <a:lnTo>
                  <a:pt x="137" y="374"/>
                </a:lnTo>
                <a:lnTo>
                  <a:pt x="124" y="379"/>
                </a:lnTo>
                <a:lnTo>
                  <a:pt x="112" y="384"/>
                </a:lnTo>
                <a:lnTo>
                  <a:pt x="101" y="388"/>
                </a:lnTo>
                <a:lnTo>
                  <a:pt x="92" y="392"/>
                </a:lnTo>
                <a:lnTo>
                  <a:pt x="86" y="394"/>
                </a:lnTo>
                <a:lnTo>
                  <a:pt x="81" y="395"/>
                </a:lnTo>
                <a:lnTo>
                  <a:pt x="80" y="396"/>
                </a:lnTo>
                <a:lnTo>
                  <a:pt x="4" y="451"/>
                </a:lnTo>
                <a:lnTo>
                  <a:pt x="0" y="4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59"/>
          <p:cNvSpPr>
            <a:spLocks/>
          </p:cNvSpPr>
          <p:nvPr/>
        </p:nvSpPr>
        <p:spPr bwMode="auto">
          <a:xfrm>
            <a:off x="6615113" y="5822950"/>
            <a:ext cx="314325" cy="269875"/>
          </a:xfrm>
          <a:custGeom>
            <a:avLst/>
            <a:gdLst/>
            <a:ahLst/>
            <a:cxnLst>
              <a:cxn ang="0">
                <a:pos x="230" y="38"/>
              </a:cxn>
              <a:cxn ang="0">
                <a:pos x="356" y="0"/>
              </a:cxn>
              <a:cxn ang="0">
                <a:pos x="362" y="1"/>
              </a:cxn>
              <a:cxn ang="0">
                <a:pos x="374" y="4"/>
              </a:cxn>
              <a:cxn ang="0">
                <a:pos x="393" y="9"/>
              </a:cxn>
              <a:cxn ang="0">
                <a:pos x="415" y="14"/>
              </a:cxn>
              <a:cxn ang="0">
                <a:pos x="437" y="20"/>
              </a:cxn>
              <a:cxn ang="0">
                <a:pos x="458" y="27"/>
              </a:cxn>
              <a:cxn ang="0">
                <a:pos x="474" y="33"/>
              </a:cxn>
              <a:cxn ang="0">
                <a:pos x="485" y="38"/>
              </a:cxn>
              <a:cxn ang="0">
                <a:pos x="493" y="44"/>
              </a:cxn>
              <a:cxn ang="0">
                <a:pos x="503" y="52"/>
              </a:cxn>
              <a:cxn ang="0">
                <a:pos x="515" y="61"/>
              </a:cxn>
              <a:cxn ang="0">
                <a:pos x="527" y="70"/>
              </a:cxn>
              <a:cxn ang="0">
                <a:pos x="538" y="79"/>
              </a:cxn>
              <a:cxn ang="0">
                <a:pos x="547" y="86"/>
              </a:cxn>
              <a:cxn ang="0">
                <a:pos x="555" y="91"/>
              </a:cxn>
              <a:cxn ang="0">
                <a:pos x="557" y="93"/>
              </a:cxn>
              <a:cxn ang="0">
                <a:pos x="595" y="165"/>
              </a:cxn>
              <a:cxn ang="0">
                <a:pos x="595" y="208"/>
              </a:cxn>
              <a:cxn ang="0">
                <a:pos x="523" y="463"/>
              </a:cxn>
              <a:cxn ang="0">
                <a:pos x="497" y="510"/>
              </a:cxn>
              <a:cxn ang="0">
                <a:pos x="499" y="500"/>
              </a:cxn>
              <a:cxn ang="0">
                <a:pos x="503" y="477"/>
              </a:cxn>
              <a:cxn ang="0">
                <a:pos x="508" y="451"/>
              </a:cxn>
              <a:cxn ang="0">
                <a:pos x="510" y="434"/>
              </a:cxn>
              <a:cxn ang="0">
                <a:pos x="512" y="419"/>
              </a:cxn>
              <a:cxn ang="0">
                <a:pos x="519" y="390"/>
              </a:cxn>
              <a:cxn ang="0">
                <a:pos x="528" y="352"/>
              </a:cxn>
              <a:cxn ang="0">
                <a:pos x="540" y="308"/>
              </a:cxn>
              <a:cxn ang="0">
                <a:pos x="551" y="264"/>
              </a:cxn>
              <a:cxn ang="0">
                <a:pos x="561" y="228"/>
              </a:cxn>
              <a:cxn ang="0">
                <a:pos x="568" y="201"/>
              </a:cxn>
              <a:cxn ang="0">
                <a:pos x="570" y="191"/>
              </a:cxn>
              <a:cxn ang="0">
                <a:pos x="540" y="128"/>
              </a:cxn>
              <a:cxn ang="0">
                <a:pos x="538" y="125"/>
              </a:cxn>
              <a:cxn ang="0">
                <a:pos x="533" y="116"/>
              </a:cxn>
              <a:cxn ang="0">
                <a:pos x="524" y="104"/>
              </a:cxn>
              <a:cxn ang="0">
                <a:pos x="513" y="90"/>
              </a:cxn>
              <a:cxn ang="0">
                <a:pos x="499" y="76"/>
              </a:cxn>
              <a:cxn ang="0">
                <a:pos x="484" y="63"/>
              </a:cxn>
              <a:cxn ang="0">
                <a:pos x="468" y="53"/>
              </a:cxn>
              <a:cxn ang="0">
                <a:pos x="450" y="46"/>
              </a:cxn>
              <a:cxn ang="0">
                <a:pos x="433" y="43"/>
              </a:cxn>
              <a:cxn ang="0">
                <a:pos x="417" y="41"/>
              </a:cxn>
              <a:cxn ang="0">
                <a:pos x="401" y="39"/>
              </a:cxn>
              <a:cxn ang="0">
                <a:pos x="388" y="37"/>
              </a:cxn>
              <a:cxn ang="0">
                <a:pos x="376" y="36"/>
              </a:cxn>
              <a:cxn ang="0">
                <a:pos x="368" y="35"/>
              </a:cxn>
              <a:cxn ang="0">
                <a:pos x="363" y="34"/>
              </a:cxn>
              <a:cxn ang="0">
                <a:pos x="361" y="34"/>
              </a:cxn>
              <a:cxn ang="0">
                <a:pos x="263" y="46"/>
              </a:cxn>
              <a:cxn ang="0">
                <a:pos x="226" y="81"/>
              </a:cxn>
              <a:cxn ang="0">
                <a:pos x="18" y="353"/>
              </a:cxn>
              <a:cxn ang="0">
                <a:pos x="0" y="353"/>
              </a:cxn>
              <a:cxn ang="0">
                <a:pos x="230" y="38"/>
              </a:cxn>
            </a:cxnLst>
            <a:rect l="0" t="0" r="r" b="b"/>
            <a:pathLst>
              <a:path w="595" h="510">
                <a:moveTo>
                  <a:pt x="230" y="38"/>
                </a:moveTo>
                <a:lnTo>
                  <a:pt x="356" y="0"/>
                </a:lnTo>
                <a:lnTo>
                  <a:pt x="362" y="1"/>
                </a:lnTo>
                <a:lnTo>
                  <a:pt x="374" y="4"/>
                </a:lnTo>
                <a:lnTo>
                  <a:pt x="393" y="9"/>
                </a:lnTo>
                <a:lnTo>
                  <a:pt x="415" y="14"/>
                </a:lnTo>
                <a:lnTo>
                  <a:pt x="437" y="20"/>
                </a:lnTo>
                <a:lnTo>
                  <a:pt x="458" y="27"/>
                </a:lnTo>
                <a:lnTo>
                  <a:pt x="474" y="33"/>
                </a:lnTo>
                <a:lnTo>
                  <a:pt x="485" y="38"/>
                </a:lnTo>
                <a:lnTo>
                  <a:pt x="493" y="44"/>
                </a:lnTo>
                <a:lnTo>
                  <a:pt x="503" y="52"/>
                </a:lnTo>
                <a:lnTo>
                  <a:pt x="515" y="61"/>
                </a:lnTo>
                <a:lnTo>
                  <a:pt x="527" y="70"/>
                </a:lnTo>
                <a:lnTo>
                  <a:pt x="538" y="79"/>
                </a:lnTo>
                <a:lnTo>
                  <a:pt x="547" y="86"/>
                </a:lnTo>
                <a:lnTo>
                  <a:pt x="555" y="91"/>
                </a:lnTo>
                <a:lnTo>
                  <a:pt x="557" y="93"/>
                </a:lnTo>
                <a:lnTo>
                  <a:pt x="595" y="165"/>
                </a:lnTo>
                <a:lnTo>
                  <a:pt x="595" y="208"/>
                </a:lnTo>
                <a:lnTo>
                  <a:pt x="523" y="463"/>
                </a:lnTo>
                <a:lnTo>
                  <a:pt x="497" y="510"/>
                </a:lnTo>
                <a:lnTo>
                  <a:pt x="499" y="500"/>
                </a:lnTo>
                <a:lnTo>
                  <a:pt x="503" y="477"/>
                </a:lnTo>
                <a:lnTo>
                  <a:pt x="508" y="451"/>
                </a:lnTo>
                <a:lnTo>
                  <a:pt x="510" y="434"/>
                </a:lnTo>
                <a:lnTo>
                  <a:pt x="512" y="419"/>
                </a:lnTo>
                <a:lnTo>
                  <a:pt x="519" y="390"/>
                </a:lnTo>
                <a:lnTo>
                  <a:pt x="528" y="352"/>
                </a:lnTo>
                <a:lnTo>
                  <a:pt x="540" y="308"/>
                </a:lnTo>
                <a:lnTo>
                  <a:pt x="551" y="264"/>
                </a:lnTo>
                <a:lnTo>
                  <a:pt x="561" y="228"/>
                </a:lnTo>
                <a:lnTo>
                  <a:pt x="568" y="201"/>
                </a:lnTo>
                <a:lnTo>
                  <a:pt x="570" y="191"/>
                </a:lnTo>
                <a:lnTo>
                  <a:pt x="540" y="128"/>
                </a:lnTo>
                <a:lnTo>
                  <a:pt x="538" y="125"/>
                </a:lnTo>
                <a:lnTo>
                  <a:pt x="533" y="116"/>
                </a:lnTo>
                <a:lnTo>
                  <a:pt x="524" y="104"/>
                </a:lnTo>
                <a:lnTo>
                  <a:pt x="513" y="90"/>
                </a:lnTo>
                <a:lnTo>
                  <a:pt x="499" y="76"/>
                </a:lnTo>
                <a:lnTo>
                  <a:pt x="484" y="63"/>
                </a:lnTo>
                <a:lnTo>
                  <a:pt x="468" y="53"/>
                </a:lnTo>
                <a:lnTo>
                  <a:pt x="450" y="46"/>
                </a:lnTo>
                <a:lnTo>
                  <a:pt x="433" y="43"/>
                </a:lnTo>
                <a:lnTo>
                  <a:pt x="417" y="41"/>
                </a:lnTo>
                <a:lnTo>
                  <a:pt x="401" y="39"/>
                </a:lnTo>
                <a:lnTo>
                  <a:pt x="388" y="37"/>
                </a:lnTo>
                <a:lnTo>
                  <a:pt x="376" y="36"/>
                </a:lnTo>
                <a:lnTo>
                  <a:pt x="368" y="35"/>
                </a:lnTo>
                <a:lnTo>
                  <a:pt x="363" y="34"/>
                </a:lnTo>
                <a:lnTo>
                  <a:pt x="361" y="34"/>
                </a:lnTo>
                <a:lnTo>
                  <a:pt x="263" y="46"/>
                </a:lnTo>
                <a:lnTo>
                  <a:pt x="226" y="81"/>
                </a:lnTo>
                <a:lnTo>
                  <a:pt x="18" y="353"/>
                </a:lnTo>
                <a:lnTo>
                  <a:pt x="0" y="353"/>
                </a:lnTo>
                <a:lnTo>
                  <a:pt x="2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Freeform 60"/>
          <p:cNvSpPr>
            <a:spLocks/>
          </p:cNvSpPr>
          <p:nvPr/>
        </p:nvSpPr>
        <p:spPr bwMode="auto">
          <a:xfrm>
            <a:off x="6546850" y="5995988"/>
            <a:ext cx="242888" cy="84137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55"/>
              </a:cxn>
              <a:cxn ang="0">
                <a:pos x="7" y="150"/>
              </a:cxn>
              <a:cxn ang="0">
                <a:pos x="15" y="142"/>
              </a:cxn>
              <a:cxn ang="0">
                <a:pos x="26" y="133"/>
              </a:cxn>
              <a:cxn ang="0">
                <a:pos x="37" y="123"/>
              </a:cxn>
              <a:cxn ang="0">
                <a:pos x="48" y="112"/>
              </a:cxn>
              <a:cxn ang="0">
                <a:pos x="58" y="102"/>
              </a:cxn>
              <a:cxn ang="0">
                <a:pos x="67" y="92"/>
              </a:cxn>
              <a:cxn ang="0">
                <a:pos x="74" y="84"/>
              </a:cxn>
              <a:cxn ang="0">
                <a:pos x="78" y="75"/>
              </a:cxn>
              <a:cxn ang="0">
                <a:pos x="81" y="64"/>
              </a:cxn>
              <a:cxn ang="0">
                <a:pos x="84" y="54"/>
              </a:cxn>
              <a:cxn ang="0">
                <a:pos x="87" y="46"/>
              </a:cxn>
              <a:cxn ang="0">
                <a:pos x="91" y="37"/>
              </a:cxn>
              <a:cxn ang="0">
                <a:pos x="100" y="32"/>
              </a:cxn>
              <a:cxn ang="0">
                <a:pos x="110" y="29"/>
              </a:cxn>
              <a:cxn ang="0">
                <a:pos x="125" y="27"/>
              </a:cxn>
              <a:cxn ang="0">
                <a:pos x="143" y="23"/>
              </a:cxn>
              <a:cxn ang="0">
                <a:pos x="161" y="17"/>
              </a:cxn>
              <a:cxn ang="0">
                <a:pos x="180" y="12"/>
              </a:cxn>
              <a:cxn ang="0">
                <a:pos x="198" y="8"/>
              </a:cxn>
              <a:cxn ang="0">
                <a:pos x="211" y="4"/>
              </a:cxn>
              <a:cxn ang="0">
                <a:pos x="222" y="1"/>
              </a:cxn>
              <a:cxn ang="0">
                <a:pos x="225" y="0"/>
              </a:cxn>
              <a:cxn ang="0">
                <a:pos x="357" y="0"/>
              </a:cxn>
              <a:cxn ang="0">
                <a:pos x="458" y="59"/>
              </a:cxn>
              <a:cxn ang="0">
                <a:pos x="365" y="25"/>
              </a:cxn>
              <a:cxn ang="0">
                <a:pos x="363" y="25"/>
              </a:cxn>
              <a:cxn ang="0">
                <a:pos x="358" y="25"/>
              </a:cxn>
              <a:cxn ang="0">
                <a:pos x="351" y="25"/>
              </a:cxn>
              <a:cxn ang="0">
                <a:pos x="343" y="25"/>
              </a:cxn>
              <a:cxn ang="0">
                <a:pos x="331" y="24"/>
              </a:cxn>
              <a:cxn ang="0">
                <a:pos x="319" y="24"/>
              </a:cxn>
              <a:cxn ang="0">
                <a:pos x="305" y="24"/>
              </a:cxn>
              <a:cxn ang="0">
                <a:pos x="291" y="24"/>
              </a:cxn>
              <a:cxn ang="0">
                <a:pos x="276" y="25"/>
              </a:cxn>
              <a:cxn ang="0">
                <a:pos x="261" y="25"/>
              </a:cxn>
              <a:cxn ang="0">
                <a:pos x="247" y="26"/>
              </a:cxn>
              <a:cxn ang="0">
                <a:pos x="232" y="27"/>
              </a:cxn>
              <a:cxn ang="0">
                <a:pos x="220" y="28"/>
              </a:cxn>
              <a:cxn ang="0">
                <a:pos x="208" y="29"/>
              </a:cxn>
              <a:cxn ang="0">
                <a:pos x="199" y="31"/>
              </a:cxn>
              <a:cxn ang="0">
                <a:pos x="192" y="33"/>
              </a:cxn>
              <a:cxn ang="0">
                <a:pos x="178" y="38"/>
              </a:cxn>
              <a:cxn ang="0">
                <a:pos x="163" y="45"/>
              </a:cxn>
              <a:cxn ang="0">
                <a:pos x="148" y="52"/>
              </a:cxn>
              <a:cxn ang="0">
                <a:pos x="134" y="59"/>
              </a:cxn>
              <a:cxn ang="0">
                <a:pos x="122" y="65"/>
              </a:cxn>
              <a:cxn ang="0">
                <a:pos x="111" y="71"/>
              </a:cxn>
              <a:cxn ang="0">
                <a:pos x="104" y="75"/>
              </a:cxn>
              <a:cxn ang="0">
                <a:pos x="102" y="76"/>
              </a:cxn>
              <a:cxn ang="0">
                <a:pos x="80" y="127"/>
              </a:cxn>
              <a:cxn ang="0">
                <a:pos x="0" y="157"/>
              </a:cxn>
            </a:cxnLst>
            <a:rect l="0" t="0" r="r" b="b"/>
            <a:pathLst>
              <a:path w="458" h="157">
                <a:moveTo>
                  <a:pt x="0" y="157"/>
                </a:moveTo>
                <a:lnTo>
                  <a:pt x="2" y="155"/>
                </a:lnTo>
                <a:lnTo>
                  <a:pt x="7" y="150"/>
                </a:lnTo>
                <a:lnTo>
                  <a:pt x="15" y="142"/>
                </a:lnTo>
                <a:lnTo>
                  <a:pt x="26" y="133"/>
                </a:lnTo>
                <a:lnTo>
                  <a:pt x="37" y="123"/>
                </a:lnTo>
                <a:lnTo>
                  <a:pt x="48" y="112"/>
                </a:lnTo>
                <a:lnTo>
                  <a:pt x="58" y="102"/>
                </a:lnTo>
                <a:lnTo>
                  <a:pt x="67" y="92"/>
                </a:lnTo>
                <a:lnTo>
                  <a:pt x="74" y="84"/>
                </a:lnTo>
                <a:lnTo>
                  <a:pt x="78" y="75"/>
                </a:lnTo>
                <a:lnTo>
                  <a:pt x="81" y="64"/>
                </a:lnTo>
                <a:lnTo>
                  <a:pt x="84" y="54"/>
                </a:lnTo>
                <a:lnTo>
                  <a:pt x="87" y="46"/>
                </a:lnTo>
                <a:lnTo>
                  <a:pt x="91" y="37"/>
                </a:lnTo>
                <a:lnTo>
                  <a:pt x="100" y="32"/>
                </a:lnTo>
                <a:lnTo>
                  <a:pt x="110" y="29"/>
                </a:lnTo>
                <a:lnTo>
                  <a:pt x="125" y="27"/>
                </a:lnTo>
                <a:lnTo>
                  <a:pt x="143" y="23"/>
                </a:lnTo>
                <a:lnTo>
                  <a:pt x="161" y="17"/>
                </a:lnTo>
                <a:lnTo>
                  <a:pt x="180" y="12"/>
                </a:lnTo>
                <a:lnTo>
                  <a:pt x="198" y="8"/>
                </a:lnTo>
                <a:lnTo>
                  <a:pt x="211" y="4"/>
                </a:lnTo>
                <a:lnTo>
                  <a:pt x="222" y="1"/>
                </a:lnTo>
                <a:lnTo>
                  <a:pt x="225" y="0"/>
                </a:lnTo>
                <a:lnTo>
                  <a:pt x="357" y="0"/>
                </a:lnTo>
                <a:lnTo>
                  <a:pt x="458" y="59"/>
                </a:lnTo>
                <a:lnTo>
                  <a:pt x="365" y="25"/>
                </a:lnTo>
                <a:lnTo>
                  <a:pt x="363" y="25"/>
                </a:lnTo>
                <a:lnTo>
                  <a:pt x="358" y="25"/>
                </a:lnTo>
                <a:lnTo>
                  <a:pt x="351" y="25"/>
                </a:lnTo>
                <a:lnTo>
                  <a:pt x="343" y="25"/>
                </a:lnTo>
                <a:lnTo>
                  <a:pt x="331" y="24"/>
                </a:lnTo>
                <a:lnTo>
                  <a:pt x="319" y="24"/>
                </a:lnTo>
                <a:lnTo>
                  <a:pt x="305" y="24"/>
                </a:lnTo>
                <a:lnTo>
                  <a:pt x="291" y="24"/>
                </a:lnTo>
                <a:lnTo>
                  <a:pt x="276" y="25"/>
                </a:lnTo>
                <a:lnTo>
                  <a:pt x="261" y="25"/>
                </a:lnTo>
                <a:lnTo>
                  <a:pt x="247" y="26"/>
                </a:lnTo>
                <a:lnTo>
                  <a:pt x="232" y="27"/>
                </a:lnTo>
                <a:lnTo>
                  <a:pt x="220" y="28"/>
                </a:lnTo>
                <a:lnTo>
                  <a:pt x="208" y="29"/>
                </a:lnTo>
                <a:lnTo>
                  <a:pt x="199" y="31"/>
                </a:lnTo>
                <a:lnTo>
                  <a:pt x="192" y="33"/>
                </a:lnTo>
                <a:lnTo>
                  <a:pt x="178" y="38"/>
                </a:lnTo>
                <a:lnTo>
                  <a:pt x="163" y="45"/>
                </a:lnTo>
                <a:lnTo>
                  <a:pt x="148" y="52"/>
                </a:lnTo>
                <a:lnTo>
                  <a:pt x="134" y="59"/>
                </a:lnTo>
                <a:lnTo>
                  <a:pt x="122" y="65"/>
                </a:lnTo>
                <a:lnTo>
                  <a:pt x="111" y="71"/>
                </a:lnTo>
                <a:lnTo>
                  <a:pt x="104" y="75"/>
                </a:lnTo>
                <a:lnTo>
                  <a:pt x="102" y="76"/>
                </a:lnTo>
                <a:lnTo>
                  <a:pt x="80" y="127"/>
                </a:lnTo>
                <a:lnTo>
                  <a:pt x="0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1"/>
          <p:cNvSpPr>
            <a:spLocks/>
          </p:cNvSpPr>
          <p:nvPr/>
        </p:nvSpPr>
        <p:spPr bwMode="auto">
          <a:xfrm>
            <a:off x="7065963" y="5484813"/>
            <a:ext cx="57150" cy="144462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8" y="51"/>
              </a:cxn>
              <a:cxn ang="0">
                <a:pos x="102" y="112"/>
              </a:cxn>
              <a:cxn ang="0">
                <a:pos x="100" y="114"/>
              </a:cxn>
              <a:cxn ang="0">
                <a:pos x="93" y="120"/>
              </a:cxn>
              <a:cxn ang="0">
                <a:pos x="83" y="128"/>
              </a:cxn>
              <a:cxn ang="0">
                <a:pos x="72" y="139"/>
              </a:cxn>
              <a:cxn ang="0">
                <a:pos x="60" y="149"/>
              </a:cxn>
              <a:cxn ang="0">
                <a:pos x="50" y="158"/>
              </a:cxn>
              <a:cxn ang="0">
                <a:pos x="42" y="166"/>
              </a:cxn>
              <a:cxn ang="0">
                <a:pos x="38" y="170"/>
              </a:cxn>
              <a:cxn ang="0">
                <a:pos x="32" y="177"/>
              </a:cxn>
              <a:cxn ang="0">
                <a:pos x="23" y="190"/>
              </a:cxn>
              <a:cxn ang="0">
                <a:pos x="14" y="202"/>
              </a:cxn>
              <a:cxn ang="0">
                <a:pos x="10" y="213"/>
              </a:cxn>
              <a:cxn ang="0">
                <a:pos x="11" y="226"/>
              </a:cxn>
              <a:cxn ang="0">
                <a:pos x="13" y="246"/>
              </a:cxn>
              <a:cxn ang="0">
                <a:pos x="15" y="264"/>
              </a:cxn>
              <a:cxn ang="0">
                <a:pos x="16" y="272"/>
              </a:cxn>
              <a:cxn ang="0">
                <a:pos x="0" y="231"/>
              </a:cxn>
              <a:cxn ang="0">
                <a:pos x="2" y="168"/>
              </a:cxn>
              <a:cxn ang="0">
                <a:pos x="49" y="124"/>
              </a:cxn>
              <a:cxn ang="0">
                <a:pos x="51" y="123"/>
              </a:cxn>
              <a:cxn ang="0">
                <a:pos x="55" y="120"/>
              </a:cxn>
              <a:cxn ang="0">
                <a:pos x="61" y="115"/>
              </a:cxn>
              <a:cxn ang="0">
                <a:pos x="69" y="108"/>
              </a:cxn>
              <a:cxn ang="0">
                <a:pos x="76" y="102"/>
              </a:cxn>
              <a:cxn ang="0">
                <a:pos x="83" y="95"/>
              </a:cxn>
              <a:cxn ang="0">
                <a:pos x="88" y="89"/>
              </a:cxn>
              <a:cxn ang="0">
                <a:pos x="91" y="83"/>
              </a:cxn>
              <a:cxn ang="0">
                <a:pos x="93" y="65"/>
              </a:cxn>
              <a:cxn ang="0">
                <a:pos x="93" y="37"/>
              </a:cxn>
              <a:cxn ang="0">
                <a:pos x="90" y="12"/>
              </a:cxn>
              <a:cxn ang="0">
                <a:pos x="89" y="0"/>
              </a:cxn>
              <a:cxn ang="0">
                <a:pos x="106" y="0"/>
              </a:cxn>
            </a:cxnLst>
            <a:rect l="0" t="0" r="r" b="b"/>
            <a:pathLst>
              <a:path w="108" h="272">
                <a:moveTo>
                  <a:pt x="106" y="0"/>
                </a:moveTo>
                <a:lnTo>
                  <a:pt x="108" y="51"/>
                </a:lnTo>
                <a:lnTo>
                  <a:pt x="102" y="112"/>
                </a:lnTo>
                <a:lnTo>
                  <a:pt x="100" y="114"/>
                </a:lnTo>
                <a:lnTo>
                  <a:pt x="93" y="120"/>
                </a:lnTo>
                <a:lnTo>
                  <a:pt x="83" y="128"/>
                </a:lnTo>
                <a:lnTo>
                  <a:pt x="72" y="139"/>
                </a:lnTo>
                <a:lnTo>
                  <a:pt x="60" y="149"/>
                </a:lnTo>
                <a:lnTo>
                  <a:pt x="50" y="158"/>
                </a:lnTo>
                <a:lnTo>
                  <a:pt x="42" y="166"/>
                </a:lnTo>
                <a:lnTo>
                  <a:pt x="38" y="170"/>
                </a:lnTo>
                <a:lnTo>
                  <a:pt x="32" y="177"/>
                </a:lnTo>
                <a:lnTo>
                  <a:pt x="23" y="190"/>
                </a:lnTo>
                <a:lnTo>
                  <a:pt x="14" y="202"/>
                </a:lnTo>
                <a:lnTo>
                  <a:pt x="10" y="213"/>
                </a:lnTo>
                <a:lnTo>
                  <a:pt x="11" y="226"/>
                </a:lnTo>
                <a:lnTo>
                  <a:pt x="13" y="246"/>
                </a:lnTo>
                <a:lnTo>
                  <a:pt x="15" y="264"/>
                </a:lnTo>
                <a:lnTo>
                  <a:pt x="16" y="272"/>
                </a:lnTo>
                <a:lnTo>
                  <a:pt x="0" y="231"/>
                </a:lnTo>
                <a:lnTo>
                  <a:pt x="2" y="168"/>
                </a:lnTo>
                <a:lnTo>
                  <a:pt x="49" y="124"/>
                </a:lnTo>
                <a:lnTo>
                  <a:pt x="51" y="123"/>
                </a:lnTo>
                <a:lnTo>
                  <a:pt x="55" y="120"/>
                </a:lnTo>
                <a:lnTo>
                  <a:pt x="61" y="115"/>
                </a:lnTo>
                <a:lnTo>
                  <a:pt x="69" y="108"/>
                </a:lnTo>
                <a:lnTo>
                  <a:pt x="76" y="102"/>
                </a:lnTo>
                <a:lnTo>
                  <a:pt x="83" y="95"/>
                </a:lnTo>
                <a:lnTo>
                  <a:pt x="88" y="89"/>
                </a:lnTo>
                <a:lnTo>
                  <a:pt x="91" y="83"/>
                </a:lnTo>
                <a:lnTo>
                  <a:pt x="93" y="65"/>
                </a:lnTo>
                <a:lnTo>
                  <a:pt x="93" y="37"/>
                </a:lnTo>
                <a:lnTo>
                  <a:pt x="90" y="12"/>
                </a:lnTo>
                <a:lnTo>
                  <a:pt x="89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Freeform 62"/>
          <p:cNvSpPr>
            <a:spLocks/>
          </p:cNvSpPr>
          <p:nvPr/>
        </p:nvSpPr>
        <p:spPr bwMode="auto">
          <a:xfrm>
            <a:off x="7045325" y="5605463"/>
            <a:ext cx="128588" cy="4445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175" y="47"/>
              </a:cxn>
              <a:cxn ang="0">
                <a:pos x="169" y="57"/>
              </a:cxn>
              <a:cxn ang="0">
                <a:pos x="168" y="57"/>
              </a:cxn>
              <a:cxn ang="0">
                <a:pos x="165" y="57"/>
              </a:cxn>
              <a:cxn ang="0">
                <a:pos x="161" y="57"/>
              </a:cxn>
              <a:cxn ang="0">
                <a:pos x="155" y="57"/>
              </a:cxn>
              <a:cxn ang="0">
                <a:pos x="149" y="57"/>
              </a:cxn>
              <a:cxn ang="0">
                <a:pos x="144" y="57"/>
              </a:cxn>
              <a:cxn ang="0">
                <a:pos x="140" y="57"/>
              </a:cxn>
              <a:cxn ang="0">
                <a:pos x="137" y="57"/>
              </a:cxn>
              <a:cxn ang="0">
                <a:pos x="132" y="57"/>
              </a:cxn>
              <a:cxn ang="0">
                <a:pos x="122" y="55"/>
              </a:cxn>
              <a:cxn ang="0">
                <a:pos x="111" y="54"/>
              </a:cxn>
              <a:cxn ang="0">
                <a:pos x="97" y="52"/>
              </a:cxn>
              <a:cxn ang="0">
                <a:pos x="85" y="50"/>
              </a:cxn>
              <a:cxn ang="0">
                <a:pos x="73" y="49"/>
              </a:cxn>
              <a:cxn ang="0">
                <a:pos x="66" y="47"/>
              </a:cxn>
              <a:cxn ang="0">
                <a:pos x="63" y="47"/>
              </a:cxn>
              <a:cxn ang="0">
                <a:pos x="0" y="6"/>
              </a:cxn>
              <a:cxn ang="0">
                <a:pos x="43" y="55"/>
              </a:cxn>
              <a:cxn ang="0">
                <a:pos x="104" y="66"/>
              </a:cxn>
              <a:cxn ang="0">
                <a:pos x="171" y="70"/>
              </a:cxn>
              <a:cxn ang="0">
                <a:pos x="243" y="84"/>
              </a:cxn>
              <a:cxn ang="0">
                <a:pos x="200" y="60"/>
              </a:cxn>
              <a:cxn ang="0">
                <a:pos x="224" y="53"/>
              </a:cxn>
              <a:cxn ang="0">
                <a:pos x="200" y="41"/>
              </a:cxn>
              <a:cxn ang="0">
                <a:pos x="233" y="4"/>
              </a:cxn>
              <a:cxn ang="0">
                <a:pos x="216" y="0"/>
              </a:cxn>
            </a:cxnLst>
            <a:rect l="0" t="0" r="r" b="b"/>
            <a:pathLst>
              <a:path w="243" h="84">
                <a:moveTo>
                  <a:pt x="216" y="0"/>
                </a:moveTo>
                <a:lnTo>
                  <a:pt x="175" y="47"/>
                </a:lnTo>
                <a:lnTo>
                  <a:pt x="169" y="57"/>
                </a:lnTo>
                <a:lnTo>
                  <a:pt x="168" y="57"/>
                </a:lnTo>
                <a:lnTo>
                  <a:pt x="165" y="57"/>
                </a:lnTo>
                <a:lnTo>
                  <a:pt x="161" y="57"/>
                </a:lnTo>
                <a:lnTo>
                  <a:pt x="155" y="57"/>
                </a:lnTo>
                <a:lnTo>
                  <a:pt x="149" y="57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2" y="57"/>
                </a:lnTo>
                <a:lnTo>
                  <a:pt x="122" y="55"/>
                </a:lnTo>
                <a:lnTo>
                  <a:pt x="111" y="54"/>
                </a:lnTo>
                <a:lnTo>
                  <a:pt x="97" y="52"/>
                </a:lnTo>
                <a:lnTo>
                  <a:pt x="85" y="50"/>
                </a:lnTo>
                <a:lnTo>
                  <a:pt x="73" y="49"/>
                </a:lnTo>
                <a:lnTo>
                  <a:pt x="66" y="47"/>
                </a:lnTo>
                <a:lnTo>
                  <a:pt x="63" y="47"/>
                </a:lnTo>
                <a:lnTo>
                  <a:pt x="0" y="6"/>
                </a:lnTo>
                <a:lnTo>
                  <a:pt x="43" y="55"/>
                </a:lnTo>
                <a:lnTo>
                  <a:pt x="104" y="66"/>
                </a:lnTo>
                <a:lnTo>
                  <a:pt x="171" y="70"/>
                </a:lnTo>
                <a:lnTo>
                  <a:pt x="243" y="84"/>
                </a:lnTo>
                <a:lnTo>
                  <a:pt x="200" y="60"/>
                </a:lnTo>
                <a:lnTo>
                  <a:pt x="224" y="53"/>
                </a:lnTo>
                <a:lnTo>
                  <a:pt x="200" y="41"/>
                </a:lnTo>
                <a:lnTo>
                  <a:pt x="233" y="4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Freeform 63"/>
          <p:cNvSpPr>
            <a:spLocks/>
          </p:cNvSpPr>
          <p:nvPr/>
        </p:nvSpPr>
        <p:spPr bwMode="auto">
          <a:xfrm>
            <a:off x="6989763" y="5518150"/>
            <a:ext cx="36512" cy="42863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32" y="0"/>
              </a:cxn>
              <a:cxn ang="0">
                <a:pos x="0" y="33"/>
              </a:cxn>
              <a:cxn ang="0">
                <a:pos x="2" y="71"/>
              </a:cxn>
              <a:cxn ang="0">
                <a:pos x="20" y="82"/>
              </a:cxn>
              <a:cxn ang="0">
                <a:pos x="19" y="77"/>
              </a:cxn>
              <a:cxn ang="0">
                <a:pos x="16" y="63"/>
              </a:cxn>
              <a:cxn ang="0">
                <a:pos x="15" y="50"/>
              </a:cxn>
              <a:cxn ang="0">
                <a:pos x="20" y="41"/>
              </a:cxn>
              <a:cxn ang="0">
                <a:pos x="27" y="37"/>
              </a:cxn>
              <a:cxn ang="0">
                <a:pos x="36" y="31"/>
              </a:cxn>
              <a:cxn ang="0">
                <a:pos x="44" y="27"/>
              </a:cxn>
              <a:cxn ang="0">
                <a:pos x="47" y="25"/>
              </a:cxn>
              <a:cxn ang="0">
                <a:pos x="71" y="6"/>
              </a:cxn>
            </a:cxnLst>
            <a:rect l="0" t="0" r="r" b="b"/>
            <a:pathLst>
              <a:path w="71" h="82">
                <a:moveTo>
                  <a:pt x="71" y="6"/>
                </a:moveTo>
                <a:lnTo>
                  <a:pt x="32" y="0"/>
                </a:lnTo>
                <a:lnTo>
                  <a:pt x="0" y="33"/>
                </a:lnTo>
                <a:lnTo>
                  <a:pt x="2" y="71"/>
                </a:lnTo>
                <a:lnTo>
                  <a:pt x="20" y="82"/>
                </a:lnTo>
                <a:lnTo>
                  <a:pt x="19" y="77"/>
                </a:lnTo>
                <a:lnTo>
                  <a:pt x="16" y="63"/>
                </a:lnTo>
                <a:lnTo>
                  <a:pt x="15" y="50"/>
                </a:lnTo>
                <a:lnTo>
                  <a:pt x="20" y="41"/>
                </a:lnTo>
                <a:lnTo>
                  <a:pt x="27" y="37"/>
                </a:lnTo>
                <a:lnTo>
                  <a:pt x="36" y="31"/>
                </a:lnTo>
                <a:lnTo>
                  <a:pt x="44" y="27"/>
                </a:lnTo>
                <a:lnTo>
                  <a:pt x="47" y="25"/>
                </a:lnTo>
                <a:lnTo>
                  <a:pt x="7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Freeform 64"/>
          <p:cNvSpPr>
            <a:spLocks/>
          </p:cNvSpPr>
          <p:nvPr/>
        </p:nvSpPr>
        <p:spPr bwMode="auto">
          <a:xfrm>
            <a:off x="6950075" y="5548313"/>
            <a:ext cx="47625" cy="42862"/>
          </a:xfrm>
          <a:custGeom>
            <a:avLst/>
            <a:gdLst/>
            <a:ahLst/>
            <a:cxnLst>
              <a:cxn ang="0">
                <a:pos x="89" y="17"/>
              </a:cxn>
              <a:cxn ang="0">
                <a:pos x="88" y="16"/>
              </a:cxn>
              <a:cxn ang="0">
                <a:pos x="86" y="13"/>
              </a:cxn>
              <a:cxn ang="0">
                <a:pos x="82" y="11"/>
              </a:cxn>
              <a:cxn ang="0">
                <a:pos x="78" y="8"/>
              </a:cxn>
              <a:cxn ang="0">
                <a:pos x="73" y="5"/>
              </a:cxn>
              <a:cxn ang="0">
                <a:pos x="68" y="2"/>
              </a:cxn>
              <a:cxn ang="0">
                <a:pos x="62" y="1"/>
              </a:cxn>
              <a:cxn ang="0">
                <a:pos x="57" y="0"/>
              </a:cxn>
              <a:cxn ang="0">
                <a:pos x="52" y="0"/>
              </a:cxn>
              <a:cxn ang="0">
                <a:pos x="45" y="1"/>
              </a:cxn>
              <a:cxn ang="0">
                <a:pos x="36" y="1"/>
              </a:cxn>
              <a:cxn ang="0">
                <a:pos x="29" y="2"/>
              </a:cxn>
              <a:cxn ang="0">
                <a:pos x="22" y="3"/>
              </a:cxn>
              <a:cxn ang="0">
                <a:pos x="15" y="3"/>
              </a:cxn>
              <a:cxn ang="0">
                <a:pos x="11" y="4"/>
              </a:cxn>
              <a:cxn ang="0">
                <a:pos x="10" y="4"/>
              </a:cxn>
              <a:cxn ang="0">
                <a:pos x="8" y="8"/>
              </a:cxn>
              <a:cxn ang="0">
                <a:pos x="5" y="20"/>
              </a:cxn>
              <a:cxn ang="0">
                <a:pos x="2" y="32"/>
              </a:cxn>
              <a:cxn ang="0">
                <a:pos x="0" y="42"/>
              </a:cxn>
              <a:cxn ang="0">
                <a:pos x="3" y="50"/>
              </a:cxn>
              <a:cxn ang="0">
                <a:pos x="11" y="61"/>
              </a:cxn>
              <a:cxn ang="0">
                <a:pos x="20" y="71"/>
              </a:cxn>
              <a:cxn ang="0">
                <a:pos x="23" y="75"/>
              </a:cxn>
              <a:cxn ang="0">
                <a:pos x="33" y="79"/>
              </a:cxn>
              <a:cxn ang="0">
                <a:pos x="45" y="75"/>
              </a:cxn>
              <a:cxn ang="0">
                <a:pos x="41" y="73"/>
              </a:cxn>
              <a:cxn ang="0">
                <a:pos x="33" y="67"/>
              </a:cxn>
              <a:cxn ang="0">
                <a:pos x="25" y="58"/>
              </a:cxn>
              <a:cxn ang="0">
                <a:pos x="21" y="50"/>
              </a:cxn>
              <a:cxn ang="0">
                <a:pos x="20" y="41"/>
              </a:cxn>
              <a:cxn ang="0">
                <a:pos x="19" y="31"/>
              </a:cxn>
              <a:cxn ang="0">
                <a:pos x="19" y="24"/>
              </a:cxn>
              <a:cxn ang="0">
                <a:pos x="19" y="21"/>
              </a:cxn>
              <a:cxn ang="0">
                <a:pos x="47" y="17"/>
              </a:cxn>
              <a:cxn ang="0">
                <a:pos x="82" y="28"/>
              </a:cxn>
              <a:cxn ang="0">
                <a:pos x="89" y="17"/>
              </a:cxn>
            </a:cxnLst>
            <a:rect l="0" t="0" r="r" b="b"/>
            <a:pathLst>
              <a:path w="89" h="79">
                <a:moveTo>
                  <a:pt x="89" y="17"/>
                </a:moveTo>
                <a:lnTo>
                  <a:pt x="88" y="16"/>
                </a:lnTo>
                <a:lnTo>
                  <a:pt x="86" y="13"/>
                </a:lnTo>
                <a:lnTo>
                  <a:pt x="82" y="11"/>
                </a:lnTo>
                <a:lnTo>
                  <a:pt x="78" y="8"/>
                </a:lnTo>
                <a:lnTo>
                  <a:pt x="73" y="5"/>
                </a:lnTo>
                <a:lnTo>
                  <a:pt x="68" y="2"/>
                </a:lnTo>
                <a:lnTo>
                  <a:pt x="62" y="1"/>
                </a:lnTo>
                <a:lnTo>
                  <a:pt x="57" y="0"/>
                </a:lnTo>
                <a:lnTo>
                  <a:pt x="52" y="0"/>
                </a:lnTo>
                <a:lnTo>
                  <a:pt x="45" y="1"/>
                </a:lnTo>
                <a:lnTo>
                  <a:pt x="36" y="1"/>
                </a:lnTo>
                <a:lnTo>
                  <a:pt x="29" y="2"/>
                </a:lnTo>
                <a:lnTo>
                  <a:pt x="22" y="3"/>
                </a:lnTo>
                <a:lnTo>
                  <a:pt x="15" y="3"/>
                </a:lnTo>
                <a:lnTo>
                  <a:pt x="11" y="4"/>
                </a:lnTo>
                <a:lnTo>
                  <a:pt x="10" y="4"/>
                </a:lnTo>
                <a:lnTo>
                  <a:pt x="8" y="8"/>
                </a:lnTo>
                <a:lnTo>
                  <a:pt x="5" y="20"/>
                </a:lnTo>
                <a:lnTo>
                  <a:pt x="2" y="32"/>
                </a:lnTo>
                <a:lnTo>
                  <a:pt x="0" y="42"/>
                </a:lnTo>
                <a:lnTo>
                  <a:pt x="3" y="50"/>
                </a:lnTo>
                <a:lnTo>
                  <a:pt x="11" y="61"/>
                </a:lnTo>
                <a:lnTo>
                  <a:pt x="20" y="71"/>
                </a:lnTo>
                <a:lnTo>
                  <a:pt x="23" y="75"/>
                </a:lnTo>
                <a:lnTo>
                  <a:pt x="33" y="79"/>
                </a:lnTo>
                <a:lnTo>
                  <a:pt x="45" y="75"/>
                </a:lnTo>
                <a:lnTo>
                  <a:pt x="41" y="73"/>
                </a:lnTo>
                <a:lnTo>
                  <a:pt x="33" y="67"/>
                </a:lnTo>
                <a:lnTo>
                  <a:pt x="25" y="58"/>
                </a:lnTo>
                <a:lnTo>
                  <a:pt x="21" y="50"/>
                </a:lnTo>
                <a:lnTo>
                  <a:pt x="20" y="41"/>
                </a:lnTo>
                <a:lnTo>
                  <a:pt x="19" y="31"/>
                </a:lnTo>
                <a:lnTo>
                  <a:pt x="19" y="24"/>
                </a:lnTo>
                <a:lnTo>
                  <a:pt x="19" y="21"/>
                </a:lnTo>
                <a:lnTo>
                  <a:pt x="47" y="17"/>
                </a:lnTo>
                <a:lnTo>
                  <a:pt x="82" y="28"/>
                </a:lnTo>
                <a:lnTo>
                  <a:pt x="8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Freeform 65"/>
          <p:cNvSpPr>
            <a:spLocks/>
          </p:cNvSpPr>
          <p:nvPr/>
        </p:nvSpPr>
        <p:spPr bwMode="auto">
          <a:xfrm>
            <a:off x="6916738" y="5591175"/>
            <a:ext cx="46037" cy="34925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31" y="0"/>
              </a:cxn>
              <a:cxn ang="0">
                <a:pos x="0" y="39"/>
              </a:cxn>
              <a:cxn ang="0">
                <a:pos x="15" y="67"/>
              </a:cxn>
              <a:cxn ang="0">
                <a:pos x="25" y="39"/>
              </a:cxn>
              <a:cxn ang="0">
                <a:pos x="51" y="18"/>
              </a:cxn>
              <a:cxn ang="0">
                <a:pos x="72" y="20"/>
              </a:cxn>
              <a:cxn ang="0">
                <a:pos x="87" y="4"/>
              </a:cxn>
            </a:cxnLst>
            <a:rect l="0" t="0" r="r" b="b"/>
            <a:pathLst>
              <a:path w="87" h="67">
                <a:moveTo>
                  <a:pt x="87" y="4"/>
                </a:moveTo>
                <a:lnTo>
                  <a:pt x="31" y="0"/>
                </a:lnTo>
                <a:lnTo>
                  <a:pt x="0" y="39"/>
                </a:lnTo>
                <a:lnTo>
                  <a:pt x="15" y="67"/>
                </a:lnTo>
                <a:lnTo>
                  <a:pt x="25" y="39"/>
                </a:lnTo>
                <a:lnTo>
                  <a:pt x="51" y="18"/>
                </a:lnTo>
                <a:lnTo>
                  <a:pt x="72" y="20"/>
                </a:lnTo>
                <a:lnTo>
                  <a:pt x="8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Freeform 66"/>
          <p:cNvSpPr>
            <a:spLocks/>
          </p:cNvSpPr>
          <p:nvPr/>
        </p:nvSpPr>
        <p:spPr bwMode="auto">
          <a:xfrm>
            <a:off x="7121525" y="5505450"/>
            <a:ext cx="111125" cy="125413"/>
          </a:xfrm>
          <a:custGeom>
            <a:avLst/>
            <a:gdLst/>
            <a:ahLst/>
            <a:cxnLst>
              <a:cxn ang="0">
                <a:pos x="211" y="237"/>
              </a:cxn>
              <a:cxn ang="0">
                <a:pos x="211" y="172"/>
              </a:cxn>
              <a:cxn ang="0">
                <a:pos x="209" y="169"/>
              </a:cxn>
              <a:cxn ang="0">
                <a:pos x="201" y="165"/>
              </a:cxn>
              <a:cxn ang="0">
                <a:pos x="192" y="158"/>
              </a:cxn>
              <a:cxn ang="0">
                <a:pos x="180" y="149"/>
              </a:cxn>
              <a:cxn ang="0">
                <a:pos x="167" y="138"/>
              </a:cxn>
              <a:cxn ang="0">
                <a:pos x="155" y="128"/>
              </a:cxn>
              <a:cxn ang="0">
                <a:pos x="145" y="118"/>
              </a:cxn>
              <a:cxn ang="0">
                <a:pos x="137" y="109"/>
              </a:cxn>
              <a:cxn ang="0">
                <a:pos x="128" y="100"/>
              </a:cxn>
              <a:cxn ang="0">
                <a:pos x="117" y="87"/>
              </a:cxn>
              <a:cxn ang="0">
                <a:pos x="103" y="73"/>
              </a:cxn>
              <a:cxn ang="0">
                <a:pos x="89" y="58"/>
              </a:cxn>
              <a:cxn ang="0">
                <a:pos x="75" y="44"/>
              </a:cxn>
              <a:cxn ang="0">
                <a:pos x="64" y="32"/>
              </a:cxn>
              <a:cxn ang="0">
                <a:pos x="56" y="25"/>
              </a:cxn>
              <a:cxn ang="0">
                <a:pos x="53" y="22"/>
              </a:cxn>
              <a:cxn ang="0">
                <a:pos x="0" y="0"/>
              </a:cxn>
              <a:cxn ang="0">
                <a:pos x="59" y="42"/>
              </a:cxn>
              <a:cxn ang="0">
                <a:pos x="60" y="43"/>
              </a:cxn>
              <a:cxn ang="0">
                <a:pos x="65" y="48"/>
              </a:cxn>
              <a:cxn ang="0">
                <a:pos x="70" y="54"/>
              </a:cxn>
              <a:cxn ang="0">
                <a:pos x="77" y="61"/>
              </a:cxn>
              <a:cxn ang="0">
                <a:pos x="85" y="70"/>
              </a:cxn>
              <a:cxn ang="0">
                <a:pos x="95" y="82"/>
              </a:cxn>
              <a:cxn ang="0">
                <a:pos x="104" y="93"/>
              </a:cxn>
              <a:cxn ang="0">
                <a:pos x="115" y="105"/>
              </a:cxn>
              <a:cxn ang="0">
                <a:pos x="126" y="117"/>
              </a:cxn>
              <a:cxn ang="0">
                <a:pos x="138" y="129"/>
              </a:cxn>
              <a:cxn ang="0">
                <a:pos x="149" y="140"/>
              </a:cxn>
              <a:cxn ang="0">
                <a:pos x="159" y="150"/>
              </a:cxn>
              <a:cxn ang="0">
                <a:pos x="170" y="158"/>
              </a:cxn>
              <a:cxn ang="0">
                <a:pos x="177" y="164"/>
              </a:cxn>
              <a:cxn ang="0">
                <a:pos x="183" y="170"/>
              </a:cxn>
              <a:cxn ang="0">
                <a:pos x="186" y="174"/>
              </a:cxn>
              <a:cxn ang="0">
                <a:pos x="188" y="181"/>
              </a:cxn>
              <a:cxn ang="0">
                <a:pos x="191" y="189"/>
              </a:cxn>
              <a:cxn ang="0">
                <a:pos x="193" y="198"/>
              </a:cxn>
              <a:cxn ang="0">
                <a:pos x="194" y="201"/>
              </a:cxn>
              <a:cxn ang="0">
                <a:pos x="192" y="225"/>
              </a:cxn>
              <a:cxn ang="0">
                <a:pos x="211" y="237"/>
              </a:cxn>
            </a:cxnLst>
            <a:rect l="0" t="0" r="r" b="b"/>
            <a:pathLst>
              <a:path w="211" h="237">
                <a:moveTo>
                  <a:pt x="211" y="237"/>
                </a:moveTo>
                <a:lnTo>
                  <a:pt x="211" y="172"/>
                </a:lnTo>
                <a:lnTo>
                  <a:pt x="209" y="169"/>
                </a:lnTo>
                <a:lnTo>
                  <a:pt x="201" y="165"/>
                </a:lnTo>
                <a:lnTo>
                  <a:pt x="192" y="158"/>
                </a:lnTo>
                <a:lnTo>
                  <a:pt x="180" y="149"/>
                </a:lnTo>
                <a:lnTo>
                  <a:pt x="167" y="138"/>
                </a:lnTo>
                <a:lnTo>
                  <a:pt x="155" y="128"/>
                </a:lnTo>
                <a:lnTo>
                  <a:pt x="145" y="118"/>
                </a:lnTo>
                <a:lnTo>
                  <a:pt x="137" y="109"/>
                </a:lnTo>
                <a:lnTo>
                  <a:pt x="128" y="100"/>
                </a:lnTo>
                <a:lnTo>
                  <a:pt x="117" y="87"/>
                </a:lnTo>
                <a:lnTo>
                  <a:pt x="103" y="73"/>
                </a:lnTo>
                <a:lnTo>
                  <a:pt x="89" y="58"/>
                </a:lnTo>
                <a:lnTo>
                  <a:pt x="75" y="44"/>
                </a:lnTo>
                <a:lnTo>
                  <a:pt x="64" y="32"/>
                </a:lnTo>
                <a:lnTo>
                  <a:pt x="56" y="25"/>
                </a:lnTo>
                <a:lnTo>
                  <a:pt x="53" y="22"/>
                </a:lnTo>
                <a:lnTo>
                  <a:pt x="0" y="0"/>
                </a:lnTo>
                <a:lnTo>
                  <a:pt x="59" y="42"/>
                </a:lnTo>
                <a:lnTo>
                  <a:pt x="60" y="43"/>
                </a:lnTo>
                <a:lnTo>
                  <a:pt x="65" y="48"/>
                </a:lnTo>
                <a:lnTo>
                  <a:pt x="70" y="54"/>
                </a:lnTo>
                <a:lnTo>
                  <a:pt x="77" y="61"/>
                </a:lnTo>
                <a:lnTo>
                  <a:pt x="85" y="70"/>
                </a:lnTo>
                <a:lnTo>
                  <a:pt x="95" y="82"/>
                </a:lnTo>
                <a:lnTo>
                  <a:pt x="104" y="93"/>
                </a:lnTo>
                <a:lnTo>
                  <a:pt x="115" y="105"/>
                </a:lnTo>
                <a:lnTo>
                  <a:pt x="126" y="117"/>
                </a:lnTo>
                <a:lnTo>
                  <a:pt x="138" y="129"/>
                </a:lnTo>
                <a:lnTo>
                  <a:pt x="149" y="140"/>
                </a:lnTo>
                <a:lnTo>
                  <a:pt x="159" y="150"/>
                </a:lnTo>
                <a:lnTo>
                  <a:pt x="170" y="158"/>
                </a:lnTo>
                <a:lnTo>
                  <a:pt x="177" y="164"/>
                </a:lnTo>
                <a:lnTo>
                  <a:pt x="183" y="170"/>
                </a:lnTo>
                <a:lnTo>
                  <a:pt x="186" y="174"/>
                </a:lnTo>
                <a:lnTo>
                  <a:pt x="188" y="181"/>
                </a:lnTo>
                <a:lnTo>
                  <a:pt x="191" y="189"/>
                </a:lnTo>
                <a:lnTo>
                  <a:pt x="193" y="198"/>
                </a:lnTo>
                <a:lnTo>
                  <a:pt x="194" y="201"/>
                </a:lnTo>
                <a:lnTo>
                  <a:pt x="192" y="225"/>
                </a:lnTo>
                <a:lnTo>
                  <a:pt x="211" y="2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7096125" y="5535613"/>
            <a:ext cx="284163" cy="376237"/>
          </a:xfrm>
          <a:custGeom>
            <a:avLst/>
            <a:gdLst/>
            <a:ahLst/>
            <a:cxnLst>
              <a:cxn ang="0">
                <a:pos x="300" y="211"/>
              </a:cxn>
              <a:cxn ang="0">
                <a:pos x="305" y="252"/>
              </a:cxn>
              <a:cxn ang="0">
                <a:pos x="383" y="328"/>
              </a:cxn>
              <a:cxn ang="0">
                <a:pos x="404" y="351"/>
              </a:cxn>
              <a:cxn ang="0">
                <a:pos x="432" y="386"/>
              </a:cxn>
              <a:cxn ang="0">
                <a:pos x="454" y="422"/>
              </a:cxn>
              <a:cxn ang="0">
                <a:pos x="462" y="461"/>
              </a:cxn>
              <a:cxn ang="0">
                <a:pos x="471" y="507"/>
              </a:cxn>
              <a:cxn ang="0">
                <a:pos x="469" y="546"/>
              </a:cxn>
              <a:cxn ang="0">
                <a:pos x="468" y="595"/>
              </a:cxn>
              <a:cxn ang="0">
                <a:pos x="486" y="667"/>
              </a:cxn>
              <a:cxn ang="0">
                <a:pos x="504" y="686"/>
              </a:cxn>
              <a:cxn ang="0">
                <a:pos x="520" y="701"/>
              </a:cxn>
              <a:cxn ang="0">
                <a:pos x="532" y="710"/>
              </a:cxn>
              <a:cxn ang="0">
                <a:pos x="537" y="713"/>
              </a:cxn>
              <a:cxn ang="0">
                <a:pos x="462" y="646"/>
              </a:cxn>
              <a:cxn ang="0">
                <a:pos x="458" y="553"/>
              </a:cxn>
              <a:cxn ang="0">
                <a:pos x="460" y="509"/>
              </a:cxn>
              <a:cxn ang="0">
                <a:pos x="458" y="485"/>
              </a:cxn>
              <a:cxn ang="0">
                <a:pos x="450" y="447"/>
              </a:cxn>
              <a:cxn ang="0">
                <a:pos x="445" y="427"/>
              </a:cxn>
              <a:cxn ang="0">
                <a:pos x="436" y="401"/>
              </a:cxn>
              <a:cxn ang="0">
                <a:pos x="425" y="387"/>
              </a:cxn>
              <a:cxn ang="0">
                <a:pos x="404" y="363"/>
              </a:cxn>
              <a:cxn ang="0">
                <a:pos x="376" y="334"/>
              </a:cxn>
              <a:cxn ang="0">
                <a:pos x="357" y="312"/>
              </a:cxn>
              <a:cxn ang="0">
                <a:pos x="300" y="260"/>
              </a:cxn>
              <a:cxn ang="0">
                <a:pos x="298" y="276"/>
              </a:cxn>
              <a:cxn ang="0">
                <a:pos x="327" y="306"/>
              </a:cxn>
              <a:cxn ang="0">
                <a:pos x="366" y="348"/>
              </a:cxn>
              <a:cxn ang="0">
                <a:pos x="396" y="381"/>
              </a:cxn>
              <a:cxn ang="0">
                <a:pos x="409" y="401"/>
              </a:cxn>
              <a:cxn ang="0">
                <a:pos x="426" y="436"/>
              </a:cxn>
              <a:cxn ang="0">
                <a:pos x="433" y="451"/>
              </a:cxn>
              <a:cxn ang="0">
                <a:pos x="441" y="492"/>
              </a:cxn>
              <a:cxn ang="0">
                <a:pos x="443" y="531"/>
              </a:cxn>
              <a:cxn ang="0">
                <a:pos x="445" y="573"/>
              </a:cxn>
              <a:cxn ang="0">
                <a:pos x="443" y="572"/>
              </a:cxn>
              <a:cxn ang="0">
                <a:pos x="435" y="530"/>
              </a:cxn>
              <a:cxn ang="0">
                <a:pos x="432" y="501"/>
              </a:cxn>
              <a:cxn ang="0">
                <a:pos x="424" y="458"/>
              </a:cxn>
              <a:cxn ang="0">
                <a:pos x="417" y="437"/>
              </a:cxn>
              <a:cxn ang="0">
                <a:pos x="403" y="415"/>
              </a:cxn>
              <a:cxn ang="0">
                <a:pos x="386" y="388"/>
              </a:cxn>
              <a:cxn ang="0">
                <a:pos x="372" y="368"/>
              </a:cxn>
              <a:cxn ang="0">
                <a:pos x="364" y="357"/>
              </a:cxn>
              <a:cxn ang="0">
                <a:pos x="343" y="335"/>
              </a:cxn>
              <a:cxn ang="0">
                <a:pos x="316" y="307"/>
              </a:cxn>
              <a:cxn ang="0">
                <a:pos x="297" y="287"/>
              </a:cxn>
              <a:cxn ang="0">
                <a:pos x="288" y="278"/>
              </a:cxn>
              <a:cxn ang="0">
                <a:pos x="0" y="28"/>
              </a:cxn>
              <a:cxn ang="0">
                <a:pos x="265" y="248"/>
              </a:cxn>
              <a:cxn ang="0">
                <a:pos x="273" y="225"/>
              </a:cxn>
              <a:cxn ang="0">
                <a:pos x="279" y="248"/>
              </a:cxn>
              <a:cxn ang="0">
                <a:pos x="290" y="225"/>
              </a:cxn>
              <a:cxn ang="0">
                <a:pos x="41" y="10"/>
              </a:cxn>
            </a:cxnLst>
            <a:rect l="0" t="0" r="r" b="b"/>
            <a:pathLst>
              <a:path w="537" h="713">
                <a:moveTo>
                  <a:pt x="43" y="0"/>
                </a:moveTo>
                <a:lnTo>
                  <a:pt x="300" y="211"/>
                </a:lnTo>
                <a:lnTo>
                  <a:pt x="320" y="237"/>
                </a:lnTo>
                <a:lnTo>
                  <a:pt x="305" y="252"/>
                </a:lnTo>
                <a:lnTo>
                  <a:pt x="380" y="325"/>
                </a:lnTo>
                <a:lnTo>
                  <a:pt x="383" y="328"/>
                </a:lnTo>
                <a:lnTo>
                  <a:pt x="391" y="337"/>
                </a:lnTo>
                <a:lnTo>
                  <a:pt x="404" y="351"/>
                </a:lnTo>
                <a:lnTo>
                  <a:pt x="417" y="368"/>
                </a:lnTo>
                <a:lnTo>
                  <a:pt x="432" y="386"/>
                </a:lnTo>
                <a:lnTo>
                  <a:pt x="444" y="404"/>
                </a:lnTo>
                <a:lnTo>
                  <a:pt x="454" y="422"/>
                </a:lnTo>
                <a:lnTo>
                  <a:pt x="458" y="435"/>
                </a:lnTo>
                <a:lnTo>
                  <a:pt x="462" y="461"/>
                </a:lnTo>
                <a:lnTo>
                  <a:pt x="467" y="487"/>
                </a:lnTo>
                <a:lnTo>
                  <a:pt x="471" y="507"/>
                </a:lnTo>
                <a:lnTo>
                  <a:pt x="473" y="515"/>
                </a:lnTo>
                <a:lnTo>
                  <a:pt x="469" y="546"/>
                </a:lnTo>
                <a:lnTo>
                  <a:pt x="468" y="560"/>
                </a:lnTo>
                <a:lnTo>
                  <a:pt x="468" y="595"/>
                </a:lnTo>
                <a:lnTo>
                  <a:pt x="473" y="635"/>
                </a:lnTo>
                <a:lnTo>
                  <a:pt x="486" y="667"/>
                </a:lnTo>
                <a:lnTo>
                  <a:pt x="494" y="677"/>
                </a:lnTo>
                <a:lnTo>
                  <a:pt x="504" y="686"/>
                </a:lnTo>
                <a:lnTo>
                  <a:pt x="512" y="695"/>
                </a:lnTo>
                <a:lnTo>
                  <a:pt x="520" y="701"/>
                </a:lnTo>
                <a:lnTo>
                  <a:pt x="527" y="706"/>
                </a:lnTo>
                <a:lnTo>
                  <a:pt x="532" y="710"/>
                </a:lnTo>
                <a:lnTo>
                  <a:pt x="536" y="712"/>
                </a:lnTo>
                <a:lnTo>
                  <a:pt x="537" y="713"/>
                </a:lnTo>
                <a:lnTo>
                  <a:pt x="503" y="693"/>
                </a:lnTo>
                <a:lnTo>
                  <a:pt x="462" y="646"/>
                </a:lnTo>
                <a:lnTo>
                  <a:pt x="458" y="562"/>
                </a:lnTo>
                <a:lnTo>
                  <a:pt x="458" y="553"/>
                </a:lnTo>
                <a:lnTo>
                  <a:pt x="459" y="532"/>
                </a:lnTo>
                <a:lnTo>
                  <a:pt x="460" y="509"/>
                </a:lnTo>
                <a:lnTo>
                  <a:pt x="460" y="497"/>
                </a:lnTo>
                <a:lnTo>
                  <a:pt x="458" y="485"/>
                </a:lnTo>
                <a:lnTo>
                  <a:pt x="455" y="465"/>
                </a:lnTo>
                <a:lnTo>
                  <a:pt x="450" y="447"/>
                </a:lnTo>
                <a:lnTo>
                  <a:pt x="447" y="435"/>
                </a:lnTo>
                <a:lnTo>
                  <a:pt x="445" y="427"/>
                </a:lnTo>
                <a:lnTo>
                  <a:pt x="441" y="413"/>
                </a:lnTo>
                <a:lnTo>
                  <a:pt x="436" y="401"/>
                </a:lnTo>
                <a:lnTo>
                  <a:pt x="431" y="393"/>
                </a:lnTo>
                <a:lnTo>
                  <a:pt x="425" y="387"/>
                </a:lnTo>
                <a:lnTo>
                  <a:pt x="416" y="377"/>
                </a:lnTo>
                <a:lnTo>
                  <a:pt x="404" y="363"/>
                </a:lnTo>
                <a:lnTo>
                  <a:pt x="390" y="349"/>
                </a:lnTo>
                <a:lnTo>
                  <a:pt x="376" y="334"/>
                </a:lnTo>
                <a:lnTo>
                  <a:pt x="365" y="322"/>
                </a:lnTo>
                <a:lnTo>
                  <a:pt x="357" y="312"/>
                </a:lnTo>
                <a:lnTo>
                  <a:pt x="354" y="309"/>
                </a:lnTo>
                <a:lnTo>
                  <a:pt x="300" y="260"/>
                </a:lnTo>
                <a:lnTo>
                  <a:pt x="294" y="272"/>
                </a:lnTo>
                <a:lnTo>
                  <a:pt x="298" y="276"/>
                </a:lnTo>
                <a:lnTo>
                  <a:pt x="311" y="288"/>
                </a:lnTo>
                <a:lnTo>
                  <a:pt x="327" y="306"/>
                </a:lnTo>
                <a:lnTo>
                  <a:pt x="347" y="327"/>
                </a:lnTo>
                <a:lnTo>
                  <a:pt x="366" y="348"/>
                </a:lnTo>
                <a:lnTo>
                  <a:pt x="384" y="367"/>
                </a:lnTo>
                <a:lnTo>
                  <a:pt x="396" y="381"/>
                </a:lnTo>
                <a:lnTo>
                  <a:pt x="403" y="388"/>
                </a:lnTo>
                <a:lnTo>
                  <a:pt x="409" y="401"/>
                </a:lnTo>
                <a:lnTo>
                  <a:pt x="418" y="419"/>
                </a:lnTo>
                <a:lnTo>
                  <a:pt x="426" y="436"/>
                </a:lnTo>
                <a:lnTo>
                  <a:pt x="431" y="444"/>
                </a:lnTo>
                <a:lnTo>
                  <a:pt x="433" y="451"/>
                </a:lnTo>
                <a:lnTo>
                  <a:pt x="437" y="470"/>
                </a:lnTo>
                <a:lnTo>
                  <a:pt x="441" y="492"/>
                </a:lnTo>
                <a:lnTo>
                  <a:pt x="443" y="511"/>
                </a:lnTo>
                <a:lnTo>
                  <a:pt x="443" y="531"/>
                </a:lnTo>
                <a:lnTo>
                  <a:pt x="444" y="554"/>
                </a:lnTo>
                <a:lnTo>
                  <a:pt x="445" y="573"/>
                </a:lnTo>
                <a:lnTo>
                  <a:pt x="445" y="580"/>
                </a:lnTo>
                <a:lnTo>
                  <a:pt x="443" y="572"/>
                </a:lnTo>
                <a:lnTo>
                  <a:pt x="439" y="552"/>
                </a:lnTo>
                <a:lnTo>
                  <a:pt x="435" y="530"/>
                </a:lnTo>
                <a:lnTo>
                  <a:pt x="433" y="515"/>
                </a:lnTo>
                <a:lnTo>
                  <a:pt x="432" y="501"/>
                </a:lnTo>
                <a:lnTo>
                  <a:pt x="429" y="479"/>
                </a:lnTo>
                <a:lnTo>
                  <a:pt x="424" y="458"/>
                </a:lnTo>
                <a:lnTo>
                  <a:pt x="420" y="444"/>
                </a:lnTo>
                <a:lnTo>
                  <a:pt x="417" y="437"/>
                </a:lnTo>
                <a:lnTo>
                  <a:pt x="411" y="428"/>
                </a:lnTo>
                <a:lnTo>
                  <a:pt x="403" y="415"/>
                </a:lnTo>
                <a:lnTo>
                  <a:pt x="394" y="402"/>
                </a:lnTo>
                <a:lnTo>
                  <a:pt x="386" y="388"/>
                </a:lnTo>
                <a:lnTo>
                  <a:pt x="379" y="377"/>
                </a:lnTo>
                <a:lnTo>
                  <a:pt x="372" y="368"/>
                </a:lnTo>
                <a:lnTo>
                  <a:pt x="369" y="362"/>
                </a:lnTo>
                <a:lnTo>
                  <a:pt x="364" y="357"/>
                </a:lnTo>
                <a:lnTo>
                  <a:pt x="356" y="348"/>
                </a:lnTo>
                <a:lnTo>
                  <a:pt x="343" y="335"/>
                </a:lnTo>
                <a:lnTo>
                  <a:pt x="330" y="321"/>
                </a:lnTo>
                <a:lnTo>
                  <a:pt x="316" y="307"/>
                </a:lnTo>
                <a:lnTo>
                  <a:pt x="306" y="296"/>
                </a:lnTo>
                <a:lnTo>
                  <a:pt x="297" y="287"/>
                </a:lnTo>
                <a:lnTo>
                  <a:pt x="294" y="284"/>
                </a:lnTo>
                <a:lnTo>
                  <a:pt x="288" y="278"/>
                </a:lnTo>
                <a:lnTo>
                  <a:pt x="267" y="278"/>
                </a:lnTo>
                <a:lnTo>
                  <a:pt x="0" y="28"/>
                </a:lnTo>
                <a:lnTo>
                  <a:pt x="16" y="18"/>
                </a:lnTo>
                <a:lnTo>
                  <a:pt x="265" y="248"/>
                </a:lnTo>
                <a:lnTo>
                  <a:pt x="267" y="233"/>
                </a:lnTo>
                <a:lnTo>
                  <a:pt x="273" y="225"/>
                </a:lnTo>
                <a:lnTo>
                  <a:pt x="273" y="248"/>
                </a:lnTo>
                <a:lnTo>
                  <a:pt x="279" y="248"/>
                </a:lnTo>
                <a:lnTo>
                  <a:pt x="294" y="237"/>
                </a:lnTo>
                <a:lnTo>
                  <a:pt x="290" y="225"/>
                </a:lnTo>
                <a:lnTo>
                  <a:pt x="271" y="207"/>
                </a:lnTo>
                <a:lnTo>
                  <a:pt x="41" y="1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68"/>
          <p:cNvSpPr>
            <a:spLocks/>
          </p:cNvSpPr>
          <p:nvPr/>
        </p:nvSpPr>
        <p:spPr bwMode="auto">
          <a:xfrm>
            <a:off x="6985000" y="5441950"/>
            <a:ext cx="68263" cy="65088"/>
          </a:xfrm>
          <a:custGeom>
            <a:avLst/>
            <a:gdLst/>
            <a:ahLst/>
            <a:cxnLst>
              <a:cxn ang="0">
                <a:pos x="129" y="82"/>
              </a:cxn>
              <a:cxn ang="0">
                <a:pos x="64" y="31"/>
              </a:cxn>
              <a:cxn ang="0">
                <a:pos x="47" y="21"/>
              </a:cxn>
              <a:cxn ang="0">
                <a:pos x="45" y="20"/>
              </a:cxn>
              <a:cxn ang="0">
                <a:pos x="40" y="16"/>
              </a:cxn>
              <a:cxn ang="0">
                <a:pos x="33" y="12"/>
              </a:cxn>
              <a:cxn ang="0">
                <a:pos x="24" y="7"/>
              </a:cxn>
              <a:cxn ang="0">
                <a:pos x="16" y="3"/>
              </a:cxn>
              <a:cxn ang="0">
                <a:pos x="9" y="1"/>
              </a:cxn>
              <a:cxn ang="0">
                <a:pos x="4" y="0"/>
              </a:cxn>
              <a:cxn ang="0">
                <a:pos x="0" y="2"/>
              </a:cxn>
              <a:cxn ang="0">
                <a:pos x="3" y="12"/>
              </a:cxn>
              <a:cxn ang="0">
                <a:pos x="11" y="26"/>
              </a:cxn>
              <a:cxn ang="0">
                <a:pos x="18" y="37"/>
              </a:cxn>
              <a:cxn ang="0">
                <a:pos x="22" y="43"/>
              </a:cxn>
              <a:cxn ang="0">
                <a:pos x="47" y="70"/>
              </a:cxn>
              <a:cxn ang="0">
                <a:pos x="92" y="123"/>
              </a:cxn>
              <a:cxn ang="0">
                <a:pos x="101" y="114"/>
              </a:cxn>
              <a:cxn ang="0">
                <a:pos x="78" y="84"/>
              </a:cxn>
              <a:cxn ang="0">
                <a:pos x="37" y="35"/>
              </a:cxn>
              <a:cxn ang="0">
                <a:pos x="54" y="40"/>
              </a:cxn>
              <a:cxn ang="0">
                <a:pos x="122" y="91"/>
              </a:cxn>
              <a:cxn ang="0">
                <a:pos x="129" y="82"/>
              </a:cxn>
            </a:cxnLst>
            <a:rect l="0" t="0" r="r" b="b"/>
            <a:pathLst>
              <a:path w="129" h="123">
                <a:moveTo>
                  <a:pt x="129" y="82"/>
                </a:moveTo>
                <a:lnTo>
                  <a:pt x="64" y="31"/>
                </a:lnTo>
                <a:lnTo>
                  <a:pt x="47" y="21"/>
                </a:lnTo>
                <a:lnTo>
                  <a:pt x="45" y="20"/>
                </a:lnTo>
                <a:lnTo>
                  <a:pt x="40" y="16"/>
                </a:lnTo>
                <a:lnTo>
                  <a:pt x="33" y="12"/>
                </a:lnTo>
                <a:lnTo>
                  <a:pt x="24" y="7"/>
                </a:lnTo>
                <a:lnTo>
                  <a:pt x="16" y="3"/>
                </a:lnTo>
                <a:lnTo>
                  <a:pt x="9" y="1"/>
                </a:lnTo>
                <a:lnTo>
                  <a:pt x="4" y="0"/>
                </a:lnTo>
                <a:lnTo>
                  <a:pt x="0" y="2"/>
                </a:lnTo>
                <a:lnTo>
                  <a:pt x="3" y="12"/>
                </a:lnTo>
                <a:lnTo>
                  <a:pt x="11" y="26"/>
                </a:lnTo>
                <a:lnTo>
                  <a:pt x="18" y="37"/>
                </a:lnTo>
                <a:lnTo>
                  <a:pt x="22" y="43"/>
                </a:lnTo>
                <a:lnTo>
                  <a:pt x="47" y="70"/>
                </a:lnTo>
                <a:lnTo>
                  <a:pt x="92" y="123"/>
                </a:lnTo>
                <a:lnTo>
                  <a:pt x="101" y="114"/>
                </a:lnTo>
                <a:lnTo>
                  <a:pt x="78" y="84"/>
                </a:lnTo>
                <a:lnTo>
                  <a:pt x="37" y="35"/>
                </a:lnTo>
                <a:lnTo>
                  <a:pt x="54" y="40"/>
                </a:lnTo>
                <a:lnTo>
                  <a:pt x="122" y="91"/>
                </a:lnTo>
                <a:lnTo>
                  <a:pt x="129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Freeform 69"/>
          <p:cNvSpPr>
            <a:spLocks/>
          </p:cNvSpPr>
          <p:nvPr/>
        </p:nvSpPr>
        <p:spPr bwMode="auto">
          <a:xfrm>
            <a:off x="6629400" y="5154613"/>
            <a:ext cx="509588" cy="652462"/>
          </a:xfrm>
          <a:custGeom>
            <a:avLst/>
            <a:gdLst/>
            <a:ahLst/>
            <a:cxnLst>
              <a:cxn ang="0">
                <a:pos x="71" y="1226"/>
              </a:cxn>
              <a:cxn ang="0">
                <a:pos x="304" y="1232"/>
              </a:cxn>
              <a:cxn ang="0">
                <a:pos x="84" y="1207"/>
              </a:cxn>
              <a:cxn ang="0">
                <a:pos x="33" y="1115"/>
              </a:cxn>
              <a:cxn ang="0">
                <a:pos x="170" y="123"/>
              </a:cxn>
              <a:cxn ang="0">
                <a:pos x="191" y="72"/>
              </a:cxn>
              <a:cxn ang="0">
                <a:pos x="213" y="41"/>
              </a:cxn>
              <a:cxn ang="0">
                <a:pos x="250" y="24"/>
              </a:cxn>
              <a:cxn ang="0">
                <a:pos x="917" y="62"/>
              </a:cxn>
              <a:cxn ang="0">
                <a:pos x="963" y="71"/>
              </a:cxn>
              <a:cxn ang="0">
                <a:pos x="963" y="49"/>
              </a:cxn>
              <a:cxn ang="0">
                <a:pos x="951" y="48"/>
              </a:cxn>
              <a:cxn ang="0">
                <a:pos x="936" y="47"/>
              </a:cxn>
              <a:cxn ang="0">
                <a:pos x="920" y="46"/>
              </a:cxn>
              <a:cxn ang="0">
                <a:pos x="902" y="46"/>
              </a:cxn>
              <a:cxn ang="0">
                <a:pos x="883" y="45"/>
              </a:cxn>
              <a:cxn ang="0">
                <a:pos x="863" y="43"/>
              </a:cxn>
              <a:cxn ang="0">
                <a:pos x="843" y="42"/>
              </a:cxn>
              <a:cxn ang="0">
                <a:pos x="825" y="41"/>
              </a:cxn>
              <a:cxn ang="0">
                <a:pos x="806" y="40"/>
              </a:cxn>
              <a:cxn ang="0">
                <a:pos x="787" y="39"/>
              </a:cxn>
              <a:cxn ang="0">
                <a:pos x="770" y="38"/>
              </a:cxn>
              <a:cxn ang="0">
                <a:pos x="756" y="37"/>
              </a:cxn>
              <a:cxn ang="0">
                <a:pos x="743" y="36"/>
              </a:cxn>
              <a:cxn ang="0">
                <a:pos x="733" y="34"/>
              </a:cxn>
              <a:cxn ang="0">
                <a:pos x="725" y="33"/>
              </a:cxn>
              <a:cxn ang="0">
                <a:pos x="720" y="32"/>
              </a:cxn>
              <a:cxn ang="0">
                <a:pos x="712" y="31"/>
              </a:cxn>
              <a:cxn ang="0">
                <a:pos x="695" y="29"/>
              </a:cxn>
              <a:cxn ang="0">
                <a:pos x="671" y="27"/>
              </a:cxn>
              <a:cxn ang="0">
                <a:pos x="641" y="25"/>
              </a:cxn>
              <a:cxn ang="0">
                <a:pos x="606" y="22"/>
              </a:cxn>
              <a:cxn ang="0">
                <a:pos x="567" y="20"/>
              </a:cxn>
              <a:cxn ang="0">
                <a:pos x="527" y="17"/>
              </a:cxn>
              <a:cxn ang="0">
                <a:pos x="484" y="14"/>
              </a:cxn>
              <a:cxn ang="0">
                <a:pos x="442" y="12"/>
              </a:cxn>
              <a:cxn ang="0">
                <a:pos x="401" y="8"/>
              </a:cxn>
              <a:cxn ang="0">
                <a:pos x="364" y="6"/>
              </a:cxn>
              <a:cxn ang="0">
                <a:pos x="330" y="4"/>
              </a:cxn>
              <a:cxn ang="0">
                <a:pos x="302" y="2"/>
              </a:cxn>
              <a:cxn ang="0">
                <a:pos x="280" y="1"/>
              </a:cxn>
              <a:cxn ang="0">
                <a:pos x="267" y="0"/>
              </a:cxn>
              <a:cxn ang="0">
                <a:pos x="262" y="0"/>
              </a:cxn>
              <a:cxn ang="0">
                <a:pos x="205" y="11"/>
              </a:cxn>
              <a:cxn ang="0">
                <a:pos x="156" y="52"/>
              </a:cxn>
              <a:cxn ang="0">
                <a:pos x="26" y="917"/>
              </a:cxn>
              <a:cxn ang="0">
                <a:pos x="11" y="1023"/>
              </a:cxn>
              <a:cxn ang="0">
                <a:pos x="0" y="1118"/>
              </a:cxn>
              <a:cxn ang="0">
                <a:pos x="41" y="1195"/>
              </a:cxn>
              <a:cxn ang="0">
                <a:pos x="71" y="1226"/>
              </a:cxn>
            </a:cxnLst>
            <a:rect l="0" t="0" r="r" b="b"/>
            <a:pathLst>
              <a:path w="963" h="1232">
                <a:moveTo>
                  <a:pt x="71" y="1226"/>
                </a:moveTo>
                <a:lnTo>
                  <a:pt x="304" y="1232"/>
                </a:lnTo>
                <a:lnTo>
                  <a:pt x="84" y="1207"/>
                </a:lnTo>
                <a:lnTo>
                  <a:pt x="33" y="1115"/>
                </a:lnTo>
                <a:lnTo>
                  <a:pt x="170" y="123"/>
                </a:lnTo>
                <a:lnTo>
                  <a:pt x="191" y="72"/>
                </a:lnTo>
                <a:lnTo>
                  <a:pt x="213" y="41"/>
                </a:lnTo>
                <a:lnTo>
                  <a:pt x="250" y="24"/>
                </a:lnTo>
                <a:lnTo>
                  <a:pt x="917" y="62"/>
                </a:lnTo>
                <a:lnTo>
                  <a:pt x="963" y="71"/>
                </a:lnTo>
                <a:lnTo>
                  <a:pt x="963" y="49"/>
                </a:lnTo>
                <a:lnTo>
                  <a:pt x="951" y="48"/>
                </a:lnTo>
                <a:lnTo>
                  <a:pt x="936" y="47"/>
                </a:lnTo>
                <a:lnTo>
                  <a:pt x="920" y="46"/>
                </a:lnTo>
                <a:lnTo>
                  <a:pt x="902" y="46"/>
                </a:lnTo>
                <a:lnTo>
                  <a:pt x="883" y="45"/>
                </a:lnTo>
                <a:lnTo>
                  <a:pt x="863" y="43"/>
                </a:lnTo>
                <a:lnTo>
                  <a:pt x="843" y="42"/>
                </a:lnTo>
                <a:lnTo>
                  <a:pt x="825" y="41"/>
                </a:lnTo>
                <a:lnTo>
                  <a:pt x="806" y="40"/>
                </a:lnTo>
                <a:lnTo>
                  <a:pt x="787" y="39"/>
                </a:lnTo>
                <a:lnTo>
                  <a:pt x="770" y="38"/>
                </a:lnTo>
                <a:lnTo>
                  <a:pt x="756" y="37"/>
                </a:lnTo>
                <a:lnTo>
                  <a:pt x="743" y="36"/>
                </a:lnTo>
                <a:lnTo>
                  <a:pt x="733" y="34"/>
                </a:lnTo>
                <a:lnTo>
                  <a:pt x="725" y="33"/>
                </a:lnTo>
                <a:lnTo>
                  <a:pt x="720" y="32"/>
                </a:lnTo>
                <a:lnTo>
                  <a:pt x="712" y="31"/>
                </a:lnTo>
                <a:lnTo>
                  <a:pt x="695" y="29"/>
                </a:lnTo>
                <a:lnTo>
                  <a:pt x="671" y="27"/>
                </a:lnTo>
                <a:lnTo>
                  <a:pt x="641" y="25"/>
                </a:lnTo>
                <a:lnTo>
                  <a:pt x="606" y="22"/>
                </a:lnTo>
                <a:lnTo>
                  <a:pt x="567" y="20"/>
                </a:lnTo>
                <a:lnTo>
                  <a:pt x="527" y="17"/>
                </a:lnTo>
                <a:lnTo>
                  <a:pt x="484" y="14"/>
                </a:lnTo>
                <a:lnTo>
                  <a:pt x="442" y="12"/>
                </a:lnTo>
                <a:lnTo>
                  <a:pt x="401" y="8"/>
                </a:lnTo>
                <a:lnTo>
                  <a:pt x="364" y="6"/>
                </a:lnTo>
                <a:lnTo>
                  <a:pt x="330" y="4"/>
                </a:lnTo>
                <a:lnTo>
                  <a:pt x="302" y="2"/>
                </a:lnTo>
                <a:lnTo>
                  <a:pt x="280" y="1"/>
                </a:lnTo>
                <a:lnTo>
                  <a:pt x="267" y="0"/>
                </a:lnTo>
                <a:lnTo>
                  <a:pt x="262" y="0"/>
                </a:lnTo>
                <a:lnTo>
                  <a:pt x="205" y="11"/>
                </a:lnTo>
                <a:lnTo>
                  <a:pt x="156" y="52"/>
                </a:lnTo>
                <a:lnTo>
                  <a:pt x="26" y="917"/>
                </a:lnTo>
                <a:lnTo>
                  <a:pt x="11" y="1023"/>
                </a:lnTo>
                <a:lnTo>
                  <a:pt x="0" y="1118"/>
                </a:lnTo>
                <a:lnTo>
                  <a:pt x="41" y="1195"/>
                </a:lnTo>
                <a:lnTo>
                  <a:pt x="71" y="12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Freeform 70"/>
          <p:cNvSpPr>
            <a:spLocks/>
          </p:cNvSpPr>
          <p:nvPr/>
        </p:nvSpPr>
        <p:spPr bwMode="auto">
          <a:xfrm>
            <a:off x="6926263" y="5872163"/>
            <a:ext cx="201612" cy="63500"/>
          </a:xfrm>
          <a:custGeom>
            <a:avLst/>
            <a:gdLst/>
            <a:ahLst/>
            <a:cxnLst>
              <a:cxn ang="0">
                <a:pos x="327" y="95"/>
              </a:cxn>
              <a:cxn ang="0">
                <a:pos x="364" y="51"/>
              </a:cxn>
              <a:cxn ang="0">
                <a:pos x="368" y="0"/>
              </a:cxn>
              <a:cxn ang="0">
                <a:pos x="317" y="65"/>
              </a:cxn>
              <a:cxn ang="0">
                <a:pos x="20" y="48"/>
              </a:cxn>
              <a:cxn ang="0">
                <a:pos x="0" y="100"/>
              </a:cxn>
              <a:cxn ang="0">
                <a:pos x="26" y="102"/>
              </a:cxn>
              <a:cxn ang="0">
                <a:pos x="49" y="106"/>
              </a:cxn>
              <a:cxn ang="0">
                <a:pos x="71" y="108"/>
              </a:cxn>
              <a:cxn ang="0">
                <a:pos x="89" y="109"/>
              </a:cxn>
              <a:cxn ang="0">
                <a:pos x="103" y="110"/>
              </a:cxn>
              <a:cxn ang="0">
                <a:pos x="115" y="111"/>
              </a:cxn>
              <a:cxn ang="0">
                <a:pos x="122" y="112"/>
              </a:cxn>
              <a:cxn ang="0">
                <a:pos x="126" y="112"/>
              </a:cxn>
              <a:cxn ang="0">
                <a:pos x="131" y="112"/>
              </a:cxn>
              <a:cxn ang="0">
                <a:pos x="140" y="112"/>
              </a:cxn>
              <a:cxn ang="0">
                <a:pos x="151" y="113"/>
              </a:cxn>
              <a:cxn ang="0">
                <a:pos x="165" y="113"/>
              </a:cxn>
              <a:cxn ang="0">
                <a:pos x="181" y="114"/>
              </a:cxn>
              <a:cxn ang="0">
                <a:pos x="198" y="115"/>
              </a:cxn>
              <a:cxn ang="0">
                <a:pos x="216" y="115"/>
              </a:cxn>
              <a:cxn ang="0">
                <a:pos x="235" y="116"/>
              </a:cxn>
              <a:cxn ang="0">
                <a:pos x="252" y="117"/>
              </a:cxn>
              <a:cxn ang="0">
                <a:pos x="270" y="117"/>
              </a:cxn>
              <a:cxn ang="0">
                <a:pos x="287" y="118"/>
              </a:cxn>
              <a:cxn ang="0">
                <a:pos x="301" y="119"/>
              </a:cxn>
              <a:cxn ang="0">
                <a:pos x="313" y="119"/>
              </a:cxn>
              <a:cxn ang="0">
                <a:pos x="322" y="120"/>
              </a:cxn>
              <a:cxn ang="0">
                <a:pos x="328" y="120"/>
              </a:cxn>
              <a:cxn ang="0">
                <a:pos x="330" y="120"/>
              </a:cxn>
              <a:cxn ang="0">
                <a:pos x="382" y="77"/>
              </a:cxn>
              <a:cxn ang="0">
                <a:pos x="327" y="95"/>
              </a:cxn>
            </a:cxnLst>
            <a:rect l="0" t="0" r="r" b="b"/>
            <a:pathLst>
              <a:path w="382" h="120">
                <a:moveTo>
                  <a:pt x="327" y="95"/>
                </a:moveTo>
                <a:lnTo>
                  <a:pt x="364" y="51"/>
                </a:lnTo>
                <a:lnTo>
                  <a:pt x="368" y="0"/>
                </a:lnTo>
                <a:lnTo>
                  <a:pt x="317" y="65"/>
                </a:lnTo>
                <a:lnTo>
                  <a:pt x="20" y="48"/>
                </a:lnTo>
                <a:lnTo>
                  <a:pt x="0" y="100"/>
                </a:lnTo>
                <a:lnTo>
                  <a:pt x="26" y="102"/>
                </a:lnTo>
                <a:lnTo>
                  <a:pt x="49" y="106"/>
                </a:lnTo>
                <a:lnTo>
                  <a:pt x="71" y="108"/>
                </a:lnTo>
                <a:lnTo>
                  <a:pt x="89" y="109"/>
                </a:lnTo>
                <a:lnTo>
                  <a:pt x="103" y="110"/>
                </a:lnTo>
                <a:lnTo>
                  <a:pt x="115" y="111"/>
                </a:lnTo>
                <a:lnTo>
                  <a:pt x="122" y="112"/>
                </a:lnTo>
                <a:lnTo>
                  <a:pt x="126" y="112"/>
                </a:lnTo>
                <a:lnTo>
                  <a:pt x="131" y="112"/>
                </a:lnTo>
                <a:lnTo>
                  <a:pt x="140" y="112"/>
                </a:lnTo>
                <a:lnTo>
                  <a:pt x="151" y="113"/>
                </a:lnTo>
                <a:lnTo>
                  <a:pt x="165" y="113"/>
                </a:lnTo>
                <a:lnTo>
                  <a:pt x="181" y="114"/>
                </a:lnTo>
                <a:lnTo>
                  <a:pt x="198" y="115"/>
                </a:lnTo>
                <a:lnTo>
                  <a:pt x="216" y="115"/>
                </a:lnTo>
                <a:lnTo>
                  <a:pt x="235" y="116"/>
                </a:lnTo>
                <a:lnTo>
                  <a:pt x="252" y="117"/>
                </a:lnTo>
                <a:lnTo>
                  <a:pt x="270" y="117"/>
                </a:lnTo>
                <a:lnTo>
                  <a:pt x="287" y="118"/>
                </a:lnTo>
                <a:lnTo>
                  <a:pt x="301" y="119"/>
                </a:lnTo>
                <a:lnTo>
                  <a:pt x="313" y="119"/>
                </a:lnTo>
                <a:lnTo>
                  <a:pt x="322" y="120"/>
                </a:lnTo>
                <a:lnTo>
                  <a:pt x="328" y="120"/>
                </a:lnTo>
                <a:lnTo>
                  <a:pt x="330" y="120"/>
                </a:lnTo>
                <a:lnTo>
                  <a:pt x="382" y="77"/>
                </a:lnTo>
                <a:lnTo>
                  <a:pt x="3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Freeform 71"/>
          <p:cNvSpPr>
            <a:spLocks/>
          </p:cNvSpPr>
          <p:nvPr/>
        </p:nvSpPr>
        <p:spPr bwMode="auto">
          <a:xfrm>
            <a:off x="7124700" y="5715000"/>
            <a:ext cx="76200" cy="204788"/>
          </a:xfrm>
          <a:custGeom>
            <a:avLst/>
            <a:gdLst/>
            <a:ahLst/>
            <a:cxnLst>
              <a:cxn ang="0">
                <a:pos x="125" y="46"/>
              </a:cxn>
              <a:cxn ang="0">
                <a:pos x="103" y="140"/>
              </a:cxn>
              <a:cxn ang="0">
                <a:pos x="89" y="148"/>
              </a:cxn>
              <a:cxn ang="0">
                <a:pos x="83" y="195"/>
              </a:cxn>
              <a:cxn ang="0">
                <a:pos x="66" y="289"/>
              </a:cxn>
              <a:cxn ang="0">
                <a:pos x="0" y="387"/>
              </a:cxn>
              <a:cxn ang="0">
                <a:pos x="44" y="367"/>
              </a:cxn>
              <a:cxn ang="0">
                <a:pos x="110" y="265"/>
              </a:cxn>
              <a:cxn ang="0">
                <a:pos x="145" y="0"/>
              </a:cxn>
              <a:cxn ang="0">
                <a:pos x="125" y="46"/>
              </a:cxn>
            </a:cxnLst>
            <a:rect l="0" t="0" r="r" b="b"/>
            <a:pathLst>
              <a:path w="145" h="387">
                <a:moveTo>
                  <a:pt x="125" y="46"/>
                </a:moveTo>
                <a:lnTo>
                  <a:pt x="103" y="140"/>
                </a:lnTo>
                <a:lnTo>
                  <a:pt x="89" y="148"/>
                </a:lnTo>
                <a:lnTo>
                  <a:pt x="83" y="195"/>
                </a:lnTo>
                <a:lnTo>
                  <a:pt x="66" y="289"/>
                </a:lnTo>
                <a:lnTo>
                  <a:pt x="0" y="387"/>
                </a:lnTo>
                <a:lnTo>
                  <a:pt x="44" y="367"/>
                </a:lnTo>
                <a:lnTo>
                  <a:pt x="110" y="265"/>
                </a:lnTo>
                <a:lnTo>
                  <a:pt x="145" y="0"/>
                </a:lnTo>
                <a:lnTo>
                  <a:pt x="12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Freeform 72"/>
          <p:cNvSpPr>
            <a:spLocks/>
          </p:cNvSpPr>
          <p:nvPr/>
        </p:nvSpPr>
        <p:spPr bwMode="auto">
          <a:xfrm>
            <a:off x="6540500" y="5573713"/>
            <a:ext cx="169863" cy="331787"/>
          </a:xfrm>
          <a:custGeom>
            <a:avLst/>
            <a:gdLst/>
            <a:ahLst/>
            <a:cxnLst>
              <a:cxn ang="0">
                <a:pos x="68" y="547"/>
              </a:cxn>
              <a:cxn ang="0">
                <a:pos x="43" y="465"/>
              </a:cxn>
              <a:cxn ang="0">
                <a:pos x="107" y="0"/>
              </a:cxn>
              <a:cxn ang="0">
                <a:pos x="76" y="35"/>
              </a:cxn>
              <a:cxn ang="0">
                <a:pos x="50" y="184"/>
              </a:cxn>
              <a:cxn ang="0">
                <a:pos x="17" y="343"/>
              </a:cxn>
              <a:cxn ang="0">
                <a:pos x="6" y="421"/>
              </a:cxn>
              <a:cxn ang="0">
                <a:pos x="0" y="470"/>
              </a:cxn>
              <a:cxn ang="0">
                <a:pos x="51" y="565"/>
              </a:cxn>
              <a:cxn ang="0">
                <a:pos x="89" y="606"/>
              </a:cxn>
              <a:cxn ang="0">
                <a:pos x="90" y="606"/>
              </a:cxn>
              <a:cxn ang="0">
                <a:pos x="93" y="606"/>
              </a:cxn>
              <a:cxn ang="0">
                <a:pos x="97" y="607"/>
              </a:cxn>
              <a:cxn ang="0">
                <a:pos x="104" y="607"/>
              </a:cxn>
              <a:cxn ang="0">
                <a:pos x="113" y="608"/>
              </a:cxn>
              <a:cxn ang="0">
                <a:pos x="122" y="609"/>
              </a:cxn>
              <a:cxn ang="0">
                <a:pos x="134" y="610"/>
              </a:cxn>
              <a:cxn ang="0">
                <a:pos x="147" y="611"/>
              </a:cxn>
              <a:cxn ang="0">
                <a:pos x="161" y="613"/>
              </a:cxn>
              <a:cxn ang="0">
                <a:pos x="176" y="614"/>
              </a:cxn>
              <a:cxn ang="0">
                <a:pos x="193" y="615"/>
              </a:cxn>
              <a:cxn ang="0">
                <a:pos x="211" y="618"/>
              </a:cxn>
              <a:cxn ang="0">
                <a:pos x="230" y="620"/>
              </a:cxn>
              <a:cxn ang="0">
                <a:pos x="249" y="621"/>
              </a:cxn>
              <a:cxn ang="0">
                <a:pos x="270" y="623"/>
              </a:cxn>
              <a:cxn ang="0">
                <a:pos x="291" y="625"/>
              </a:cxn>
              <a:cxn ang="0">
                <a:pos x="322" y="587"/>
              </a:cxn>
              <a:cxn ang="0">
                <a:pos x="141" y="577"/>
              </a:cxn>
              <a:cxn ang="0">
                <a:pos x="68" y="547"/>
              </a:cxn>
            </a:cxnLst>
            <a:rect l="0" t="0" r="r" b="b"/>
            <a:pathLst>
              <a:path w="322" h="625">
                <a:moveTo>
                  <a:pt x="68" y="547"/>
                </a:moveTo>
                <a:lnTo>
                  <a:pt x="43" y="465"/>
                </a:lnTo>
                <a:lnTo>
                  <a:pt x="107" y="0"/>
                </a:lnTo>
                <a:lnTo>
                  <a:pt x="76" y="35"/>
                </a:lnTo>
                <a:lnTo>
                  <a:pt x="50" y="184"/>
                </a:lnTo>
                <a:lnTo>
                  <a:pt x="17" y="343"/>
                </a:lnTo>
                <a:lnTo>
                  <a:pt x="6" y="421"/>
                </a:lnTo>
                <a:lnTo>
                  <a:pt x="0" y="470"/>
                </a:lnTo>
                <a:lnTo>
                  <a:pt x="51" y="565"/>
                </a:lnTo>
                <a:lnTo>
                  <a:pt x="89" y="606"/>
                </a:lnTo>
                <a:lnTo>
                  <a:pt x="90" y="606"/>
                </a:lnTo>
                <a:lnTo>
                  <a:pt x="93" y="606"/>
                </a:lnTo>
                <a:lnTo>
                  <a:pt x="97" y="607"/>
                </a:lnTo>
                <a:lnTo>
                  <a:pt x="104" y="607"/>
                </a:lnTo>
                <a:lnTo>
                  <a:pt x="113" y="608"/>
                </a:lnTo>
                <a:lnTo>
                  <a:pt x="122" y="609"/>
                </a:lnTo>
                <a:lnTo>
                  <a:pt x="134" y="610"/>
                </a:lnTo>
                <a:lnTo>
                  <a:pt x="147" y="611"/>
                </a:lnTo>
                <a:lnTo>
                  <a:pt x="161" y="613"/>
                </a:lnTo>
                <a:lnTo>
                  <a:pt x="176" y="614"/>
                </a:lnTo>
                <a:lnTo>
                  <a:pt x="193" y="615"/>
                </a:lnTo>
                <a:lnTo>
                  <a:pt x="211" y="618"/>
                </a:lnTo>
                <a:lnTo>
                  <a:pt x="230" y="620"/>
                </a:lnTo>
                <a:lnTo>
                  <a:pt x="249" y="621"/>
                </a:lnTo>
                <a:lnTo>
                  <a:pt x="270" y="623"/>
                </a:lnTo>
                <a:lnTo>
                  <a:pt x="291" y="625"/>
                </a:lnTo>
                <a:lnTo>
                  <a:pt x="322" y="587"/>
                </a:lnTo>
                <a:lnTo>
                  <a:pt x="141" y="577"/>
                </a:lnTo>
                <a:lnTo>
                  <a:pt x="68" y="5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Freeform 73"/>
          <p:cNvSpPr>
            <a:spLocks/>
          </p:cNvSpPr>
          <p:nvPr/>
        </p:nvSpPr>
        <p:spPr bwMode="auto">
          <a:xfrm>
            <a:off x="6589713" y="5083175"/>
            <a:ext cx="684212" cy="501650"/>
          </a:xfrm>
          <a:custGeom>
            <a:avLst/>
            <a:gdLst/>
            <a:ahLst/>
            <a:cxnLst>
              <a:cxn ang="0">
                <a:pos x="1280" y="122"/>
              </a:cxn>
              <a:cxn ang="0">
                <a:pos x="1243" y="106"/>
              </a:cxn>
              <a:cxn ang="0">
                <a:pos x="1192" y="85"/>
              </a:cxn>
              <a:cxn ang="0">
                <a:pos x="1150" y="68"/>
              </a:cxn>
              <a:cxn ang="0">
                <a:pos x="1135" y="63"/>
              </a:cxn>
              <a:cxn ang="0">
                <a:pos x="1107" y="61"/>
              </a:cxn>
              <a:cxn ang="0">
                <a:pos x="1062" y="58"/>
              </a:cxn>
              <a:cxn ang="0">
                <a:pos x="1007" y="55"/>
              </a:cxn>
              <a:cxn ang="0">
                <a:pos x="949" y="52"/>
              </a:cxn>
              <a:cxn ang="0">
                <a:pos x="892" y="49"/>
              </a:cxn>
              <a:cxn ang="0">
                <a:pos x="847" y="45"/>
              </a:cxn>
              <a:cxn ang="0">
                <a:pos x="815" y="42"/>
              </a:cxn>
              <a:cxn ang="0">
                <a:pos x="798" y="38"/>
              </a:cxn>
              <a:cxn ang="0">
                <a:pos x="746" y="34"/>
              </a:cxn>
              <a:cxn ang="0">
                <a:pos x="665" y="28"/>
              </a:cxn>
              <a:cxn ang="0">
                <a:pos x="566" y="20"/>
              </a:cxn>
              <a:cxn ang="0">
                <a:pos x="462" y="14"/>
              </a:cxn>
              <a:cxn ang="0">
                <a:pos x="365" y="8"/>
              </a:cxn>
              <a:cxn ang="0">
                <a:pos x="288" y="3"/>
              </a:cxn>
              <a:cxn ang="0">
                <a:pos x="243" y="0"/>
              </a:cxn>
              <a:cxn ang="0">
                <a:pos x="165" y="13"/>
              </a:cxn>
              <a:cxn ang="0">
                <a:pos x="0" y="747"/>
              </a:cxn>
              <a:cxn ang="0">
                <a:pos x="40" y="738"/>
              </a:cxn>
              <a:cxn ang="0">
                <a:pos x="145" y="90"/>
              </a:cxn>
              <a:cxn ang="0">
                <a:pos x="222" y="30"/>
              </a:cxn>
              <a:cxn ang="0">
                <a:pos x="1120" y="90"/>
              </a:cxn>
              <a:cxn ang="0">
                <a:pos x="1126" y="95"/>
              </a:cxn>
              <a:cxn ang="0">
                <a:pos x="1141" y="106"/>
              </a:cxn>
              <a:cxn ang="0">
                <a:pos x="1157" y="120"/>
              </a:cxn>
              <a:cxn ang="0">
                <a:pos x="1171" y="132"/>
              </a:cxn>
              <a:cxn ang="0">
                <a:pos x="1189" y="165"/>
              </a:cxn>
              <a:cxn ang="0">
                <a:pos x="1196" y="188"/>
              </a:cxn>
              <a:cxn ang="0">
                <a:pos x="1108" y="881"/>
              </a:cxn>
              <a:cxn ang="0">
                <a:pos x="1153" y="699"/>
              </a:cxn>
              <a:cxn ang="0">
                <a:pos x="1209" y="119"/>
              </a:cxn>
              <a:cxn ang="0">
                <a:pos x="1255" y="183"/>
              </a:cxn>
              <a:cxn ang="0">
                <a:pos x="1158" y="923"/>
              </a:cxn>
              <a:cxn ang="0">
                <a:pos x="1283" y="277"/>
              </a:cxn>
              <a:cxn ang="0">
                <a:pos x="1285" y="124"/>
              </a:cxn>
            </a:cxnLst>
            <a:rect l="0" t="0" r="r" b="b"/>
            <a:pathLst>
              <a:path w="1292" h="950">
                <a:moveTo>
                  <a:pt x="1285" y="124"/>
                </a:moveTo>
                <a:lnTo>
                  <a:pt x="1280" y="122"/>
                </a:lnTo>
                <a:lnTo>
                  <a:pt x="1265" y="115"/>
                </a:lnTo>
                <a:lnTo>
                  <a:pt x="1243" y="106"/>
                </a:lnTo>
                <a:lnTo>
                  <a:pt x="1218" y="95"/>
                </a:lnTo>
                <a:lnTo>
                  <a:pt x="1192" y="85"/>
                </a:lnTo>
                <a:lnTo>
                  <a:pt x="1169" y="76"/>
                </a:lnTo>
                <a:lnTo>
                  <a:pt x="1150" y="68"/>
                </a:lnTo>
                <a:lnTo>
                  <a:pt x="1141" y="64"/>
                </a:lnTo>
                <a:lnTo>
                  <a:pt x="1135" y="63"/>
                </a:lnTo>
                <a:lnTo>
                  <a:pt x="1124" y="62"/>
                </a:lnTo>
                <a:lnTo>
                  <a:pt x="1107" y="61"/>
                </a:lnTo>
                <a:lnTo>
                  <a:pt x="1086" y="59"/>
                </a:lnTo>
                <a:lnTo>
                  <a:pt x="1062" y="58"/>
                </a:lnTo>
                <a:lnTo>
                  <a:pt x="1036" y="57"/>
                </a:lnTo>
                <a:lnTo>
                  <a:pt x="1007" y="55"/>
                </a:lnTo>
                <a:lnTo>
                  <a:pt x="978" y="54"/>
                </a:lnTo>
                <a:lnTo>
                  <a:pt x="949" y="52"/>
                </a:lnTo>
                <a:lnTo>
                  <a:pt x="920" y="50"/>
                </a:lnTo>
                <a:lnTo>
                  <a:pt x="892" y="49"/>
                </a:lnTo>
                <a:lnTo>
                  <a:pt x="867" y="47"/>
                </a:lnTo>
                <a:lnTo>
                  <a:pt x="847" y="45"/>
                </a:lnTo>
                <a:lnTo>
                  <a:pt x="829" y="43"/>
                </a:lnTo>
                <a:lnTo>
                  <a:pt x="815" y="42"/>
                </a:lnTo>
                <a:lnTo>
                  <a:pt x="808" y="40"/>
                </a:lnTo>
                <a:lnTo>
                  <a:pt x="798" y="38"/>
                </a:lnTo>
                <a:lnTo>
                  <a:pt x="777" y="36"/>
                </a:lnTo>
                <a:lnTo>
                  <a:pt x="746" y="34"/>
                </a:lnTo>
                <a:lnTo>
                  <a:pt x="709" y="31"/>
                </a:lnTo>
                <a:lnTo>
                  <a:pt x="665" y="28"/>
                </a:lnTo>
                <a:lnTo>
                  <a:pt x="617" y="25"/>
                </a:lnTo>
                <a:lnTo>
                  <a:pt x="566" y="20"/>
                </a:lnTo>
                <a:lnTo>
                  <a:pt x="514" y="17"/>
                </a:lnTo>
                <a:lnTo>
                  <a:pt x="462" y="14"/>
                </a:lnTo>
                <a:lnTo>
                  <a:pt x="412" y="10"/>
                </a:lnTo>
                <a:lnTo>
                  <a:pt x="365" y="8"/>
                </a:lnTo>
                <a:lnTo>
                  <a:pt x="323" y="5"/>
                </a:lnTo>
                <a:lnTo>
                  <a:pt x="288" y="3"/>
                </a:lnTo>
                <a:lnTo>
                  <a:pt x="261" y="1"/>
                </a:lnTo>
                <a:lnTo>
                  <a:pt x="243" y="0"/>
                </a:lnTo>
                <a:lnTo>
                  <a:pt x="237" y="0"/>
                </a:lnTo>
                <a:lnTo>
                  <a:pt x="165" y="13"/>
                </a:lnTo>
                <a:lnTo>
                  <a:pt x="103" y="65"/>
                </a:lnTo>
                <a:lnTo>
                  <a:pt x="0" y="747"/>
                </a:lnTo>
                <a:lnTo>
                  <a:pt x="34" y="736"/>
                </a:lnTo>
                <a:lnTo>
                  <a:pt x="40" y="738"/>
                </a:lnTo>
                <a:lnTo>
                  <a:pt x="120" y="154"/>
                </a:lnTo>
                <a:lnTo>
                  <a:pt x="145" y="90"/>
                </a:lnTo>
                <a:lnTo>
                  <a:pt x="175" y="52"/>
                </a:lnTo>
                <a:lnTo>
                  <a:pt x="222" y="30"/>
                </a:lnTo>
                <a:lnTo>
                  <a:pt x="1055" y="77"/>
                </a:lnTo>
                <a:lnTo>
                  <a:pt x="1120" y="90"/>
                </a:lnTo>
                <a:lnTo>
                  <a:pt x="1122" y="91"/>
                </a:lnTo>
                <a:lnTo>
                  <a:pt x="1126" y="95"/>
                </a:lnTo>
                <a:lnTo>
                  <a:pt x="1132" y="100"/>
                </a:lnTo>
                <a:lnTo>
                  <a:pt x="1141" y="106"/>
                </a:lnTo>
                <a:lnTo>
                  <a:pt x="1149" y="113"/>
                </a:lnTo>
                <a:lnTo>
                  <a:pt x="1157" y="120"/>
                </a:lnTo>
                <a:lnTo>
                  <a:pt x="1165" y="127"/>
                </a:lnTo>
                <a:lnTo>
                  <a:pt x="1171" y="132"/>
                </a:lnTo>
                <a:lnTo>
                  <a:pt x="1180" y="147"/>
                </a:lnTo>
                <a:lnTo>
                  <a:pt x="1189" y="165"/>
                </a:lnTo>
                <a:lnTo>
                  <a:pt x="1194" y="181"/>
                </a:lnTo>
                <a:lnTo>
                  <a:pt x="1196" y="188"/>
                </a:lnTo>
                <a:lnTo>
                  <a:pt x="1141" y="613"/>
                </a:lnTo>
                <a:lnTo>
                  <a:pt x="1108" y="881"/>
                </a:lnTo>
                <a:lnTo>
                  <a:pt x="1124" y="893"/>
                </a:lnTo>
                <a:lnTo>
                  <a:pt x="1153" y="699"/>
                </a:lnTo>
                <a:lnTo>
                  <a:pt x="1222" y="217"/>
                </a:lnTo>
                <a:lnTo>
                  <a:pt x="1209" y="119"/>
                </a:lnTo>
                <a:lnTo>
                  <a:pt x="1243" y="141"/>
                </a:lnTo>
                <a:lnTo>
                  <a:pt x="1255" y="183"/>
                </a:lnTo>
                <a:lnTo>
                  <a:pt x="1243" y="303"/>
                </a:lnTo>
                <a:lnTo>
                  <a:pt x="1158" y="923"/>
                </a:lnTo>
                <a:lnTo>
                  <a:pt x="1191" y="950"/>
                </a:lnTo>
                <a:lnTo>
                  <a:pt x="1283" y="277"/>
                </a:lnTo>
                <a:lnTo>
                  <a:pt x="1292" y="213"/>
                </a:lnTo>
                <a:lnTo>
                  <a:pt x="128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Freeform 74"/>
          <p:cNvSpPr>
            <a:spLocks/>
          </p:cNvSpPr>
          <p:nvPr/>
        </p:nvSpPr>
        <p:spPr bwMode="auto">
          <a:xfrm>
            <a:off x="7053263" y="5494338"/>
            <a:ext cx="39687" cy="25400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4" y="22"/>
              </a:cxn>
              <a:cxn ang="0">
                <a:pos x="39" y="23"/>
              </a:cxn>
              <a:cxn ang="0">
                <a:pos x="47" y="25"/>
              </a:cxn>
              <a:cxn ang="0">
                <a:pos x="54" y="30"/>
              </a:cxn>
              <a:cxn ang="0">
                <a:pos x="61" y="37"/>
              </a:cxn>
              <a:cxn ang="0">
                <a:pos x="69" y="43"/>
              </a:cxn>
              <a:cxn ang="0">
                <a:pos x="73" y="48"/>
              </a:cxn>
              <a:cxn ang="0">
                <a:pos x="75" y="50"/>
              </a:cxn>
              <a:cxn ang="0">
                <a:pos x="68" y="29"/>
              </a:cxn>
              <a:cxn ang="0">
                <a:pos x="25" y="6"/>
              </a:cxn>
              <a:cxn ang="0">
                <a:pos x="0" y="0"/>
              </a:cxn>
              <a:cxn ang="0">
                <a:pos x="32" y="22"/>
              </a:cxn>
            </a:cxnLst>
            <a:rect l="0" t="0" r="r" b="b"/>
            <a:pathLst>
              <a:path w="75" h="50">
                <a:moveTo>
                  <a:pt x="32" y="22"/>
                </a:moveTo>
                <a:lnTo>
                  <a:pt x="34" y="22"/>
                </a:lnTo>
                <a:lnTo>
                  <a:pt x="39" y="23"/>
                </a:lnTo>
                <a:lnTo>
                  <a:pt x="47" y="25"/>
                </a:lnTo>
                <a:lnTo>
                  <a:pt x="54" y="30"/>
                </a:lnTo>
                <a:lnTo>
                  <a:pt x="61" y="37"/>
                </a:lnTo>
                <a:lnTo>
                  <a:pt x="69" y="43"/>
                </a:lnTo>
                <a:lnTo>
                  <a:pt x="73" y="48"/>
                </a:lnTo>
                <a:lnTo>
                  <a:pt x="75" y="50"/>
                </a:lnTo>
                <a:lnTo>
                  <a:pt x="68" y="29"/>
                </a:lnTo>
                <a:lnTo>
                  <a:pt x="25" y="6"/>
                </a:lnTo>
                <a:lnTo>
                  <a:pt x="0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Freeform 75"/>
          <p:cNvSpPr>
            <a:spLocks/>
          </p:cNvSpPr>
          <p:nvPr/>
        </p:nvSpPr>
        <p:spPr bwMode="auto">
          <a:xfrm>
            <a:off x="6573838" y="5499100"/>
            <a:ext cx="44450" cy="285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" y="37"/>
              </a:cxn>
              <a:cxn ang="0">
                <a:pos x="4" y="39"/>
              </a:cxn>
              <a:cxn ang="0">
                <a:pos x="8" y="40"/>
              </a:cxn>
              <a:cxn ang="0">
                <a:pos x="13" y="42"/>
              </a:cxn>
              <a:cxn ang="0">
                <a:pos x="20" y="45"/>
              </a:cxn>
              <a:cxn ang="0">
                <a:pos x="25" y="47"/>
              </a:cxn>
              <a:cxn ang="0">
                <a:pos x="29" y="49"/>
              </a:cxn>
              <a:cxn ang="0">
                <a:pos x="32" y="50"/>
              </a:cxn>
              <a:cxn ang="0">
                <a:pos x="35" y="53"/>
              </a:cxn>
              <a:cxn ang="0">
                <a:pos x="38" y="55"/>
              </a:cxn>
              <a:cxn ang="0">
                <a:pos x="42" y="56"/>
              </a:cxn>
              <a:cxn ang="0">
                <a:pos x="47" y="54"/>
              </a:cxn>
              <a:cxn ang="0">
                <a:pos x="51" y="51"/>
              </a:cxn>
              <a:cxn ang="0">
                <a:pos x="56" y="46"/>
              </a:cxn>
              <a:cxn ang="0">
                <a:pos x="62" y="39"/>
              </a:cxn>
              <a:cxn ang="0">
                <a:pos x="69" y="30"/>
              </a:cxn>
              <a:cxn ang="0">
                <a:pos x="75" y="23"/>
              </a:cxn>
              <a:cxn ang="0">
                <a:pos x="80" y="16"/>
              </a:cxn>
              <a:cxn ang="0">
                <a:pos x="83" y="12"/>
              </a:cxn>
              <a:cxn ang="0">
                <a:pos x="84" y="9"/>
              </a:cxn>
              <a:cxn ang="0">
                <a:pos x="77" y="0"/>
              </a:cxn>
              <a:cxn ang="0">
                <a:pos x="77" y="9"/>
              </a:cxn>
              <a:cxn ang="0">
                <a:pos x="51" y="41"/>
              </a:cxn>
              <a:cxn ang="0">
                <a:pos x="43" y="48"/>
              </a:cxn>
              <a:cxn ang="0">
                <a:pos x="31" y="43"/>
              </a:cxn>
              <a:cxn ang="0">
                <a:pos x="0" y="37"/>
              </a:cxn>
            </a:cxnLst>
            <a:rect l="0" t="0" r="r" b="b"/>
            <a:pathLst>
              <a:path w="84" h="56">
                <a:moveTo>
                  <a:pt x="0" y="37"/>
                </a:moveTo>
                <a:lnTo>
                  <a:pt x="1" y="37"/>
                </a:lnTo>
                <a:lnTo>
                  <a:pt x="4" y="39"/>
                </a:lnTo>
                <a:lnTo>
                  <a:pt x="8" y="40"/>
                </a:lnTo>
                <a:lnTo>
                  <a:pt x="13" y="42"/>
                </a:lnTo>
                <a:lnTo>
                  <a:pt x="20" y="45"/>
                </a:lnTo>
                <a:lnTo>
                  <a:pt x="25" y="47"/>
                </a:lnTo>
                <a:lnTo>
                  <a:pt x="29" y="49"/>
                </a:lnTo>
                <a:lnTo>
                  <a:pt x="32" y="50"/>
                </a:lnTo>
                <a:lnTo>
                  <a:pt x="35" y="53"/>
                </a:lnTo>
                <a:lnTo>
                  <a:pt x="38" y="55"/>
                </a:lnTo>
                <a:lnTo>
                  <a:pt x="42" y="56"/>
                </a:lnTo>
                <a:lnTo>
                  <a:pt x="47" y="54"/>
                </a:lnTo>
                <a:lnTo>
                  <a:pt x="51" y="51"/>
                </a:lnTo>
                <a:lnTo>
                  <a:pt x="56" y="46"/>
                </a:lnTo>
                <a:lnTo>
                  <a:pt x="62" y="39"/>
                </a:lnTo>
                <a:lnTo>
                  <a:pt x="69" y="30"/>
                </a:lnTo>
                <a:lnTo>
                  <a:pt x="75" y="23"/>
                </a:lnTo>
                <a:lnTo>
                  <a:pt x="80" y="16"/>
                </a:lnTo>
                <a:lnTo>
                  <a:pt x="83" y="12"/>
                </a:lnTo>
                <a:lnTo>
                  <a:pt x="84" y="9"/>
                </a:lnTo>
                <a:lnTo>
                  <a:pt x="77" y="0"/>
                </a:lnTo>
                <a:lnTo>
                  <a:pt x="77" y="9"/>
                </a:lnTo>
                <a:lnTo>
                  <a:pt x="51" y="41"/>
                </a:lnTo>
                <a:lnTo>
                  <a:pt x="43" y="48"/>
                </a:lnTo>
                <a:lnTo>
                  <a:pt x="31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311628">
            <a:off x="6684963" y="5180013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>
                <a:latin typeface="Arial" charset="0"/>
              </a:rPr>
              <a:t>History</a:t>
            </a:r>
          </a:p>
          <a:p>
            <a:pPr algn="l" eaLnBrk="0" hangingPunct="0"/>
            <a:r>
              <a:rPr lang="en-US" sz="800">
                <a:latin typeface="Arial" charset="0"/>
              </a:rPr>
              <a:t>Info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Location dependent services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 aware services</a:t>
            </a:r>
          </a:p>
          <a:p>
            <a:pPr lvl="1"/>
            <a:r>
              <a:rPr lang="en-US"/>
              <a:t>what services, e.g., printer, fax, phone, server etc. exist in the local environment</a:t>
            </a:r>
          </a:p>
          <a:p>
            <a:r>
              <a:rPr lang="en-US"/>
              <a:t>Follow-on services</a:t>
            </a:r>
          </a:p>
          <a:p>
            <a:pPr lvl="1"/>
            <a:r>
              <a:rPr lang="en-US"/>
              <a:t>automatic call-forwarding, transmission of the actual workspace to the current location</a:t>
            </a:r>
          </a:p>
          <a:p>
            <a:r>
              <a:rPr lang="en-US"/>
              <a:t>Information services</a:t>
            </a:r>
          </a:p>
          <a:p>
            <a:pPr lvl="1"/>
            <a:r>
              <a:rPr lang="en-US"/>
              <a:t>“push”: e.g., current special offers in the supermarket</a:t>
            </a:r>
          </a:p>
          <a:p>
            <a:pPr lvl="1"/>
            <a:r>
              <a:rPr lang="en-US"/>
              <a:t>“pull”: e.g., where is the Black Forrest Cheese Cake?</a:t>
            </a:r>
          </a:p>
          <a:p>
            <a:r>
              <a:rPr lang="en-US"/>
              <a:t>Support services</a:t>
            </a:r>
          </a:p>
          <a:p>
            <a:pPr lvl="1"/>
            <a:r>
              <a:rPr lang="en-US"/>
              <a:t>caches, intermediate results, state information etc. “follow” the mobile device through the fixed network</a:t>
            </a:r>
          </a:p>
          <a:p>
            <a:r>
              <a:rPr lang="en-US"/>
              <a:t>Privacy</a:t>
            </a:r>
          </a:p>
          <a:p>
            <a:pPr lvl="1"/>
            <a:r>
              <a:rPr lang="en-US"/>
              <a:t>who should gain knowledge about the location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Documents and Settings\poturals\My Documents\epfl\wireless future slides\10-15-07-i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52875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785813" y="200025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iPhone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5797550" y="838200"/>
            <a:ext cx="31956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Quad band GSM 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 (850, 900, 1800, 1900 MHz)</a:t>
            </a: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GPRS/EDGE</a:t>
            </a: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Tri band UMTS/HSDPA 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 (850, 1900, 2100 MHz)</a:t>
            </a: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GPS + accelerometers</a:t>
            </a: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WiFi (802.11b/g/a/n)</a:t>
            </a: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Bluetooth 2.1</a:t>
            </a: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4342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Modern mobile phones</a:t>
            </a:r>
          </a:p>
        </p:txBody>
      </p:sp>
      <p:pic>
        <p:nvPicPr>
          <p:cNvPr id="14343" name="Picture 7" descr="C:\Users\jhubaux\Pictures\nokia_e71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2209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Documents and Settings\poturals\My Documents\epfl\wireless future slides\c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929188"/>
            <a:ext cx="16430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poturals\My Documents\epfl\wireless future slides\f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3357563"/>
            <a:ext cx="15240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Documents and Settings\poturals\My Documents\epfl\wireless future slides\estarling-digital-fr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643063"/>
            <a:ext cx="16430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:\Documents and Settings\poturals\My Documents\epfl\wireless future slides\rovio-angle-camera-lift-large-300x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4357688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C:\Documents and Settings\poturals\My Documents\epfl\wireless future slides\wifi_detecting_wat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3143250"/>
            <a:ext cx="9604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000125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88" y="3214688"/>
            <a:ext cx="12144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1928813"/>
            <a:ext cx="23463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000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it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Wireless enabled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652963"/>
            <a:ext cx="1571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Satellite Communications</a:t>
            </a: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4956175" y="5702300"/>
            <a:ext cx="3621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BTCC-45 Bluetooth GPS Receiver</a:t>
            </a:r>
          </a:p>
          <a:p>
            <a:pPr eaLnBrk="1" hangingPunct="1"/>
            <a:endParaRPr lang="fr-CH">
              <a:latin typeface="Calibri" pitchFamily="34" charset="0"/>
            </a:endParaRPr>
          </a:p>
          <a:p>
            <a:pPr eaLnBrk="1" hangingPunct="1"/>
            <a:r>
              <a:rPr lang="fr-CH">
                <a:latin typeface="Calibri" pitchFamily="34" charset="0"/>
              </a:rPr>
              <a:t>European attempt: Galileo</a:t>
            </a:r>
            <a:endParaRPr lang="en-US">
              <a:latin typeface="Calibri" pitchFamily="34" charset="0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000" y="723900"/>
            <a:ext cx="1628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003800" y="2522538"/>
            <a:ext cx="3730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Global Positioning System (GPS)</a:t>
            </a:r>
          </a:p>
          <a:p>
            <a:pPr eaLnBrk="1" hangingPunct="1"/>
            <a:r>
              <a:rPr lang="fr-CH">
                <a:latin typeface="Calibri" pitchFamily="34" charset="0"/>
              </a:rPr>
              <a:t>30 satellites currently</a:t>
            </a:r>
            <a:endParaRPr lang="en-US">
              <a:latin typeface="Calibri" pitchFamily="34" charset="0"/>
            </a:endParaRPr>
          </a:p>
          <a:p>
            <a:pPr eaLnBrk="1" hangingPunct="1"/>
            <a:r>
              <a:rPr lang="en-US">
                <a:latin typeface="Calibri" pitchFamily="34" charset="0"/>
              </a:rPr>
              <a:t>Orbit altitude: approx. 20,200 km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Frequency: 1575.42 MHz (L1)</a:t>
            </a:r>
          </a:p>
          <a:p>
            <a:pPr eaLnBrk="1" hangingPunct="1"/>
            <a:r>
              <a:rPr lang="en-US">
                <a:latin typeface="Calibri" pitchFamily="34" charset="0"/>
              </a:rPr>
              <a:t>Bit-rate: 50 bps</a:t>
            </a:r>
          </a:p>
          <a:p>
            <a:pPr eaLnBrk="1" hangingPunct="1"/>
            <a:r>
              <a:rPr lang="en-US">
                <a:latin typeface="Calibri" pitchFamily="34" charset="0"/>
              </a:rPr>
              <a:t>CDMA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572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643063" y="5929313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Iridium 9505A Satellite Phone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0063" y="1023938"/>
            <a:ext cx="1857375" cy="1673225"/>
            <a:chOff x="357158" y="1571612"/>
            <a:chExt cx="1857388" cy="1672539"/>
          </a:xfrm>
        </p:grpSpPr>
        <p:pic>
          <p:nvPicPr>
            <p:cNvPr id="1639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1928802"/>
              <a:ext cx="1857388" cy="131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TextBox 10"/>
            <p:cNvSpPr txBox="1">
              <a:spLocks noChangeArrowheads="1"/>
            </p:cNvSpPr>
            <p:nvPr/>
          </p:nvSpPr>
          <p:spPr bwMode="auto">
            <a:xfrm>
              <a:off x="357158" y="1571612"/>
              <a:ext cx="16619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Calibri" pitchFamily="34" charset="0"/>
                </a:rPr>
                <a:t>Iridium Satellite</a:t>
              </a:r>
            </a:p>
          </p:txBody>
        </p:sp>
      </p:grp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234950" y="2919413"/>
            <a:ext cx="37369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Supports 1100 concurrent phone calls</a:t>
            </a:r>
          </a:p>
          <a:p>
            <a:pPr eaLnBrk="1" hangingPunct="1"/>
            <a:r>
              <a:rPr lang="en-US">
                <a:latin typeface="Calibri" pitchFamily="34" charset="0"/>
              </a:rPr>
              <a:t>Orbit altitude: approx. 780 km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Frequency band: 1616-1626.5 MHz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Rate: 25 kBd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FDMA/TDMA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00063" y="1571625"/>
            <a:ext cx="43576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latin typeface="Calibri" pitchFamily="34" charset="0"/>
              </a:rPr>
              <a:t>WiMAX GP3500-12 omnidirectional antenna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Frequency band: 3400-3600 MHz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Gain: 12 dBi</a:t>
            </a:r>
          </a:p>
          <a:p>
            <a:pPr eaLnBrk="1" hangingPunct="1"/>
            <a:r>
              <a:rPr lang="en-US">
                <a:latin typeface="Calibri" pitchFamily="34" charset="0"/>
              </a:rPr>
              <a:t>Impendence: 50 </a:t>
            </a:r>
            <a:r>
              <a:rPr lang="en-US">
                <a:latin typeface="Calibri" pitchFamily="34" charset="0"/>
                <a:sym typeface="Symbol" pitchFamily="18" charset="2"/>
              </a:rPr>
              <a:t></a:t>
            </a:r>
          </a:p>
          <a:p>
            <a:pPr eaLnBrk="1" hangingPunct="1"/>
            <a:r>
              <a:rPr lang="en-US">
                <a:latin typeface="Calibri" pitchFamily="34" charset="0"/>
              </a:rPr>
              <a:t>Power rating: 10 Watt</a:t>
            </a:r>
          </a:p>
          <a:p>
            <a:pPr eaLnBrk="1" hangingPunct="1"/>
            <a:r>
              <a:rPr lang="en-US">
                <a:latin typeface="Calibri" pitchFamily="34" charset="0"/>
              </a:rPr>
              <a:t>Vertical beamwidth: 10</a:t>
            </a:r>
            <a:r>
              <a:rPr lang="en-US">
                <a:latin typeface="Calibri" pitchFamily="34" charset="0"/>
                <a:sym typeface="Symbol" pitchFamily="18" charset="2"/>
              </a:rPr>
              <a:t></a:t>
            </a:r>
            <a:endParaRPr lang="en-US">
              <a:latin typeface="Calibri" pitchFamily="34" charset="0"/>
            </a:endParaRPr>
          </a:p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5072063" y="4357688"/>
            <a:ext cx="38306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Calibri" pitchFamily="34" charset="0"/>
              </a:rPr>
              <a:t>WiMAX PA3500-18</a:t>
            </a:r>
            <a:r>
              <a:rPr lang="en-US">
                <a:latin typeface="Calibri" pitchFamily="34" charset="0"/>
              </a:rPr>
              <a:t> </a:t>
            </a:r>
            <a:r>
              <a:rPr lang="en-US" i="1">
                <a:latin typeface="Calibri" pitchFamily="34" charset="0"/>
              </a:rPr>
              <a:t>directional antenna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Frequency band: 3200-3800 MHz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Gain: 12 dBi</a:t>
            </a:r>
          </a:p>
          <a:p>
            <a:pPr eaLnBrk="1" hangingPunct="1"/>
            <a:r>
              <a:rPr lang="en-US">
                <a:latin typeface="Calibri" pitchFamily="34" charset="0"/>
              </a:rPr>
              <a:t>Impendence: 50 </a:t>
            </a:r>
            <a:r>
              <a:rPr lang="en-US">
                <a:latin typeface="Calibri" pitchFamily="34" charset="0"/>
                <a:sym typeface="Symbol" pitchFamily="18" charset="2"/>
              </a:rPr>
              <a:t></a:t>
            </a:r>
          </a:p>
          <a:p>
            <a:pPr eaLnBrk="1" hangingPunct="1"/>
            <a:r>
              <a:rPr lang="en-US">
                <a:latin typeface="Calibri" pitchFamily="34" charset="0"/>
              </a:rPr>
              <a:t>Power rating: 10 Watt</a:t>
            </a:r>
          </a:p>
          <a:p>
            <a:pPr eaLnBrk="1" hangingPunct="1"/>
            <a:r>
              <a:rPr lang="en-US">
                <a:latin typeface="Calibri" pitchFamily="34" charset="0"/>
              </a:rPr>
              <a:t>Vertical beamwidth: 17</a:t>
            </a:r>
            <a:r>
              <a:rPr lang="en-US">
                <a:latin typeface="Calibri" pitchFamily="34" charset="0"/>
                <a:sym typeface="Symbol" pitchFamily="18" charset="2"/>
              </a:rPr>
              <a:t></a:t>
            </a:r>
          </a:p>
          <a:p>
            <a:pPr eaLnBrk="1" hangingPunct="1"/>
            <a:r>
              <a:rPr lang="en-US">
                <a:latin typeface="Calibri" pitchFamily="34" charset="0"/>
              </a:rPr>
              <a:t>Horizontal beamwidth: 20</a:t>
            </a:r>
            <a:r>
              <a:rPr lang="en-US">
                <a:latin typeface="Calibri" pitchFamily="34" charset="0"/>
                <a:sym typeface="Symbol" pitchFamily="18" charset="2"/>
              </a:rPr>
              <a:t></a:t>
            </a: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7413" name="Picture 2" descr="C:\Documents and Settings\poturals\My Documents\epfl\wireless future slides\wimax dir ante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785938"/>
            <a:ext cx="28067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Documents and Settings\poturals\My Documents\epfl\wireless future slides\wimax omni ante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3357563"/>
            <a:ext cx="8366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Wireless “Last Mile”: </a:t>
            </a:r>
            <a:r>
              <a:rPr lang="en-US" dirty="0" err="1" smtClean="0">
                <a:solidFill>
                  <a:srgbClr val="0070C0"/>
                </a:solidFill>
              </a:rPr>
              <a:t>WiMax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Documents and Settings\poturals\My Documents\epfl\wireless future slides\telos242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71500" y="4000500"/>
            <a:ext cx="5511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IEEE 802.15.4 Chipcon Wireless Transceiver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Frequency band: 2.4 to 2.4835 GHz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Data rate: 250 kbps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RF power: -24 dBm to 0 dBm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Receive Sensitivity: -90 dBm (min), -94 dBm (typ)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Range (onboard antenna): 50m indoors / 125m ourdoors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71500" y="1785938"/>
            <a:ext cx="2030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TelosB Sensor Mote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00875" y="4286250"/>
            <a:ext cx="1643063" cy="1462088"/>
            <a:chOff x="6786578" y="3357562"/>
            <a:chExt cx="1643074" cy="1462336"/>
          </a:xfrm>
        </p:grpSpPr>
        <p:pic>
          <p:nvPicPr>
            <p:cNvPr id="18449" name="Picture 5" descr="C:\Documents and Settings\poturals\My Documents\epfl\wireless future slides\MICAz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3357562"/>
              <a:ext cx="1643074" cy="146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Box 1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7486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Calibri" pitchFamily="34" charset="0"/>
                </a:rPr>
                <a:t>MicaZ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57750" y="1643063"/>
            <a:ext cx="1762125" cy="1401762"/>
            <a:chOff x="1428728" y="642918"/>
            <a:chExt cx="1762110" cy="1401565"/>
          </a:xfrm>
        </p:grpSpPr>
        <p:pic>
          <p:nvPicPr>
            <p:cNvPr id="18447" name="Picture 6" descr="C:\Documents and Settings\poturals\My Documents\epfl\wireless future slides\imote2_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604" y="857232"/>
              <a:ext cx="1619234" cy="118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TextBox 13"/>
            <p:cNvSpPr txBox="1">
              <a:spLocks noChangeArrowheads="1"/>
            </p:cNvSpPr>
            <p:nvPr/>
          </p:nvSpPr>
          <p:spPr bwMode="auto">
            <a:xfrm>
              <a:off x="1428728" y="642918"/>
              <a:ext cx="8554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Calibri" pitchFamily="34" charset="0"/>
                </a:rPr>
                <a:t>Imote2</a:t>
              </a:r>
            </a:p>
          </p:txBody>
        </p:sp>
      </p:grpSp>
      <p:sp>
        <p:nvSpPr>
          <p:cNvPr id="18440" name="Title 1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Wireless sensors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72313" y="2786063"/>
            <a:ext cx="1500187" cy="1366837"/>
            <a:chOff x="6429388" y="1000108"/>
            <a:chExt cx="1500198" cy="1367528"/>
          </a:xfrm>
        </p:grpSpPr>
        <p:pic>
          <p:nvPicPr>
            <p:cNvPr id="18445" name="Picture 3" descr="C:\Documents and Settings\poturals\My Documents\epfl\wireless future slides\IRIS_sm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1000108"/>
              <a:ext cx="1428760" cy="136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Box 7"/>
            <p:cNvSpPr txBox="1">
              <a:spLocks noChangeArrowheads="1"/>
            </p:cNvSpPr>
            <p:nvPr/>
          </p:nvSpPr>
          <p:spPr bwMode="auto">
            <a:xfrm>
              <a:off x="6429388" y="1000108"/>
              <a:ext cx="10269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Calibri" pitchFamily="34" charset="0"/>
                </a:rPr>
                <a:t>Iris Mote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0" y="1643063"/>
            <a:ext cx="1573213" cy="1084262"/>
            <a:chOff x="6858015" y="1643050"/>
            <a:chExt cx="1572533" cy="1084700"/>
          </a:xfrm>
        </p:grpSpPr>
        <p:sp>
          <p:nvSpPr>
            <p:cNvPr id="18443" name="TextBox 9"/>
            <p:cNvSpPr txBox="1">
              <a:spLocks noChangeArrowheads="1"/>
            </p:cNvSpPr>
            <p:nvPr/>
          </p:nvSpPr>
          <p:spPr bwMode="auto">
            <a:xfrm>
              <a:off x="6858015" y="1643050"/>
              <a:ext cx="13885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Calibri" pitchFamily="34" charset="0"/>
                </a:rPr>
                <a:t>Cricket Mote</a:t>
              </a:r>
            </a:p>
          </p:txBody>
        </p:sp>
        <p:pic>
          <p:nvPicPr>
            <p:cNvPr id="1844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16" y="1928802"/>
              <a:ext cx="1572532" cy="79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071688"/>
            <a:ext cx="2047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4643438"/>
            <a:ext cx="13573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857625" y="4214813"/>
            <a:ext cx="95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RFID tag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785813" y="1785938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SDI 010 RFID Reader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3214688" y="24288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ISO14443-A and B (13.56 MHz)</a:t>
            </a:r>
          </a:p>
          <a:p>
            <a:pPr eaLnBrk="1" hangingPunct="1"/>
            <a:r>
              <a:rPr lang="en-US">
                <a:latin typeface="Calibri" pitchFamily="34" charset="0"/>
              </a:rPr>
              <a:t>Operating distance: 1cm</a:t>
            </a:r>
          </a:p>
          <a:p>
            <a:pPr eaLnBrk="1" hangingPunct="1"/>
            <a:r>
              <a:rPr lang="en-US">
                <a:latin typeface="Calibri" pitchFamily="34" charset="0"/>
              </a:rPr>
              <a:t>Communication speed: up to 848 Kbit/s</a:t>
            </a:r>
          </a:p>
        </p:txBody>
      </p:sp>
      <p:sp>
        <p:nvSpPr>
          <p:cNvPr id="19464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Radio-frequency Identification (RFID)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928813"/>
            <a:ext cx="1706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57250" y="1500188"/>
            <a:ext cx="428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Implantable </a:t>
            </a:r>
            <a:r>
              <a:rPr lang="en-US" dirty="0" err="1">
                <a:latin typeface="Calibri" pitchFamily="34" charset="0"/>
              </a:rPr>
              <a:t>Cardioverter</a:t>
            </a:r>
            <a:r>
              <a:rPr lang="en-US" dirty="0">
                <a:latin typeface="Calibri" pitchFamily="34" charset="0"/>
              </a:rPr>
              <a:t> Defibrillator (ICD)</a:t>
            </a:r>
          </a:p>
        </p:txBody>
      </p:sp>
      <p:sp>
        <p:nvSpPr>
          <p:cNvPr id="2048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Medical Implants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928938" y="2643188"/>
            <a:ext cx="2924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Operating frequency: 175kHz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Range: few centimeters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286125" y="4500563"/>
            <a:ext cx="4724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>
                <a:latin typeface="Calibri" pitchFamily="34" charset="0"/>
              </a:rPr>
              <a:t>Medical Implant Communication Service (MICS)</a:t>
            </a:r>
          </a:p>
          <a:p>
            <a:pPr eaLnBrk="1" hangingPunct="1"/>
            <a:r>
              <a:rPr lang="fr-FR">
                <a:latin typeface="Calibri" pitchFamily="34" charset="0"/>
              </a:rPr>
              <a:t>Frequency band: </a:t>
            </a:r>
            <a:r>
              <a:rPr lang="en-US">
                <a:latin typeface="Calibri" pitchFamily="34" charset="0"/>
              </a:rPr>
              <a:t>402-405 MHz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Maximum transmit power (EIRP): 25 microwatt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Range: few meters</a:t>
            </a: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Exams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and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Grading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200" dirty="0" err="1" smtClean="0"/>
              <a:t>Midterm</a:t>
            </a:r>
            <a:r>
              <a:rPr lang="tr-TR" sz="2200" dirty="0" smtClean="0"/>
              <a:t>: 30%</a:t>
            </a:r>
          </a:p>
          <a:p>
            <a:r>
              <a:rPr lang="tr-TR" sz="2200" dirty="0" smtClean="0"/>
              <a:t>Final: 40%</a:t>
            </a:r>
          </a:p>
          <a:p>
            <a:r>
              <a:rPr lang="tr-TR" sz="2200" dirty="0" err="1" smtClean="0"/>
              <a:t>Assignments</a:t>
            </a:r>
            <a:r>
              <a:rPr lang="tr-TR" sz="2200" dirty="0" smtClean="0"/>
              <a:t>: 30%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200" dirty="0" err="1" smtClean="0"/>
              <a:t>Text</a:t>
            </a:r>
            <a:r>
              <a:rPr lang="tr-TR" sz="2200" dirty="0" smtClean="0"/>
              <a:t> </a:t>
            </a:r>
            <a:r>
              <a:rPr lang="tr-TR" sz="2200" dirty="0" err="1" smtClean="0"/>
              <a:t>Book</a:t>
            </a:r>
            <a:r>
              <a:rPr lang="tr-TR" sz="2200" dirty="0" smtClean="0"/>
              <a:t> (</a:t>
            </a:r>
            <a:r>
              <a:rPr lang="tr-TR" sz="2200" dirty="0" err="1" smtClean="0"/>
              <a:t>required</a:t>
            </a:r>
            <a:r>
              <a:rPr lang="tr-TR" sz="2200" dirty="0" smtClean="0"/>
              <a:t>):</a:t>
            </a:r>
            <a:endParaRPr lang="tr-TR" sz="2200" dirty="0" smtClean="0"/>
          </a:p>
          <a:p>
            <a:pPr>
              <a:buNone/>
            </a:pPr>
            <a:endParaRPr lang="de-CH" sz="2200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>
          <a:xfrm>
            <a:off x="4648200" y="2996952"/>
            <a:ext cx="4316413" cy="3332410"/>
          </a:xfrm>
        </p:spPr>
        <p:txBody>
          <a:bodyPr/>
          <a:lstStyle/>
          <a:p>
            <a:pPr>
              <a:buNone/>
            </a:pPr>
            <a:r>
              <a:rPr lang="tr-TR" sz="2200" dirty="0" err="1" smtClean="0"/>
              <a:t>Text</a:t>
            </a:r>
            <a:r>
              <a:rPr lang="tr-TR" sz="2200" dirty="0" smtClean="0"/>
              <a:t> </a:t>
            </a:r>
            <a:r>
              <a:rPr lang="tr-TR" sz="2200" dirty="0" err="1" smtClean="0"/>
              <a:t>Book</a:t>
            </a:r>
            <a:r>
              <a:rPr lang="tr-TR" sz="2200" dirty="0" smtClean="0"/>
              <a:t> (</a:t>
            </a:r>
            <a:r>
              <a:rPr lang="tr-TR" sz="2200" dirty="0" err="1" smtClean="0"/>
              <a:t>supplementary</a:t>
            </a:r>
            <a:r>
              <a:rPr lang="tr-TR" sz="2200" dirty="0" smtClean="0"/>
              <a:t>):</a:t>
            </a:r>
            <a:endParaRPr lang="de-CH" sz="2200" dirty="0"/>
          </a:p>
        </p:txBody>
      </p:sp>
      <p:pic>
        <p:nvPicPr>
          <p:cNvPr id="139266" name="Picture 2" descr="Ön Kap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016224" cy="2520282"/>
          </a:xfrm>
          <a:prstGeom prst="rect">
            <a:avLst/>
          </a:prstGeom>
          <a:noFill/>
        </p:spPr>
      </p:pic>
      <p:pic>
        <p:nvPicPr>
          <p:cNvPr id="139268" name="Picture 4" descr="Ön Kap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3"/>
            <a:ext cx="2016224" cy="25675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err="1" smtClean="0">
                <a:solidFill>
                  <a:srgbClr val="0070C0"/>
                </a:solidFill>
              </a:rPr>
              <a:t>Vehicular</a:t>
            </a:r>
            <a:r>
              <a:rPr lang="fr-CH" dirty="0" smtClean="0">
                <a:solidFill>
                  <a:srgbClr val="0070C0"/>
                </a:solidFill>
              </a:rPr>
              <a:t> communications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21508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604963"/>
            <a:ext cx="6477000" cy="4872037"/>
          </a:xfrm>
          <a:noFill/>
        </p:spPr>
      </p:pic>
      <p:sp>
        <p:nvSpPr>
          <p:cNvPr id="32772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FD83CC-614C-4CED-8E94-28426989F6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709988" y="5392738"/>
            <a:ext cx="4519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Calibri" pitchFamily="34" charset="0"/>
              </a:rPr>
              <a:t>Dedicated short-range communications (DSRC)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Frequency band (US): 5.850 to 5.925 GHz</a:t>
            </a:r>
          </a:p>
          <a:p>
            <a:pPr eaLnBrk="1" hangingPunct="1"/>
            <a:r>
              <a:rPr lang="en-US">
                <a:latin typeface="Calibri" pitchFamily="34" charset="0"/>
              </a:rPr>
              <a:t>Data rate: 6 to 27 Mbps</a:t>
            </a:r>
          </a:p>
          <a:p>
            <a:pPr eaLnBrk="1" hangingPunct="1"/>
            <a:r>
              <a:rPr lang="en-US">
                <a:latin typeface="Calibri" pitchFamily="34" charset="0"/>
              </a:rPr>
              <a:t>Range: up to 1000m</a:t>
            </a: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981200" y="57912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200275" y="56007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33997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fr-FR">
              <a:latin typeface="Calibri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928813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000625" y="1928813"/>
            <a:ext cx="31099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Calibri" pitchFamily="34" charset="0"/>
              </a:rPr>
              <a:t>Tuning Frequency: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30KHz - 30MHz (continuous)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Tuning Steps: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1/5/10/50/100/500Hz &amp; 1/5/9/10KHz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Antenna Jacket / Impedance: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BNC-socket / 50Ohms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Max. Allowed Antenna Level :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+10dBm typ. / saturation at -15dBm typ.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Noise Floor (0.15-30MHz BW 2.3KHz):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Standard: &lt; -131dBm (0.06</a:t>
            </a:r>
            <a:r>
              <a:rPr lang="el-GR" sz="1400">
                <a:latin typeface="Calibri" pitchFamily="34" charset="0"/>
              </a:rPr>
              <a:t>μ</a:t>
            </a:r>
            <a:r>
              <a:rPr lang="en-US" sz="1400">
                <a:latin typeface="Calibri" pitchFamily="34" charset="0"/>
              </a:rPr>
              <a:t>V) typ.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HighIP: &lt; -119dBm (0.25</a:t>
            </a:r>
            <a:r>
              <a:rPr lang="el-GR" sz="1400">
                <a:latin typeface="Calibri" pitchFamily="34" charset="0"/>
              </a:rPr>
              <a:t>μ</a:t>
            </a:r>
            <a:r>
              <a:rPr lang="en-US" sz="1400">
                <a:latin typeface="Calibri" pitchFamily="34" charset="0"/>
              </a:rPr>
              <a:t>V) typ.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Frequency Stability (15min. warm-up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period):</a:t>
            </a:r>
          </a:p>
          <a:p>
            <a:pPr eaLnBrk="1" hangingPunct="1"/>
            <a:r>
              <a:rPr lang="en-US" sz="1400">
                <a:latin typeface="Calibri" pitchFamily="34" charset="0"/>
              </a:rPr>
              <a:t>+/- 1ppm typ.</a:t>
            </a:r>
          </a:p>
          <a:p>
            <a:pPr eaLnBrk="1" hangingPunct="1"/>
            <a:endParaRPr lang="en-US" sz="1400">
              <a:latin typeface="Calibri" pitchFamily="34" charset="0"/>
            </a:endParaRPr>
          </a:p>
        </p:txBody>
      </p:sp>
      <p:sp>
        <p:nvSpPr>
          <p:cNvPr id="22534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Software Defined Radio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33400" y="5572125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Calibri" pitchFamily="34" charset="0"/>
              </a:rPr>
              <a:t>Application: Cognitive Radios 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  Dynamic Spectrum Access 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Mobile devices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238250" y="4941888"/>
            <a:ext cx="6934200" cy="838200"/>
          </a:xfrm>
          <a:prstGeom prst="notchedRightArrow">
            <a:avLst>
              <a:gd name="adj1" fmla="val 42426"/>
              <a:gd name="adj2" fmla="val 121410"/>
            </a:avLst>
          </a:prstGeom>
          <a:gradFill rotWithShape="0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performance</a:t>
            </a:r>
            <a:endParaRPr lang="en-US" sz="200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5654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447800" y="2667000"/>
          <a:ext cx="762000" cy="433388"/>
        </p:xfrm>
        <a:graphic>
          <a:graphicData uri="http://schemas.openxmlformats.org/presentationml/2006/ole">
            <p:oleObj spid="_x0000_s41992" name="Clip" r:id="rId5" imgW="761744" imgH="434194" progId="">
              <p:embed/>
            </p:oleObj>
          </a:graphicData>
        </a:graphic>
      </p:graphicFrame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116013" y="1125538"/>
            <a:ext cx="1643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Pager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receive only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tiny displays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simple text </a:t>
            </a:r>
            <a:br>
              <a:rPr lang="en-US" sz="1600"/>
            </a:br>
            <a:r>
              <a:rPr lang="en-US" sz="1600"/>
              <a:t>  messages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133600" y="3959225"/>
            <a:ext cx="2925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Mobile phones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voice, data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simple graphical displays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635375" y="1063625"/>
            <a:ext cx="25352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PDA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graphical displays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character recognition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simplified WWW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003800" y="3573463"/>
            <a:ext cx="2774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Smartphone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tiny keyboard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simple versions </a:t>
            </a:r>
            <a:br>
              <a:rPr lang="en-US" sz="1600"/>
            </a:br>
            <a:r>
              <a:rPr lang="en-US" sz="1600"/>
              <a:t>  of standard applications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588125" y="1019175"/>
            <a:ext cx="25479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Laptop/Notebook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fully functional</a:t>
            </a:r>
          </a:p>
          <a:p>
            <a:pPr algn="l" eaLnBrk="0" hangingPunct="0">
              <a:buFontTx/>
              <a:buChar char="•"/>
            </a:pPr>
            <a:r>
              <a:rPr lang="en-US" sz="1600"/>
              <a:t> standard applications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07950" y="2600325"/>
            <a:ext cx="1258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Sensors,</a:t>
            </a:r>
          </a:p>
          <a:p>
            <a:pPr algn="l" eaLnBrk="0" hangingPunct="0"/>
            <a:r>
              <a:rPr lang="en-US" sz="1600"/>
              <a:t>embedded</a:t>
            </a:r>
          </a:p>
          <a:p>
            <a:pPr algn="l" eaLnBrk="0" hangingPunct="0"/>
            <a:r>
              <a:rPr lang="en-US" sz="1600"/>
              <a:t>controllers</a:t>
            </a:r>
          </a:p>
        </p:txBody>
      </p:sp>
      <p:pic>
        <p:nvPicPr>
          <p:cNvPr id="42001" name="Picture 17" descr="j00935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420938"/>
            <a:ext cx="1368425" cy="1244600"/>
          </a:xfrm>
          <a:prstGeom prst="rect">
            <a:avLst/>
          </a:prstGeom>
          <a:noFill/>
        </p:spPr>
      </p:pic>
      <p:pic>
        <p:nvPicPr>
          <p:cNvPr id="42002" name="Picture 18" descr="BD0927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133600"/>
            <a:ext cx="1296988" cy="1020763"/>
          </a:xfrm>
          <a:prstGeom prst="rect">
            <a:avLst/>
          </a:prstGeom>
          <a:noFill/>
        </p:spPr>
      </p:pic>
      <p:pic>
        <p:nvPicPr>
          <p:cNvPr id="42003" name="Picture 19" descr="j02236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349500"/>
            <a:ext cx="590550" cy="1439863"/>
          </a:xfrm>
          <a:prstGeom prst="rect">
            <a:avLst/>
          </a:prstGeom>
          <a:noFill/>
        </p:spPr>
      </p:pic>
      <p:pic>
        <p:nvPicPr>
          <p:cNvPr id="42005" name="Picture 21" descr="ESB 0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0080"/>
              </a:clrFrom>
              <a:clrTo>
                <a:srgbClr val="FE0080">
                  <a:alpha val="0"/>
                </a:srgbClr>
              </a:clrTo>
            </a:clrChange>
          </a:blip>
          <a:srcRect l="23347" t="24055" r="30168" b="16154"/>
          <a:stretch>
            <a:fillRect/>
          </a:stretch>
        </p:blipFill>
        <p:spPr bwMode="auto">
          <a:xfrm>
            <a:off x="250825" y="3284538"/>
            <a:ext cx="1512888" cy="1460500"/>
          </a:xfrm>
          <a:prstGeom prst="rect">
            <a:avLst/>
          </a:prstGeom>
          <a:noFill/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808038" y="5667375"/>
            <a:ext cx="6075362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clear separation between device types possible </a:t>
            </a:r>
          </a:p>
          <a:p>
            <a:r>
              <a:rPr lang="en-US"/>
              <a:t>(e.g. smart phones, embedded PCs, …)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Effects of device portability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Power consumption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limited computing power, low quality displays, small disks due to limited battery capacity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CPU: </a:t>
            </a:r>
            <a:r>
              <a:rPr lang="en-US" b="1" dirty="0"/>
              <a:t>power consumption ~ CV</a:t>
            </a:r>
            <a:r>
              <a:rPr lang="en-US" b="1" baseline="30000" dirty="0"/>
              <a:t>2</a:t>
            </a:r>
            <a:r>
              <a:rPr lang="en-US" b="1" dirty="0"/>
              <a:t>f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C: internal capacity, reduced by integration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V: supply voltage, can be reduced to a certain limit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f: clock frequency, can be reduced temporally</a:t>
            </a:r>
          </a:p>
          <a:p>
            <a:pPr>
              <a:lnSpc>
                <a:spcPct val="90000"/>
              </a:lnSpc>
            </a:pPr>
            <a:r>
              <a:rPr lang="en-US" dirty="0"/>
              <a:t>Loss of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higher probability, has to be included in advance into the design (e.g., defects, theft)</a:t>
            </a:r>
          </a:p>
          <a:p>
            <a:pPr>
              <a:lnSpc>
                <a:spcPct val="90000"/>
              </a:lnSpc>
            </a:pPr>
            <a:r>
              <a:rPr lang="en-US" dirty="0"/>
              <a:t>Limited user interfaces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compromise between size of fingers and portability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integration of character/voice recognition, abstract symbols</a:t>
            </a:r>
          </a:p>
          <a:p>
            <a:pPr>
              <a:lnSpc>
                <a:spcPct val="90000"/>
              </a:lnSpc>
            </a:pPr>
            <a:r>
              <a:rPr lang="en-US" dirty="0"/>
              <a:t>Limited </a:t>
            </a:r>
            <a:r>
              <a:rPr lang="en-US" dirty="0" smtClean="0"/>
              <a:t>memory (always in relation to e.g. PCs)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limited usage of mass memories with moving parts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flash-memory or ? as alternative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100" cy="835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Wireless networks in comparison to fixed networks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Higher loss-rates due to interference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emissions of, e.g., engines, lightning</a:t>
            </a:r>
          </a:p>
          <a:p>
            <a:pPr>
              <a:lnSpc>
                <a:spcPct val="90000"/>
              </a:lnSpc>
            </a:pPr>
            <a:r>
              <a:rPr lang="en-US" dirty="0"/>
              <a:t>Restrictive regulations of frequencies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frequencies have to be coordinated, useful frequencies are almost all occupied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Lower </a:t>
            </a:r>
            <a:r>
              <a:rPr lang="en-US" dirty="0"/>
              <a:t>transmission rates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local some </a:t>
            </a:r>
            <a:r>
              <a:rPr lang="en-US" dirty="0" err="1"/>
              <a:t>Mbit</a:t>
            </a:r>
            <a:r>
              <a:rPr lang="en-US" dirty="0"/>
              <a:t>/s, regional currently, e.g., 53kbit/s with GSM/GPRS or about 150 </a:t>
            </a:r>
            <a:r>
              <a:rPr lang="en-US" dirty="0" err="1"/>
              <a:t>kbit</a:t>
            </a:r>
            <a:r>
              <a:rPr lang="en-US" dirty="0"/>
              <a:t>/s using </a:t>
            </a:r>
            <a:r>
              <a:rPr lang="en-US" dirty="0" smtClean="0"/>
              <a:t>EDGE – soon </a:t>
            </a:r>
            <a:r>
              <a:rPr lang="en-US" dirty="0" err="1" smtClean="0"/>
              <a:t>Mbit</a:t>
            </a:r>
            <a:r>
              <a:rPr lang="en-US" dirty="0" smtClean="0"/>
              <a:t>/s with LTE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Higher delays, higher jitter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connection setup time with GSM in the second range, several hundred milliseconds for other wireless </a:t>
            </a:r>
            <a:r>
              <a:rPr lang="en-US" dirty="0" smtClean="0"/>
              <a:t>systems – soon in ms range with LTE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Lower security, simpler active attacking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radio interface accessible for everyone, base station can be simulated, thus attracting calls from mobile phones</a:t>
            </a:r>
          </a:p>
          <a:p>
            <a:pPr>
              <a:lnSpc>
                <a:spcPct val="90000"/>
              </a:lnSpc>
            </a:pPr>
            <a:r>
              <a:rPr lang="en-US" dirty="0"/>
              <a:t>Always shared medium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secure access mechanisms important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92" y="1276348"/>
            <a:ext cx="2609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200924" cy="835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Early history of wireless communication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Many people in history used light for communication</a:t>
            </a:r>
          </a:p>
          <a:p>
            <a:pPr lvl="1"/>
            <a:r>
              <a:rPr lang="en-US" sz="1800"/>
              <a:t>heliographs, flags (“semaphore”), ...</a:t>
            </a:r>
          </a:p>
          <a:p>
            <a:pPr lvl="1"/>
            <a:r>
              <a:rPr lang="en-US" sz="1800"/>
              <a:t>150 BC smoke signals for communication;</a:t>
            </a:r>
            <a:br>
              <a:rPr lang="en-US" sz="1800"/>
            </a:br>
            <a:r>
              <a:rPr lang="en-US" sz="1800"/>
              <a:t>(Polybius, Greece)</a:t>
            </a:r>
          </a:p>
          <a:p>
            <a:pPr lvl="1"/>
            <a:r>
              <a:rPr lang="en-US" sz="1800"/>
              <a:t>1794, optical telegraph, Claude Chappe</a:t>
            </a:r>
          </a:p>
          <a:p>
            <a:r>
              <a:rPr lang="en-US" sz="2000"/>
              <a:t>Here electromagnetic waves are </a:t>
            </a:r>
            <a:br>
              <a:rPr lang="en-US" sz="2000"/>
            </a:br>
            <a:r>
              <a:rPr lang="en-US" sz="2000"/>
              <a:t>of special importance:</a:t>
            </a:r>
          </a:p>
          <a:p>
            <a:pPr lvl="1"/>
            <a:r>
              <a:rPr lang="en-US"/>
              <a:t>1831 Faraday demonstrates electromagnetic induction</a:t>
            </a:r>
          </a:p>
          <a:p>
            <a:pPr lvl="1"/>
            <a:r>
              <a:rPr lang="en-US"/>
              <a:t>J. Maxwell (1831-79): theory of electromagnetic Fields, wave equations (1864)</a:t>
            </a:r>
          </a:p>
          <a:p>
            <a:pPr lvl="1"/>
            <a:r>
              <a:rPr lang="en-US"/>
              <a:t>H. Hertz (1857-94): demonstrates</a:t>
            </a:r>
            <a:br>
              <a:rPr lang="en-US"/>
            </a:br>
            <a:r>
              <a:rPr lang="en-US"/>
              <a:t>with an experiment the wave character </a:t>
            </a:r>
            <a:br>
              <a:rPr lang="en-US"/>
            </a:br>
            <a:r>
              <a:rPr lang="en-US"/>
              <a:t>of electrical transmission through space</a:t>
            </a:r>
            <a:br>
              <a:rPr lang="en-US"/>
            </a:br>
            <a:r>
              <a:rPr lang="en-US"/>
              <a:t>(1888, in Karlsruhe, Germany)</a:t>
            </a:r>
          </a:p>
        </p:txBody>
      </p:sp>
      <p:pic>
        <p:nvPicPr>
          <p:cNvPr id="23562" name="Picture 10" descr="Heinrich Her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114818"/>
            <a:ext cx="13589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History of wireless communication I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1896 </a:t>
            </a:r>
            <a:r>
              <a:rPr lang="en-US" sz="2000" dirty="0" err="1"/>
              <a:t>Guglielmo</a:t>
            </a:r>
            <a:r>
              <a:rPr lang="en-US" sz="2000" dirty="0"/>
              <a:t> Marconi</a:t>
            </a:r>
          </a:p>
          <a:p>
            <a:pPr lvl="1"/>
            <a:r>
              <a:rPr lang="en-US" sz="1800" dirty="0"/>
              <a:t>first demonstration of wireless </a:t>
            </a:r>
            <a:br>
              <a:rPr lang="en-US" sz="1800" dirty="0"/>
            </a:br>
            <a:r>
              <a:rPr lang="en-US" sz="1800" dirty="0"/>
              <a:t>telegraphy (digital!)</a:t>
            </a:r>
          </a:p>
          <a:p>
            <a:pPr lvl="1"/>
            <a:r>
              <a:rPr lang="en-US" sz="1800" dirty="0"/>
              <a:t>long wave transmission, high  </a:t>
            </a:r>
            <a:br>
              <a:rPr lang="en-US" sz="1800" dirty="0"/>
            </a:br>
            <a:r>
              <a:rPr lang="en-US" sz="1800" dirty="0"/>
              <a:t>transmission power necessary (&gt; </a:t>
            </a:r>
            <a:r>
              <a:rPr lang="en-US" sz="1800" dirty="0" smtClean="0"/>
              <a:t>200kW)</a:t>
            </a:r>
            <a:endParaRPr lang="en-US" sz="1800" dirty="0"/>
          </a:p>
          <a:p>
            <a:r>
              <a:rPr lang="en-US" sz="2000" dirty="0"/>
              <a:t>1907 Commercial transatlantic connections</a:t>
            </a:r>
          </a:p>
          <a:p>
            <a:pPr lvl="1"/>
            <a:r>
              <a:rPr lang="en-US" sz="1800" dirty="0"/>
              <a:t>huge base stations </a:t>
            </a:r>
            <a:br>
              <a:rPr lang="en-US" sz="1800" dirty="0"/>
            </a:br>
            <a:r>
              <a:rPr lang="en-US" sz="1800" dirty="0"/>
              <a:t>(30 100m high antennas)</a:t>
            </a:r>
          </a:p>
          <a:p>
            <a:r>
              <a:rPr lang="en-US" sz="2000" dirty="0"/>
              <a:t>1915 Wireless voice transmission New York - San Francisco</a:t>
            </a:r>
          </a:p>
          <a:p>
            <a:r>
              <a:rPr lang="en-US" sz="2000" dirty="0"/>
              <a:t>1920 Discovery of short waves by Marconi</a:t>
            </a:r>
          </a:p>
          <a:p>
            <a:pPr lvl="1"/>
            <a:r>
              <a:rPr lang="en-US" sz="1800" dirty="0"/>
              <a:t>reflection at the ionosphere</a:t>
            </a:r>
          </a:p>
          <a:p>
            <a:pPr lvl="1"/>
            <a:r>
              <a:rPr lang="en-US" sz="1800" dirty="0"/>
              <a:t>smaller sender and receiver, possible due to the invention of the vacuum tube (1906, Lee </a:t>
            </a:r>
            <a:r>
              <a:rPr lang="en-US" sz="1800" dirty="0" err="1"/>
              <a:t>DeForest</a:t>
            </a:r>
            <a:r>
              <a:rPr lang="en-US" sz="1800" dirty="0"/>
              <a:t> and Robert von </a:t>
            </a:r>
            <a:r>
              <a:rPr lang="en-US" sz="1800" dirty="0" err="1"/>
              <a:t>Lieben</a:t>
            </a:r>
            <a:r>
              <a:rPr lang="en-US" sz="1800" dirty="0"/>
              <a:t>)</a:t>
            </a:r>
          </a:p>
          <a:p>
            <a:r>
              <a:rPr lang="en-US" sz="2000" dirty="0"/>
              <a:t>1926 Train-phone on the line Hamburg - Berlin</a:t>
            </a:r>
          </a:p>
          <a:p>
            <a:pPr lvl="1"/>
            <a:r>
              <a:rPr lang="en-US" sz="1800" dirty="0"/>
              <a:t>wires parallel to the railroad track</a:t>
            </a:r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052513"/>
            <a:ext cx="1727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History of wireless communication II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1928 Many TV broadcast trials (across Atlantic, color TV, TV news)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1933 Frequency modulation (E. H. Armstrong)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1946 First public mobile telephone service in 25 US cities (1 antenna per city…)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1976 Bell Mobile Phone service for NY city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1979 NMT at 450MHz (Scandinavian countries)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1982 Start of GSM-specification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goal: pan-European digital mobile phone system with roaming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1983 Start of the American AMPS (Advanced Mobile Phone System, analog)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1984 CT-1 standard (Europe) for cordless telephones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1992 Deployment of GSM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2002 Deployment of UMTS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2010 LTE standards mature, first trials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4191000" y="896938"/>
            <a:ext cx="0" cy="403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9217148" cy="835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Wireless systems: development over the last 25 years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362200" y="820738"/>
            <a:ext cx="120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0"/>
              <a:t>cellular phones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610350" y="896938"/>
            <a:ext cx="0" cy="403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43400" y="820738"/>
            <a:ext cx="1468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 b="0"/>
              <a:t>satellites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31013" y="744538"/>
            <a:ext cx="1125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 b="0"/>
              <a:t>wireless LAN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838825" y="744538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0"/>
              <a:t>cordless</a:t>
            </a:r>
            <a:br>
              <a:rPr lang="en-US" sz="1200" b="0"/>
            </a:br>
            <a:r>
              <a:rPr lang="en-US" sz="1200" b="0"/>
              <a:t>phones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266950" y="3124200"/>
            <a:ext cx="501650" cy="342900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b="0"/>
              <a:t>1992:</a:t>
            </a:r>
          </a:p>
          <a:p>
            <a:r>
              <a:rPr lang="en-US" sz="1000" b="0"/>
              <a:t>GSM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420938" y="3627438"/>
            <a:ext cx="638175" cy="319087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b="0"/>
              <a:t>1994:</a:t>
            </a:r>
            <a:br>
              <a:rPr lang="en-US" sz="1000" b="0"/>
            </a:br>
            <a:r>
              <a:rPr lang="en-US" sz="1000" b="0"/>
              <a:t>DCS 1800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738563" y="4578350"/>
            <a:ext cx="1120775" cy="446088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2001:</a:t>
            </a:r>
          </a:p>
          <a:p>
            <a:r>
              <a:rPr lang="en-US" sz="1000" b="0"/>
              <a:t>UMTS/IMT-2000</a:t>
            </a:r>
          </a:p>
          <a:p>
            <a:r>
              <a:rPr lang="en-US" sz="1000" b="0"/>
              <a:t>CDMA-2000 (USA)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954713" y="2187575"/>
            <a:ext cx="498475" cy="30797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/>
          <a:lstStyle/>
          <a:p>
            <a:r>
              <a:rPr lang="en-US" sz="1000" b="0"/>
              <a:t>1987:</a:t>
            </a:r>
            <a:br>
              <a:rPr lang="en-US" sz="1000" b="0"/>
            </a:br>
            <a:r>
              <a:rPr lang="en-US" sz="1000" b="0"/>
              <a:t>CT1+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329113" y="1466850"/>
            <a:ext cx="803275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1982:</a:t>
            </a:r>
          </a:p>
          <a:p>
            <a:r>
              <a:rPr lang="en-US" sz="1000" b="0"/>
              <a:t>Inmarsat-A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864100" y="3124200"/>
            <a:ext cx="825500" cy="465138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1992:</a:t>
            </a:r>
          </a:p>
          <a:p>
            <a:r>
              <a:rPr lang="en-US" sz="1000" b="0"/>
              <a:t>Inmarsat-B</a:t>
            </a:r>
          </a:p>
          <a:p>
            <a:r>
              <a:rPr lang="en-US" sz="1000" b="0"/>
              <a:t>Inmarsat-M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086350" y="3843338"/>
            <a:ext cx="493713" cy="319087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1998:</a:t>
            </a:r>
          </a:p>
          <a:p>
            <a:r>
              <a:rPr lang="en-US" sz="1000" b="0"/>
              <a:t>Iridium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954713" y="2597150"/>
            <a:ext cx="498475" cy="309563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1989:</a:t>
            </a:r>
          </a:p>
          <a:p>
            <a:r>
              <a:rPr lang="en-US" sz="1000" b="0"/>
              <a:t>CT 2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938838" y="2979738"/>
            <a:ext cx="530225" cy="287337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1991:</a:t>
            </a:r>
          </a:p>
          <a:p>
            <a:r>
              <a:rPr lang="en-US" sz="1000" b="0"/>
              <a:t>DECT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907213" y="3119438"/>
            <a:ext cx="788987" cy="334962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199x:</a:t>
            </a:r>
          </a:p>
          <a:p>
            <a:r>
              <a:rPr lang="en-US" sz="1000" b="0"/>
              <a:t>proprietary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838950" y="3554413"/>
            <a:ext cx="925513" cy="361950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1997:</a:t>
            </a:r>
          </a:p>
          <a:p>
            <a:r>
              <a:rPr lang="en-US" sz="1000" b="0"/>
              <a:t>IEEE 802.11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732588" y="3987800"/>
            <a:ext cx="1138237" cy="315913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1999:</a:t>
            </a:r>
          </a:p>
          <a:p>
            <a:r>
              <a:rPr lang="en-US" sz="1000" b="0"/>
              <a:t>802.11b, Bluetooth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329113" y="2332038"/>
            <a:ext cx="811212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1988:</a:t>
            </a:r>
          </a:p>
          <a:p>
            <a:r>
              <a:rPr lang="en-US" sz="1000" b="0"/>
              <a:t>Inmarsat-C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979613" y="4543425"/>
            <a:ext cx="723900" cy="33337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000"/>
              <a:t>analog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979613" y="4924425"/>
            <a:ext cx="723900" cy="333375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000"/>
              <a:t>digital</a:t>
            </a:r>
          </a:p>
        </p:txBody>
      </p:sp>
      <p:cxnSp>
        <p:nvCxnSpPr>
          <p:cNvPr id="28696" name="AutoShape 24"/>
          <p:cNvCxnSpPr>
            <a:cxnSpLocks noChangeShapeType="1"/>
            <a:stCxn id="28688" idx="2"/>
            <a:endCxn id="28689" idx="0"/>
          </p:cNvCxnSpPr>
          <p:nvPr/>
        </p:nvCxnSpPr>
        <p:spPr bwMode="auto">
          <a:xfrm>
            <a:off x="6203950" y="2906713"/>
            <a:ext cx="0" cy="730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697" name="AutoShape 25"/>
          <p:cNvCxnSpPr>
            <a:cxnSpLocks noChangeShapeType="1"/>
            <a:stCxn id="28689" idx="2"/>
          </p:cNvCxnSpPr>
          <p:nvPr/>
        </p:nvCxnSpPr>
        <p:spPr bwMode="auto">
          <a:xfrm rot="5400000">
            <a:off x="5629275" y="3841750"/>
            <a:ext cx="1150938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28698" name="AutoShape 26"/>
          <p:cNvCxnSpPr>
            <a:cxnSpLocks noChangeShapeType="1"/>
            <a:stCxn id="28691" idx="2"/>
            <a:endCxn id="28692" idx="0"/>
          </p:cNvCxnSpPr>
          <p:nvPr/>
        </p:nvCxnSpPr>
        <p:spPr bwMode="auto">
          <a:xfrm>
            <a:off x="7302500" y="3916363"/>
            <a:ext cx="0" cy="714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699" name="AutoShape 27"/>
          <p:cNvCxnSpPr>
            <a:cxnSpLocks noChangeShapeType="1"/>
            <a:stCxn id="28690" idx="2"/>
            <a:endCxn id="28691" idx="0"/>
          </p:cNvCxnSpPr>
          <p:nvPr/>
        </p:nvCxnSpPr>
        <p:spPr bwMode="auto">
          <a:xfrm>
            <a:off x="7302500" y="3454400"/>
            <a:ext cx="0" cy="100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00" name="AutoShape 31"/>
          <p:cNvCxnSpPr>
            <a:cxnSpLocks noChangeShapeType="1"/>
            <a:stCxn id="28682" idx="3"/>
            <a:endCxn id="28721" idx="0"/>
          </p:cNvCxnSpPr>
          <p:nvPr/>
        </p:nvCxnSpPr>
        <p:spPr bwMode="auto">
          <a:xfrm>
            <a:off x="3059113" y="3787775"/>
            <a:ext cx="179387" cy="631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01" name="AutoShape 32"/>
          <p:cNvCxnSpPr>
            <a:cxnSpLocks noChangeShapeType="1"/>
            <a:stCxn id="28685" idx="2"/>
            <a:endCxn id="28693" idx="0"/>
          </p:cNvCxnSpPr>
          <p:nvPr/>
        </p:nvCxnSpPr>
        <p:spPr bwMode="auto">
          <a:xfrm>
            <a:off x="4730750" y="1793875"/>
            <a:ext cx="4763" cy="5381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02" name="AutoShape 33"/>
          <p:cNvCxnSpPr>
            <a:cxnSpLocks noChangeShapeType="1"/>
            <a:stCxn id="28707" idx="2"/>
            <a:endCxn id="28681" idx="0"/>
          </p:cNvCxnSpPr>
          <p:nvPr/>
        </p:nvCxnSpPr>
        <p:spPr bwMode="auto">
          <a:xfrm>
            <a:off x="2435225" y="2370138"/>
            <a:ext cx="82550" cy="754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8703" name="Line 34"/>
          <p:cNvSpPr>
            <a:spLocks noChangeShapeType="1"/>
          </p:cNvSpPr>
          <p:nvPr/>
        </p:nvSpPr>
        <p:spPr bwMode="auto">
          <a:xfrm>
            <a:off x="5795963" y="896938"/>
            <a:ext cx="0" cy="403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28704" name="Rectangle 35"/>
          <p:cNvSpPr>
            <a:spLocks noChangeArrowheads="1"/>
          </p:cNvSpPr>
          <p:nvPr/>
        </p:nvSpPr>
        <p:spPr bwMode="auto">
          <a:xfrm>
            <a:off x="3490913" y="2979738"/>
            <a:ext cx="576262" cy="300037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b="0"/>
              <a:t>1991:</a:t>
            </a:r>
          </a:p>
          <a:p>
            <a:r>
              <a:rPr lang="en-US" sz="1000" b="0"/>
              <a:t>D-AMPS</a:t>
            </a:r>
          </a:p>
        </p:txBody>
      </p:sp>
      <p:sp>
        <p:nvSpPr>
          <p:cNvPr id="28705" name="Rectangle 36"/>
          <p:cNvSpPr>
            <a:spLocks noChangeArrowheads="1"/>
          </p:cNvSpPr>
          <p:nvPr/>
        </p:nvSpPr>
        <p:spPr bwMode="auto">
          <a:xfrm>
            <a:off x="2916238" y="2979738"/>
            <a:ext cx="503237" cy="300037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1991:</a:t>
            </a:r>
          </a:p>
          <a:p>
            <a:r>
              <a:rPr lang="en-US" sz="1000" b="0"/>
              <a:t>CDMA</a:t>
            </a:r>
          </a:p>
        </p:txBody>
      </p:sp>
      <p:sp>
        <p:nvSpPr>
          <p:cNvPr id="28706" name="Rectangle 37"/>
          <p:cNvSpPr>
            <a:spLocks noChangeArrowheads="1"/>
          </p:cNvSpPr>
          <p:nvPr/>
        </p:nvSpPr>
        <p:spPr bwMode="auto">
          <a:xfrm>
            <a:off x="1971675" y="1323975"/>
            <a:ext cx="927100" cy="32702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1981:</a:t>
            </a:r>
          </a:p>
          <a:p>
            <a:r>
              <a:rPr lang="en-US" sz="1000" b="0"/>
              <a:t>NMT 450</a:t>
            </a:r>
          </a:p>
        </p:txBody>
      </p:sp>
      <p:sp>
        <p:nvSpPr>
          <p:cNvPr id="28707" name="Rectangle 38"/>
          <p:cNvSpPr>
            <a:spLocks noChangeArrowheads="1"/>
          </p:cNvSpPr>
          <p:nvPr/>
        </p:nvSpPr>
        <p:spPr bwMode="auto">
          <a:xfrm>
            <a:off x="1971675" y="2043113"/>
            <a:ext cx="927100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1986:</a:t>
            </a:r>
          </a:p>
          <a:p>
            <a:r>
              <a:rPr lang="en-US" sz="1000" b="0"/>
              <a:t>NMT 900</a:t>
            </a:r>
          </a:p>
        </p:txBody>
      </p:sp>
      <p:sp>
        <p:nvSpPr>
          <p:cNvPr id="28708" name="Rectangle 39"/>
          <p:cNvSpPr>
            <a:spLocks noChangeArrowheads="1"/>
          </p:cNvSpPr>
          <p:nvPr/>
        </p:nvSpPr>
        <p:spPr bwMode="auto">
          <a:xfrm>
            <a:off x="5954713" y="1179513"/>
            <a:ext cx="498475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1980:</a:t>
            </a:r>
            <a:br>
              <a:rPr lang="en-US" sz="1000" b="0"/>
            </a:br>
            <a:r>
              <a:rPr lang="en-US" sz="1000" b="0"/>
              <a:t>CT0</a:t>
            </a:r>
          </a:p>
        </p:txBody>
      </p:sp>
      <p:sp>
        <p:nvSpPr>
          <p:cNvPr id="28709" name="Rectangle 40"/>
          <p:cNvSpPr>
            <a:spLocks noChangeArrowheads="1"/>
          </p:cNvSpPr>
          <p:nvPr/>
        </p:nvSpPr>
        <p:spPr bwMode="auto">
          <a:xfrm>
            <a:off x="5954713" y="1755775"/>
            <a:ext cx="498475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1984:</a:t>
            </a:r>
            <a:br>
              <a:rPr lang="en-US" sz="1000" b="0"/>
            </a:br>
            <a:r>
              <a:rPr lang="en-US" sz="1000" b="0"/>
              <a:t>CT1</a:t>
            </a:r>
          </a:p>
        </p:txBody>
      </p:sp>
      <p:sp>
        <p:nvSpPr>
          <p:cNvPr id="28710" name="Rectangle 41"/>
          <p:cNvSpPr>
            <a:spLocks noChangeArrowheads="1"/>
          </p:cNvSpPr>
          <p:nvPr/>
        </p:nvSpPr>
        <p:spPr bwMode="auto">
          <a:xfrm>
            <a:off x="3140075" y="1611313"/>
            <a:ext cx="927100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r>
              <a:rPr lang="en-US" sz="1000" b="0"/>
              <a:t>1983:</a:t>
            </a:r>
          </a:p>
          <a:p>
            <a:r>
              <a:rPr lang="en-US" sz="1000" b="0"/>
              <a:t>AMPS</a:t>
            </a:r>
          </a:p>
        </p:txBody>
      </p:sp>
      <p:cxnSp>
        <p:nvCxnSpPr>
          <p:cNvPr id="28711" name="AutoShape 42"/>
          <p:cNvCxnSpPr>
            <a:cxnSpLocks noChangeShapeType="1"/>
            <a:stCxn id="28706" idx="2"/>
            <a:endCxn id="28707" idx="0"/>
          </p:cNvCxnSpPr>
          <p:nvPr/>
        </p:nvCxnSpPr>
        <p:spPr bwMode="auto">
          <a:xfrm>
            <a:off x="2435225" y="1651000"/>
            <a:ext cx="0" cy="392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12" name="AutoShape 43"/>
          <p:cNvCxnSpPr>
            <a:cxnSpLocks noChangeShapeType="1"/>
            <a:stCxn id="28710" idx="2"/>
            <a:endCxn id="28704" idx="0"/>
          </p:cNvCxnSpPr>
          <p:nvPr/>
        </p:nvCxnSpPr>
        <p:spPr bwMode="auto">
          <a:xfrm>
            <a:off x="3603625" y="1938338"/>
            <a:ext cx="176213" cy="1041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13" name="AutoShape 44"/>
          <p:cNvCxnSpPr>
            <a:cxnSpLocks noChangeShapeType="1"/>
            <a:stCxn id="28704" idx="2"/>
            <a:endCxn id="28683" idx="0"/>
          </p:cNvCxnSpPr>
          <p:nvPr/>
        </p:nvCxnSpPr>
        <p:spPr bwMode="auto">
          <a:xfrm rot="16200000" flipH="1">
            <a:off x="3390106" y="3669507"/>
            <a:ext cx="1298575" cy="519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14" name="AutoShape 45"/>
          <p:cNvCxnSpPr>
            <a:cxnSpLocks noChangeShapeType="1"/>
            <a:stCxn id="28716" idx="2"/>
            <a:endCxn id="28683" idx="0"/>
          </p:cNvCxnSpPr>
          <p:nvPr/>
        </p:nvCxnSpPr>
        <p:spPr bwMode="auto">
          <a:xfrm rot="16200000" flipH="1">
            <a:off x="3470275" y="3749675"/>
            <a:ext cx="920750" cy="736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15" name="AutoShape 46"/>
          <p:cNvCxnSpPr>
            <a:cxnSpLocks noChangeShapeType="1"/>
            <a:stCxn id="28705" idx="2"/>
            <a:endCxn id="28683" idx="1"/>
          </p:cNvCxnSpPr>
          <p:nvPr/>
        </p:nvCxnSpPr>
        <p:spPr bwMode="auto">
          <a:xfrm rot="16200000" flipH="1">
            <a:off x="2693194" y="3755231"/>
            <a:ext cx="1520825" cy="5699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8716" name="Rectangle 47"/>
          <p:cNvSpPr>
            <a:spLocks noChangeArrowheads="1"/>
          </p:cNvSpPr>
          <p:nvPr/>
        </p:nvSpPr>
        <p:spPr bwMode="auto">
          <a:xfrm>
            <a:off x="3346450" y="3340100"/>
            <a:ext cx="431800" cy="317500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b="0"/>
              <a:t>1993:</a:t>
            </a:r>
          </a:p>
          <a:p>
            <a:r>
              <a:rPr lang="en-US" sz="1000" b="0"/>
              <a:t>PDC</a:t>
            </a:r>
          </a:p>
        </p:txBody>
      </p:sp>
      <p:cxnSp>
        <p:nvCxnSpPr>
          <p:cNvPr id="28717" name="AutoShape 48"/>
          <p:cNvCxnSpPr>
            <a:cxnSpLocks noChangeShapeType="1"/>
            <a:stCxn id="28708" idx="2"/>
            <a:endCxn id="28709" idx="0"/>
          </p:cNvCxnSpPr>
          <p:nvPr/>
        </p:nvCxnSpPr>
        <p:spPr bwMode="auto">
          <a:xfrm>
            <a:off x="6203950" y="1506538"/>
            <a:ext cx="0" cy="249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18" name="AutoShape 49"/>
          <p:cNvCxnSpPr>
            <a:cxnSpLocks noChangeShapeType="1"/>
            <a:stCxn id="28684" idx="2"/>
            <a:endCxn id="28688" idx="0"/>
          </p:cNvCxnSpPr>
          <p:nvPr/>
        </p:nvCxnSpPr>
        <p:spPr bwMode="auto">
          <a:xfrm>
            <a:off x="6203950" y="2495550"/>
            <a:ext cx="0" cy="101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19" name="AutoShape 50"/>
          <p:cNvCxnSpPr>
            <a:cxnSpLocks noChangeShapeType="1"/>
            <a:stCxn id="28709" idx="2"/>
            <a:endCxn id="28684" idx="0"/>
          </p:cNvCxnSpPr>
          <p:nvPr/>
        </p:nvCxnSpPr>
        <p:spPr bwMode="auto">
          <a:xfrm>
            <a:off x="6203950" y="2082800"/>
            <a:ext cx="0" cy="104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20" name="AutoShape 51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>
            <a:off x="2517775" y="3467100"/>
            <a:ext cx="222250" cy="160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721" name="Rectangle 53"/>
          <p:cNvSpPr>
            <a:spLocks noChangeArrowheads="1"/>
          </p:cNvSpPr>
          <p:nvPr/>
        </p:nvSpPr>
        <p:spPr bwMode="auto">
          <a:xfrm>
            <a:off x="2986088" y="4419600"/>
            <a:ext cx="504825" cy="319088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b="0"/>
              <a:t>2000:</a:t>
            </a:r>
            <a:br>
              <a:rPr lang="en-US" sz="1000" b="0"/>
            </a:br>
            <a:r>
              <a:rPr lang="en-US" sz="1000" b="0"/>
              <a:t>GPRS</a:t>
            </a:r>
          </a:p>
        </p:txBody>
      </p:sp>
      <p:cxnSp>
        <p:nvCxnSpPr>
          <p:cNvPr id="28722" name="AutoShape 54"/>
          <p:cNvCxnSpPr>
            <a:cxnSpLocks noChangeShapeType="1"/>
            <a:stCxn id="28721" idx="3"/>
            <a:endCxn id="28683" idx="1"/>
          </p:cNvCxnSpPr>
          <p:nvPr/>
        </p:nvCxnSpPr>
        <p:spPr bwMode="auto">
          <a:xfrm>
            <a:off x="3490913" y="4578350"/>
            <a:ext cx="247650" cy="222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8723" name="Rectangle 55"/>
          <p:cNvSpPr>
            <a:spLocks noChangeArrowheads="1"/>
          </p:cNvSpPr>
          <p:nvPr/>
        </p:nvSpPr>
        <p:spPr bwMode="auto">
          <a:xfrm>
            <a:off x="6838950" y="4418013"/>
            <a:ext cx="925513" cy="361950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2000:</a:t>
            </a:r>
          </a:p>
          <a:p>
            <a:r>
              <a:rPr lang="en-US" sz="1000" b="0"/>
              <a:t>IEEE 802.11a,g</a:t>
            </a:r>
          </a:p>
        </p:txBody>
      </p:sp>
      <p:cxnSp>
        <p:nvCxnSpPr>
          <p:cNvPr id="28724" name="AutoShape 56"/>
          <p:cNvCxnSpPr>
            <a:cxnSpLocks noChangeShapeType="1"/>
            <a:stCxn id="28692" idx="2"/>
            <a:endCxn id="28723" idx="0"/>
          </p:cNvCxnSpPr>
          <p:nvPr/>
        </p:nvCxnSpPr>
        <p:spPr bwMode="auto">
          <a:xfrm>
            <a:off x="7302500" y="4303713"/>
            <a:ext cx="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8725" name="AutoShape 58"/>
          <p:cNvCxnSpPr>
            <a:cxnSpLocks noChangeShapeType="1"/>
            <a:stCxn id="28723" idx="2"/>
          </p:cNvCxnSpPr>
          <p:nvPr/>
        </p:nvCxnSpPr>
        <p:spPr bwMode="auto">
          <a:xfrm rot="16200000" flipH="1">
            <a:off x="7180262" y="4902201"/>
            <a:ext cx="244475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28726" name="AutoShape 59"/>
          <p:cNvCxnSpPr>
            <a:cxnSpLocks noChangeShapeType="1"/>
            <a:stCxn id="28683" idx="2"/>
          </p:cNvCxnSpPr>
          <p:nvPr/>
        </p:nvCxnSpPr>
        <p:spPr bwMode="auto">
          <a:xfrm rot="5400000">
            <a:off x="4115594" y="5207794"/>
            <a:ext cx="3667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sp>
        <p:nvSpPr>
          <p:cNvPr id="28727" name="Text Box 60"/>
          <p:cNvSpPr txBox="1">
            <a:spLocks noChangeArrowheads="1"/>
          </p:cNvSpPr>
          <p:nvPr/>
        </p:nvSpPr>
        <p:spPr bwMode="auto">
          <a:xfrm>
            <a:off x="88900" y="5745163"/>
            <a:ext cx="86197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1400" b="0" dirty="0"/>
              <a:t>NMT: </a:t>
            </a:r>
            <a:r>
              <a:rPr lang="fr-CH" sz="1400" b="0" dirty="0" err="1"/>
              <a:t>Nordic</a:t>
            </a:r>
            <a:r>
              <a:rPr lang="fr-CH" sz="1400" b="0" dirty="0"/>
              <a:t> Mobile </a:t>
            </a:r>
            <a:r>
              <a:rPr lang="fr-CH" sz="1400" b="0" dirty="0" err="1"/>
              <a:t>Telephone</a:t>
            </a:r>
            <a:r>
              <a:rPr lang="fr-CH" sz="1400" b="0" dirty="0"/>
              <a:t>			DECT: Digital </a:t>
            </a:r>
            <a:r>
              <a:rPr lang="fr-CH" sz="1400" b="0" dirty="0" err="1"/>
              <a:t>Enhanced</a:t>
            </a:r>
            <a:r>
              <a:rPr lang="fr-CH" sz="1400" b="0" dirty="0"/>
              <a:t> Cordless Telecom.</a:t>
            </a:r>
          </a:p>
          <a:p>
            <a:pPr algn="l"/>
            <a:r>
              <a:rPr lang="fr-CH" sz="1400" b="0" dirty="0"/>
              <a:t>AMPS: Advanced Mobile Phone System (USA)	DCS: Digital Cellular System</a:t>
            </a:r>
          </a:p>
          <a:p>
            <a:pPr algn="l"/>
            <a:r>
              <a:rPr lang="fr-CH" sz="1400" b="0" dirty="0"/>
              <a:t>CT: Cordless </a:t>
            </a:r>
            <a:r>
              <a:rPr lang="fr-CH" sz="1400" b="0" dirty="0" err="1"/>
              <a:t>Telephone</a:t>
            </a:r>
            <a:r>
              <a:rPr lang="fr-CH" sz="1400" b="0" dirty="0"/>
              <a:t>			PDC: Pacific Digital Cellular</a:t>
            </a:r>
          </a:p>
          <a:p>
            <a:pPr algn="l"/>
            <a:r>
              <a:rPr lang="fr-CH" sz="1400" b="0" dirty="0"/>
              <a:t>UMTS: </a:t>
            </a:r>
            <a:r>
              <a:rPr lang="fr-CH" sz="1400" b="0" dirty="0" err="1"/>
              <a:t>Universal</a:t>
            </a:r>
            <a:r>
              <a:rPr lang="fr-CH" sz="1400" b="0" dirty="0"/>
              <a:t> Mobile Telecom. System	</a:t>
            </a:r>
            <a:r>
              <a:rPr lang="fr-CH" sz="1400" b="0" dirty="0" smtClean="0"/>
              <a:t>PAN</a:t>
            </a:r>
            <a:r>
              <a:rPr lang="fr-CH" sz="1400" b="0" dirty="0"/>
              <a:t>: </a:t>
            </a:r>
            <a:r>
              <a:rPr lang="fr-CH" sz="1400" b="0" dirty="0" err="1"/>
              <a:t>Personal</a:t>
            </a:r>
            <a:r>
              <a:rPr lang="fr-CH" sz="1400" b="0" dirty="0"/>
              <a:t> Area Network</a:t>
            </a:r>
          </a:p>
          <a:p>
            <a:pPr algn="l"/>
            <a:r>
              <a:rPr lang="fr-CH" sz="1400" b="0" dirty="0"/>
              <a:t>LTE: Long </a:t>
            </a:r>
            <a:r>
              <a:rPr lang="fr-CH" sz="1400" b="0" dirty="0" err="1"/>
              <a:t>Term</a:t>
            </a:r>
            <a:r>
              <a:rPr lang="fr-CH" sz="1400" b="0" dirty="0"/>
              <a:t> Evolution			UMA: </a:t>
            </a:r>
            <a:r>
              <a:rPr lang="fr-CH" sz="1400" b="0" dirty="0" err="1"/>
              <a:t>Universal</a:t>
            </a:r>
            <a:r>
              <a:rPr lang="fr-CH" sz="1400" b="0" dirty="0"/>
              <a:t> Mobile Access</a:t>
            </a:r>
            <a:endParaRPr lang="en-GB" sz="1400" b="0" dirty="0"/>
          </a:p>
        </p:txBody>
      </p:sp>
      <p:sp>
        <p:nvSpPr>
          <p:cNvPr id="28728" name="Rectangle 17"/>
          <p:cNvSpPr>
            <a:spLocks noChangeArrowheads="1"/>
          </p:cNvSpPr>
          <p:nvPr/>
        </p:nvSpPr>
        <p:spPr bwMode="auto">
          <a:xfrm>
            <a:off x="5954713" y="3657600"/>
            <a:ext cx="530225" cy="287338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2005:</a:t>
            </a:r>
          </a:p>
          <a:p>
            <a:r>
              <a:rPr lang="en-US" sz="1000" b="0"/>
              <a:t>VoIP-DECT</a:t>
            </a:r>
          </a:p>
        </p:txBody>
      </p:sp>
      <p:sp>
        <p:nvSpPr>
          <p:cNvPr id="28729" name="Rectangle 11"/>
          <p:cNvSpPr>
            <a:spLocks noChangeArrowheads="1"/>
          </p:cNvSpPr>
          <p:nvPr/>
        </p:nvSpPr>
        <p:spPr bwMode="auto">
          <a:xfrm>
            <a:off x="3768725" y="5391150"/>
            <a:ext cx="1120775" cy="320675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2010</a:t>
            </a:r>
          </a:p>
          <a:p>
            <a:r>
              <a:rPr lang="en-US" sz="1000" b="0"/>
              <a:t>LTE</a:t>
            </a:r>
          </a:p>
        </p:txBody>
      </p:sp>
      <p:sp>
        <p:nvSpPr>
          <p:cNvPr id="28730" name="Rectangle 55"/>
          <p:cNvSpPr>
            <a:spLocks noChangeArrowheads="1"/>
          </p:cNvSpPr>
          <p:nvPr/>
        </p:nvSpPr>
        <p:spPr bwMode="auto">
          <a:xfrm>
            <a:off x="6831013" y="4924425"/>
            <a:ext cx="925512" cy="361950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2009:</a:t>
            </a:r>
          </a:p>
          <a:p>
            <a:r>
              <a:rPr lang="en-US" sz="1000" b="0"/>
              <a:t>IEEE 802.11n</a:t>
            </a:r>
          </a:p>
        </p:txBody>
      </p:sp>
      <p:sp>
        <p:nvSpPr>
          <p:cNvPr id="28731" name="Rectangle 11"/>
          <p:cNvSpPr>
            <a:spLocks noChangeArrowheads="1"/>
          </p:cNvSpPr>
          <p:nvPr/>
        </p:nvSpPr>
        <p:spPr bwMode="auto">
          <a:xfrm>
            <a:off x="5364163" y="5383213"/>
            <a:ext cx="1120775" cy="320675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r>
              <a:rPr lang="en-US" sz="1000" b="0"/>
              <a:t>2010</a:t>
            </a:r>
          </a:p>
          <a:p>
            <a:r>
              <a:rPr lang="en-US" sz="1000" b="0"/>
              <a:t>UMA</a:t>
            </a:r>
          </a:p>
        </p:txBody>
      </p:sp>
      <p:cxnSp>
        <p:nvCxnSpPr>
          <p:cNvPr id="28732" name="AutoShape 51"/>
          <p:cNvCxnSpPr>
            <a:cxnSpLocks noChangeShapeType="1"/>
          </p:cNvCxnSpPr>
          <p:nvPr/>
        </p:nvCxnSpPr>
        <p:spPr bwMode="auto">
          <a:xfrm>
            <a:off x="4889500" y="5024438"/>
            <a:ext cx="474663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733" name="AutoShape 51"/>
          <p:cNvCxnSpPr>
            <a:cxnSpLocks noChangeShapeType="1"/>
          </p:cNvCxnSpPr>
          <p:nvPr/>
        </p:nvCxnSpPr>
        <p:spPr bwMode="auto">
          <a:xfrm rot="10800000" flipV="1">
            <a:off x="6484938" y="5311775"/>
            <a:ext cx="346075" cy="160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734" name="AutoShape 51"/>
          <p:cNvCxnSpPr>
            <a:cxnSpLocks noChangeShapeType="1"/>
          </p:cNvCxnSpPr>
          <p:nvPr/>
        </p:nvCxnSpPr>
        <p:spPr bwMode="auto">
          <a:xfrm>
            <a:off x="4902200" y="5543550"/>
            <a:ext cx="4619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Worldwide wireless </a:t>
            </a:r>
            <a:r>
              <a:rPr lang="en-US" dirty="0" smtClean="0">
                <a:solidFill>
                  <a:srgbClr val="0070C0"/>
                </a:solidFill>
              </a:rPr>
              <a:t>subscribers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(old </a:t>
            </a:r>
            <a:r>
              <a:rPr lang="en-US" dirty="0">
                <a:solidFill>
                  <a:srgbClr val="0070C0"/>
                </a:solidFill>
              </a:rPr>
              <a:t>prediction 1998)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428750" y="1333500"/>
            <a:ext cx="51609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428750" y="481012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428750" y="422910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428750" y="364807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428750" y="307657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428750" y="249555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1428750" y="191452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1428750" y="133350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428750" y="1333500"/>
            <a:ext cx="5160963" cy="405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428750" y="1333500"/>
            <a:ext cx="1588" cy="405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1352550" y="539115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1352550" y="48101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1352550" y="42291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1352550" y="36480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1352550" y="30765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1352550" y="249555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1352550" y="19145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1352550" y="13335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1428750" y="539115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V="1">
            <a:off x="1428750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V="1">
            <a:off x="2457450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flipV="1">
            <a:off x="3495675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4524375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5561013" y="53911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6589713" y="53911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3495675" y="4762500"/>
            <a:ext cx="10287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1428750" y="5086350"/>
            <a:ext cx="10287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V="1">
            <a:off x="2452688" y="4965700"/>
            <a:ext cx="102870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 flipV="1">
            <a:off x="3505200" y="4876800"/>
            <a:ext cx="10191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V="1">
            <a:off x="4524375" y="4791075"/>
            <a:ext cx="103663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 flipV="1">
            <a:off x="5561013" y="4714875"/>
            <a:ext cx="10287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 flipV="1">
            <a:off x="1428750" y="5181600"/>
            <a:ext cx="10287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V="1">
            <a:off x="2457450" y="5105400"/>
            <a:ext cx="1038225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 flipV="1">
            <a:off x="3495675" y="5010150"/>
            <a:ext cx="1028700" cy="95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 flipV="1">
            <a:off x="4524375" y="4905375"/>
            <a:ext cx="1036638" cy="104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V="1">
            <a:off x="5561013" y="4772025"/>
            <a:ext cx="1028700" cy="1333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V="1">
            <a:off x="1428750" y="5114925"/>
            <a:ext cx="10287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 flipV="1">
            <a:off x="2457450" y="4943475"/>
            <a:ext cx="10382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 flipV="1">
            <a:off x="3495675" y="4695825"/>
            <a:ext cx="10287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V="1">
            <a:off x="4524375" y="4314825"/>
            <a:ext cx="10366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 flipV="1">
            <a:off x="5561013" y="3771900"/>
            <a:ext cx="102870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 flipV="1">
            <a:off x="1428750" y="4191000"/>
            <a:ext cx="10287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 flipV="1">
            <a:off x="2457450" y="3724275"/>
            <a:ext cx="1038225" cy="466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 flipV="1">
            <a:off x="3495675" y="3171825"/>
            <a:ext cx="1028700" cy="5524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 flipV="1">
            <a:off x="4524375" y="2466975"/>
            <a:ext cx="1036638" cy="704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 flipV="1">
            <a:off x="5561013" y="1571625"/>
            <a:ext cx="1028700" cy="895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V="1">
            <a:off x="1428750" y="4981575"/>
            <a:ext cx="10287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V="1">
            <a:off x="2438400" y="4886325"/>
            <a:ext cx="105727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4524375" y="4629150"/>
            <a:ext cx="1036638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V="1">
            <a:off x="5561013" y="4476750"/>
            <a:ext cx="1028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1381125" y="5029200"/>
            <a:ext cx="95250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1" name="Freeform 55"/>
          <p:cNvSpPr>
            <a:spLocks/>
          </p:cNvSpPr>
          <p:nvPr/>
        </p:nvSpPr>
        <p:spPr bwMode="auto">
          <a:xfrm>
            <a:off x="2400300" y="4924425"/>
            <a:ext cx="114300" cy="1143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2" name="Freeform 56"/>
          <p:cNvSpPr>
            <a:spLocks/>
          </p:cNvSpPr>
          <p:nvPr/>
        </p:nvSpPr>
        <p:spPr bwMode="auto">
          <a:xfrm>
            <a:off x="3452813" y="4843463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3" name="Freeform 57"/>
          <p:cNvSpPr>
            <a:spLocks/>
          </p:cNvSpPr>
          <p:nvPr/>
        </p:nvSpPr>
        <p:spPr bwMode="auto">
          <a:xfrm>
            <a:off x="4476750" y="4714875"/>
            <a:ext cx="95250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4" name="Freeform 58"/>
          <p:cNvSpPr>
            <a:spLocks/>
          </p:cNvSpPr>
          <p:nvPr/>
        </p:nvSpPr>
        <p:spPr bwMode="auto">
          <a:xfrm flipH="1" flipV="1">
            <a:off x="5508625" y="4576763"/>
            <a:ext cx="104775" cy="1047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6546850" y="4433888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1385888" y="51387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2414588" y="50434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Rectangle 62"/>
          <p:cNvSpPr>
            <a:spLocks noChangeArrowheads="1"/>
          </p:cNvSpPr>
          <p:nvPr/>
        </p:nvSpPr>
        <p:spPr bwMode="auto">
          <a:xfrm>
            <a:off x="3452813" y="49291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9" name="Rectangle 63"/>
          <p:cNvSpPr>
            <a:spLocks noChangeArrowheads="1"/>
          </p:cNvSpPr>
          <p:nvPr/>
        </p:nvSpPr>
        <p:spPr bwMode="auto">
          <a:xfrm>
            <a:off x="4481513" y="48339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0" name="Rectangle 64"/>
          <p:cNvSpPr>
            <a:spLocks noChangeArrowheads="1"/>
          </p:cNvSpPr>
          <p:nvPr/>
        </p:nvSpPr>
        <p:spPr bwMode="auto">
          <a:xfrm>
            <a:off x="5518150" y="47482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6546850" y="46720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2" name="Freeform 66"/>
          <p:cNvSpPr>
            <a:spLocks/>
          </p:cNvSpPr>
          <p:nvPr/>
        </p:nvSpPr>
        <p:spPr bwMode="auto">
          <a:xfrm>
            <a:off x="1400175" y="52292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3" name="Freeform 67"/>
          <p:cNvSpPr>
            <a:spLocks/>
          </p:cNvSpPr>
          <p:nvPr/>
        </p:nvSpPr>
        <p:spPr bwMode="auto">
          <a:xfrm>
            <a:off x="2428875" y="51530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auto">
          <a:xfrm>
            <a:off x="3467100" y="50768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4495800" y="498157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6" name="Freeform 70"/>
          <p:cNvSpPr>
            <a:spLocks/>
          </p:cNvSpPr>
          <p:nvPr/>
        </p:nvSpPr>
        <p:spPr bwMode="auto">
          <a:xfrm>
            <a:off x="5532438" y="4876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7" name="Freeform 71"/>
          <p:cNvSpPr>
            <a:spLocks/>
          </p:cNvSpPr>
          <p:nvPr/>
        </p:nvSpPr>
        <p:spPr bwMode="auto">
          <a:xfrm>
            <a:off x="6561138" y="47434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3" name="Rectangle 77"/>
          <p:cNvSpPr>
            <a:spLocks noChangeArrowheads="1"/>
          </p:cNvSpPr>
          <p:nvPr/>
        </p:nvSpPr>
        <p:spPr bwMode="auto">
          <a:xfrm>
            <a:off x="2428875" y="508635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8" name="Rectangle 82"/>
          <p:cNvSpPr>
            <a:spLocks noChangeArrowheads="1"/>
          </p:cNvSpPr>
          <p:nvPr/>
        </p:nvSpPr>
        <p:spPr bwMode="auto">
          <a:xfrm>
            <a:off x="3467100" y="491490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0" name="Line 84"/>
          <p:cNvSpPr>
            <a:spLocks noChangeShapeType="1"/>
          </p:cNvSpPr>
          <p:nvPr/>
        </p:nvSpPr>
        <p:spPr bwMode="auto">
          <a:xfrm>
            <a:off x="3495675" y="4943475"/>
            <a:ext cx="285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 flipH="1">
            <a:off x="3467100" y="4943475"/>
            <a:ext cx="285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483" name="Group 187"/>
          <p:cNvGrpSpPr>
            <a:grpSpLocks/>
          </p:cNvGrpSpPr>
          <p:nvPr/>
        </p:nvGrpSpPr>
        <p:grpSpPr bwMode="auto">
          <a:xfrm>
            <a:off x="6556375" y="3738563"/>
            <a:ext cx="76200" cy="76200"/>
            <a:chOff x="4133" y="2358"/>
            <a:chExt cx="42" cy="42"/>
          </a:xfrm>
        </p:grpSpPr>
        <p:sp>
          <p:nvSpPr>
            <p:cNvPr id="55393" name="Rectangle 97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98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Line 99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Line 100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Line 101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98" name="Rectangle 102"/>
          <p:cNvSpPr>
            <a:spLocks noChangeArrowheads="1"/>
          </p:cNvSpPr>
          <p:nvPr/>
        </p:nvSpPr>
        <p:spPr bwMode="auto">
          <a:xfrm>
            <a:off x="1390650" y="453390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99" name="Line 103"/>
          <p:cNvSpPr>
            <a:spLocks noChangeShapeType="1"/>
          </p:cNvSpPr>
          <p:nvPr/>
        </p:nvSpPr>
        <p:spPr bwMode="auto">
          <a:xfrm flipH="1" flipV="1">
            <a:off x="1390650" y="4533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>
            <a:off x="1428750" y="4572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1" name="Line 105"/>
          <p:cNvSpPr>
            <a:spLocks noChangeShapeType="1"/>
          </p:cNvSpPr>
          <p:nvPr/>
        </p:nvSpPr>
        <p:spPr bwMode="auto">
          <a:xfrm flipH="1">
            <a:off x="1390650" y="4572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 flipV="1">
            <a:off x="1428750" y="4533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 flipV="1">
            <a:off x="1428750" y="45339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1428750" y="45720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5" name="Rectangle 109"/>
          <p:cNvSpPr>
            <a:spLocks noChangeArrowheads="1"/>
          </p:cNvSpPr>
          <p:nvPr/>
        </p:nvSpPr>
        <p:spPr bwMode="auto">
          <a:xfrm>
            <a:off x="2419350" y="415290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6" name="Line 110"/>
          <p:cNvSpPr>
            <a:spLocks noChangeShapeType="1"/>
          </p:cNvSpPr>
          <p:nvPr/>
        </p:nvSpPr>
        <p:spPr bwMode="auto">
          <a:xfrm flipH="1" flipV="1">
            <a:off x="2419350" y="4152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7" name="Line 111"/>
          <p:cNvSpPr>
            <a:spLocks noChangeShapeType="1"/>
          </p:cNvSpPr>
          <p:nvPr/>
        </p:nvSpPr>
        <p:spPr bwMode="auto">
          <a:xfrm>
            <a:off x="2457450" y="4191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8" name="Line 112"/>
          <p:cNvSpPr>
            <a:spLocks noChangeShapeType="1"/>
          </p:cNvSpPr>
          <p:nvPr/>
        </p:nvSpPr>
        <p:spPr bwMode="auto">
          <a:xfrm flipH="1">
            <a:off x="2419350" y="4191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9" name="Line 113"/>
          <p:cNvSpPr>
            <a:spLocks noChangeShapeType="1"/>
          </p:cNvSpPr>
          <p:nvPr/>
        </p:nvSpPr>
        <p:spPr bwMode="auto">
          <a:xfrm flipV="1">
            <a:off x="2457450" y="4152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0" name="Line 114"/>
          <p:cNvSpPr>
            <a:spLocks noChangeShapeType="1"/>
          </p:cNvSpPr>
          <p:nvPr/>
        </p:nvSpPr>
        <p:spPr bwMode="auto">
          <a:xfrm flipV="1">
            <a:off x="2457450" y="41529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2457450" y="41910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2" name="Rectangle 116"/>
          <p:cNvSpPr>
            <a:spLocks noChangeArrowheads="1"/>
          </p:cNvSpPr>
          <p:nvPr/>
        </p:nvSpPr>
        <p:spPr bwMode="auto">
          <a:xfrm>
            <a:off x="3457575" y="368617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 flipH="1" flipV="1">
            <a:off x="3457575" y="36861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3495675" y="37242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 flipH="1">
            <a:off x="3457575" y="37242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6" name="Line 120"/>
          <p:cNvSpPr>
            <a:spLocks noChangeShapeType="1"/>
          </p:cNvSpPr>
          <p:nvPr/>
        </p:nvSpPr>
        <p:spPr bwMode="auto">
          <a:xfrm flipV="1">
            <a:off x="3495675" y="36861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7" name="Line 121"/>
          <p:cNvSpPr>
            <a:spLocks noChangeShapeType="1"/>
          </p:cNvSpPr>
          <p:nvPr/>
        </p:nvSpPr>
        <p:spPr bwMode="auto">
          <a:xfrm flipV="1">
            <a:off x="3495675" y="368617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8" name="Line 122"/>
          <p:cNvSpPr>
            <a:spLocks noChangeShapeType="1"/>
          </p:cNvSpPr>
          <p:nvPr/>
        </p:nvSpPr>
        <p:spPr bwMode="auto">
          <a:xfrm>
            <a:off x="3495675" y="372427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9" name="Rectangle 123"/>
          <p:cNvSpPr>
            <a:spLocks noChangeArrowheads="1"/>
          </p:cNvSpPr>
          <p:nvPr/>
        </p:nvSpPr>
        <p:spPr bwMode="auto">
          <a:xfrm>
            <a:off x="4486275" y="31337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0" name="Line 124"/>
          <p:cNvSpPr>
            <a:spLocks noChangeShapeType="1"/>
          </p:cNvSpPr>
          <p:nvPr/>
        </p:nvSpPr>
        <p:spPr bwMode="auto">
          <a:xfrm flipH="1" flipV="1">
            <a:off x="4486275" y="31337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1" name="Line 125"/>
          <p:cNvSpPr>
            <a:spLocks noChangeShapeType="1"/>
          </p:cNvSpPr>
          <p:nvPr/>
        </p:nvSpPr>
        <p:spPr bwMode="auto">
          <a:xfrm>
            <a:off x="4524375" y="31718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2" name="Line 126"/>
          <p:cNvSpPr>
            <a:spLocks noChangeShapeType="1"/>
          </p:cNvSpPr>
          <p:nvPr/>
        </p:nvSpPr>
        <p:spPr bwMode="auto">
          <a:xfrm flipH="1">
            <a:off x="4486275" y="31718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3" name="Line 127"/>
          <p:cNvSpPr>
            <a:spLocks noChangeShapeType="1"/>
          </p:cNvSpPr>
          <p:nvPr/>
        </p:nvSpPr>
        <p:spPr bwMode="auto">
          <a:xfrm flipV="1">
            <a:off x="4524375" y="31337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4" name="Line 128"/>
          <p:cNvSpPr>
            <a:spLocks noChangeShapeType="1"/>
          </p:cNvSpPr>
          <p:nvPr/>
        </p:nvSpPr>
        <p:spPr bwMode="auto">
          <a:xfrm flipV="1">
            <a:off x="4524375" y="313372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5" name="Line 129"/>
          <p:cNvSpPr>
            <a:spLocks noChangeShapeType="1"/>
          </p:cNvSpPr>
          <p:nvPr/>
        </p:nvSpPr>
        <p:spPr bwMode="auto">
          <a:xfrm>
            <a:off x="4524375" y="317182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6" name="Rectangle 130"/>
          <p:cNvSpPr>
            <a:spLocks noChangeArrowheads="1"/>
          </p:cNvSpPr>
          <p:nvPr/>
        </p:nvSpPr>
        <p:spPr bwMode="auto">
          <a:xfrm>
            <a:off x="5522913" y="242887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7" name="Line 131"/>
          <p:cNvSpPr>
            <a:spLocks noChangeShapeType="1"/>
          </p:cNvSpPr>
          <p:nvPr/>
        </p:nvSpPr>
        <p:spPr bwMode="auto">
          <a:xfrm flipH="1" flipV="1">
            <a:off x="5522913" y="24288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8" name="Line 132"/>
          <p:cNvSpPr>
            <a:spLocks noChangeShapeType="1"/>
          </p:cNvSpPr>
          <p:nvPr/>
        </p:nvSpPr>
        <p:spPr bwMode="auto">
          <a:xfrm>
            <a:off x="5561013" y="24669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9" name="Line 133"/>
          <p:cNvSpPr>
            <a:spLocks noChangeShapeType="1"/>
          </p:cNvSpPr>
          <p:nvPr/>
        </p:nvSpPr>
        <p:spPr bwMode="auto">
          <a:xfrm flipH="1">
            <a:off x="5522913" y="24669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0" name="Line 134"/>
          <p:cNvSpPr>
            <a:spLocks noChangeShapeType="1"/>
          </p:cNvSpPr>
          <p:nvPr/>
        </p:nvSpPr>
        <p:spPr bwMode="auto">
          <a:xfrm flipV="1">
            <a:off x="5561013" y="24288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1" name="Line 135"/>
          <p:cNvSpPr>
            <a:spLocks noChangeShapeType="1"/>
          </p:cNvSpPr>
          <p:nvPr/>
        </p:nvSpPr>
        <p:spPr bwMode="auto">
          <a:xfrm flipV="1">
            <a:off x="5561013" y="242887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2" name="Line 136"/>
          <p:cNvSpPr>
            <a:spLocks noChangeShapeType="1"/>
          </p:cNvSpPr>
          <p:nvPr/>
        </p:nvSpPr>
        <p:spPr bwMode="auto">
          <a:xfrm>
            <a:off x="5561013" y="246697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3" name="Rectangle 137"/>
          <p:cNvSpPr>
            <a:spLocks noChangeArrowheads="1"/>
          </p:cNvSpPr>
          <p:nvPr/>
        </p:nvSpPr>
        <p:spPr bwMode="auto">
          <a:xfrm>
            <a:off x="6551613" y="15335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4" name="Line 138"/>
          <p:cNvSpPr>
            <a:spLocks noChangeShapeType="1"/>
          </p:cNvSpPr>
          <p:nvPr/>
        </p:nvSpPr>
        <p:spPr bwMode="auto">
          <a:xfrm flipH="1" flipV="1">
            <a:off x="6551613" y="15335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5" name="Line 139"/>
          <p:cNvSpPr>
            <a:spLocks noChangeShapeType="1"/>
          </p:cNvSpPr>
          <p:nvPr/>
        </p:nvSpPr>
        <p:spPr bwMode="auto">
          <a:xfrm>
            <a:off x="6589713" y="15716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6" name="Line 140"/>
          <p:cNvSpPr>
            <a:spLocks noChangeShapeType="1"/>
          </p:cNvSpPr>
          <p:nvPr/>
        </p:nvSpPr>
        <p:spPr bwMode="auto">
          <a:xfrm flipH="1">
            <a:off x="6551613" y="15716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7" name="Line 141"/>
          <p:cNvSpPr>
            <a:spLocks noChangeShapeType="1"/>
          </p:cNvSpPr>
          <p:nvPr/>
        </p:nvSpPr>
        <p:spPr bwMode="auto">
          <a:xfrm flipV="1">
            <a:off x="6589713" y="15335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8" name="Line 142"/>
          <p:cNvSpPr>
            <a:spLocks noChangeShapeType="1"/>
          </p:cNvSpPr>
          <p:nvPr/>
        </p:nvSpPr>
        <p:spPr bwMode="auto">
          <a:xfrm flipV="1">
            <a:off x="6589713" y="15335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9" name="Line 143"/>
          <p:cNvSpPr>
            <a:spLocks noChangeShapeType="1"/>
          </p:cNvSpPr>
          <p:nvPr/>
        </p:nvSpPr>
        <p:spPr bwMode="auto">
          <a:xfrm>
            <a:off x="6589713" y="15716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40" name="Rectangle 144"/>
          <p:cNvSpPr>
            <a:spLocks noChangeArrowheads="1"/>
          </p:cNvSpPr>
          <p:nvPr/>
        </p:nvSpPr>
        <p:spPr bwMode="auto">
          <a:xfrm>
            <a:off x="1114425" y="52768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0</a:t>
            </a:r>
            <a:endParaRPr lang="de-DE" sz="1600">
              <a:latin typeface="Arial" charset="0"/>
            </a:endParaRPr>
          </a:p>
        </p:txBody>
      </p:sp>
      <p:sp>
        <p:nvSpPr>
          <p:cNvPr id="55441" name="Rectangle 145"/>
          <p:cNvSpPr>
            <a:spLocks noChangeArrowheads="1"/>
          </p:cNvSpPr>
          <p:nvPr/>
        </p:nvSpPr>
        <p:spPr bwMode="auto">
          <a:xfrm>
            <a:off x="866775" y="4695825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100</a:t>
            </a:r>
            <a:endParaRPr lang="de-DE" sz="1600">
              <a:latin typeface="Arial" charset="0"/>
            </a:endParaRPr>
          </a:p>
        </p:txBody>
      </p:sp>
      <p:sp>
        <p:nvSpPr>
          <p:cNvPr id="55442" name="Rectangle 146"/>
          <p:cNvSpPr>
            <a:spLocks noChangeArrowheads="1"/>
          </p:cNvSpPr>
          <p:nvPr/>
        </p:nvSpPr>
        <p:spPr bwMode="auto">
          <a:xfrm>
            <a:off x="866775" y="4114800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</a:t>
            </a:r>
            <a:endParaRPr lang="de-DE" sz="1600">
              <a:latin typeface="Arial" charset="0"/>
            </a:endParaRPr>
          </a:p>
        </p:txBody>
      </p:sp>
      <p:sp>
        <p:nvSpPr>
          <p:cNvPr id="55443" name="Rectangle 147"/>
          <p:cNvSpPr>
            <a:spLocks noChangeArrowheads="1"/>
          </p:cNvSpPr>
          <p:nvPr/>
        </p:nvSpPr>
        <p:spPr bwMode="auto">
          <a:xfrm>
            <a:off x="866775" y="3533775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300</a:t>
            </a:r>
            <a:endParaRPr lang="de-DE" sz="1600">
              <a:latin typeface="Arial" charset="0"/>
            </a:endParaRPr>
          </a:p>
        </p:txBody>
      </p:sp>
      <p:sp>
        <p:nvSpPr>
          <p:cNvPr id="55444" name="Rectangle 148"/>
          <p:cNvSpPr>
            <a:spLocks noChangeArrowheads="1"/>
          </p:cNvSpPr>
          <p:nvPr/>
        </p:nvSpPr>
        <p:spPr bwMode="auto">
          <a:xfrm>
            <a:off x="866775" y="2962275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400</a:t>
            </a:r>
            <a:endParaRPr lang="de-DE" sz="1600">
              <a:latin typeface="Arial" charset="0"/>
            </a:endParaRPr>
          </a:p>
        </p:txBody>
      </p:sp>
      <p:sp>
        <p:nvSpPr>
          <p:cNvPr id="55445" name="Rectangle 149"/>
          <p:cNvSpPr>
            <a:spLocks noChangeArrowheads="1"/>
          </p:cNvSpPr>
          <p:nvPr/>
        </p:nvSpPr>
        <p:spPr bwMode="auto">
          <a:xfrm>
            <a:off x="866775" y="2381250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500</a:t>
            </a:r>
            <a:endParaRPr lang="de-DE" sz="1600">
              <a:latin typeface="Arial" charset="0"/>
            </a:endParaRPr>
          </a:p>
        </p:txBody>
      </p:sp>
      <p:sp>
        <p:nvSpPr>
          <p:cNvPr id="55446" name="Rectangle 150"/>
          <p:cNvSpPr>
            <a:spLocks noChangeArrowheads="1"/>
          </p:cNvSpPr>
          <p:nvPr/>
        </p:nvSpPr>
        <p:spPr bwMode="auto">
          <a:xfrm>
            <a:off x="866775" y="1800225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600</a:t>
            </a:r>
            <a:endParaRPr lang="de-DE" sz="1600">
              <a:latin typeface="Arial" charset="0"/>
            </a:endParaRPr>
          </a:p>
        </p:txBody>
      </p:sp>
      <p:sp>
        <p:nvSpPr>
          <p:cNvPr id="55447" name="Rectangle 151"/>
          <p:cNvSpPr>
            <a:spLocks noChangeArrowheads="1"/>
          </p:cNvSpPr>
          <p:nvPr/>
        </p:nvSpPr>
        <p:spPr bwMode="auto">
          <a:xfrm>
            <a:off x="866775" y="1219200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700</a:t>
            </a:r>
            <a:endParaRPr lang="de-DE" sz="1600">
              <a:latin typeface="Arial" charset="0"/>
            </a:endParaRPr>
          </a:p>
        </p:txBody>
      </p:sp>
      <p:sp>
        <p:nvSpPr>
          <p:cNvPr id="55448" name="Rectangle 152"/>
          <p:cNvSpPr>
            <a:spLocks noChangeArrowheads="1"/>
          </p:cNvSpPr>
          <p:nvPr/>
        </p:nvSpPr>
        <p:spPr bwMode="auto">
          <a:xfrm>
            <a:off x="1181100" y="56292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1996</a:t>
            </a:r>
            <a:endParaRPr lang="de-DE" sz="1600">
              <a:latin typeface="Arial" charset="0"/>
            </a:endParaRPr>
          </a:p>
        </p:txBody>
      </p:sp>
      <p:sp>
        <p:nvSpPr>
          <p:cNvPr id="55449" name="Rectangle 153"/>
          <p:cNvSpPr>
            <a:spLocks noChangeArrowheads="1"/>
          </p:cNvSpPr>
          <p:nvPr/>
        </p:nvSpPr>
        <p:spPr bwMode="auto">
          <a:xfrm>
            <a:off x="2209800" y="56292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1997</a:t>
            </a:r>
            <a:endParaRPr lang="de-DE" sz="1600">
              <a:latin typeface="Arial" charset="0"/>
            </a:endParaRPr>
          </a:p>
        </p:txBody>
      </p:sp>
      <p:sp>
        <p:nvSpPr>
          <p:cNvPr id="55450" name="Rectangle 154"/>
          <p:cNvSpPr>
            <a:spLocks noChangeArrowheads="1"/>
          </p:cNvSpPr>
          <p:nvPr/>
        </p:nvSpPr>
        <p:spPr bwMode="auto">
          <a:xfrm>
            <a:off x="3248025" y="56292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1998</a:t>
            </a:r>
            <a:endParaRPr lang="de-DE" sz="1600">
              <a:latin typeface="Arial" charset="0"/>
            </a:endParaRPr>
          </a:p>
        </p:txBody>
      </p:sp>
      <p:sp>
        <p:nvSpPr>
          <p:cNvPr id="55451" name="Rectangle 155"/>
          <p:cNvSpPr>
            <a:spLocks noChangeArrowheads="1"/>
          </p:cNvSpPr>
          <p:nvPr/>
        </p:nvSpPr>
        <p:spPr bwMode="auto">
          <a:xfrm>
            <a:off x="4276725" y="56292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1999</a:t>
            </a:r>
            <a:endParaRPr lang="de-DE" sz="1600">
              <a:latin typeface="Arial" charset="0"/>
            </a:endParaRPr>
          </a:p>
        </p:txBody>
      </p:sp>
      <p:sp>
        <p:nvSpPr>
          <p:cNvPr id="55452" name="Rectangle 156"/>
          <p:cNvSpPr>
            <a:spLocks noChangeArrowheads="1"/>
          </p:cNvSpPr>
          <p:nvPr/>
        </p:nvSpPr>
        <p:spPr bwMode="auto">
          <a:xfrm>
            <a:off x="5313363" y="56292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2000</a:t>
            </a:r>
            <a:endParaRPr lang="de-DE" sz="1600">
              <a:latin typeface="Arial" charset="0"/>
            </a:endParaRPr>
          </a:p>
        </p:txBody>
      </p:sp>
      <p:sp>
        <p:nvSpPr>
          <p:cNvPr id="55453" name="Rectangle 157"/>
          <p:cNvSpPr>
            <a:spLocks noChangeArrowheads="1"/>
          </p:cNvSpPr>
          <p:nvPr/>
        </p:nvSpPr>
        <p:spPr bwMode="auto">
          <a:xfrm>
            <a:off x="6342063" y="562927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2001</a:t>
            </a:r>
            <a:endParaRPr lang="de-DE" sz="1600">
              <a:latin typeface="Arial" charset="0"/>
            </a:endParaRPr>
          </a:p>
        </p:txBody>
      </p:sp>
      <p:sp>
        <p:nvSpPr>
          <p:cNvPr id="55454" name="Rectangle 158"/>
          <p:cNvSpPr>
            <a:spLocks noChangeArrowheads="1"/>
          </p:cNvSpPr>
          <p:nvPr/>
        </p:nvSpPr>
        <p:spPr bwMode="auto">
          <a:xfrm>
            <a:off x="6980238" y="2524125"/>
            <a:ext cx="1381125" cy="166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5" name="Line 159"/>
          <p:cNvSpPr>
            <a:spLocks noChangeShapeType="1"/>
          </p:cNvSpPr>
          <p:nvPr/>
        </p:nvSpPr>
        <p:spPr bwMode="auto">
          <a:xfrm>
            <a:off x="7056438" y="2714625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6" name="Freeform 160"/>
          <p:cNvSpPr>
            <a:spLocks/>
          </p:cNvSpPr>
          <p:nvPr/>
        </p:nvSpPr>
        <p:spPr bwMode="auto">
          <a:xfrm>
            <a:off x="7146925" y="2671763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7" name="Rectangle 161"/>
          <p:cNvSpPr>
            <a:spLocks noChangeArrowheads="1"/>
          </p:cNvSpPr>
          <p:nvPr/>
        </p:nvSpPr>
        <p:spPr bwMode="auto">
          <a:xfrm>
            <a:off x="7380288" y="25908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Americas</a:t>
            </a:r>
            <a:endParaRPr lang="de-DE" sz="1600">
              <a:latin typeface="Arial" charset="0"/>
            </a:endParaRPr>
          </a:p>
        </p:txBody>
      </p:sp>
      <p:sp>
        <p:nvSpPr>
          <p:cNvPr id="55458" name="Line 162"/>
          <p:cNvSpPr>
            <a:spLocks noChangeShapeType="1"/>
          </p:cNvSpPr>
          <p:nvPr/>
        </p:nvSpPr>
        <p:spPr bwMode="auto">
          <a:xfrm>
            <a:off x="7056438" y="304800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9" name="Rectangle 163"/>
          <p:cNvSpPr>
            <a:spLocks noChangeArrowheads="1"/>
          </p:cNvSpPr>
          <p:nvPr/>
        </p:nvSpPr>
        <p:spPr bwMode="auto">
          <a:xfrm>
            <a:off x="7142163" y="3000375"/>
            <a:ext cx="857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0" name="Rectangle 164"/>
          <p:cNvSpPr>
            <a:spLocks noChangeArrowheads="1"/>
          </p:cNvSpPr>
          <p:nvPr/>
        </p:nvSpPr>
        <p:spPr bwMode="auto">
          <a:xfrm>
            <a:off x="7380288" y="2924175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Europe</a:t>
            </a:r>
            <a:endParaRPr lang="de-DE" sz="1600">
              <a:latin typeface="Arial" charset="0"/>
            </a:endParaRPr>
          </a:p>
        </p:txBody>
      </p:sp>
      <p:sp>
        <p:nvSpPr>
          <p:cNvPr id="55461" name="Line 165"/>
          <p:cNvSpPr>
            <a:spLocks noChangeShapeType="1"/>
          </p:cNvSpPr>
          <p:nvPr/>
        </p:nvSpPr>
        <p:spPr bwMode="auto">
          <a:xfrm>
            <a:off x="7056438" y="3381375"/>
            <a:ext cx="266700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2" name="Freeform 166"/>
          <p:cNvSpPr>
            <a:spLocks/>
          </p:cNvSpPr>
          <p:nvPr/>
        </p:nvSpPr>
        <p:spPr bwMode="auto">
          <a:xfrm>
            <a:off x="7161213" y="3352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3" name="Rectangle 167"/>
          <p:cNvSpPr>
            <a:spLocks noChangeArrowheads="1"/>
          </p:cNvSpPr>
          <p:nvPr/>
        </p:nvSpPr>
        <p:spPr bwMode="auto">
          <a:xfrm>
            <a:off x="7380288" y="3257550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Japan</a:t>
            </a:r>
            <a:endParaRPr lang="de-DE" sz="1600">
              <a:latin typeface="Arial" charset="0"/>
            </a:endParaRPr>
          </a:p>
        </p:txBody>
      </p:sp>
      <p:sp>
        <p:nvSpPr>
          <p:cNvPr id="55464" name="Line 168"/>
          <p:cNvSpPr>
            <a:spLocks noChangeShapeType="1"/>
          </p:cNvSpPr>
          <p:nvPr/>
        </p:nvSpPr>
        <p:spPr bwMode="auto">
          <a:xfrm>
            <a:off x="7056438" y="371475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5" name="Rectangle 169"/>
          <p:cNvSpPr>
            <a:spLocks noChangeArrowheads="1"/>
          </p:cNvSpPr>
          <p:nvPr/>
        </p:nvSpPr>
        <p:spPr bwMode="auto">
          <a:xfrm>
            <a:off x="7161213" y="3686175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0" name="Rectangle 174"/>
          <p:cNvSpPr>
            <a:spLocks noChangeArrowheads="1"/>
          </p:cNvSpPr>
          <p:nvPr/>
        </p:nvSpPr>
        <p:spPr bwMode="auto">
          <a:xfrm>
            <a:off x="7380288" y="3590925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others</a:t>
            </a:r>
            <a:endParaRPr lang="de-DE" sz="1600">
              <a:latin typeface="Arial" charset="0"/>
            </a:endParaRPr>
          </a:p>
        </p:txBody>
      </p:sp>
      <p:sp>
        <p:nvSpPr>
          <p:cNvPr id="55471" name="Line 175"/>
          <p:cNvSpPr>
            <a:spLocks noChangeShapeType="1"/>
          </p:cNvSpPr>
          <p:nvPr/>
        </p:nvSpPr>
        <p:spPr bwMode="auto">
          <a:xfrm>
            <a:off x="7056438" y="4048125"/>
            <a:ext cx="2667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2" name="Rectangle 176"/>
          <p:cNvSpPr>
            <a:spLocks noChangeArrowheads="1"/>
          </p:cNvSpPr>
          <p:nvPr/>
        </p:nvSpPr>
        <p:spPr bwMode="auto">
          <a:xfrm>
            <a:off x="7151688" y="4010025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3" name="Line 177"/>
          <p:cNvSpPr>
            <a:spLocks noChangeShapeType="1"/>
          </p:cNvSpPr>
          <p:nvPr/>
        </p:nvSpPr>
        <p:spPr bwMode="auto">
          <a:xfrm flipH="1" flipV="1">
            <a:off x="7151688" y="40100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4" name="Line 178"/>
          <p:cNvSpPr>
            <a:spLocks noChangeShapeType="1"/>
          </p:cNvSpPr>
          <p:nvPr/>
        </p:nvSpPr>
        <p:spPr bwMode="auto">
          <a:xfrm>
            <a:off x="7189788" y="40481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5" name="Line 179"/>
          <p:cNvSpPr>
            <a:spLocks noChangeShapeType="1"/>
          </p:cNvSpPr>
          <p:nvPr/>
        </p:nvSpPr>
        <p:spPr bwMode="auto">
          <a:xfrm flipH="1">
            <a:off x="7151688" y="40481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6" name="Line 180"/>
          <p:cNvSpPr>
            <a:spLocks noChangeShapeType="1"/>
          </p:cNvSpPr>
          <p:nvPr/>
        </p:nvSpPr>
        <p:spPr bwMode="auto">
          <a:xfrm flipV="1">
            <a:off x="7189788" y="40100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7" name="Line 181"/>
          <p:cNvSpPr>
            <a:spLocks noChangeShapeType="1"/>
          </p:cNvSpPr>
          <p:nvPr/>
        </p:nvSpPr>
        <p:spPr bwMode="auto">
          <a:xfrm flipV="1">
            <a:off x="7189788" y="40100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8" name="Line 182"/>
          <p:cNvSpPr>
            <a:spLocks noChangeShapeType="1"/>
          </p:cNvSpPr>
          <p:nvPr/>
        </p:nvSpPr>
        <p:spPr bwMode="auto">
          <a:xfrm>
            <a:off x="7189788" y="40481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9" name="Rectangle 183"/>
          <p:cNvSpPr>
            <a:spLocks noChangeArrowheads="1"/>
          </p:cNvSpPr>
          <p:nvPr/>
        </p:nvSpPr>
        <p:spPr bwMode="auto">
          <a:xfrm>
            <a:off x="7380288" y="39243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total</a:t>
            </a:r>
            <a:endParaRPr lang="de-DE" sz="1600">
              <a:latin typeface="Arial" charset="0"/>
            </a:endParaRPr>
          </a:p>
        </p:txBody>
      </p:sp>
      <p:grpSp>
        <p:nvGrpSpPr>
          <p:cNvPr id="55484" name="Group 188"/>
          <p:cNvGrpSpPr>
            <a:grpSpLocks/>
          </p:cNvGrpSpPr>
          <p:nvPr/>
        </p:nvGrpSpPr>
        <p:grpSpPr bwMode="auto">
          <a:xfrm>
            <a:off x="5518150" y="4281488"/>
            <a:ext cx="76200" cy="76200"/>
            <a:chOff x="4133" y="2358"/>
            <a:chExt cx="42" cy="42"/>
          </a:xfrm>
        </p:grpSpPr>
        <p:sp>
          <p:nvSpPr>
            <p:cNvPr id="55485" name="Rectangle 189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6" name="Line 190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7" name="Line 191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8" name="Line 192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9" name="Line 193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90" name="Group 194"/>
          <p:cNvGrpSpPr>
            <a:grpSpLocks/>
          </p:cNvGrpSpPr>
          <p:nvPr/>
        </p:nvGrpSpPr>
        <p:grpSpPr bwMode="auto">
          <a:xfrm>
            <a:off x="4489450" y="4657725"/>
            <a:ext cx="76200" cy="76200"/>
            <a:chOff x="4133" y="2358"/>
            <a:chExt cx="42" cy="42"/>
          </a:xfrm>
        </p:grpSpPr>
        <p:sp>
          <p:nvSpPr>
            <p:cNvPr id="55491" name="Rectangle 195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2" name="Line 196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3" name="Line 197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4" name="Line 198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5" name="Line 199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96" name="Group 200"/>
          <p:cNvGrpSpPr>
            <a:grpSpLocks/>
          </p:cNvGrpSpPr>
          <p:nvPr/>
        </p:nvGrpSpPr>
        <p:grpSpPr bwMode="auto">
          <a:xfrm>
            <a:off x="7146925" y="3676650"/>
            <a:ext cx="76200" cy="76200"/>
            <a:chOff x="4133" y="2358"/>
            <a:chExt cx="42" cy="42"/>
          </a:xfrm>
        </p:grpSpPr>
        <p:sp>
          <p:nvSpPr>
            <p:cNvPr id="55497" name="Rectangle 201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8" name="Line 202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9" name="Line 203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0" name="Line 204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1" name="Line 205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02" name="Group 206"/>
          <p:cNvGrpSpPr>
            <a:grpSpLocks/>
          </p:cNvGrpSpPr>
          <p:nvPr/>
        </p:nvGrpSpPr>
        <p:grpSpPr bwMode="auto">
          <a:xfrm>
            <a:off x="3460750" y="4895850"/>
            <a:ext cx="76200" cy="76200"/>
            <a:chOff x="4133" y="2358"/>
            <a:chExt cx="42" cy="42"/>
          </a:xfrm>
        </p:grpSpPr>
        <p:sp>
          <p:nvSpPr>
            <p:cNvPr id="55503" name="Rectangle 207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4" name="Line 208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5" name="Line 209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6" name="Line 210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7" name="Line 211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08" name="Group 212"/>
          <p:cNvGrpSpPr>
            <a:grpSpLocks/>
          </p:cNvGrpSpPr>
          <p:nvPr/>
        </p:nvGrpSpPr>
        <p:grpSpPr bwMode="auto">
          <a:xfrm>
            <a:off x="2417763" y="5081588"/>
            <a:ext cx="76200" cy="76200"/>
            <a:chOff x="4133" y="2358"/>
            <a:chExt cx="42" cy="42"/>
          </a:xfrm>
        </p:grpSpPr>
        <p:sp>
          <p:nvSpPr>
            <p:cNvPr id="55509" name="Rectangle 213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0" name="Line 214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1" name="Line 215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2" name="Line 216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3" name="Line 217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14" name="Group 218"/>
          <p:cNvGrpSpPr>
            <a:grpSpLocks/>
          </p:cNvGrpSpPr>
          <p:nvPr/>
        </p:nvGrpSpPr>
        <p:grpSpPr bwMode="auto">
          <a:xfrm>
            <a:off x="1398588" y="5191125"/>
            <a:ext cx="76200" cy="76200"/>
            <a:chOff x="4133" y="2358"/>
            <a:chExt cx="42" cy="42"/>
          </a:xfrm>
        </p:grpSpPr>
        <p:sp>
          <p:nvSpPr>
            <p:cNvPr id="55515" name="Rectangle 219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6" name="Line 220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7" name="Line 221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8" name="Line 222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9" name="Line 223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Mobile Communications?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SW/HW/networked system</a:t>
            </a:r>
          </a:p>
          <a:p>
            <a:r>
              <a:rPr lang="en-US" dirty="0" smtClean="0"/>
              <a:t>Largest number of subscribers</a:t>
            </a:r>
          </a:p>
          <a:p>
            <a:r>
              <a:rPr lang="en-US" dirty="0" smtClean="0"/>
              <a:t>Mobile devices dominate the Internet</a:t>
            </a:r>
          </a:p>
          <a:p>
            <a:r>
              <a:rPr lang="en-US" dirty="0" smtClean="0"/>
              <a:t>Mobile applications dominate Internet</a:t>
            </a:r>
            <a:br>
              <a:rPr lang="en-US" dirty="0" smtClean="0"/>
            </a:br>
            <a:r>
              <a:rPr lang="en-US" dirty="0" smtClean="0"/>
              <a:t>usage</a:t>
            </a:r>
          </a:p>
          <a:p>
            <a:r>
              <a:rPr lang="en-US" dirty="0" smtClean="0"/>
              <a:t>New possibilities, new threats</a:t>
            </a:r>
          </a:p>
          <a:p>
            <a:r>
              <a:rPr lang="en-US" dirty="0" smtClean="0"/>
              <a:t>Technology fully integrated into everybody's life almost 24/7, almost anywhere</a:t>
            </a:r>
          </a:p>
        </p:txBody>
      </p:sp>
      <p:pic>
        <p:nvPicPr>
          <p:cNvPr id="139266" name="Picture 2" descr="http://www.heise.de/imgs/18/5/0/6/8/7/8/one_settings_print-500.jpg-69ce5ce74aca350d.jpeg">
            <a:hlinkClick r:id="rId2" tooltip="Zurück zu Microsoft stellt Kin-Handys vo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00107"/>
            <a:ext cx="2285984" cy="2323155"/>
          </a:xfrm>
          <a:prstGeom prst="rect">
            <a:avLst/>
          </a:prstGeom>
          <a:noFill/>
        </p:spPr>
      </p:pic>
      <p:pic>
        <p:nvPicPr>
          <p:cNvPr id="139268" name="Picture 4" descr="Handy-Foto 1625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8806" y="3873493"/>
            <a:ext cx="1232888" cy="2209477"/>
          </a:xfrm>
          <a:prstGeom prst="rect">
            <a:avLst/>
          </a:prstGeom>
          <a:noFill/>
        </p:spPr>
      </p:pic>
      <p:pic>
        <p:nvPicPr>
          <p:cNvPr id="139270" name="Picture 6" descr="Handy-Foto 1653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786190"/>
            <a:ext cx="1285812" cy="2472715"/>
          </a:xfrm>
          <a:prstGeom prst="rect">
            <a:avLst/>
          </a:prstGeom>
          <a:noFill/>
        </p:spPr>
      </p:pic>
      <p:pic>
        <p:nvPicPr>
          <p:cNvPr id="139272" name="Picture 8" descr="http://www.togohi.com/wp-content/uploads/ip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143380"/>
            <a:ext cx="3500462" cy="2142283"/>
          </a:xfrm>
          <a:prstGeom prst="rect">
            <a:avLst/>
          </a:prstGeom>
          <a:noFill/>
        </p:spPr>
      </p:pic>
      <p:pic>
        <p:nvPicPr>
          <p:cNvPr id="139274" name="Picture 10" descr="Zuverlässige Kommunikation – auch unter gefährlichen Einsatzbedingungen"/>
          <p:cNvPicPr>
            <a:picLocks noChangeAspect="1" noChangeArrowheads="1"/>
          </p:cNvPicPr>
          <p:nvPr/>
        </p:nvPicPr>
        <p:blipFill>
          <a:blip r:embed="rId9" cstate="print"/>
          <a:srcRect l="3571" r="32142"/>
          <a:stretch>
            <a:fillRect/>
          </a:stretch>
        </p:blipFill>
        <p:spPr bwMode="auto">
          <a:xfrm>
            <a:off x="4071934" y="4000504"/>
            <a:ext cx="1285884" cy="2171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Mobile phones per 100 people 1999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893888" y="914400"/>
            <a:ext cx="5819775" cy="4919663"/>
            <a:chOff x="971" y="1128"/>
            <a:chExt cx="2608" cy="2545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0" y="2412"/>
                </a:cxn>
                <a:cxn ang="0">
                  <a:pos x="39" y="2376"/>
                </a:cxn>
                <a:cxn ang="0">
                  <a:pos x="39" y="0"/>
                </a:cxn>
                <a:cxn ang="0">
                  <a:pos x="0" y="36"/>
                </a:cxn>
                <a:cxn ang="0">
                  <a:pos x="0" y="2412"/>
                </a:cxn>
              </a:cxnLst>
              <a:rect l="0" t="0" r="r" b="b"/>
              <a:pathLst>
                <a:path w="39" h="2412">
                  <a:moveTo>
                    <a:pt x="0" y="2412"/>
                  </a:moveTo>
                  <a:lnTo>
                    <a:pt x="39" y="2376"/>
                  </a:lnTo>
                  <a:lnTo>
                    <a:pt x="39" y="0"/>
                  </a:lnTo>
                  <a:lnTo>
                    <a:pt x="0" y="36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1001" y="3504"/>
              <a:ext cx="257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538" y="36"/>
                </a:cxn>
                <a:cxn ang="0">
                  <a:pos x="2578" y="0"/>
                </a:cxn>
                <a:cxn ang="0">
                  <a:pos x="39" y="0"/>
                </a:cxn>
                <a:cxn ang="0">
                  <a:pos x="0" y="36"/>
                </a:cxn>
              </a:cxnLst>
              <a:rect l="0" t="0" r="r" b="b"/>
              <a:pathLst>
                <a:path w="2578" h="36">
                  <a:moveTo>
                    <a:pt x="0" y="36"/>
                  </a:moveTo>
                  <a:lnTo>
                    <a:pt x="2538" y="36"/>
                  </a:lnTo>
                  <a:lnTo>
                    <a:pt x="2578" y="0"/>
                  </a:lnTo>
                  <a:lnTo>
                    <a:pt x="39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1040" y="1128"/>
              <a:ext cx="2539" cy="237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1422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48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270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691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3118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539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6"/>
                </a:cxn>
                <a:cxn ang="0">
                  <a:pos x="0" y="2412"/>
                </a:cxn>
                <a:cxn ang="0">
                  <a:pos x="39" y="2376"/>
                </a:cxn>
                <a:cxn ang="0">
                  <a:pos x="39" y="0"/>
                </a:cxn>
              </a:cxnLst>
              <a:rect l="0" t="0" r="r" b="b"/>
              <a:pathLst>
                <a:path w="39" h="2412">
                  <a:moveTo>
                    <a:pt x="39" y="0"/>
                  </a:moveTo>
                  <a:lnTo>
                    <a:pt x="0" y="36"/>
                  </a:lnTo>
                  <a:lnTo>
                    <a:pt x="0" y="2412"/>
                  </a:lnTo>
                  <a:lnTo>
                    <a:pt x="39" y="2376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1001" y="3504"/>
              <a:ext cx="257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538" y="36"/>
                </a:cxn>
                <a:cxn ang="0">
                  <a:pos x="2578" y="0"/>
                </a:cxn>
                <a:cxn ang="0">
                  <a:pos x="39" y="0"/>
                </a:cxn>
                <a:cxn ang="0">
                  <a:pos x="0" y="36"/>
                </a:cxn>
              </a:cxnLst>
              <a:rect l="0" t="0" r="r" b="b"/>
              <a:pathLst>
                <a:path w="2578" h="36">
                  <a:moveTo>
                    <a:pt x="0" y="36"/>
                  </a:moveTo>
                  <a:lnTo>
                    <a:pt x="2538" y="36"/>
                  </a:lnTo>
                  <a:lnTo>
                    <a:pt x="2578" y="0"/>
                  </a:lnTo>
                  <a:lnTo>
                    <a:pt x="39" y="0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793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1040" y="1128"/>
              <a:ext cx="2539" cy="2376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1015" y="3426"/>
              <a:ext cx="2544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539" y="6"/>
                </a:cxn>
                <a:cxn ang="0">
                  <a:pos x="2544" y="0"/>
                </a:cxn>
                <a:cxn ang="0">
                  <a:pos x="5" y="0"/>
                </a:cxn>
              </a:cxnLst>
              <a:rect l="0" t="0" r="r" b="b"/>
              <a:pathLst>
                <a:path w="2544" h="6">
                  <a:moveTo>
                    <a:pt x="5" y="0"/>
                  </a:moveTo>
                  <a:lnTo>
                    <a:pt x="0" y="6"/>
                  </a:lnTo>
                  <a:lnTo>
                    <a:pt x="2539" y="6"/>
                  </a:lnTo>
                  <a:lnTo>
                    <a:pt x="254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1010" y="3432"/>
              <a:ext cx="2544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2539" y="12"/>
                </a:cxn>
                <a:cxn ang="0">
                  <a:pos x="2544" y="0"/>
                </a:cxn>
                <a:cxn ang="0">
                  <a:pos x="5" y="0"/>
                </a:cxn>
              </a:cxnLst>
              <a:rect l="0" t="0" r="r" b="b"/>
              <a:pathLst>
                <a:path w="2544" h="12">
                  <a:moveTo>
                    <a:pt x="5" y="0"/>
                  </a:moveTo>
                  <a:lnTo>
                    <a:pt x="0" y="12"/>
                  </a:lnTo>
                  <a:lnTo>
                    <a:pt x="2539" y="12"/>
                  </a:lnTo>
                  <a:lnTo>
                    <a:pt x="254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1010" y="3444"/>
              <a:ext cx="2539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1010" y="3462"/>
              <a:ext cx="2539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010" y="3474"/>
              <a:ext cx="254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544" y="6"/>
                </a:cxn>
                <a:cxn ang="0">
                  <a:pos x="2539" y="0"/>
                </a:cxn>
                <a:cxn ang="0">
                  <a:pos x="0" y="0"/>
                </a:cxn>
              </a:cxnLst>
              <a:rect l="0" t="0" r="r" b="b"/>
              <a:pathLst>
                <a:path w="2544" h="6">
                  <a:moveTo>
                    <a:pt x="0" y="0"/>
                  </a:moveTo>
                  <a:lnTo>
                    <a:pt x="5" y="6"/>
                  </a:lnTo>
                  <a:lnTo>
                    <a:pt x="2544" y="6"/>
                  </a:lnTo>
                  <a:lnTo>
                    <a:pt x="25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3549" y="3426"/>
              <a:ext cx="20" cy="5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5" y="48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54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5" y="48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1010" y="342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549" y="3426"/>
              <a:ext cx="20" cy="5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5" y="48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54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5" y="48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1020" y="3426"/>
              <a:ext cx="25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1015" y="3480"/>
              <a:ext cx="25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1015" y="3288"/>
              <a:ext cx="2246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246" y="6"/>
                </a:cxn>
                <a:cxn ang="0">
                  <a:pos x="2246" y="0"/>
                </a:cxn>
                <a:cxn ang="0">
                  <a:pos x="5" y="0"/>
                </a:cxn>
              </a:cxnLst>
              <a:rect l="0" t="0" r="r" b="b"/>
              <a:pathLst>
                <a:path w="2246" h="6">
                  <a:moveTo>
                    <a:pt x="5" y="0"/>
                  </a:moveTo>
                  <a:lnTo>
                    <a:pt x="0" y="6"/>
                  </a:lnTo>
                  <a:lnTo>
                    <a:pt x="2246" y="6"/>
                  </a:lnTo>
                  <a:lnTo>
                    <a:pt x="224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1010" y="3294"/>
              <a:ext cx="2251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2246" y="12"/>
                </a:cxn>
                <a:cxn ang="0">
                  <a:pos x="2251" y="0"/>
                </a:cxn>
                <a:cxn ang="0">
                  <a:pos x="5" y="0"/>
                </a:cxn>
              </a:cxnLst>
              <a:rect l="0" t="0" r="r" b="b"/>
              <a:pathLst>
                <a:path w="2251" h="12">
                  <a:moveTo>
                    <a:pt x="5" y="0"/>
                  </a:moveTo>
                  <a:lnTo>
                    <a:pt x="0" y="12"/>
                  </a:lnTo>
                  <a:lnTo>
                    <a:pt x="2246" y="12"/>
                  </a:lnTo>
                  <a:lnTo>
                    <a:pt x="225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 noChangeArrowheads="1"/>
            </p:cNvSpPr>
            <p:nvPr/>
          </p:nvSpPr>
          <p:spPr bwMode="auto">
            <a:xfrm>
              <a:off x="1010" y="3306"/>
              <a:ext cx="2246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1010" y="3324"/>
              <a:ext cx="2246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010" y="3336"/>
              <a:ext cx="224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246" y="6"/>
                </a:cxn>
                <a:cxn ang="0">
                  <a:pos x="2246" y="0"/>
                </a:cxn>
                <a:cxn ang="0">
                  <a:pos x="0" y="0"/>
                </a:cxn>
              </a:cxnLst>
              <a:rect l="0" t="0" r="r" b="b"/>
              <a:pathLst>
                <a:path w="2246" h="6">
                  <a:moveTo>
                    <a:pt x="0" y="0"/>
                  </a:moveTo>
                  <a:lnTo>
                    <a:pt x="5" y="6"/>
                  </a:lnTo>
                  <a:lnTo>
                    <a:pt x="2246" y="6"/>
                  </a:lnTo>
                  <a:lnTo>
                    <a:pt x="2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015" y="3342"/>
              <a:ext cx="224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246" y="0"/>
                </a:cxn>
                <a:cxn ang="0">
                  <a:pos x="2241" y="0"/>
                </a:cxn>
                <a:cxn ang="0">
                  <a:pos x="0" y="0"/>
                </a:cxn>
              </a:cxnLst>
              <a:rect l="0" t="0" r="r" b="b"/>
              <a:pathLst>
                <a:path w="2246">
                  <a:moveTo>
                    <a:pt x="0" y="0"/>
                  </a:moveTo>
                  <a:lnTo>
                    <a:pt x="5" y="0"/>
                  </a:lnTo>
                  <a:lnTo>
                    <a:pt x="2246" y="0"/>
                  </a:lnTo>
                  <a:lnTo>
                    <a:pt x="22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256" y="32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010" y="3288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256" y="32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1020" y="3288"/>
              <a:ext cx="2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1020" y="3342"/>
              <a:ext cx="2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015" y="3144"/>
              <a:ext cx="2078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078" y="6"/>
                </a:cxn>
                <a:cxn ang="0">
                  <a:pos x="2078" y="0"/>
                </a:cxn>
                <a:cxn ang="0">
                  <a:pos x="5" y="0"/>
                </a:cxn>
              </a:cxnLst>
              <a:rect l="0" t="0" r="r" b="b"/>
              <a:pathLst>
                <a:path w="2078" h="6">
                  <a:moveTo>
                    <a:pt x="5" y="0"/>
                  </a:moveTo>
                  <a:lnTo>
                    <a:pt x="0" y="6"/>
                  </a:lnTo>
                  <a:lnTo>
                    <a:pt x="2078" y="6"/>
                  </a:lnTo>
                  <a:lnTo>
                    <a:pt x="207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010" y="3150"/>
              <a:ext cx="2083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2078" y="18"/>
                </a:cxn>
                <a:cxn ang="0">
                  <a:pos x="2083" y="0"/>
                </a:cxn>
                <a:cxn ang="0">
                  <a:pos x="5" y="0"/>
                </a:cxn>
              </a:cxnLst>
              <a:rect l="0" t="0" r="r" b="b"/>
              <a:pathLst>
                <a:path w="2083" h="18">
                  <a:moveTo>
                    <a:pt x="5" y="0"/>
                  </a:moveTo>
                  <a:lnTo>
                    <a:pt x="0" y="18"/>
                  </a:lnTo>
                  <a:lnTo>
                    <a:pt x="2078" y="18"/>
                  </a:lnTo>
                  <a:lnTo>
                    <a:pt x="208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 noChangeArrowheads="1"/>
            </p:cNvSpPr>
            <p:nvPr/>
          </p:nvSpPr>
          <p:spPr bwMode="auto">
            <a:xfrm>
              <a:off x="1010" y="3168"/>
              <a:ext cx="2078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1010" y="3180"/>
              <a:ext cx="2078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1010" y="3192"/>
              <a:ext cx="207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2078" y="12"/>
                </a:cxn>
                <a:cxn ang="0">
                  <a:pos x="2078" y="0"/>
                </a:cxn>
                <a:cxn ang="0">
                  <a:pos x="0" y="0"/>
                </a:cxn>
              </a:cxnLst>
              <a:rect l="0" t="0" r="r" b="b"/>
              <a:pathLst>
                <a:path w="2078" h="12">
                  <a:moveTo>
                    <a:pt x="0" y="0"/>
                  </a:moveTo>
                  <a:lnTo>
                    <a:pt x="5" y="12"/>
                  </a:lnTo>
                  <a:lnTo>
                    <a:pt x="2078" y="12"/>
                  </a:lnTo>
                  <a:lnTo>
                    <a:pt x="20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015" y="3204"/>
              <a:ext cx="20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078" y="0"/>
                </a:cxn>
                <a:cxn ang="0">
                  <a:pos x="2073" y="0"/>
                </a:cxn>
                <a:cxn ang="0">
                  <a:pos x="0" y="0"/>
                </a:cxn>
              </a:cxnLst>
              <a:rect l="0" t="0" r="r" b="b"/>
              <a:pathLst>
                <a:path w="2078">
                  <a:moveTo>
                    <a:pt x="0" y="0"/>
                  </a:moveTo>
                  <a:lnTo>
                    <a:pt x="5" y="0"/>
                  </a:lnTo>
                  <a:lnTo>
                    <a:pt x="2078" y="0"/>
                  </a:lnTo>
                  <a:lnTo>
                    <a:pt x="20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3088" y="314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5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1010" y="314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3088" y="314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5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52"/>
            <p:cNvSpPr>
              <a:spLocks noChangeShapeType="1"/>
            </p:cNvSpPr>
            <p:nvPr/>
          </p:nvSpPr>
          <p:spPr bwMode="auto">
            <a:xfrm>
              <a:off x="1020" y="3144"/>
              <a:ext cx="207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53"/>
            <p:cNvSpPr>
              <a:spLocks noChangeShapeType="1"/>
            </p:cNvSpPr>
            <p:nvPr/>
          </p:nvSpPr>
          <p:spPr bwMode="auto">
            <a:xfrm>
              <a:off x="1020" y="3204"/>
              <a:ext cx="207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1015" y="3006"/>
              <a:ext cx="161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612" y="6"/>
                </a:cxn>
                <a:cxn ang="0">
                  <a:pos x="1612" y="0"/>
                </a:cxn>
                <a:cxn ang="0">
                  <a:pos x="5" y="0"/>
                </a:cxn>
              </a:cxnLst>
              <a:rect l="0" t="0" r="r" b="b"/>
              <a:pathLst>
                <a:path w="1612" h="6">
                  <a:moveTo>
                    <a:pt x="5" y="0"/>
                  </a:moveTo>
                  <a:lnTo>
                    <a:pt x="0" y="6"/>
                  </a:lnTo>
                  <a:lnTo>
                    <a:pt x="1612" y="6"/>
                  </a:lnTo>
                  <a:lnTo>
                    <a:pt x="16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1010" y="3012"/>
              <a:ext cx="1617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612" y="12"/>
                </a:cxn>
                <a:cxn ang="0">
                  <a:pos x="1617" y="0"/>
                </a:cxn>
                <a:cxn ang="0">
                  <a:pos x="5" y="0"/>
                </a:cxn>
              </a:cxnLst>
              <a:rect l="0" t="0" r="r" b="b"/>
              <a:pathLst>
                <a:path w="1617" h="12">
                  <a:moveTo>
                    <a:pt x="5" y="0"/>
                  </a:moveTo>
                  <a:lnTo>
                    <a:pt x="0" y="12"/>
                  </a:lnTo>
                  <a:lnTo>
                    <a:pt x="1612" y="12"/>
                  </a:lnTo>
                  <a:lnTo>
                    <a:pt x="16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1010" y="3024"/>
              <a:ext cx="1612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1010" y="3042"/>
              <a:ext cx="1612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1010" y="3054"/>
              <a:ext cx="16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612" y="6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6">
                  <a:moveTo>
                    <a:pt x="0" y="0"/>
                  </a:moveTo>
                  <a:lnTo>
                    <a:pt x="5" y="6"/>
                  </a:lnTo>
                  <a:lnTo>
                    <a:pt x="1612" y="6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2622" y="3006"/>
              <a:ext cx="15" cy="5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54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1010" y="300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622" y="3006"/>
              <a:ext cx="15" cy="5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54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>
              <a:off x="1020" y="3006"/>
              <a:ext cx="16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>
              <a:off x="1015" y="3060"/>
              <a:ext cx="16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1015" y="2868"/>
              <a:ext cx="157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567" y="6"/>
                </a:cxn>
                <a:cxn ang="0">
                  <a:pos x="1572" y="0"/>
                </a:cxn>
                <a:cxn ang="0">
                  <a:pos x="5" y="0"/>
                </a:cxn>
              </a:cxnLst>
              <a:rect l="0" t="0" r="r" b="b"/>
              <a:pathLst>
                <a:path w="1572" h="6">
                  <a:moveTo>
                    <a:pt x="5" y="0"/>
                  </a:moveTo>
                  <a:lnTo>
                    <a:pt x="0" y="6"/>
                  </a:lnTo>
                  <a:lnTo>
                    <a:pt x="1567" y="6"/>
                  </a:lnTo>
                  <a:lnTo>
                    <a:pt x="157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1010" y="2874"/>
              <a:ext cx="157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567" y="12"/>
                </a:cxn>
                <a:cxn ang="0">
                  <a:pos x="1572" y="0"/>
                </a:cxn>
                <a:cxn ang="0">
                  <a:pos x="5" y="0"/>
                </a:cxn>
              </a:cxnLst>
              <a:rect l="0" t="0" r="r" b="b"/>
              <a:pathLst>
                <a:path w="1572" h="12">
                  <a:moveTo>
                    <a:pt x="5" y="0"/>
                  </a:moveTo>
                  <a:lnTo>
                    <a:pt x="0" y="12"/>
                  </a:lnTo>
                  <a:lnTo>
                    <a:pt x="1567" y="12"/>
                  </a:lnTo>
                  <a:lnTo>
                    <a:pt x="157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1010" y="2886"/>
              <a:ext cx="156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1010" y="2904"/>
              <a:ext cx="156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1010" y="2916"/>
              <a:ext cx="157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572" y="6"/>
                </a:cxn>
                <a:cxn ang="0">
                  <a:pos x="1567" y="0"/>
                </a:cxn>
                <a:cxn ang="0">
                  <a:pos x="0" y="0"/>
                </a:cxn>
              </a:cxnLst>
              <a:rect l="0" t="0" r="r" b="b"/>
              <a:pathLst>
                <a:path w="1572" h="6">
                  <a:moveTo>
                    <a:pt x="0" y="0"/>
                  </a:moveTo>
                  <a:lnTo>
                    <a:pt x="5" y="6"/>
                  </a:lnTo>
                  <a:lnTo>
                    <a:pt x="1572" y="6"/>
                  </a:lnTo>
                  <a:lnTo>
                    <a:pt x="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1015" y="2922"/>
              <a:ext cx="15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72" y="0"/>
                </a:cxn>
                <a:cxn ang="0">
                  <a:pos x="1567" y="0"/>
                </a:cxn>
                <a:cxn ang="0">
                  <a:pos x="0" y="0"/>
                </a:cxn>
              </a:cxnLst>
              <a:rect l="0" t="0" r="r" b="b"/>
              <a:pathLst>
                <a:path w="1572">
                  <a:moveTo>
                    <a:pt x="0" y="0"/>
                  </a:moveTo>
                  <a:lnTo>
                    <a:pt x="5" y="0"/>
                  </a:lnTo>
                  <a:lnTo>
                    <a:pt x="1572" y="0"/>
                  </a:lnTo>
                  <a:lnTo>
                    <a:pt x="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2577" y="286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1010" y="2868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577" y="286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>
              <a:off x="1020" y="2868"/>
              <a:ext cx="15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74"/>
            <p:cNvSpPr>
              <a:spLocks noChangeShapeType="1"/>
            </p:cNvSpPr>
            <p:nvPr/>
          </p:nvSpPr>
          <p:spPr bwMode="auto">
            <a:xfrm>
              <a:off x="1020" y="2922"/>
              <a:ext cx="15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1015" y="2724"/>
              <a:ext cx="1488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483" y="6"/>
                </a:cxn>
                <a:cxn ang="0">
                  <a:pos x="1488" y="0"/>
                </a:cxn>
                <a:cxn ang="0">
                  <a:pos x="5" y="0"/>
                </a:cxn>
              </a:cxnLst>
              <a:rect l="0" t="0" r="r" b="b"/>
              <a:pathLst>
                <a:path w="1488" h="6">
                  <a:moveTo>
                    <a:pt x="5" y="0"/>
                  </a:moveTo>
                  <a:lnTo>
                    <a:pt x="0" y="6"/>
                  </a:lnTo>
                  <a:lnTo>
                    <a:pt x="1483" y="6"/>
                  </a:lnTo>
                  <a:lnTo>
                    <a:pt x="148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1010" y="2730"/>
              <a:ext cx="1488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1483" y="18"/>
                </a:cxn>
                <a:cxn ang="0">
                  <a:pos x="1488" y="0"/>
                </a:cxn>
                <a:cxn ang="0">
                  <a:pos x="5" y="0"/>
                </a:cxn>
              </a:cxnLst>
              <a:rect l="0" t="0" r="r" b="b"/>
              <a:pathLst>
                <a:path w="1488" h="18">
                  <a:moveTo>
                    <a:pt x="5" y="0"/>
                  </a:moveTo>
                  <a:lnTo>
                    <a:pt x="0" y="18"/>
                  </a:lnTo>
                  <a:lnTo>
                    <a:pt x="1483" y="18"/>
                  </a:lnTo>
                  <a:lnTo>
                    <a:pt x="148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1010" y="2748"/>
              <a:ext cx="1483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1010" y="2760"/>
              <a:ext cx="148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1010" y="2772"/>
              <a:ext cx="14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488" y="12"/>
                </a:cxn>
                <a:cxn ang="0">
                  <a:pos x="1483" y="0"/>
                </a:cxn>
                <a:cxn ang="0">
                  <a:pos x="0" y="0"/>
                </a:cxn>
              </a:cxnLst>
              <a:rect l="0" t="0" r="r" b="b"/>
              <a:pathLst>
                <a:path w="1488" h="12">
                  <a:moveTo>
                    <a:pt x="0" y="0"/>
                  </a:moveTo>
                  <a:lnTo>
                    <a:pt x="5" y="12"/>
                  </a:lnTo>
                  <a:lnTo>
                    <a:pt x="1488" y="12"/>
                  </a:lnTo>
                  <a:lnTo>
                    <a:pt x="1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1015" y="2784"/>
              <a:ext cx="14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488" y="0"/>
                </a:cxn>
                <a:cxn ang="0">
                  <a:pos x="1483" y="0"/>
                </a:cxn>
                <a:cxn ang="0">
                  <a:pos x="0" y="0"/>
                </a:cxn>
              </a:cxnLst>
              <a:rect l="0" t="0" r="r" b="b"/>
              <a:pathLst>
                <a:path w="1488">
                  <a:moveTo>
                    <a:pt x="0" y="0"/>
                  </a:moveTo>
                  <a:lnTo>
                    <a:pt x="5" y="0"/>
                  </a:lnTo>
                  <a:lnTo>
                    <a:pt x="1488" y="0"/>
                  </a:lnTo>
                  <a:lnTo>
                    <a:pt x="1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493" y="272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1010" y="272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2493" y="272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>
              <a:off x="1020" y="2724"/>
              <a:ext cx="14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Line 85"/>
            <p:cNvSpPr>
              <a:spLocks noChangeShapeType="1"/>
            </p:cNvSpPr>
            <p:nvPr/>
          </p:nvSpPr>
          <p:spPr bwMode="auto">
            <a:xfrm>
              <a:off x="1020" y="2784"/>
              <a:ext cx="14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1015" y="2586"/>
              <a:ext cx="144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443" y="6"/>
                </a:cxn>
                <a:cxn ang="0">
                  <a:pos x="1443" y="0"/>
                </a:cxn>
                <a:cxn ang="0">
                  <a:pos x="5" y="0"/>
                </a:cxn>
              </a:cxnLst>
              <a:rect l="0" t="0" r="r" b="b"/>
              <a:pathLst>
                <a:path w="1443" h="6">
                  <a:moveTo>
                    <a:pt x="5" y="0"/>
                  </a:moveTo>
                  <a:lnTo>
                    <a:pt x="0" y="6"/>
                  </a:lnTo>
                  <a:lnTo>
                    <a:pt x="1443" y="6"/>
                  </a:lnTo>
                  <a:lnTo>
                    <a:pt x="144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1010" y="2592"/>
              <a:ext cx="144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443" y="12"/>
                </a:cxn>
                <a:cxn ang="0">
                  <a:pos x="1448" y="0"/>
                </a:cxn>
                <a:cxn ang="0">
                  <a:pos x="5" y="0"/>
                </a:cxn>
              </a:cxnLst>
              <a:rect l="0" t="0" r="r" b="b"/>
              <a:pathLst>
                <a:path w="1448" h="12">
                  <a:moveTo>
                    <a:pt x="5" y="0"/>
                  </a:moveTo>
                  <a:lnTo>
                    <a:pt x="0" y="12"/>
                  </a:lnTo>
                  <a:lnTo>
                    <a:pt x="1443" y="12"/>
                  </a:lnTo>
                  <a:lnTo>
                    <a:pt x="144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1010" y="2604"/>
              <a:ext cx="1443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1010" y="2622"/>
              <a:ext cx="144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1010" y="2634"/>
              <a:ext cx="14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443" y="6"/>
                </a:cxn>
                <a:cxn ang="0">
                  <a:pos x="1443" y="0"/>
                </a:cxn>
                <a:cxn ang="0">
                  <a:pos x="0" y="0"/>
                </a:cxn>
              </a:cxnLst>
              <a:rect l="0" t="0" r="r" b="b"/>
              <a:pathLst>
                <a:path w="1443" h="6">
                  <a:moveTo>
                    <a:pt x="0" y="0"/>
                  </a:moveTo>
                  <a:lnTo>
                    <a:pt x="5" y="6"/>
                  </a:lnTo>
                  <a:lnTo>
                    <a:pt x="1443" y="6"/>
                  </a:lnTo>
                  <a:lnTo>
                    <a:pt x="14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453" y="258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1010" y="258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53" y="258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94"/>
            <p:cNvSpPr>
              <a:spLocks noChangeShapeType="1"/>
            </p:cNvSpPr>
            <p:nvPr/>
          </p:nvSpPr>
          <p:spPr bwMode="auto">
            <a:xfrm>
              <a:off x="1020" y="2586"/>
              <a:ext cx="14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>
              <a:off x="1015" y="2640"/>
              <a:ext cx="14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1020" y="2448"/>
              <a:ext cx="1319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1314" y="0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>
                  <a:moveTo>
                    <a:pt x="5" y="0"/>
                  </a:moveTo>
                  <a:lnTo>
                    <a:pt x="0" y="0"/>
                  </a:lnTo>
                  <a:lnTo>
                    <a:pt x="1314" y="0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1015" y="2448"/>
              <a:ext cx="131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314" y="6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 h="6">
                  <a:moveTo>
                    <a:pt x="5" y="0"/>
                  </a:moveTo>
                  <a:lnTo>
                    <a:pt x="0" y="6"/>
                  </a:lnTo>
                  <a:lnTo>
                    <a:pt x="1314" y="6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010" y="2454"/>
              <a:ext cx="1319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314" y="12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 h="12">
                  <a:moveTo>
                    <a:pt x="5" y="0"/>
                  </a:moveTo>
                  <a:lnTo>
                    <a:pt x="0" y="12"/>
                  </a:lnTo>
                  <a:lnTo>
                    <a:pt x="1314" y="12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1010" y="2466"/>
              <a:ext cx="1314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1010" y="2484"/>
              <a:ext cx="1314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010" y="2496"/>
              <a:ext cx="131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319" y="6"/>
                </a:cxn>
                <a:cxn ang="0">
                  <a:pos x="1314" y="0"/>
                </a:cxn>
                <a:cxn ang="0">
                  <a:pos x="0" y="0"/>
                </a:cxn>
              </a:cxnLst>
              <a:rect l="0" t="0" r="r" b="b"/>
              <a:pathLst>
                <a:path w="1319" h="6">
                  <a:moveTo>
                    <a:pt x="0" y="0"/>
                  </a:moveTo>
                  <a:lnTo>
                    <a:pt x="5" y="6"/>
                  </a:lnTo>
                  <a:lnTo>
                    <a:pt x="1319" y="6"/>
                  </a:ln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015" y="2502"/>
              <a:ext cx="1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319" y="0"/>
                </a:cxn>
                <a:cxn ang="0">
                  <a:pos x="1314" y="0"/>
                </a:cxn>
                <a:cxn ang="0">
                  <a:pos x="0" y="0"/>
                </a:cxn>
              </a:cxnLst>
              <a:rect l="0" t="0" r="r" b="b"/>
              <a:pathLst>
                <a:path w="1319">
                  <a:moveTo>
                    <a:pt x="0" y="0"/>
                  </a:moveTo>
                  <a:lnTo>
                    <a:pt x="5" y="0"/>
                  </a:lnTo>
                  <a:lnTo>
                    <a:pt x="1319" y="0"/>
                  </a:ln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2324" y="244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010" y="244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2324" y="244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106"/>
            <p:cNvSpPr>
              <a:spLocks noChangeShapeType="1"/>
            </p:cNvSpPr>
            <p:nvPr/>
          </p:nvSpPr>
          <p:spPr bwMode="auto">
            <a:xfrm>
              <a:off x="1025" y="2448"/>
              <a:ext cx="13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107"/>
            <p:cNvSpPr>
              <a:spLocks noChangeShapeType="1"/>
            </p:cNvSpPr>
            <p:nvPr/>
          </p:nvSpPr>
          <p:spPr bwMode="auto">
            <a:xfrm>
              <a:off x="1020" y="2502"/>
              <a:ext cx="13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015" y="2304"/>
              <a:ext cx="1190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185" y="6"/>
                </a:cxn>
                <a:cxn ang="0">
                  <a:pos x="1190" y="0"/>
                </a:cxn>
                <a:cxn ang="0">
                  <a:pos x="5" y="0"/>
                </a:cxn>
              </a:cxnLst>
              <a:rect l="0" t="0" r="r" b="b"/>
              <a:pathLst>
                <a:path w="1190" h="6">
                  <a:moveTo>
                    <a:pt x="5" y="0"/>
                  </a:moveTo>
                  <a:lnTo>
                    <a:pt x="0" y="6"/>
                  </a:lnTo>
                  <a:lnTo>
                    <a:pt x="1185" y="6"/>
                  </a:lnTo>
                  <a:lnTo>
                    <a:pt x="1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1010" y="2310"/>
              <a:ext cx="1190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1185" y="18"/>
                </a:cxn>
                <a:cxn ang="0">
                  <a:pos x="1190" y="0"/>
                </a:cxn>
                <a:cxn ang="0">
                  <a:pos x="5" y="0"/>
                </a:cxn>
              </a:cxnLst>
              <a:rect l="0" t="0" r="r" b="b"/>
              <a:pathLst>
                <a:path w="1190" h="18">
                  <a:moveTo>
                    <a:pt x="5" y="0"/>
                  </a:moveTo>
                  <a:lnTo>
                    <a:pt x="0" y="18"/>
                  </a:lnTo>
                  <a:lnTo>
                    <a:pt x="1185" y="18"/>
                  </a:lnTo>
                  <a:lnTo>
                    <a:pt x="1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Rectangle 110"/>
            <p:cNvSpPr>
              <a:spLocks noChangeArrowheads="1"/>
            </p:cNvSpPr>
            <p:nvPr/>
          </p:nvSpPr>
          <p:spPr bwMode="auto">
            <a:xfrm>
              <a:off x="1010" y="2328"/>
              <a:ext cx="1185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Rectangle 111"/>
            <p:cNvSpPr>
              <a:spLocks noChangeArrowheads="1"/>
            </p:cNvSpPr>
            <p:nvPr/>
          </p:nvSpPr>
          <p:spPr bwMode="auto">
            <a:xfrm>
              <a:off x="1010" y="2340"/>
              <a:ext cx="1185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010" y="2352"/>
              <a:ext cx="119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190" y="12"/>
                </a:cxn>
                <a:cxn ang="0">
                  <a:pos x="1185" y="0"/>
                </a:cxn>
                <a:cxn ang="0">
                  <a:pos x="0" y="0"/>
                </a:cxn>
              </a:cxnLst>
              <a:rect l="0" t="0" r="r" b="b"/>
              <a:pathLst>
                <a:path w="1190" h="12">
                  <a:moveTo>
                    <a:pt x="0" y="0"/>
                  </a:moveTo>
                  <a:lnTo>
                    <a:pt x="5" y="12"/>
                  </a:lnTo>
                  <a:lnTo>
                    <a:pt x="1190" y="12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1015" y="2364"/>
              <a:ext cx="1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90" y="0"/>
                </a:cxn>
                <a:cxn ang="0">
                  <a:pos x="1185" y="0"/>
                </a:cxn>
                <a:cxn ang="0">
                  <a:pos x="0" y="0"/>
                </a:cxn>
              </a:cxnLst>
              <a:rect l="0" t="0" r="r" b="b"/>
              <a:pathLst>
                <a:path w="1190">
                  <a:moveTo>
                    <a:pt x="0" y="0"/>
                  </a:moveTo>
                  <a:lnTo>
                    <a:pt x="5" y="0"/>
                  </a:lnTo>
                  <a:lnTo>
                    <a:pt x="1190" y="0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195" y="2304"/>
              <a:ext cx="20" cy="60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5" y="54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60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54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1010" y="230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195" y="2304"/>
              <a:ext cx="20" cy="60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5" y="54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60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54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Line 117"/>
            <p:cNvSpPr>
              <a:spLocks noChangeShapeType="1"/>
            </p:cNvSpPr>
            <p:nvPr/>
          </p:nvSpPr>
          <p:spPr bwMode="auto">
            <a:xfrm>
              <a:off x="1020" y="2304"/>
              <a:ext cx="11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Line 118"/>
            <p:cNvSpPr>
              <a:spLocks noChangeShapeType="1"/>
            </p:cNvSpPr>
            <p:nvPr/>
          </p:nvSpPr>
          <p:spPr bwMode="auto">
            <a:xfrm>
              <a:off x="1020" y="2364"/>
              <a:ext cx="11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1015" y="2166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1010" y="2172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1010" y="2184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1010" y="2202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1010" y="2214"/>
              <a:ext cx="10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022" y="6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6">
                  <a:moveTo>
                    <a:pt x="0" y="0"/>
                  </a:moveTo>
                  <a:lnTo>
                    <a:pt x="5" y="6"/>
                  </a:lnTo>
                  <a:lnTo>
                    <a:pt x="1022" y="6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027" y="216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1010" y="216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2027" y="216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>
              <a:off x="1020" y="2166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>
              <a:off x="1015" y="2220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1020" y="2028"/>
              <a:ext cx="102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1017" y="0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>
                  <a:moveTo>
                    <a:pt x="5" y="0"/>
                  </a:moveTo>
                  <a:lnTo>
                    <a:pt x="0" y="0"/>
                  </a:lnTo>
                  <a:lnTo>
                    <a:pt x="1017" y="0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1015" y="2028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1010" y="2034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Rectangle 132"/>
            <p:cNvSpPr>
              <a:spLocks noChangeArrowheads="1"/>
            </p:cNvSpPr>
            <p:nvPr/>
          </p:nvSpPr>
          <p:spPr bwMode="auto">
            <a:xfrm>
              <a:off x="1010" y="2046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Rectangle 133"/>
            <p:cNvSpPr>
              <a:spLocks noChangeArrowheads="1"/>
            </p:cNvSpPr>
            <p:nvPr/>
          </p:nvSpPr>
          <p:spPr bwMode="auto">
            <a:xfrm>
              <a:off x="1010" y="2064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1010" y="2076"/>
              <a:ext cx="10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022" y="6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6">
                  <a:moveTo>
                    <a:pt x="0" y="0"/>
                  </a:moveTo>
                  <a:lnTo>
                    <a:pt x="5" y="6"/>
                  </a:lnTo>
                  <a:lnTo>
                    <a:pt x="1022" y="6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1015" y="2082"/>
              <a:ext cx="10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22" y="0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>
                  <a:moveTo>
                    <a:pt x="0" y="0"/>
                  </a:moveTo>
                  <a:lnTo>
                    <a:pt x="5" y="0"/>
                  </a:lnTo>
                  <a:lnTo>
                    <a:pt x="1022" y="0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027" y="202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1010" y="202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2027" y="202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Line 139"/>
            <p:cNvSpPr>
              <a:spLocks noChangeShapeType="1"/>
            </p:cNvSpPr>
            <p:nvPr/>
          </p:nvSpPr>
          <p:spPr bwMode="auto">
            <a:xfrm>
              <a:off x="1025" y="2028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Line 140"/>
            <p:cNvSpPr>
              <a:spLocks noChangeShapeType="1"/>
            </p:cNvSpPr>
            <p:nvPr/>
          </p:nvSpPr>
          <p:spPr bwMode="auto">
            <a:xfrm>
              <a:off x="1020" y="2082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1015" y="1884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1010" y="1890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Rectangle 143"/>
            <p:cNvSpPr>
              <a:spLocks noChangeArrowheads="1"/>
            </p:cNvSpPr>
            <p:nvPr/>
          </p:nvSpPr>
          <p:spPr bwMode="auto">
            <a:xfrm>
              <a:off x="1010" y="1902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Rectangle 144"/>
            <p:cNvSpPr>
              <a:spLocks noChangeArrowheads="1"/>
            </p:cNvSpPr>
            <p:nvPr/>
          </p:nvSpPr>
          <p:spPr bwMode="auto">
            <a:xfrm>
              <a:off x="1010" y="1920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1010" y="1932"/>
              <a:ext cx="102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022" y="12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12">
                  <a:moveTo>
                    <a:pt x="0" y="0"/>
                  </a:moveTo>
                  <a:lnTo>
                    <a:pt x="5" y="12"/>
                  </a:lnTo>
                  <a:lnTo>
                    <a:pt x="1022" y="12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1015" y="1944"/>
              <a:ext cx="10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22" y="0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>
                  <a:moveTo>
                    <a:pt x="0" y="0"/>
                  </a:moveTo>
                  <a:lnTo>
                    <a:pt x="5" y="0"/>
                  </a:lnTo>
                  <a:lnTo>
                    <a:pt x="1022" y="0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2027" y="188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1010" y="188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027" y="188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Line 150"/>
            <p:cNvSpPr>
              <a:spLocks noChangeShapeType="1"/>
            </p:cNvSpPr>
            <p:nvPr/>
          </p:nvSpPr>
          <p:spPr bwMode="auto">
            <a:xfrm>
              <a:off x="1020" y="1884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Line 151"/>
            <p:cNvSpPr>
              <a:spLocks noChangeShapeType="1"/>
            </p:cNvSpPr>
            <p:nvPr/>
          </p:nvSpPr>
          <p:spPr bwMode="auto">
            <a:xfrm>
              <a:off x="1020" y="1944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015" y="1746"/>
              <a:ext cx="89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 h="6">
                  <a:moveTo>
                    <a:pt x="5" y="0"/>
                  </a:moveTo>
                  <a:lnTo>
                    <a:pt x="0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1010" y="1752"/>
              <a:ext cx="89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93" y="12"/>
                </a:cxn>
                <a:cxn ang="0">
                  <a:pos x="898" y="0"/>
                </a:cxn>
                <a:cxn ang="0">
                  <a:pos x="5" y="0"/>
                </a:cxn>
              </a:cxnLst>
              <a:rect l="0" t="0" r="r" b="b"/>
              <a:pathLst>
                <a:path w="898" h="12">
                  <a:moveTo>
                    <a:pt x="5" y="0"/>
                  </a:moveTo>
                  <a:lnTo>
                    <a:pt x="0" y="12"/>
                  </a:lnTo>
                  <a:lnTo>
                    <a:pt x="893" y="12"/>
                  </a:lnTo>
                  <a:lnTo>
                    <a:pt x="89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Rectangle 154"/>
            <p:cNvSpPr>
              <a:spLocks noChangeArrowheads="1"/>
            </p:cNvSpPr>
            <p:nvPr/>
          </p:nvSpPr>
          <p:spPr bwMode="auto">
            <a:xfrm>
              <a:off x="1010" y="1764"/>
              <a:ext cx="893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Rectangle 155"/>
            <p:cNvSpPr>
              <a:spLocks noChangeArrowheads="1"/>
            </p:cNvSpPr>
            <p:nvPr/>
          </p:nvSpPr>
          <p:spPr bwMode="auto">
            <a:xfrm>
              <a:off x="1010" y="1782"/>
              <a:ext cx="89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1010" y="1794"/>
              <a:ext cx="89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0" y="0"/>
                </a:cxn>
              </a:cxnLst>
              <a:rect l="0" t="0" r="r" b="b"/>
              <a:pathLst>
                <a:path w="893" h="6">
                  <a:moveTo>
                    <a:pt x="0" y="0"/>
                  </a:moveTo>
                  <a:lnTo>
                    <a:pt x="5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1015" y="1800"/>
              <a:ext cx="8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93" y="0"/>
                </a:cxn>
                <a:cxn ang="0">
                  <a:pos x="888" y="0"/>
                </a:cxn>
                <a:cxn ang="0">
                  <a:pos x="0" y="0"/>
                </a:cxn>
              </a:cxnLst>
              <a:rect l="0" t="0" r="r" b="b"/>
              <a:pathLst>
                <a:path w="893">
                  <a:moveTo>
                    <a:pt x="0" y="0"/>
                  </a:moveTo>
                  <a:lnTo>
                    <a:pt x="5" y="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1903" y="174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1010" y="174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1903" y="174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Line 161"/>
            <p:cNvSpPr>
              <a:spLocks noChangeShapeType="1"/>
            </p:cNvSpPr>
            <p:nvPr/>
          </p:nvSpPr>
          <p:spPr bwMode="auto">
            <a:xfrm>
              <a:off x="1020" y="1746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Line 162"/>
            <p:cNvSpPr>
              <a:spLocks noChangeShapeType="1"/>
            </p:cNvSpPr>
            <p:nvPr/>
          </p:nvSpPr>
          <p:spPr bwMode="auto">
            <a:xfrm>
              <a:off x="1020" y="1800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020" y="1608"/>
              <a:ext cx="893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888" y="0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>
                  <a:moveTo>
                    <a:pt x="5" y="0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015" y="1608"/>
              <a:ext cx="89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 h="6">
                  <a:moveTo>
                    <a:pt x="5" y="0"/>
                  </a:moveTo>
                  <a:lnTo>
                    <a:pt x="0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010" y="1614"/>
              <a:ext cx="89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93" y="12"/>
                </a:cxn>
                <a:cxn ang="0">
                  <a:pos x="898" y="0"/>
                </a:cxn>
                <a:cxn ang="0">
                  <a:pos x="5" y="0"/>
                </a:cxn>
              </a:cxnLst>
              <a:rect l="0" t="0" r="r" b="b"/>
              <a:pathLst>
                <a:path w="898" h="12">
                  <a:moveTo>
                    <a:pt x="5" y="0"/>
                  </a:moveTo>
                  <a:lnTo>
                    <a:pt x="0" y="12"/>
                  </a:lnTo>
                  <a:lnTo>
                    <a:pt x="893" y="12"/>
                  </a:lnTo>
                  <a:lnTo>
                    <a:pt x="89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Rectangle 166"/>
            <p:cNvSpPr>
              <a:spLocks noChangeArrowheads="1"/>
            </p:cNvSpPr>
            <p:nvPr/>
          </p:nvSpPr>
          <p:spPr bwMode="auto">
            <a:xfrm>
              <a:off x="1010" y="1626"/>
              <a:ext cx="893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Rectangle 167"/>
            <p:cNvSpPr>
              <a:spLocks noChangeArrowheads="1"/>
            </p:cNvSpPr>
            <p:nvPr/>
          </p:nvSpPr>
          <p:spPr bwMode="auto">
            <a:xfrm>
              <a:off x="1010" y="1638"/>
              <a:ext cx="89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010" y="1650"/>
              <a:ext cx="89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893" y="12"/>
                </a:cxn>
                <a:cxn ang="0">
                  <a:pos x="893" y="0"/>
                </a:cxn>
                <a:cxn ang="0">
                  <a:pos x="0" y="0"/>
                </a:cxn>
              </a:cxnLst>
              <a:rect l="0" t="0" r="r" b="b"/>
              <a:pathLst>
                <a:path w="893" h="12">
                  <a:moveTo>
                    <a:pt x="0" y="0"/>
                  </a:moveTo>
                  <a:lnTo>
                    <a:pt x="5" y="12"/>
                  </a:lnTo>
                  <a:lnTo>
                    <a:pt x="893" y="12"/>
                  </a:lnTo>
                  <a:lnTo>
                    <a:pt x="8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015" y="1662"/>
              <a:ext cx="8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93" y="0"/>
                </a:cxn>
                <a:cxn ang="0">
                  <a:pos x="888" y="0"/>
                </a:cxn>
                <a:cxn ang="0">
                  <a:pos x="0" y="0"/>
                </a:cxn>
              </a:cxnLst>
              <a:rect l="0" t="0" r="r" b="b"/>
              <a:pathLst>
                <a:path w="893">
                  <a:moveTo>
                    <a:pt x="0" y="0"/>
                  </a:moveTo>
                  <a:lnTo>
                    <a:pt x="5" y="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03" y="160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010" y="160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1903" y="160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Line 173"/>
            <p:cNvSpPr>
              <a:spLocks noChangeShapeType="1"/>
            </p:cNvSpPr>
            <p:nvPr/>
          </p:nvSpPr>
          <p:spPr bwMode="auto">
            <a:xfrm>
              <a:off x="1025" y="1608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Line 174"/>
            <p:cNvSpPr>
              <a:spLocks noChangeShapeType="1"/>
            </p:cNvSpPr>
            <p:nvPr/>
          </p:nvSpPr>
          <p:spPr bwMode="auto">
            <a:xfrm>
              <a:off x="1020" y="1662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015" y="1464"/>
              <a:ext cx="85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48" y="6"/>
                </a:cxn>
                <a:cxn ang="0">
                  <a:pos x="853" y="0"/>
                </a:cxn>
                <a:cxn ang="0">
                  <a:pos x="5" y="0"/>
                </a:cxn>
              </a:cxnLst>
              <a:rect l="0" t="0" r="r" b="b"/>
              <a:pathLst>
                <a:path w="853" h="6">
                  <a:moveTo>
                    <a:pt x="5" y="0"/>
                  </a:moveTo>
                  <a:lnTo>
                    <a:pt x="0" y="6"/>
                  </a:lnTo>
                  <a:lnTo>
                    <a:pt x="848" y="6"/>
                  </a:lnTo>
                  <a:lnTo>
                    <a:pt x="8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1010" y="1470"/>
              <a:ext cx="853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48" y="12"/>
                </a:cxn>
                <a:cxn ang="0">
                  <a:pos x="853" y="0"/>
                </a:cxn>
                <a:cxn ang="0">
                  <a:pos x="5" y="0"/>
                </a:cxn>
              </a:cxnLst>
              <a:rect l="0" t="0" r="r" b="b"/>
              <a:pathLst>
                <a:path w="853" h="12">
                  <a:moveTo>
                    <a:pt x="5" y="0"/>
                  </a:moveTo>
                  <a:lnTo>
                    <a:pt x="0" y="12"/>
                  </a:lnTo>
                  <a:lnTo>
                    <a:pt x="848" y="12"/>
                  </a:lnTo>
                  <a:lnTo>
                    <a:pt x="8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Rectangle 177"/>
            <p:cNvSpPr>
              <a:spLocks noChangeArrowheads="1"/>
            </p:cNvSpPr>
            <p:nvPr/>
          </p:nvSpPr>
          <p:spPr bwMode="auto">
            <a:xfrm>
              <a:off x="1010" y="1482"/>
              <a:ext cx="848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Rectangle 178"/>
            <p:cNvSpPr>
              <a:spLocks noChangeArrowheads="1"/>
            </p:cNvSpPr>
            <p:nvPr/>
          </p:nvSpPr>
          <p:spPr bwMode="auto">
            <a:xfrm>
              <a:off x="1010" y="1500"/>
              <a:ext cx="848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1010" y="1512"/>
              <a:ext cx="85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853" y="12"/>
                </a:cxn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53" h="12">
                  <a:moveTo>
                    <a:pt x="0" y="0"/>
                  </a:moveTo>
                  <a:lnTo>
                    <a:pt x="5" y="12"/>
                  </a:lnTo>
                  <a:lnTo>
                    <a:pt x="853" y="12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1015" y="1524"/>
              <a:ext cx="8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53" y="0"/>
                </a:cxn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53">
                  <a:moveTo>
                    <a:pt x="0" y="0"/>
                  </a:moveTo>
                  <a:lnTo>
                    <a:pt x="5" y="0"/>
                  </a:lnTo>
                  <a:lnTo>
                    <a:pt x="853" y="0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1858" y="146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1010" y="146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1858" y="146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Line 184"/>
            <p:cNvSpPr>
              <a:spLocks noChangeShapeType="1"/>
            </p:cNvSpPr>
            <p:nvPr/>
          </p:nvSpPr>
          <p:spPr bwMode="auto">
            <a:xfrm>
              <a:off x="1020" y="1464"/>
              <a:ext cx="8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Line 185"/>
            <p:cNvSpPr>
              <a:spLocks noChangeShapeType="1"/>
            </p:cNvSpPr>
            <p:nvPr/>
          </p:nvSpPr>
          <p:spPr bwMode="auto">
            <a:xfrm>
              <a:off x="1020" y="1524"/>
              <a:ext cx="8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1015" y="1326"/>
              <a:ext cx="80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09" y="6"/>
                </a:cxn>
                <a:cxn ang="0">
                  <a:pos x="809" y="0"/>
                </a:cxn>
                <a:cxn ang="0">
                  <a:pos x="5" y="0"/>
                </a:cxn>
              </a:cxnLst>
              <a:rect l="0" t="0" r="r" b="b"/>
              <a:pathLst>
                <a:path w="809" h="6">
                  <a:moveTo>
                    <a:pt x="5" y="0"/>
                  </a:moveTo>
                  <a:lnTo>
                    <a:pt x="0" y="6"/>
                  </a:lnTo>
                  <a:lnTo>
                    <a:pt x="809" y="6"/>
                  </a:lnTo>
                  <a:lnTo>
                    <a:pt x="80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1010" y="1332"/>
              <a:ext cx="814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09" y="12"/>
                </a:cxn>
                <a:cxn ang="0">
                  <a:pos x="814" y="0"/>
                </a:cxn>
                <a:cxn ang="0">
                  <a:pos x="5" y="0"/>
                </a:cxn>
              </a:cxnLst>
              <a:rect l="0" t="0" r="r" b="b"/>
              <a:pathLst>
                <a:path w="814" h="12">
                  <a:moveTo>
                    <a:pt x="5" y="0"/>
                  </a:moveTo>
                  <a:lnTo>
                    <a:pt x="0" y="12"/>
                  </a:lnTo>
                  <a:lnTo>
                    <a:pt x="809" y="12"/>
                  </a:lnTo>
                  <a:lnTo>
                    <a:pt x="8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Rectangle 188"/>
            <p:cNvSpPr>
              <a:spLocks noChangeArrowheads="1"/>
            </p:cNvSpPr>
            <p:nvPr/>
          </p:nvSpPr>
          <p:spPr bwMode="auto">
            <a:xfrm>
              <a:off x="1010" y="1344"/>
              <a:ext cx="809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Rectangle 189"/>
            <p:cNvSpPr>
              <a:spLocks noChangeArrowheads="1"/>
            </p:cNvSpPr>
            <p:nvPr/>
          </p:nvSpPr>
          <p:spPr bwMode="auto">
            <a:xfrm>
              <a:off x="1010" y="1362"/>
              <a:ext cx="809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1010" y="1374"/>
              <a:ext cx="80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809" y="6"/>
                </a:cxn>
                <a:cxn ang="0">
                  <a:pos x="809" y="0"/>
                </a:cxn>
                <a:cxn ang="0">
                  <a:pos x="0" y="0"/>
                </a:cxn>
              </a:cxnLst>
              <a:rect l="0" t="0" r="r" b="b"/>
              <a:pathLst>
                <a:path w="809" h="6">
                  <a:moveTo>
                    <a:pt x="0" y="0"/>
                  </a:moveTo>
                  <a:lnTo>
                    <a:pt x="5" y="6"/>
                  </a:lnTo>
                  <a:lnTo>
                    <a:pt x="809" y="6"/>
                  </a:lnTo>
                  <a:lnTo>
                    <a:pt x="8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1015" y="1380"/>
              <a:ext cx="8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0" y="0"/>
                </a:cxn>
              </a:cxnLst>
              <a:rect l="0" t="0" r="r" b="b"/>
              <a:pathLst>
                <a:path w="809">
                  <a:moveTo>
                    <a:pt x="0" y="0"/>
                  </a:moveTo>
                  <a:lnTo>
                    <a:pt x="5" y="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1819" y="1326"/>
              <a:ext cx="14" cy="5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4" y="36"/>
                </a:cxn>
                <a:cxn ang="0">
                  <a:pos x="14" y="18"/>
                </a:cxn>
              </a:cxnLst>
              <a:rect l="0" t="0" r="r" b="b"/>
              <a:pathLst>
                <a:path w="14" h="54">
                  <a:moveTo>
                    <a:pt x="14" y="18"/>
                  </a:moveTo>
                  <a:lnTo>
                    <a:pt x="14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4" y="3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1010" y="132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1819" y="1326"/>
              <a:ext cx="14" cy="5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4" y="36"/>
                </a:cxn>
                <a:cxn ang="0">
                  <a:pos x="14" y="18"/>
                </a:cxn>
              </a:cxnLst>
              <a:rect l="0" t="0" r="r" b="b"/>
              <a:pathLst>
                <a:path w="14" h="54">
                  <a:moveTo>
                    <a:pt x="14" y="18"/>
                  </a:moveTo>
                  <a:lnTo>
                    <a:pt x="14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4" y="36"/>
                  </a:lnTo>
                  <a:lnTo>
                    <a:pt x="14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9" name="Line 195"/>
            <p:cNvSpPr>
              <a:spLocks noChangeShapeType="1"/>
            </p:cNvSpPr>
            <p:nvPr/>
          </p:nvSpPr>
          <p:spPr bwMode="auto">
            <a:xfrm>
              <a:off x="1020" y="1326"/>
              <a:ext cx="8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Line 196"/>
            <p:cNvSpPr>
              <a:spLocks noChangeShapeType="1"/>
            </p:cNvSpPr>
            <p:nvPr/>
          </p:nvSpPr>
          <p:spPr bwMode="auto">
            <a:xfrm>
              <a:off x="1020" y="1380"/>
              <a:ext cx="8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Freeform 197"/>
            <p:cNvSpPr>
              <a:spLocks/>
            </p:cNvSpPr>
            <p:nvPr/>
          </p:nvSpPr>
          <p:spPr bwMode="auto">
            <a:xfrm>
              <a:off x="1020" y="1188"/>
              <a:ext cx="769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764" y="0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>
                  <a:moveTo>
                    <a:pt x="5" y="0"/>
                  </a:moveTo>
                  <a:lnTo>
                    <a:pt x="0" y="0"/>
                  </a:lnTo>
                  <a:lnTo>
                    <a:pt x="764" y="0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1015" y="1188"/>
              <a:ext cx="76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764" y="6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 h="6">
                  <a:moveTo>
                    <a:pt x="5" y="0"/>
                  </a:moveTo>
                  <a:lnTo>
                    <a:pt x="0" y="6"/>
                  </a:lnTo>
                  <a:lnTo>
                    <a:pt x="764" y="6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1010" y="1194"/>
              <a:ext cx="769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764" y="12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 h="12">
                  <a:moveTo>
                    <a:pt x="5" y="0"/>
                  </a:moveTo>
                  <a:lnTo>
                    <a:pt x="0" y="12"/>
                  </a:lnTo>
                  <a:lnTo>
                    <a:pt x="764" y="12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Rectangle 200"/>
            <p:cNvSpPr>
              <a:spLocks noChangeArrowheads="1"/>
            </p:cNvSpPr>
            <p:nvPr/>
          </p:nvSpPr>
          <p:spPr bwMode="auto">
            <a:xfrm>
              <a:off x="1010" y="1206"/>
              <a:ext cx="764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5" name="Rectangle 201"/>
            <p:cNvSpPr>
              <a:spLocks noChangeArrowheads="1"/>
            </p:cNvSpPr>
            <p:nvPr/>
          </p:nvSpPr>
          <p:spPr bwMode="auto">
            <a:xfrm>
              <a:off x="1010" y="1218"/>
              <a:ext cx="764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1010" y="1230"/>
              <a:ext cx="76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769" y="12"/>
                </a:cxn>
                <a:cxn ang="0">
                  <a:pos x="764" y="0"/>
                </a:cxn>
                <a:cxn ang="0">
                  <a:pos x="0" y="0"/>
                </a:cxn>
              </a:cxnLst>
              <a:rect l="0" t="0" r="r" b="b"/>
              <a:pathLst>
                <a:path w="769" h="12">
                  <a:moveTo>
                    <a:pt x="0" y="0"/>
                  </a:moveTo>
                  <a:lnTo>
                    <a:pt x="5" y="12"/>
                  </a:lnTo>
                  <a:lnTo>
                    <a:pt x="769" y="12"/>
                  </a:lnTo>
                  <a:lnTo>
                    <a:pt x="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015" y="1242"/>
              <a:ext cx="7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69" y="0"/>
                </a:cxn>
                <a:cxn ang="0">
                  <a:pos x="764" y="0"/>
                </a:cxn>
                <a:cxn ang="0">
                  <a:pos x="0" y="0"/>
                </a:cxn>
              </a:cxnLst>
              <a:rect l="0" t="0" r="r" b="b"/>
              <a:pathLst>
                <a:path w="769">
                  <a:moveTo>
                    <a:pt x="0" y="0"/>
                  </a:moveTo>
                  <a:lnTo>
                    <a:pt x="5" y="0"/>
                  </a:lnTo>
                  <a:lnTo>
                    <a:pt x="769" y="0"/>
                  </a:lnTo>
                  <a:lnTo>
                    <a:pt x="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1774" y="11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1010" y="118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1774" y="11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1" name="Line 207"/>
            <p:cNvSpPr>
              <a:spLocks noChangeShapeType="1"/>
            </p:cNvSpPr>
            <p:nvPr/>
          </p:nvSpPr>
          <p:spPr bwMode="auto">
            <a:xfrm>
              <a:off x="1025" y="1188"/>
              <a:ext cx="7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2" name="Line 208"/>
            <p:cNvSpPr>
              <a:spLocks noChangeShapeType="1"/>
            </p:cNvSpPr>
            <p:nvPr/>
          </p:nvSpPr>
          <p:spPr bwMode="auto">
            <a:xfrm>
              <a:off x="1020" y="1242"/>
              <a:ext cx="7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3" name="Line 209"/>
            <p:cNvSpPr>
              <a:spLocks noChangeShapeType="1"/>
            </p:cNvSpPr>
            <p:nvPr/>
          </p:nvSpPr>
          <p:spPr bwMode="auto">
            <a:xfrm>
              <a:off x="1001" y="3540"/>
              <a:ext cx="25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4" name="Line 210"/>
            <p:cNvSpPr>
              <a:spLocks noChangeShapeType="1"/>
            </p:cNvSpPr>
            <p:nvPr/>
          </p:nvSpPr>
          <p:spPr bwMode="auto">
            <a:xfrm>
              <a:off x="1001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5" name="Line 211"/>
            <p:cNvSpPr>
              <a:spLocks noChangeShapeType="1"/>
            </p:cNvSpPr>
            <p:nvPr/>
          </p:nvSpPr>
          <p:spPr bwMode="auto">
            <a:xfrm>
              <a:off x="1422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Line 212"/>
            <p:cNvSpPr>
              <a:spLocks noChangeShapeType="1"/>
            </p:cNvSpPr>
            <p:nvPr/>
          </p:nvSpPr>
          <p:spPr bwMode="auto">
            <a:xfrm>
              <a:off x="1848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Line 213"/>
            <p:cNvSpPr>
              <a:spLocks noChangeShapeType="1"/>
            </p:cNvSpPr>
            <p:nvPr/>
          </p:nvSpPr>
          <p:spPr bwMode="auto">
            <a:xfrm>
              <a:off x="2270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Line 214"/>
            <p:cNvSpPr>
              <a:spLocks noChangeShapeType="1"/>
            </p:cNvSpPr>
            <p:nvPr/>
          </p:nvSpPr>
          <p:spPr bwMode="auto">
            <a:xfrm>
              <a:off x="2691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Line 215"/>
            <p:cNvSpPr>
              <a:spLocks noChangeShapeType="1"/>
            </p:cNvSpPr>
            <p:nvPr/>
          </p:nvSpPr>
          <p:spPr bwMode="auto">
            <a:xfrm>
              <a:off x="3118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Line 216"/>
            <p:cNvSpPr>
              <a:spLocks noChangeShapeType="1"/>
            </p:cNvSpPr>
            <p:nvPr/>
          </p:nvSpPr>
          <p:spPr bwMode="auto">
            <a:xfrm>
              <a:off x="3539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Rectangle 217"/>
            <p:cNvSpPr>
              <a:spLocks noChangeArrowheads="1"/>
            </p:cNvSpPr>
            <p:nvPr/>
          </p:nvSpPr>
          <p:spPr bwMode="auto">
            <a:xfrm>
              <a:off x="986" y="3594"/>
              <a:ext cx="3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2" name="Rectangle 218"/>
            <p:cNvSpPr>
              <a:spLocks noChangeArrowheads="1"/>
            </p:cNvSpPr>
            <p:nvPr/>
          </p:nvSpPr>
          <p:spPr bwMode="auto">
            <a:xfrm>
              <a:off x="138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3" name="Rectangle 219"/>
            <p:cNvSpPr>
              <a:spLocks noChangeArrowheads="1"/>
            </p:cNvSpPr>
            <p:nvPr/>
          </p:nvSpPr>
          <p:spPr bwMode="auto">
            <a:xfrm>
              <a:off x="181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4" name="Rectangle 220"/>
            <p:cNvSpPr>
              <a:spLocks noChangeArrowheads="1"/>
            </p:cNvSpPr>
            <p:nvPr/>
          </p:nvSpPr>
          <p:spPr bwMode="auto">
            <a:xfrm>
              <a:off x="223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5" name="Rectangle 221"/>
            <p:cNvSpPr>
              <a:spLocks noChangeArrowheads="1"/>
            </p:cNvSpPr>
            <p:nvPr/>
          </p:nvSpPr>
          <p:spPr bwMode="auto">
            <a:xfrm>
              <a:off x="2656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6" name="Rectangle 222"/>
            <p:cNvSpPr>
              <a:spLocks noChangeArrowheads="1"/>
            </p:cNvSpPr>
            <p:nvPr/>
          </p:nvSpPr>
          <p:spPr bwMode="auto">
            <a:xfrm>
              <a:off x="3083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7" name="Rectangle 223"/>
            <p:cNvSpPr>
              <a:spLocks noChangeArrowheads="1"/>
            </p:cNvSpPr>
            <p:nvPr/>
          </p:nvSpPr>
          <p:spPr bwMode="auto">
            <a:xfrm>
              <a:off x="3504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8" name="Line 224"/>
            <p:cNvSpPr>
              <a:spLocks noChangeShapeType="1"/>
            </p:cNvSpPr>
            <p:nvPr/>
          </p:nvSpPr>
          <p:spPr bwMode="auto">
            <a:xfrm flipV="1">
              <a:off x="1001" y="1164"/>
              <a:ext cx="1" cy="23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9" name="Line 225"/>
            <p:cNvSpPr>
              <a:spLocks noChangeShapeType="1"/>
            </p:cNvSpPr>
            <p:nvPr/>
          </p:nvSpPr>
          <p:spPr bwMode="auto">
            <a:xfrm flipH="1">
              <a:off x="971" y="35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0" name="Line 226"/>
            <p:cNvSpPr>
              <a:spLocks noChangeShapeType="1"/>
            </p:cNvSpPr>
            <p:nvPr/>
          </p:nvSpPr>
          <p:spPr bwMode="auto">
            <a:xfrm flipH="1">
              <a:off x="971" y="340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1" name="Line 227"/>
            <p:cNvSpPr>
              <a:spLocks noChangeShapeType="1"/>
            </p:cNvSpPr>
            <p:nvPr/>
          </p:nvSpPr>
          <p:spPr bwMode="auto">
            <a:xfrm flipH="1">
              <a:off x="971" y="32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2" name="Line 228"/>
            <p:cNvSpPr>
              <a:spLocks noChangeShapeType="1"/>
            </p:cNvSpPr>
            <p:nvPr/>
          </p:nvSpPr>
          <p:spPr bwMode="auto">
            <a:xfrm flipH="1">
              <a:off x="971" y="312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3" name="Line 229"/>
            <p:cNvSpPr>
              <a:spLocks noChangeShapeType="1"/>
            </p:cNvSpPr>
            <p:nvPr/>
          </p:nvSpPr>
          <p:spPr bwMode="auto">
            <a:xfrm flipH="1">
              <a:off x="971" y="298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4" name="Line 230"/>
            <p:cNvSpPr>
              <a:spLocks noChangeShapeType="1"/>
            </p:cNvSpPr>
            <p:nvPr/>
          </p:nvSpPr>
          <p:spPr bwMode="auto">
            <a:xfrm flipH="1">
              <a:off x="971" y="284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5" name="Line 231"/>
            <p:cNvSpPr>
              <a:spLocks noChangeShapeType="1"/>
            </p:cNvSpPr>
            <p:nvPr/>
          </p:nvSpPr>
          <p:spPr bwMode="auto">
            <a:xfrm flipH="1">
              <a:off x="971" y="270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6" name="Line 232"/>
            <p:cNvSpPr>
              <a:spLocks noChangeShapeType="1"/>
            </p:cNvSpPr>
            <p:nvPr/>
          </p:nvSpPr>
          <p:spPr bwMode="auto">
            <a:xfrm flipH="1">
              <a:off x="971" y="25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7" name="Line 233"/>
            <p:cNvSpPr>
              <a:spLocks noChangeShapeType="1"/>
            </p:cNvSpPr>
            <p:nvPr/>
          </p:nvSpPr>
          <p:spPr bwMode="auto">
            <a:xfrm flipH="1">
              <a:off x="971" y="242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8" name="Line 234"/>
            <p:cNvSpPr>
              <a:spLocks noChangeShapeType="1"/>
            </p:cNvSpPr>
            <p:nvPr/>
          </p:nvSpPr>
          <p:spPr bwMode="auto">
            <a:xfrm flipH="1">
              <a:off x="971" y="228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9" name="Line 235"/>
            <p:cNvSpPr>
              <a:spLocks noChangeShapeType="1"/>
            </p:cNvSpPr>
            <p:nvPr/>
          </p:nvSpPr>
          <p:spPr bwMode="auto">
            <a:xfrm flipH="1">
              <a:off x="971" y="214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0" name="Line 236"/>
            <p:cNvSpPr>
              <a:spLocks noChangeShapeType="1"/>
            </p:cNvSpPr>
            <p:nvPr/>
          </p:nvSpPr>
          <p:spPr bwMode="auto">
            <a:xfrm flipH="1">
              <a:off x="971" y="200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1" name="Line 237"/>
            <p:cNvSpPr>
              <a:spLocks noChangeShapeType="1"/>
            </p:cNvSpPr>
            <p:nvPr/>
          </p:nvSpPr>
          <p:spPr bwMode="auto">
            <a:xfrm flipH="1">
              <a:off x="971" y="186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2" name="Line 238"/>
            <p:cNvSpPr>
              <a:spLocks noChangeShapeType="1"/>
            </p:cNvSpPr>
            <p:nvPr/>
          </p:nvSpPr>
          <p:spPr bwMode="auto">
            <a:xfrm flipH="1">
              <a:off x="971" y="17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3" name="Line 239"/>
            <p:cNvSpPr>
              <a:spLocks noChangeShapeType="1"/>
            </p:cNvSpPr>
            <p:nvPr/>
          </p:nvSpPr>
          <p:spPr bwMode="auto">
            <a:xfrm flipH="1">
              <a:off x="971" y="158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4" name="Line 240"/>
            <p:cNvSpPr>
              <a:spLocks noChangeShapeType="1"/>
            </p:cNvSpPr>
            <p:nvPr/>
          </p:nvSpPr>
          <p:spPr bwMode="auto">
            <a:xfrm flipH="1">
              <a:off x="971" y="14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5" name="Line 241"/>
            <p:cNvSpPr>
              <a:spLocks noChangeShapeType="1"/>
            </p:cNvSpPr>
            <p:nvPr/>
          </p:nvSpPr>
          <p:spPr bwMode="auto">
            <a:xfrm flipH="1">
              <a:off x="971" y="130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6" name="Line 242"/>
            <p:cNvSpPr>
              <a:spLocks noChangeShapeType="1"/>
            </p:cNvSpPr>
            <p:nvPr/>
          </p:nvSpPr>
          <p:spPr bwMode="auto">
            <a:xfrm flipH="1">
              <a:off x="971" y="11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87" name="Rectangle 243"/>
          <p:cNvSpPr>
            <a:spLocks noChangeArrowheads="1"/>
          </p:cNvSpPr>
          <p:nvPr/>
        </p:nvSpPr>
        <p:spPr bwMode="auto">
          <a:xfrm>
            <a:off x="1176338" y="535622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Finland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88" name="Rectangle 244"/>
          <p:cNvSpPr>
            <a:spLocks noChangeArrowheads="1"/>
          </p:cNvSpPr>
          <p:nvPr/>
        </p:nvSpPr>
        <p:spPr bwMode="auto">
          <a:xfrm>
            <a:off x="1116013" y="5078413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Sweden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89" name="Rectangle 245"/>
          <p:cNvSpPr>
            <a:spLocks noChangeArrowheads="1"/>
          </p:cNvSpPr>
          <p:nvPr/>
        </p:nvSpPr>
        <p:spPr bwMode="auto">
          <a:xfrm>
            <a:off x="1160463" y="4811713"/>
            <a:ext cx="596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Norway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0" name="Rectangle 246"/>
          <p:cNvSpPr>
            <a:spLocks noChangeArrowheads="1"/>
          </p:cNvSpPr>
          <p:nvPr/>
        </p:nvSpPr>
        <p:spPr bwMode="auto">
          <a:xfrm>
            <a:off x="1035050" y="4545013"/>
            <a:ext cx="722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Denmark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1" name="Rectangle 247"/>
          <p:cNvSpPr>
            <a:spLocks noChangeArrowheads="1"/>
          </p:cNvSpPr>
          <p:nvPr/>
        </p:nvSpPr>
        <p:spPr bwMode="auto">
          <a:xfrm>
            <a:off x="1436688" y="4265613"/>
            <a:ext cx="320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Italy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2" name="Rectangle 248"/>
          <p:cNvSpPr>
            <a:spLocks noChangeArrowheads="1"/>
          </p:cNvSpPr>
          <p:nvPr/>
        </p:nvSpPr>
        <p:spPr bwMode="auto">
          <a:xfrm>
            <a:off x="871538" y="3998913"/>
            <a:ext cx="885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Luxemburg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3" name="Rectangle 249"/>
          <p:cNvSpPr>
            <a:spLocks noChangeArrowheads="1"/>
          </p:cNvSpPr>
          <p:nvPr/>
        </p:nvSpPr>
        <p:spPr bwMode="auto">
          <a:xfrm>
            <a:off x="1096963" y="3732213"/>
            <a:ext cx="660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Portugal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4" name="Rectangle 250"/>
          <p:cNvSpPr>
            <a:spLocks noChangeArrowheads="1"/>
          </p:cNvSpPr>
          <p:nvPr/>
        </p:nvSpPr>
        <p:spPr bwMode="auto">
          <a:xfrm>
            <a:off x="1204913" y="3454400"/>
            <a:ext cx="552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Austria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5" name="Rectangle 251"/>
          <p:cNvSpPr>
            <a:spLocks noChangeArrowheads="1"/>
          </p:cNvSpPr>
          <p:nvPr/>
        </p:nvSpPr>
        <p:spPr bwMode="auto">
          <a:xfrm>
            <a:off x="1216025" y="3187700"/>
            <a:ext cx="541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Ireland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6" name="Rectangle 252"/>
          <p:cNvSpPr>
            <a:spLocks noChangeArrowheads="1"/>
          </p:cNvSpPr>
          <p:nvPr/>
        </p:nvSpPr>
        <p:spPr bwMode="auto">
          <a:xfrm>
            <a:off x="839788" y="2921000"/>
            <a:ext cx="917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Switzerland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7" name="Rectangle 253"/>
          <p:cNvSpPr>
            <a:spLocks noChangeArrowheads="1"/>
          </p:cNvSpPr>
          <p:nvPr/>
        </p:nvSpPr>
        <p:spPr bwMode="auto">
          <a:xfrm>
            <a:off x="762000" y="2643188"/>
            <a:ext cx="995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Great Britain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8" name="Rectangle 254"/>
          <p:cNvSpPr>
            <a:spLocks noChangeArrowheads="1"/>
          </p:cNvSpPr>
          <p:nvPr/>
        </p:nvSpPr>
        <p:spPr bwMode="auto">
          <a:xfrm>
            <a:off x="801688" y="2376488"/>
            <a:ext cx="955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Netherlands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9" name="Rectangle 255"/>
          <p:cNvSpPr>
            <a:spLocks noChangeArrowheads="1"/>
          </p:cNvSpPr>
          <p:nvPr/>
        </p:nvSpPr>
        <p:spPr bwMode="auto">
          <a:xfrm>
            <a:off x="1206500" y="2109788"/>
            <a:ext cx="550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France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0" name="Rectangle 256"/>
          <p:cNvSpPr>
            <a:spLocks noChangeArrowheads="1"/>
          </p:cNvSpPr>
          <p:nvPr/>
        </p:nvSpPr>
        <p:spPr bwMode="auto">
          <a:xfrm>
            <a:off x="1112838" y="1830388"/>
            <a:ext cx="644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Belgium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1" name="Rectangle 257"/>
          <p:cNvSpPr>
            <a:spLocks noChangeArrowheads="1"/>
          </p:cNvSpPr>
          <p:nvPr/>
        </p:nvSpPr>
        <p:spPr bwMode="auto">
          <a:xfrm>
            <a:off x="1303338" y="1563688"/>
            <a:ext cx="454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Spain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2" name="Rectangle 258"/>
          <p:cNvSpPr>
            <a:spLocks noChangeArrowheads="1"/>
          </p:cNvSpPr>
          <p:nvPr/>
        </p:nvSpPr>
        <p:spPr bwMode="auto">
          <a:xfrm>
            <a:off x="1176338" y="1296988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Greece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3" name="Rectangle 259"/>
          <p:cNvSpPr>
            <a:spLocks noChangeArrowheads="1"/>
          </p:cNvSpPr>
          <p:nvPr/>
        </p:nvSpPr>
        <p:spPr bwMode="auto">
          <a:xfrm>
            <a:off x="1030288" y="1019175"/>
            <a:ext cx="727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Germany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4" name="Text Box 260"/>
          <p:cNvSpPr txBox="1">
            <a:spLocks noChangeArrowheads="1"/>
          </p:cNvSpPr>
          <p:nvPr/>
        </p:nvSpPr>
        <p:spPr bwMode="auto">
          <a:xfrm>
            <a:off x="250825" y="5829300"/>
            <a:ext cx="7503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FF9933"/>
                </a:solidFill>
                <a:latin typeface="Arial" charset="0"/>
              </a:rPr>
              <a:t>2005: 70-90% penetration in Western </a:t>
            </a:r>
            <a:r>
              <a:rPr lang="en-US" sz="1600" b="1" dirty="0" smtClean="0">
                <a:solidFill>
                  <a:srgbClr val="FF9933"/>
                </a:solidFill>
                <a:latin typeface="Arial" charset="0"/>
              </a:rPr>
              <a:t>Europe, 2009 (ten years later): &gt; 100%!</a:t>
            </a:r>
            <a:endParaRPr lang="en-US" sz="1600" b="1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Worldwide cellular subscriber growth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 l="2318" t="4375" r="818" b="4375"/>
          <a:stretch>
            <a:fillRect/>
          </a:stretch>
        </p:blipFill>
        <p:spPr bwMode="auto">
          <a:xfrm>
            <a:off x="989013" y="1190625"/>
            <a:ext cx="676592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39750" y="5661025"/>
            <a:ext cx="7342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>
                <a:latin typeface="Arial" charset="0"/>
              </a:rPr>
              <a:t>Note that the curve starts to flatten in 2000 –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</a:rPr>
              <a:t>2010: over 4.5 billion subscribers!</a:t>
            </a:r>
            <a:endParaRPr lang="en-US" sz="16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835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Cellular subscribers per </a:t>
            </a:r>
            <a:r>
              <a:rPr lang="en-US" dirty="0" smtClean="0">
                <a:solidFill>
                  <a:srgbClr val="0070C0"/>
                </a:solidFill>
              </a:rPr>
              <a:t>region (September 2009)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214282" y="928670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357950" y="5715016"/>
            <a:ext cx="251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www.gsmworld.com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353052" cy="835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Cellular </a:t>
            </a:r>
            <a:r>
              <a:rPr lang="en-US" dirty="0" smtClean="0">
                <a:solidFill>
                  <a:srgbClr val="0070C0"/>
                </a:solidFill>
              </a:rPr>
              <a:t>subscribers in % </a:t>
            </a:r>
            <a:r>
              <a:rPr lang="en-US" dirty="0">
                <a:solidFill>
                  <a:srgbClr val="0070C0"/>
                </a:solidFill>
              </a:rPr>
              <a:t>per </a:t>
            </a:r>
            <a:r>
              <a:rPr lang="en-US" dirty="0" smtClean="0">
                <a:solidFill>
                  <a:srgbClr val="0070C0"/>
                </a:solidFill>
              </a:rPr>
              <a:t>technology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m 7"/>
          <p:cNvGraphicFramePr/>
          <p:nvPr/>
        </p:nvGraphicFramePr>
        <p:xfrm>
          <a:off x="285720" y="1071546"/>
          <a:ext cx="857256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357950" y="5715016"/>
            <a:ext cx="251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www.gsmworld.com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statistics snapshots (09/2002 / </a:t>
            </a:r>
            <a:r>
              <a:rPr lang="en-US" dirty="0">
                <a:solidFill>
                  <a:schemeClr val="accent2"/>
                </a:solidFill>
              </a:rPr>
              <a:t>12/2004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>
                <a:solidFill>
                  <a:srgbClr val="0000FF"/>
                </a:solidFill>
              </a:rPr>
              <a:t>04/2006 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Q4/2007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14825" cy="5348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/>
              <a:t>Total Global Mobile Users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  869M / </a:t>
            </a:r>
            <a:r>
              <a:rPr lang="en-US" sz="1400" dirty="0">
                <a:solidFill>
                  <a:schemeClr val="accent2"/>
                </a:solidFill>
              </a:rPr>
              <a:t>1.52G </a:t>
            </a:r>
            <a:r>
              <a:rPr lang="en-US" sz="1400" dirty="0"/>
              <a:t>/ </a:t>
            </a:r>
            <a:r>
              <a:rPr lang="en-US" sz="1400" dirty="0">
                <a:solidFill>
                  <a:srgbClr val="0000FF"/>
                </a:solidFill>
              </a:rPr>
              <a:t>2G</a:t>
            </a:r>
            <a:r>
              <a:rPr lang="en-US" sz="1400" dirty="0"/>
              <a:t> /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3.3G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Analogue Users  71M / </a:t>
            </a:r>
            <a:r>
              <a:rPr lang="en-US" sz="1400" dirty="0">
                <a:solidFill>
                  <a:schemeClr val="accent2"/>
                </a:solidFill>
              </a:rPr>
              <a:t>34M </a:t>
            </a:r>
            <a:r>
              <a:rPr lang="en-US" sz="1400" dirty="0"/>
              <a:t>/ </a:t>
            </a:r>
            <a:r>
              <a:rPr lang="en-US" sz="1400" dirty="0">
                <a:solidFill>
                  <a:srgbClr val="FF0000"/>
                </a:solidFill>
              </a:rPr>
              <a:t>1M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US Mobile users  145M / </a:t>
            </a:r>
            <a:r>
              <a:rPr lang="en-US" sz="1400" dirty="0">
                <a:solidFill>
                  <a:schemeClr val="accent2"/>
                </a:solidFill>
              </a:rPr>
              <a:t>140M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Global GSM users  680M / </a:t>
            </a:r>
            <a:r>
              <a:rPr lang="en-US" sz="1400" dirty="0">
                <a:solidFill>
                  <a:schemeClr val="accent2"/>
                </a:solidFill>
              </a:rPr>
              <a:t>1.25G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FF"/>
                </a:solidFill>
              </a:rPr>
              <a:t>1.5G </a:t>
            </a:r>
            <a:r>
              <a:rPr lang="en-US" sz="1400" dirty="0"/>
              <a:t>/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2.7G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Global CDMA Users 127M / </a:t>
            </a:r>
            <a:r>
              <a:rPr lang="en-US" sz="1400" dirty="0">
                <a:solidFill>
                  <a:schemeClr val="accent2"/>
                </a:solidFill>
              </a:rPr>
              <a:t>202M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TDMA users  84M / </a:t>
            </a:r>
            <a:r>
              <a:rPr lang="en-US" sz="1400" dirty="0">
                <a:solidFill>
                  <a:schemeClr val="accent2"/>
                </a:solidFill>
              </a:rPr>
              <a:t>120M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European users  283M / </a:t>
            </a:r>
            <a:r>
              <a:rPr lang="en-US" sz="1400" dirty="0">
                <a:solidFill>
                  <a:schemeClr val="accent2"/>
                </a:solidFill>
              </a:rPr>
              <a:t>343M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African users 18.5M / </a:t>
            </a:r>
            <a:r>
              <a:rPr lang="en-US" sz="1400" dirty="0">
                <a:solidFill>
                  <a:schemeClr val="accent2"/>
                </a:solidFill>
              </a:rPr>
              <a:t>53M</a:t>
            </a:r>
            <a:r>
              <a:rPr lang="en-US" sz="1400" dirty="0"/>
              <a:t> / </a:t>
            </a:r>
            <a:r>
              <a:rPr lang="en-US" sz="1400" dirty="0">
                <a:solidFill>
                  <a:srgbClr val="0000FF"/>
                </a:solidFill>
              </a:rPr>
              <a:t>83M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3G users 130M / </a:t>
            </a:r>
            <a:r>
              <a:rPr lang="en-US" sz="1400" dirty="0">
                <a:solidFill>
                  <a:schemeClr val="accent2"/>
                </a:solidFill>
              </a:rPr>
              <a:t>130M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Total South African users 13.2M / </a:t>
            </a:r>
            <a:r>
              <a:rPr lang="en-US" sz="1400" dirty="0">
                <a:solidFill>
                  <a:schemeClr val="accent2"/>
                </a:solidFill>
              </a:rPr>
              <a:t>19M</a:t>
            </a:r>
            <a:r>
              <a:rPr lang="en-US" sz="1400" dirty="0"/>
              <a:t> / </a:t>
            </a:r>
            <a:r>
              <a:rPr lang="en-US" sz="1400" dirty="0">
                <a:solidFill>
                  <a:srgbClr val="0000FF"/>
                </a:solidFill>
              </a:rPr>
              <a:t>30M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European Prepaid Penetration  63%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European Mobile Penetration  70.2%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Global Phone Shipments 2001  393M / </a:t>
            </a:r>
            <a:r>
              <a:rPr lang="en-US" sz="1400" dirty="0">
                <a:solidFill>
                  <a:srgbClr val="FF0000"/>
                </a:solidFill>
              </a:rPr>
              <a:t>1G 2008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Global Phone Sales 2Q02 96.7M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/>
              <a:t>www.cellular.co.za/stats/</a:t>
            </a:r>
            <a:br>
              <a:rPr lang="en-US" sz="1400" b="1" dirty="0"/>
            </a:br>
            <a:r>
              <a:rPr lang="en-US" sz="1400" b="1" dirty="0"/>
              <a:t>stats-main.htm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/>
              <a:t>www.gsmworld.com</a:t>
            </a:r>
            <a:endParaRPr lang="en-US" sz="1400" b="1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981075"/>
            <a:ext cx="4314825" cy="5348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/>
              <a:t>#1 Mobile Country  China (139M / </a:t>
            </a:r>
            <a:r>
              <a:rPr lang="en-US" sz="1400">
                <a:solidFill>
                  <a:schemeClr val="accent2"/>
                </a:solidFill>
              </a:rPr>
              <a:t>300M</a:t>
            </a:r>
            <a:r>
              <a:rPr lang="en-US" sz="1400"/>
              <a:t>) </a:t>
            </a:r>
          </a:p>
          <a:p>
            <a:pPr>
              <a:lnSpc>
                <a:spcPct val="80000"/>
              </a:lnSpc>
            </a:pPr>
            <a:r>
              <a:rPr lang="en-US" sz="1400"/>
              <a:t>#1 GSM Country  China (99M / </a:t>
            </a:r>
            <a:r>
              <a:rPr lang="en-US" sz="1400">
                <a:solidFill>
                  <a:srgbClr val="0000FF"/>
                </a:solidFill>
              </a:rPr>
              <a:t>282M </a:t>
            </a:r>
            <a:r>
              <a:rPr lang="en-US" sz="1400"/>
              <a:t>/</a:t>
            </a:r>
            <a:r>
              <a:rPr lang="en-US" sz="1400">
                <a:solidFill>
                  <a:srgbClr val="0000FF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483M</a:t>
            </a:r>
            <a:r>
              <a:rPr lang="en-US" sz="1400"/>
              <a:t>) </a:t>
            </a:r>
          </a:p>
          <a:p>
            <a:pPr>
              <a:lnSpc>
                <a:spcPct val="80000"/>
              </a:lnSpc>
            </a:pPr>
            <a:r>
              <a:rPr lang="en-US" sz="1400"/>
              <a:t>#1 SMS Country  Philipines </a:t>
            </a:r>
          </a:p>
          <a:p>
            <a:pPr>
              <a:lnSpc>
                <a:spcPct val="80000"/>
              </a:lnSpc>
            </a:pPr>
            <a:r>
              <a:rPr lang="en-US" sz="1400"/>
              <a:t>#1 Handset Vendor 2Q02 Nokia (37.2%) </a:t>
            </a:r>
          </a:p>
          <a:p>
            <a:pPr>
              <a:lnSpc>
                <a:spcPct val="80000"/>
              </a:lnSpc>
            </a:pPr>
            <a:r>
              <a:rPr lang="en-US" sz="1400"/>
              <a:t>#1 Network In Africa Vodacom (6.6M / </a:t>
            </a:r>
            <a:r>
              <a:rPr lang="en-US" sz="1400">
                <a:solidFill>
                  <a:srgbClr val="0000FF"/>
                </a:solidFill>
              </a:rPr>
              <a:t>11M</a:t>
            </a:r>
            <a:r>
              <a:rPr lang="en-US" sz="1400"/>
              <a:t>) </a:t>
            </a:r>
          </a:p>
          <a:p>
            <a:pPr>
              <a:lnSpc>
                <a:spcPct val="80000"/>
              </a:lnSpc>
            </a:pPr>
            <a:r>
              <a:rPr lang="en-US" sz="1400"/>
              <a:t>#1 Network In Asia Unicom (</a:t>
            </a:r>
            <a:r>
              <a:rPr lang="en-US" sz="1400">
                <a:solidFill>
                  <a:schemeClr val="accent2"/>
                </a:solidFill>
              </a:rPr>
              <a:t>153M</a:t>
            </a:r>
            <a:r>
              <a:rPr lang="en-US" sz="1400"/>
              <a:t>)</a:t>
            </a:r>
          </a:p>
          <a:p>
            <a:pPr>
              <a:lnSpc>
                <a:spcPct val="80000"/>
              </a:lnSpc>
            </a:pPr>
            <a:r>
              <a:rPr lang="en-US" sz="1400"/>
              <a:t>#1 Network In Japan DoCoMo </a:t>
            </a:r>
          </a:p>
          <a:p>
            <a:pPr>
              <a:lnSpc>
                <a:spcPct val="80000"/>
              </a:lnSpc>
            </a:pPr>
            <a:r>
              <a:rPr lang="en-US" sz="1400"/>
              <a:t>#1 Network In Europe T-Mobile (22M / </a:t>
            </a:r>
            <a:r>
              <a:rPr lang="en-US" sz="1400">
                <a:solidFill>
                  <a:schemeClr val="accent2"/>
                </a:solidFill>
              </a:rPr>
              <a:t>28M</a:t>
            </a:r>
            <a:r>
              <a:rPr lang="en-US" sz="1400"/>
              <a:t>) </a:t>
            </a:r>
          </a:p>
          <a:p>
            <a:pPr>
              <a:lnSpc>
                <a:spcPct val="80000"/>
              </a:lnSpc>
            </a:pPr>
            <a:r>
              <a:rPr lang="en-US" sz="1400"/>
              <a:t>#1 In Infrastructure Ericsson  </a:t>
            </a:r>
          </a:p>
          <a:p>
            <a:pPr>
              <a:lnSpc>
                <a:spcPct val="80000"/>
              </a:lnSpc>
            </a:pPr>
            <a:r>
              <a:rPr lang="en-US" sz="1400"/>
              <a:t>SMS Sent Globally 1Q 60T / </a:t>
            </a:r>
            <a:r>
              <a:rPr lang="en-US" sz="1400">
                <a:solidFill>
                  <a:schemeClr val="accent2"/>
                </a:solidFill>
              </a:rPr>
              <a:t>135G</a:t>
            </a:r>
            <a:r>
              <a:rPr lang="en-US" sz="1400"/>
              <a:t> / 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00FF"/>
                </a:solidFill>
              </a:rPr>
              <a:t>235G </a:t>
            </a:r>
            <a:r>
              <a:rPr lang="en-US" sz="1400"/>
              <a:t>/</a:t>
            </a:r>
            <a:r>
              <a:rPr lang="en-US" sz="1400">
                <a:solidFill>
                  <a:srgbClr val="0000FF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650 G</a:t>
            </a:r>
          </a:p>
          <a:p>
            <a:pPr>
              <a:lnSpc>
                <a:spcPct val="80000"/>
              </a:lnSpc>
            </a:pPr>
            <a:r>
              <a:rPr lang="en-US" sz="1400"/>
              <a:t>SMS sent in UK 6/02 1.3T / </a:t>
            </a:r>
            <a:r>
              <a:rPr lang="en-US" sz="1400">
                <a:solidFill>
                  <a:schemeClr val="accent2"/>
                </a:solidFill>
              </a:rPr>
              <a:t>2.1G</a:t>
            </a:r>
          </a:p>
          <a:p>
            <a:pPr>
              <a:lnSpc>
                <a:spcPct val="80000"/>
              </a:lnSpc>
            </a:pPr>
            <a:r>
              <a:rPr lang="en-US" sz="1400"/>
              <a:t>SMS sent Germany 1Q02 5.7T </a:t>
            </a:r>
          </a:p>
          <a:p>
            <a:pPr>
              <a:lnSpc>
                <a:spcPct val="80000"/>
              </a:lnSpc>
            </a:pPr>
            <a:r>
              <a:rPr lang="en-US" sz="1400"/>
              <a:t>GSM Countries on Air 171 / </a:t>
            </a:r>
            <a:r>
              <a:rPr lang="en-US" sz="1400">
                <a:solidFill>
                  <a:schemeClr val="accent2"/>
                </a:solidFill>
              </a:rPr>
              <a:t>210 </a:t>
            </a:r>
            <a:r>
              <a:rPr lang="en-US" sz="1400"/>
              <a:t>/</a:t>
            </a:r>
            <a:r>
              <a:rPr lang="en-US" sz="1400">
                <a:solidFill>
                  <a:srgbClr val="FF0000"/>
                </a:solidFill>
              </a:rPr>
              <a:t> 220</a:t>
            </a:r>
          </a:p>
          <a:p>
            <a:pPr>
              <a:lnSpc>
                <a:spcPct val="80000"/>
              </a:lnSpc>
            </a:pPr>
            <a:r>
              <a:rPr lang="en-US" sz="1400"/>
              <a:t>GSM Association members 574 / </a:t>
            </a:r>
            <a:r>
              <a:rPr lang="en-US" sz="1400">
                <a:solidFill>
                  <a:schemeClr val="accent2"/>
                </a:solidFill>
              </a:rPr>
              <a:t>839</a:t>
            </a:r>
          </a:p>
          <a:p>
            <a:pPr>
              <a:lnSpc>
                <a:spcPct val="80000"/>
              </a:lnSpc>
            </a:pPr>
            <a:r>
              <a:rPr lang="en-US" sz="1400"/>
              <a:t>Total Cost of 3G Licenses in Europe 110T€ </a:t>
            </a:r>
          </a:p>
          <a:p>
            <a:pPr>
              <a:lnSpc>
                <a:spcPct val="80000"/>
              </a:lnSpc>
            </a:pPr>
            <a:r>
              <a:rPr lang="en-US" sz="1400"/>
              <a:t>SMS/month/user </a:t>
            </a:r>
            <a:r>
              <a:rPr lang="en-US" sz="1400"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68313" y="5734050"/>
            <a:ext cx="7524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The figures vary a lot depending on the statistic, creator of the statistic etc.!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6988" cy="835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Areas of research in mobile communication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Wireless Communication</a:t>
            </a:r>
          </a:p>
          <a:p>
            <a:pPr lvl="1">
              <a:lnSpc>
                <a:spcPct val="90000"/>
              </a:lnSpc>
            </a:pPr>
            <a:r>
              <a:rPr lang="en-US"/>
              <a:t>transmission quality (bandwidth, error rate, delay)</a:t>
            </a:r>
          </a:p>
          <a:p>
            <a:pPr lvl="1">
              <a:lnSpc>
                <a:spcPct val="90000"/>
              </a:lnSpc>
            </a:pPr>
            <a:r>
              <a:rPr lang="en-US"/>
              <a:t>modulation, coding, interference</a:t>
            </a:r>
          </a:p>
          <a:p>
            <a:pPr lvl="1">
              <a:lnSpc>
                <a:spcPct val="90000"/>
              </a:lnSpc>
            </a:pPr>
            <a:r>
              <a:rPr lang="en-US"/>
              <a:t>media access, regulations</a:t>
            </a:r>
          </a:p>
          <a:p>
            <a:pPr lvl="1">
              <a:lnSpc>
                <a:spcPct val="90000"/>
              </a:lnSpc>
            </a:pPr>
            <a:r>
              <a:rPr lang="en-US"/>
              <a:t>...</a:t>
            </a:r>
          </a:p>
          <a:p>
            <a:pPr>
              <a:lnSpc>
                <a:spcPct val="90000"/>
              </a:lnSpc>
            </a:pPr>
            <a:r>
              <a:rPr lang="en-US"/>
              <a:t>Mobility</a:t>
            </a:r>
          </a:p>
          <a:p>
            <a:pPr lvl="1">
              <a:lnSpc>
                <a:spcPct val="90000"/>
              </a:lnSpc>
            </a:pPr>
            <a:r>
              <a:rPr lang="en-US"/>
              <a:t>location dependent services</a:t>
            </a:r>
          </a:p>
          <a:p>
            <a:pPr lvl="1">
              <a:lnSpc>
                <a:spcPct val="90000"/>
              </a:lnSpc>
            </a:pPr>
            <a:r>
              <a:rPr lang="en-US"/>
              <a:t>location transparency</a:t>
            </a:r>
          </a:p>
          <a:p>
            <a:pPr lvl="1">
              <a:lnSpc>
                <a:spcPct val="90000"/>
              </a:lnSpc>
            </a:pPr>
            <a:r>
              <a:rPr lang="en-US"/>
              <a:t>quality of service support (delay, jitter, security)</a:t>
            </a:r>
          </a:p>
          <a:p>
            <a:pPr lvl="1">
              <a:lnSpc>
                <a:spcPct val="90000"/>
              </a:lnSpc>
            </a:pPr>
            <a:r>
              <a:rPr lang="en-US"/>
              <a:t>...</a:t>
            </a:r>
          </a:p>
          <a:p>
            <a:pPr>
              <a:lnSpc>
                <a:spcPct val="90000"/>
              </a:lnSpc>
            </a:pPr>
            <a:r>
              <a:rPr lang="en-US"/>
              <a:t>Portability</a:t>
            </a:r>
          </a:p>
          <a:p>
            <a:pPr lvl="1">
              <a:lnSpc>
                <a:spcPct val="90000"/>
              </a:lnSpc>
            </a:pPr>
            <a:r>
              <a:rPr lang="en-US"/>
              <a:t>power consumption</a:t>
            </a:r>
          </a:p>
          <a:p>
            <a:pPr lvl="1">
              <a:lnSpc>
                <a:spcPct val="90000"/>
              </a:lnSpc>
            </a:pPr>
            <a:r>
              <a:rPr lang="en-US"/>
              <a:t>limited computing power, sizes of display, ...</a:t>
            </a:r>
          </a:p>
          <a:p>
            <a:pPr lvl="1">
              <a:lnSpc>
                <a:spcPct val="90000"/>
              </a:lnSpc>
            </a:pPr>
            <a:r>
              <a:rPr lang="en-US"/>
              <a:t>usability</a:t>
            </a:r>
          </a:p>
          <a:p>
            <a:pPr lvl="1">
              <a:lnSpc>
                <a:spcPct val="90000"/>
              </a:lnSpc>
            </a:pPr>
            <a:r>
              <a:rPr lang="en-US"/>
              <a:t>...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Simple reference model used here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838200" y="29718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Application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838200" y="34290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Transport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38200" y="38862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8382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8382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cxnSp>
        <p:nvCxnSpPr>
          <p:cNvPr id="56338" name="AutoShape 18"/>
          <p:cNvCxnSpPr>
            <a:cxnSpLocks noChangeShapeType="1"/>
            <a:stCxn id="56947" idx="2"/>
            <a:endCxn id="56950" idx="2"/>
          </p:cNvCxnSpPr>
          <p:nvPr/>
        </p:nvCxnSpPr>
        <p:spPr bwMode="auto">
          <a:xfrm rot="5400000">
            <a:off x="5752306" y="4267994"/>
            <a:ext cx="1588" cy="1981200"/>
          </a:xfrm>
          <a:prstGeom prst="bentConnector3">
            <a:avLst>
              <a:gd name="adj1" fmla="val 1440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257800" y="54864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Medium</a:t>
            </a:r>
          </a:p>
        </p:txBody>
      </p:sp>
      <p:grpSp>
        <p:nvGrpSpPr>
          <p:cNvPr id="56937" name="Group 617"/>
          <p:cNvGrpSpPr>
            <a:grpSpLocks/>
          </p:cNvGrpSpPr>
          <p:nvPr/>
        </p:nvGrpSpPr>
        <p:grpSpPr bwMode="auto">
          <a:xfrm flipH="1">
            <a:off x="2514600" y="1600200"/>
            <a:ext cx="1028700" cy="1470025"/>
            <a:chOff x="240" y="2832"/>
            <a:chExt cx="648" cy="926"/>
          </a:xfrm>
        </p:grpSpPr>
        <p:grpSp>
          <p:nvGrpSpPr>
            <p:cNvPr id="56340" name="Group 20"/>
            <p:cNvGrpSpPr>
              <a:grpSpLocks/>
            </p:cNvGrpSpPr>
            <p:nvPr/>
          </p:nvGrpSpPr>
          <p:grpSpPr bwMode="auto">
            <a:xfrm>
              <a:off x="240" y="3217"/>
              <a:ext cx="141" cy="541"/>
              <a:chOff x="1635" y="1833"/>
              <a:chExt cx="92" cy="246"/>
            </a:xfrm>
          </p:grpSpPr>
          <p:grpSp>
            <p:nvGrpSpPr>
              <p:cNvPr id="56341" name="Group 21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56342" name="Group 22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563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1" name="Line 31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4" name="Line 34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6" name="Line 36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57" name="Group 37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5635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9" name="Line 39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1" name="Line 41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2" name="Line 42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63" name="Oval 43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64" name="Group 44"/>
            <p:cNvGrpSpPr>
              <a:grpSpLocks/>
            </p:cNvGrpSpPr>
            <p:nvPr/>
          </p:nvGrpSpPr>
          <p:grpSpPr bwMode="auto">
            <a:xfrm>
              <a:off x="328" y="2832"/>
              <a:ext cx="560" cy="768"/>
              <a:chOff x="1697" y="1685"/>
              <a:chExt cx="364" cy="349"/>
            </a:xfrm>
          </p:grpSpPr>
          <p:grpSp>
            <p:nvGrpSpPr>
              <p:cNvPr id="56365" name="Group 45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56366" name="Arc 46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7" name="Arc 47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8" name="Arc 48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69" name="Group 49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56370" name="Arc 50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1" name="Arc 51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2" name="Arc 52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73" name="Arc 53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Arc 54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Arc 55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Arc 56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935" name="Group 615"/>
          <p:cNvGrpSpPr>
            <a:grpSpLocks/>
          </p:cNvGrpSpPr>
          <p:nvPr/>
        </p:nvGrpSpPr>
        <p:grpSpPr bwMode="auto">
          <a:xfrm>
            <a:off x="6400800" y="1676400"/>
            <a:ext cx="609600" cy="1143000"/>
            <a:chOff x="1008" y="1536"/>
            <a:chExt cx="192" cy="432"/>
          </a:xfrm>
        </p:grpSpPr>
        <p:sp>
          <p:nvSpPr>
            <p:cNvPr id="56377" name="Rectangle 57"/>
            <p:cNvSpPr>
              <a:spLocks noChangeArrowheads="1"/>
            </p:cNvSpPr>
            <p:nvPr/>
          </p:nvSpPr>
          <p:spPr bwMode="auto">
            <a:xfrm>
              <a:off x="1040" y="1789"/>
              <a:ext cx="16" cy="15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Rectangle 58"/>
            <p:cNvSpPr>
              <a:spLocks noChangeArrowheads="1"/>
            </p:cNvSpPr>
            <p:nvPr/>
          </p:nvSpPr>
          <p:spPr bwMode="auto">
            <a:xfrm>
              <a:off x="1073" y="1789"/>
              <a:ext cx="16" cy="15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Freeform 59"/>
            <p:cNvSpPr>
              <a:spLocks/>
            </p:cNvSpPr>
            <p:nvPr/>
          </p:nvSpPr>
          <p:spPr bwMode="auto">
            <a:xfrm>
              <a:off x="1012" y="1899"/>
              <a:ext cx="188" cy="69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247" y="103"/>
                </a:cxn>
                <a:cxn ang="0">
                  <a:pos x="243" y="107"/>
                </a:cxn>
                <a:cxn ang="0">
                  <a:pos x="238" y="111"/>
                </a:cxn>
                <a:cxn ang="0">
                  <a:pos x="229" y="112"/>
                </a:cxn>
                <a:cxn ang="0">
                  <a:pos x="215" y="111"/>
                </a:cxn>
                <a:cxn ang="0">
                  <a:pos x="0" y="89"/>
                </a:cxn>
                <a:cxn ang="0">
                  <a:pos x="3" y="72"/>
                </a:cxn>
                <a:cxn ang="0">
                  <a:pos x="372" y="0"/>
                </a:cxn>
              </a:cxnLst>
              <a:rect l="0" t="0" r="r" b="b"/>
              <a:pathLst>
                <a:path w="373" h="113">
                  <a:moveTo>
                    <a:pt x="372" y="0"/>
                  </a:moveTo>
                  <a:lnTo>
                    <a:pt x="247" y="103"/>
                  </a:lnTo>
                  <a:lnTo>
                    <a:pt x="243" y="107"/>
                  </a:lnTo>
                  <a:lnTo>
                    <a:pt x="238" y="111"/>
                  </a:lnTo>
                  <a:lnTo>
                    <a:pt x="229" y="112"/>
                  </a:lnTo>
                  <a:lnTo>
                    <a:pt x="215" y="111"/>
                  </a:lnTo>
                  <a:lnTo>
                    <a:pt x="0" y="89"/>
                  </a:lnTo>
                  <a:lnTo>
                    <a:pt x="3" y="72"/>
                  </a:lnTo>
                  <a:lnTo>
                    <a:pt x="372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Freeform 60"/>
            <p:cNvSpPr>
              <a:spLocks/>
            </p:cNvSpPr>
            <p:nvPr/>
          </p:nvSpPr>
          <p:spPr bwMode="auto">
            <a:xfrm>
              <a:off x="1011" y="1539"/>
              <a:ext cx="188" cy="427"/>
            </a:xfrm>
            <a:custGeom>
              <a:avLst/>
              <a:gdLst/>
              <a:ahLst/>
              <a:cxnLst>
                <a:cxn ang="0">
                  <a:pos x="373" y="1"/>
                </a:cxn>
                <a:cxn ang="0">
                  <a:pos x="373" y="581"/>
                </a:cxn>
                <a:cxn ang="0">
                  <a:pos x="248" y="685"/>
                </a:cxn>
                <a:cxn ang="0">
                  <a:pos x="244" y="688"/>
                </a:cxn>
                <a:cxn ang="0">
                  <a:pos x="239" y="691"/>
                </a:cxn>
                <a:cxn ang="0">
                  <a:pos x="231" y="693"/>
                </a:cxn>
                <a:cxn ang="0">
                  <a:pos x="218" y="692"/>
                </a:cxn>
                <a:cxn ang="0">
                  <a:pos x="13" y="672"/>
                </a:cxn>
                <a:cxn ang="0">
                  <a:pos x="7" y="671"/>
                </a:cxn>
                <a:cxn ang="0">
                  <a:pos x="2" y="667"/>
                </a:cxn>
                <a:cxn ang="0">
                  <a:pos x="1" y="663"/>
                </a:cxn>
                <a:cxn ang="0">
                  <a:pos x="0" y="654"/>
                </a:cxn>
                <a:cxn ang="0">
                  <a:pos x="1" y="25"/>
                </a:cxn>
                <a:cxn ang="0">
                  <a:pos x="226" y="0"/>
                </a:cxn>
                <a:cxn ang="0">
                  <a:pos x="373" y="1"/>
                </a:cxn>
              </a:cxnLst>
              <a:rect l="0" t="0" r="r" b="b"/>
              <a:pathLst>
                <a:path w="374" h="694">
                  <a:moveTo>
                    <a:pt x="373" y="1"/>
                  </a:moveTo>
                  <a:lnTo>
                    <a:pt x="373" y="581"/>
                  </a:lnTo>
                  <a:lnTo>
                    <a:pt x="248" y="685"/>
                  </a:lnTo>
                  <a:lnTo>
                    <a:pt x="244" y="688"/>
                  </a:lnTo>
                  <a:lnTo>
                    <a:pt x="239" y="691"/>
                  </a:lnTo>
                  <a:lnTo>
                    <a:pt x="231" y="693"/>
                  </a:lnTo>
                  <a:lnTo>
                    <a:pt x="218" y="692"/>
                  </a:lnTo>
                  <a:lnTo>
                    <a:pt x="13" y="672"/>
                  </a:lnTo>
                  <a:lnTo>
                    <a:pt x="7" y="671"/>
                  </a:lnTo>
                  <a:lnTo>
                    <a:pt x="2" y="667"/>
                  </a:lnTo>
                  <a:lnTo>
                    <a:pt x="1" y="663"/>
                  </a:lnTo>
                  <a:lnTo>
                    <a:pt x="0" y="654"/>
                  </a:lnTo>
                  <a:lnTo>
                    <a:pt x="1" y="25"/>
                  </a:lnTo>
                  <a:lnTo>
                    <a:pt x="226" y="0"/>
                  </a:lnTo>
                  <a:lnTo>
                    <a:pt x="373" y="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EAEC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61"/>
            <p:cNvSpPr>
              <a:spLocks/>
            </p:cNvSpPr>
            <p:nvPr/>
          </p:nvSpPr>
          <p:spPr bwMode="auto">
            <a:xfrm>
              <a:off x="1011" y="1536"/>
              <a:ext cx="182" cy="22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206" y="0"/>
                </a:cxn>
                <a:cxn ang="0">
                  <a:pos x="361" y="4"/>
                </a:cxn>
                <a:cxn ang="0">
                  <a:pos x="219" y="35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2" y="23"/>
                </a:cxn>
              </a:cxnLst>
              <a:rect l="0" t="0" r="r" b="b"/>
              <a:pathLst>
                <a:path w="362" h="36">
                  <a:moveTo>
                    <a:pt x="2" y="23"/>
                  </a:moveTo>
                  <a:lnTo>
                    <a:pt x="206" y="0"/>
                  </a:lnTo>
                  <a:lnTo>
                    <a:pt x="361" y="4"/>
                  </a:lnTo>
                  <a:lnTo>
                    <a:pt x="219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3"/>
                  </a:lnTo>
                </a:path>
              </a:pathLst>
            </a:custGeom>
            <a:solidFill>
              <a:srgbClr val="B2B2B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Freeform 62"/>
            <p:cNvSpPr>
              <a:spLocks/>
            </p:cNvSpPr>
            <p:nvPr/>
          </p:nvSpPr>
          <p:spPr bwMode="auto">
            <a:xfrm>
              <a:off x="1008" y="1553"/>
              <a:ext cx="116" cy="392"/>
            </a:xfrm>
            <a:custGeom>
              <a:avLst/>
              <a:gdLst/>
              <a:ahLst/>
              <a:cxnLst>
                <a:cxn ang="0">
                  <a:pos x="5" y="616"/>
                </a:cxn>
                <a:cxn ang="0">
                  <a:pos x="8" y="624"/>
                </a:cxn>
                <a:cxn ang="0">
                  <a:pos x="14" y="625"/>
                </a:cxn>
                <a:cxn ang="0">
                  <a:pos x="20" y="625"/>
                </a:cxn>
                <a:cxn ang="0">
                  <a:pos x="26" y="625"/>
                </a:cxn>
                <a:cxn ang="0">
                  <a:pos x="230" y="638"/>
                </a:cxn>
                <a:cxn ang="0">
                  <a:pos x="230" y="25"/>
                </a:cxn>
                <a:cxn ang="0">
                  <a:pos x="228" y="18"/>
                </a:cxn>
                <a:cxn ang="0">
                  <a:pos x="224" y="14"/>
                </a:cxn>
                <a:cxn ang="0">
                  <a:pos x="219" y="12"/>
                </a:cxn>
                <a:cxn ang="0">
                  <a:pos x="212" y="12"/>
                </a:cxn>
                <a:cxn ang="0">
                  <a:pos x="205" y="12"/>
                </a:cxn>
                <a:cxn ang="0">
                  <a:pos x="47" y="2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1" y="14"/>
                </a:cxn>
                <a:cxn ang="0">
                  <a:pos x="0" y="25"/>
                </a:cxn>
                <a:cxn ang="0">
                  <a:pos x="0" y="351"/>
                </a:cxn>
                <a:cxn ang="0">
                  <a:pos x="0" y="355"/>
                </a:cxn>
                <a:cxn ang="0">
                  <a:pos x="3" y="356"/>
                </a:cxn>
                <a:cxn ang="0">
                  <a:pos x="5" y="355"/>
                </a:cxn>
                <a:cxn ang="0">
                  <a:pos x="5" y="616"/>
                </a:cxn>
              </a:cxnLst>
              <a:rect l="0" t="0" r="r" b="b"/>
              <a:pathLst>
                <a:path w="231" h="639">
                  <a:moveTo>
                    <a:pt x="5" y="616"/>
                  </a:moveTo>
                  <a:lnTo>
                    <a:pt x="8" y="624"/>
                  </a:lnTo>
                  <a:lnTo>
                    <a:pt x="14" y="625"/>
                  </a:lnTo>
                  <a:lnTo>
                    <a:pt x="20" y="625"/>
                  </a:lnTo>
                  <a:lnTo>
                    <a:pt x="26" y="625"/>
                  </a:lnTo>
                  <a:lnTo>
                    <a:pt x="230" y="638"/>
                  </a:lnTo>
                  <a:lnTo>
                    <a:pt x="230" y="25"/>
                  </a:lnTo>
                  <a:lnTo>
                    <a:pt x="228" y="18"/>
                  </a:lnTo>
                  <a:lnTo>
                    <a:pt x="224" y="14"/>
                  </a:lnTo>
                  <a:lnTo>
                    <a:pt x="219" y="12"/>
                  </a:lnTo>
                  <a:lnTo>
                    <a:pt x="212" y="12"/>
                  </a:lnTo>
                  <a:lnTo>
                    <a:pt x="205" y="12"/>
                  </a:lnTo>
                  <a:lnTo>
                    <a:pt x="47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0" y="351"/>
                  </a:lnTo>
                  <a:lnTo>
                    <a:pt x="0" y="355"/>
                  </a:lnTo>
                  <a:lnTo>
                    <a:pt x="3" y="356"/>
                  </a:lnTo>
                  <a:lnTo>
                    <a:pt x="5" y="355"/>
                  </a:lnTo>
                  <a:lnTo>
                    <a:pt x="5" y="616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Line 63"/>
            <p:cNvSpPr>
              <a:spLocks noChangeShapeType="1"/>
            </p:cNvSpPr>
            <p:nvPr/>
          </p:nvSpPr>
          <p:spPr bwMode="auto">
            <a:xfrm>
              <a:off x="1137" y="1562"/>
              <a:ext cx="0" cy="38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Freeform 64"/>
            <p:cNvSpPr>
              <a:spLocks/>
            </p:cNvSpPr>
            <p:nvPr/>
          </p:nvSpPr>
          <p:spPr bwMode="auto">
            <a:xfrm>
              <a:off x="1126" y="1558"/>
              <a:ext cx="6" cy="388"/>
            </a:xfrm>
            <a:custGeom>
              <a:avLst/>
              <a:gdLst/>
              <a:ahLst/>
              <a:cxnLst>
                <a:cxn ang="0">
                  <a:pos x="1" y="631"/>
                </a:cxn>
                <a:cxn ang="0">
                  <a:pos x="12" y="621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" y="631"/>
                </a:cxn>
              </a:cxnLst>
              <a:rect l="0" t="0" r="r" b="b"/>
              <a:pathLst>
                <a:path w="13" h="632">
                  <a:moveTo>
                    <a:pt x="1" y="631"/>
                  </a:moveTo>
                  <a:lnTo>
                    <a:pt x="12" y="621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" y="631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65"/>
            <p:cNvSpPr>
              <a:spLocks noChangeShapeType="1"/>
            </p:cNvSpPr>
            <p:nvPr/>
          </p:nvSpPr>
          <p:spPr bwMode="auto">
            <a:xfrm>
              <a:off x="1011" y="1771"/>
              <a:ext cx="114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86" name="Group 66"/>
            <p:cNvGrpSpPr>
              <a:grpSpLocks/>
            </p:cNvGrpSpPr>
            <p:nvPr/>
          </p:nvGrpSpPr>
          <p:grpSpPr bwMode="auto">
            <a:xfrm>
              <a:off x="1019" y="1778"/>
              <a:ext cx="106" cy="176"/>
              <a:chOff x="2120" y="2914"/>
              <a:chExt cx="211" cy="286"/>
            </a:xfrm>
          </p:grpSpPr>
          <p:sp>
            <p:nvSpPr>
              <p:cNvPr id="56387" name="Line 67"/>
              <p:cNvSpPr>
                <a:spLocks noChangeShapeType="1"/>
              </p:cNvSpPr>
              <p:nvPr/>
            </p:nvSpPr>
            <p:spPr bwMode="auto">
              <a:xfrm>
                <a:off x="2120" y="3179"/>
                <a:ext cx="211" cy="13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68"/>
              <p:cNvSpPr>
                <a:spLocks noChangeShapeType="1"/>
              </p:cNvSpPr>
              <p:nvPr/>
            </p:nvSpPr>
            <p:spPr bwMode="auto">
              <a:xfrm flipV="1">
                <a:off x="2310" y="2922"/>
                <a:ext cx="0" cy="278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69"/>
              <p:cNvSpPr>
                <a:spLocks noChangeShapeType="1"/>
              </p:cNvSpPr>
              <p:nvPr/>
            </p:nvSpPr>
            <p:spPr bwMode="auto">
              <a:xfrm>
                <a:off x="2121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70"/>
              <p:cNvSpPr>
                <a:spLocks noChangeShapeType="1"/>
              </p:cNvSpPr>
              <p:nvPr/>
            </p:nvSpPr>
            <p:spPr bwMode="auto">
              <a:xfrm>
                <a:off x="2129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1" name="Line 71"/>
              <p:cNvSpPr>
                <a:spLocks noChangeShapeType="1"/>
              </p:cNvSpPr>
              <p:nvPr/>
            </p:nvSpPr>
            <p:spPr bwMode="auto">
              <a:xfrm>
                <a:off x="2136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2" name="Line 72"/>
              <p:cNvSpPr>
                <a:spLocks noChangeShapeType="1"/>
              </p:cNvSpPr>
              <p:nvPr/>
            </p:nvSpPr>
            <p:spPr bwMode="auto">
              <a:xfrm>
                <a:off x="2144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73"/>
              <p:cNvSpPr>
                <a:spLocks noChangeShapeType="1"/>
              </p:cNvSpPr>
              <p:nvPr/>
            </p:nvSpPr>
            <p:spPr bwMode="auto">
              <a:xfrm>
                <a:off x="2152" y="291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4" name="Line 74"/>
              <p:cNvSpPr>
                <a:spLocks noChangeShapeType="1"/>
              </p:cNvSpPr>
              <p:nvPr/>
            </p:nvSpPr>
            <p:spPr bwMode="auto">
              <a:xfrm>
                <a:off x="2182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5" name="Line 75"/>
              <p:cNvSpPr>
                <a:spLocks noChangeShapeType="1"/>
              </p:cNvSpPr>
              <p:nvPr/>
            </p:nvSpPr>
            <p:spPr bwMode="auto">
              <a:xfrm>
                <a:off x="2159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6" name="Line 76"/>
              <p:cNvSpPr>
                <a:spLocks noChangeShapeType="1"/>
              </p:cNvSpPr>
              <p:nvPr/>
            </p:nvSpPr>
            <p:spPr bwMode="auto">
              <a:xfrm>
                <a:off x="2167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7" name="Line 77"/>
              <p:cNvSpPr>
                <a:spLocks noChangeShapeType="1"/>
              </p:cNvSpPr>
              <p:nvPr/>
            </p:nvSpPr>
            <p:spPr bwMode="auto">
              <a:xfrm>
                <a:off x="2174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Line 78"/>
              <p:cNvSpPr>
                <a:spLocks noChangeShapeType="1"/>
              </p:cNvSpPr>
              <p:nvPr/>
            </p:nvSpPr>
            <p:spPr bwMode="auto">
              <a:xfrm>
                <a:off x="2189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Line 79"/>
              <p:cNvSpPr>
                <a:spLocks noChangeShapeType="1"/>
              </p:cNvSpPr>
              <p:nvPr/>
            </p:nvSpPr>
            <p:spPr bwMode="auto">
              <a:xfrm>
                <a:off x="2197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Line 80"/>
              <p:cNvSpPr>
                <a:spLocks noChangeShapeType="1"/>
              </p:cNvSpPr>
              <p:nvPr/>
            </p:nvSpPr>
            <p:spPr bwMode="auto">
              <a:xfrm>
                <a:off x="2205" y="2921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Line 81"/>
              <p:cNvSpPr>
                <a:spLocks noChangeShapeType="1"/>
              </p:cNvSpPr>
              <p:nvPr/>
            </p:nvSpPr>
            <p:spPr bwMode="auto">
              <a:xfrm>
                <a:off x="2213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Line 82"/>
              <p:cNvSpPr>
                <a:spLocks noChangeShapeType="1"/>
              </p:cNvSpPr>
              <p:nvPr/>
            </p:nvSpPr>
            <p:spPr bwMode="auto">
              <a:xfrm>
                <a:off x="2221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3" name="Line 83"/>
              <p:cNvSpPr>
                <a:spLocks noChangeShapeType="1"/>
              </p:cNvSpPr>
              <p:nvPr/>
            </p:nvSpPr>
            <p:spPr bwMode="auto">
              <a:xfrm>
                <a:off x="2231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4" name="Line 84"/>
              <p:cNvSpPr>
                <a:spLocks noChangeShapeType="1"/>
              </p:cNvSpPr>
              <p:nvPr/>
            </p:nvSpPr>
            <p:spPr bwMode="auto">
              <a:xfrm>
                <a:off x="2238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5" name="Line 85"/>
              <p:cNvSpPr>
                <a:spLocks noChangeShapeType="1"/>
              </p:cNvSpPr>
              <p:nvPr/>
            </p:nvSpPr>
            <p:spPr bwMode="auto">
              <a:xfrm>
                <a:off x="2246" y="2925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6" name="Line 86"/>
              <p:cNvSpPr>
                <a:spLocks noChangeShapeType="1"/>
              </p:cNvSpPr>
              <p:nvPr/>
            </p:nvSpPr>
            <p:spPr bwMode="auto">
              <a:xfrm flipV="1">
                <a:off x="2253" y="2915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7" name="Line 87"/>
              <p:cNvSpPr>
                <a:spLocks noChangeShapeType="1"/>
              </p:cNvSpPr>
              <p:nvPr/>
            </p:nvSpPr>
            <p:spPr bwMode="auto">
              <a:xfrm>
                <a:off x="2262" y="292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8" name="Line 88"/>
              <p:cNvSpPr>
                <a:spLocks noChangeShapeType="1"/>
              </p:cNvSpPr>
              <p:nvPr/>
            </p:nvSpPr>
            <p:spPr bwMode="auto">
              <a:xfrm>
                <a:off x="2270" y="2927"/>
                <a:ext cx="0" cy="26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9" name="Line 89"/>
              <p:cNvSpPr>
                <a:spLocks noChangeShapeType="1"/>
              </p:cNvSpPr>
              <p:nvPr/>
            </p:nvSpPr>
            <p:spPr bwMode="auto">
              <a:xfrm>
                <a:off x="2277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Line 90"/>
              <p:cNvSpPr>
                <a:spLocks noChangeShapeType="1"/>
              </p:cNvSpPr>
              <p:nvPr/>
            </p:nvSpPr>
            <p:spPr bwMode="auto">
              <a:xfrm>
                <a:off x="2285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1" name="Line 91"/>
              <p:cNvSpPr>
                <a:spLocks noChangeShapeType="1"/>
              </p:cNvSpPr>
              <p:nvPr/>
            </p:nvSpPr>
            <p:spPr bwMode="auto">
              <a:xfrm flipV="1">
                <a:off x="2292" y="2919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Line 92"/>
              <p:cNvSpPr>
                <a:spLocks noChangeShapeType="1"/>
              </p:cNvSpPr>
              <p:nvPr/>
            </p:nvSpPr>
            <p:spPr bwMode="auto">
              <a:xfrm>
                <a:off x="2301" y="293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13" name="Line 93"/>
            <p:cNvSpPr>
              <a:spLocks noChangeShapeType="1"/>
            </p:cNvSpPr>
            <p:nvPr/>
          </p:nvSpPr>
          <p:spPr bwMode="auto">
            <a:xfrm>
              <a:off x="1010" y="1593"/>
              <a:ext cx="115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4" name="Line 94"/>
            <p:cNvSpPr>
              <a:spLocks noChangeShapeType="1"/>
            </p:cNvSpPr>
            <p:nvPr/>
          </p:nvSpPr>
          <p:spPr bwMode="auto">
            <a:xfrm>
              <a:off x="1011" y="1777"/>
              <a:ext cx="114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15" name="Group 95"/>
            <p:cNvGrpSpPr>
              <a:grpSpLocks/>
            </p:cNvGrpSpPr>
            <p:nvPr/>
          </p:nvGrpSpPr>
          <p:grpSpPr bwMode="auto">
            <a:xfrm>
              <a:off x="1021" y="1569"/>
              <a:ext cx="96" cy="22"/>
              <a:chOff x="2124" y="2573"/>
              <a:chExt cx="191" cy="37"/>
            </a:xfrm>
          </p:grpSpPr>
          <p:sp>
            <p:nvSpPr>
              <p:cNvPr id="56416" name="Oval 96"/>
              <p:cNvSpPr>
                <a:spLocks noChangeArrowheads="1"/>
              </p:cNvSpPr>
              <p:nvPr/>
            </p:nvSpPr>
            <p:spPr bwMode="auto">
              <a:xfrm>
                <a:off x="2124" y="2573"/>
                <a:ext cx="8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7" name="Oval 97"/>
              <p:cNvSpPr>
                <a:spLocks noChangeArrowheads="1"/>
              </p:cNvSpPr>
              <p:nvPr/>
            </p:nvSpPr>
            <p:spPr bwMode="auto">
              <a:xfrm>
                <a:off x="2169" y="2575"/>
                <a:ext cx="9" cy="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8" name="Oval 98"/>
              <p:cNvSpPr>
                <a:spLocks noChangeArrowheads="1"/>
              </p:cNvSpPr>
              <p:nvPr/>
            </p:nvSpPr>
            <p:spPr bwMode="auto">
              <a:xfrm>
                <a:off x="2213" y="2578"/>
                <a:ext cx="9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9" name="Freeform 99"/>
              <p:cNvSpPr>
                <a:spLocks/>
              </p:cNvSpPr>
              <p:nvPr/>
            </p:nvSpPr>
            <p:spPr bwMode="auto">
              <a:xfrm>
                <a:off x="2292" y="2577"/>
                <a:ext cx="23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"/>
                  </a:cxn>
                  <a:cxn ang="0">
                    <a:pos x="22" y="32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22" y="1"/>
                    </a:lnTo>
                    <a:lnTo>
                      <a:pt x="22" y="32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20" name="Line 100"/>
            <p:cNvSpPr>
              <a:spLocks noChangeShapeType="1"/>
            </p:cNvSpPr>
            <p:nvPr/>
          </p:nvSpPr>
          <p:spPr bwMode="auto">
            <a:xfrm>
              <a:off x="1011" y="1619"/>
              <a:ext cx="116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1" name="Line 101"/>
            <p:cNvSpPr>
              <a:spLocks noChangeShapeType="1"/>
            </p:cNvSpPr>
            <p:nvPr/>
          </p:nvSpPr>
          <p:spPr bwMode="auto">
            <a:xfrm>
              <a:off x="1011" y="1645"/>
              <a:ext cx="114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2" name="Line 102"/>
            <p:cNvSpPr>
              <a:spLocks noChangeShapeType="1"/>
            </p:cNvSpPr>
            <p:nvPr/>
          </p:nvSpPr>
          <p:spPr bwMode="auto">
            <a:xfrm>
              <a:off x="1011" y="1695"/>
              <a:ext cx="114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" name="Line 103"/>
            <p:cNvSpPr>
              <a:spLocks noChangeShapeType="1"/>
            </p:cNvSpPr>
            <p:nvPr/>
          </p:nvSpPr>
          <p:spPr bwMode="auto">
            <a:xfrm>
              <a:off x="1010" y="1720"/>
              <a:ext cx="116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" name="Line 104"/>
            <p:cNvSpPr>
              <a:spLocks noChangeShapeType="1"/>
            </p:cNvSpPr>
            <p:nvPr/>
          </p:nvSpPr>
          <p:spPr bwMode="auto">
            <a:xfrm>
              <a:off x="1011" y="1669"/>
              <a:ext cx="115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5" name="Freeform 105"/>
            <p:cNvSpPr>
              <a:spLocks/>
            </p:cNvSpPr>
            <p:nvPr/>
          </p:nvSpPr>
          <p:spPr bwMode="auto">
            <a:xfrm>
              <a:off x="1018" y="1618"/>
              <a:ext cx="9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Freeform 106"/>
            <p:cNvSpPr>
              <a:spLocks/>
            </p:cNvSpPr>
            <p:nvPr/>
          </p:nvSpPr>
          <p:spPr bwMode="auto">
            <a:xfrm>
              <a:off x="1018" y="1643"/>
              <a:ext cx="9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Freeform 107"/>
            <p:cNvSpPr>
              <a:spLocks/>
            </p:cNvSpPr>
            <p:nvPr/>
          </p:nvSpPr>
          <p:spPr bwMode="auto">
            <a:xfrm>
              <a:off x="1018" y="1668"/>
              <a:ext cx="9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108"/>
            <p:cNvSpPr>
              <a:spLocks/>
            </p:cNvSpPr>
            <p:nvPr/>
          </p:nvSpPr>
          <p:spPr bwMode="auto">
            <a:xfrm>
              <a:off x="1018" y="1692"/>
              <a:ext cx="99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5" y="57"/>
                </a:cxn>
                <a:cxn ang="0">
                  <a:pos x="195" y="13"/>
                </a:cxn>
                <a:cxn ang="0">
                  <a:pos x="0" y="0"/>
                </a:cxn>
              </a:cxnLst>
              <a:rect l="0" t="0" r="r" b="b"/>
              <a:pathLst>
                <a:path w="196" h="58">
                  <a:moveTo>
                    <a:pt x="0" y="0"/>
                  </a:moveTo>
                  <a:lnTo>
                    <a:pt x="0" y="42"/>
                  </a:lnTo>
                  <a:lnTo>
                    <a:pt x="195" y="57"/>
                  </a:lnTo>
                  <a:lnTo>
                    <a:pt x="195" y="1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Oval 109"/>
            <p:cNvSpPr>
              <a:spLocks noChangeArrowheads="1"/>
            </p:cNvSpPr>
            <p:nvPr/>
          </p:nvSpPr>
          <p:spPr bwMode="auto">
            <a:xfrm flipH="1" flipV="1">
              <a:off x="1084" y="1624"/>
              <a:ext cx="6" cy="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0" name="Freeform 110"/>
            <p:cNvSpPr>
              <a:spLocks/>
            </p:cNvSpPr>
            <p:nvPr/>
          </p:nvSpPr>
          <p:spPr bwMode="auto">
            <a:xfrm>
              <a:off x="1036" y="1648"/>
              <a:ext cx="61" cy="1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19" y="8"/>
                </a:cxn>
              </a:cxnLst>
              <a:rect l="0" t="0" r="r" b="b"/>
              <a:pathLst>
                <a:path w="120" h="25">
                  <a:moveTo>
                    <a:pt x="0" y="24"/>
                  </a:moveTo>
                  <a:lnTo>
                    <a:pt x="0" y="0"/>
                  </a:lnTo>
                  <a:lnTo>
                    <a:pt x="119" y="8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111"/>
            <p:cNvSpPr>
              <a:spLocks/>
            </p:cNvSpPr>
            <p:nvPr/>
          </p:nvSpPr>
          <p:spPr bwMode="auto">
            <a:xfrm>
              <a:off x="1038" y="1655"/>
              <a:ext cx="5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11" y="13"/>
                </a:cxn>
                <a:cxn ang="0">
                  <a:pos x="111" y="8"/>
                </a:cxn>
                <a:cxn ang="0">
                  <a:pos x="0" y="0"/>
                </a:cxn>
              </a:cxnLst>
              <a:rect l="0" t="0" r="r" b="b"/>
              <a:pathLst>
                <a:path w="112" h="14">
                  <a:moveTo>
                    <a:pt x="0" y="0"/>
                  </a:moveTo>
                  <a:lnTo>
                    <a:pt x="0" y="5"/>
                  </a:lnTo>
                  <a:lnTo>
                    <a:pt x="111" y="13"/>
                  </a:lnTo>
                  <a:lnTo>
                    <a:pt x="111" y="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12"/>
            <p:cNvSpPr>
              <a:spLocks/>
            </p:cNvSpPr>
            <p:nvPr/>
          </p:nvSpPr>
          <p:spPr bwMode="auto">
            <a:xfrm>
              <a:off x="1076" y="1664"/>
              <a:ext cx="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Freeform 113"/>
            <p:cNvSpPr>
              <a:spLocks/>
            </p:cNvSpPr>
            <p:nvPr/>
          </p:nvSpPr>
          <p:spPr bwMode="auto">
            <a:xfrm>
              <a:off x="1042" y="1625"/>
              <a:ext cx="38" cy="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8"/>
                </a:cxn>
                <a:cxn ang="0">
                  <a:pos x="74" y="22"/>
                </a:cxn>
                <a:cxn ang="0">
                  <a:pos x="75" y="1"/>
                </a:cxn>
                <a:cxn ang="0">
                  <a:pos x="41" y="0"/>
                </a:cxn>
                <a:cxn ang="0">
                  <a:pos x="37" y="3"/>
                </a:cxn>
                <a:cxn ang="0">
                  <a:pos x="0" y="1"/>
                </a:cxn>
              </a:cxnLst>
              <a:rect l="0" t="0" r="r" b="b"/>
              <a:pathLst>
                <a:path w="76" h="23">
                  <a:moveTo>
                    <a:pt x="0" y="1"/>
                  </a:moveTo>
                  <a:lnTo>
                    <a:pt x="0" y="18"/>
                  </a:lnTo>
                  <a:lnTo>
                    <a:pt x="74" y="22"/>
                  </a:lnTo>
                  <a:lnTo>
                    <a:pt x="75" y="1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Freeform 114"/>
            <p:cNvSpPr>
              <a:spLocks/>
            </p:cNvSpPr>
            <p:nvPr/>
          </p:nvSpPr>
          <p:spPr bwMode="auto">
            <a:xfrm>
              <a:off x="1027" y="1629"/>
              <a:ext cx="73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141" y="6"/>
                </a:cxn>
                <a:cxn ang="0">
                  <a:pos x="144" y="6"/>
                </a:cxn>
                <a:cxn ang="0">
                  <a:pos x="144" y="4"/>
                </a:cxn>
                <a:cxn ang="0">
                  <a:pos x="142" y="4"/>
                </a:cxn>
                <a:cxn ang="0">
                  <a:pos x="137" y="4"/>
                </a:cxn>
                <a:cxn ang="0">
                  <a:pos x="5" y="0"/>
                </a:cxn>
              </a:cxnLst>
              <a:rect l="0" t="0" r="r" b="b"/>
              <a:pathLst>
                <a:path w="145" h="7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37" y="4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936" name="Group 616"/>
          <p:cNvGrpSpPr>
            <a:grpSpLocks/>
          </p:cNvGrpSpPr>
          <p:nvPr/>
        </p:nvGrpSpPr>
        <p:grpSpPr bwMode="auto">
          <a:xfrm>
            <a:off x="3733800" y="2895600"/>
            <a:ext cx="838200" cy="838200"/>
            <a:chOff x="1345" y="2354"/>
            <a:chExt cx="336" cy="350"/>
          </a:xfrm>
        </p:grpSpPr>
        <p:sp>
          <p:nvSpPr>
            <p:cNvPr id="56435" name="Rectangle 115"/>
            <p:cNvSpPr>
              <a:spLocks noChangeArrowheads="1"/>
            </p:cNvSpPr>
            <p:nvPr/>
          </p:nvSpPr>
          <p:spPr bwMode="auto">
            <a:xfrm>
              <a:off x="1430" y="2690"/>
              <a:ext cx="9" cy="1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Rectangle 116"/>
            <p:cNvSpPr>
              <a:spLocks noChangeArrowheads="1"/>
            </p:cNvSpPr>
            <p:nvPr/>
          </p:nvSpPr>
          <p:spPr bwMode="auto">
            <a:xfrm>
              <a:off x="1651" y="2655"/>
              <a:ext cx="9" cy="1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Freeform 117"/>
            <p:cNvSpPr>
              <a:spLocks/>
            </p:cNvSpPr>
            <p:nvPr/>
          </p:nvSpPr>
          <p:spPr bwMode="auto">
            <a:xfrm>
              <a:off x="1345" y="2361"/>
              <a:ext cx="55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4"/>
                </a:cxn>
                <a:cxn ang="0">
                  <a:pos x="440" y="2634"/>
                </a:cxn>
                <a:cxn ang="0">
                  <a:pos x="0" y="2372"/>
                </a:cxn>
                <a:cxn ang="0">
                  <a:pos x="0" y="0"/>
                </a:cxn>
              </a:cxnLst>
              <a:rect l="0" t="0" r="r" b="b"/>
              <a:pathLst>
                <a:path w="440" h="2634">
                  <a:moveTo>
                    <a:pt x="0" y="0"/>
                  </a:moveTo>
                  <a:lnTo>
                    <a:pt x="440" y="4"/>
                  </a:lnTo>
                  <a:lnTo>
                    <a:pt x="440" y="2634"/>
                  </a:lnTo>
                  <a:lnTo>
                    <a:pt x="0" y="2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Freeform 118"/>
            <p:cNvSpPr>
              <a:spLocks/>
            </p:cNvSpPr>
            <p:nvPr/>
          </p:nvSpPr>
          <p:spPr bwMode="auto">
            <a:xfrm>
              <a:off x="1419" y="2354"/>
              <a:ext cx="249" cy="2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230"/>
                </a:cxn>
                <a:cxn ang="0">
                  <a:pos x="1990" y="159"/>
                </a:cxn>
                <a:cxn ang="0">
                  <a:pos x="1993" y="0"/>
                </a:cxn>
                <a:cxn ang="0">
                  <a:pos x="0" y="51"/>
                </a:cxn>
              </a:cxnLst>
              <a:rect l="0" t="0" r="r" b="b"/>
              <a:pathLst>
                <a:path w="1993" h="230">
                  <a:moveTo>
                    <a:pt x="0" y="51"/>
                  </a:moveTo>
                  <a:lnTo>
                    <a:pt x="0" y="230"/>
                  </a:lnTo>
                  <a:lnTo>
                    <a:pt x="1990" y="159"/>
                  </a:lnTo>
                  <a:lnTo>
                    <a:pt x="199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Freeform 119"/>
            <p:cNvSpPr>
              <a:spLocks/>
            </p:cNvSpPr>
            <p:nvPr/>
          </p:nvSpPr>
          <p:spPr bwMode="auto">
            <a:xfrm>
              <a:off x="1418" y="2374"/>
              <a:ext cx="249" cy="277"/>
            </a:xfrm>
            <a:custGeom>
              <a:avLst/>
              <a:gdLst/>
              <a:ahLst/>
              <a:cxnLst>
                <a:cxn ang="0">
                  <a:pos x="0" y="2222"/>
                </a:cxn>
                <a:cxn ang="0">
                  <a:pos x="1992" y="1928"/>
                </a:cxn>
                <a:cxn ang="0">
                  <a:pos x="1992" y="0"/>
                </a:cxn>
                <a:cxn ang="0">
                  <a:pos x="0" y="71"/>
                </a:cxn>
                <a:cxn ang="0">
                  <a:pos x="0" y="2222"/>
                </a:cxn>
              </a:cxnLst>
              <a:rect l="0" t="0" r="r" b="b"/>
              <a:pathLst>
                <a:path w="1992" h="2222">
                  <a:moveTo>
                    <a:pt x="0" y="2222"/>
                  </a:moveTo>
                  <a:lnTo>
                    <a:pt x="1992" y="1928"/>
                  </a:lnTo>
                  <a:lnTo>
                    <a:pt x="1992" y="0"/>
                  </a:lnTo>
                  <a:lnTo>
                    <a:pt x="0" y="71"/>
                  </a:lnTo>
                  <a:lnTo>
                    <a:pt x="0" y="2222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Freeform 120"/>
            <p:cNvSpPr>
              <a:spLocks/>
            </p:cNvSpPr>
            <p:nvPr/>
          </p:nvSpPr>
          <p:spPr bwMode="auto">
            <a:xfrm>
              <a:off x="1422" y="2397"/>
              <a:ext cx="9" cy="22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823"/>
                </a:cxn>
                <a:cxn ang="0">
                  <a:pos x="76" y="1810"/>
                </a:cxn>
                <a:cxn ang="0">
                  <a:pos x="75" y="0"/>
                </a:cxn>
              </a:cxnLst>
              <a:rect l="0" t="0" r="r" b="b"/>
              <a:pathLst>
                <a:path w="76" h="1823">
                  <a:moveTo>
                    <a:pt x="75" y="0"/>
                  </a:moveTo>
                  <a:lnTo>
                    <a:pt x="0" y="6"/>
                  </a:lnTo>
                  <a:lnTo>
                    <a:pt x="0" y="1823"/>
                  </a:lnTo>
                  <a:lnTo>
                    <a:pt x="76" y="18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Freeform 121"/>
            <p:cNvSpPr>
              <a:spLocks/>
            </p:cNvSpPr>
            <p:nvPr/>
          </p:nvSpPr>
          <p:spPr bwMode="auto">
            <a:xfrm>
              <a:off x="1442" y="2396"/>
              <a:ext cx="10" cy="22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3"/>
                </a:cxn>
                <a:cxn ang="0">
                  <a:pos x="0" y="1809"/>
                </a:cxn>
                <a:cxn ang="0">
                  <a:pos x="79" y="1793"/>
                </a:cxn>
                <a:cxn ang="0">
                  <a:pos x="81" y="0"/>
                </a:cxn>
              </a:cxnLst>
              <a:rect l="0" t="0" r="r" b="b"/>
              <a:pathLst>
                <a:path w="81" h="1809">
                  <a:moveTo>
                    <a:pt x="81" y="0"/>
                  </a:moveTo>
                  <a:lnTo>
                    <a:pt x="0" y="3"/>
                  </a:lnTo>
                  <a:lnTo>
                    <a:pt x="0" y="1809"/>
                  </a:lnTo>
                  <a:lnTo>
                    <a:pt x="79" y="179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Freeform 122"/>
            <p:cNvSpPr>
              <a:spLocks/>
            </p:cNvSpPr>
            <p:nvPr/>
          </p:nvSpPr>
          <p:spPr bwMode="auto">
            <a:xfrm>
              <a:off x="1462" y="2395"/>
              <a:ext cx="9" cy="22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793"/>
                </a:cxn>
                <a:cxn ang="0">
                  <a:pos x="76" y="1781"/>
                </a:cxn>
                <a:cxn ang="0">
                  <a:pos x="75" y="0"/>
                </a:cxn>
              </a:cxnLst>
              <a:rect l="0" t="0" r="r" b="b"/>
              <a:pathLst>
                <a:path w="76" h="1793">
                  <a:moveTo>
                    <a:pt x="75" y="0"/>
                  </a:moveTo>
                  <a:lnTo>
                    <a:pt x="0" y="6"/>
                  </a:lnTo>
                  <a:lnTo>
                    <a:pt x="0" y="1793"/>
                  </a:lnTo>
                  <a:lnTo>
                    <a:pt x="76" y="178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Freeform 123"/>
            <p:cNvSpPr>
              <a:spLocks/>
            </p:cNvSpPr>
            <p:nvPr/>
          </p:nvSpPr>
          <p:spPr bwMode="auto">
            <a:xfrm>
              <a:off x="1480" y="2394"/>
              <a:ext cx="10" cy="22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6"/>
                </a:cxn>
                <a:cxn ang="0">
                  <a:pos x="0" y="1777"/>
                </a:cxn>
                <a:cxn ang="0">
                  <a:pos x="79" y="1762"/>
                </a:cxn>
                <a:cxn ang="0">
                  <a:pos x="80" y="0"/>
                </a:cxn>
              </a:cxnLst>
              <a:rect l="0" t="0" r="r" b="b"/>
              <a:pathLst>
                <a:path w="80" h="1777">
                  <a:moveTo>
                    <a:pt x="80" y="0"/>
                  </a:moveTo>
                  <a:lnTo>
                    <a:pt x="0" y="6"/>
                  </a:lnTo>
                  <a:lnTo>
                    <a:pt x="0" y="1777"/>
                  </a:lnTo>
                  <a:lnTo>
                    <a:pt x="79" y="176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Freeform 124"/>
            <p:cNvSpPr>
              <a:spLocks/>
            </p:cNvSpPr>
            <p:nvPr/>
          </p:nvSpPr>
          <p:spPr bwMode="auto">
            <a:xfrm>
              <a:off x="1500" y="2393"/>
              <a:ext cx="9" cy="22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6"/>
                </a:cxn>
                <a:cxn ang="0">
                  <a:pos x="0" y="1764"/>
                </a:cxn>
                <a:cxn ang="0">
                  <a:pos x="76" y="1748"/>
                </a:cxn>
                <a:cxn ang="0">
                  <a:pos x="74" y="0"/>
                </a:cxn>
              </a:cxnLst>
              <a:rect l="0" t="0" r="r" b="b"/>
              <a:pathLst>
                <a:path w="76" h="1764">
                  <a:moveTo>
                    <a:pt x="74" y="0"/>
                  </a:moveTo>
                  <a:lnTo>
                    <a:pt x="0" y="6"/>
                  </a:lnTo>
                  <a:lnTo>
                    <a:pt x="0" y="1764"/>
                  </a:lnTo>
                  <a:lnTo>
                    <a:pt x="76" y="174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Freeform 125"/>
            <p:cNvSpPr>
              <a:spLocks/>
            </p:cNvSpPr>
            <p:nvPr/>
          </p:nvSpPr>
          <p:spPr bwMode="auto">
            <a:xfrm>
              <a:off x="1518" y="2392"/>
              <a:ext cx="10" cy="21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9"/>
                </a:cxn>
                <a:cxn ang="0">
                  <a:pos x="0" y="1752"/>
                </a:cxn>
                <a:cxn ang="0">
                  <a:pos x="78" y="1736"/>
                </a:cxn>
                <a:cxn ang="0">
                  <a:pos x="79" y="0"/>
                </a:cxn>
              </a:cxnLst>
              <a:rect l="0" t="0" r="r" b="b"/>
              <a:pathLst>
                <a:path w="79" h="1752">
                  <a:moveTo>
                    <a:pt x="79" y="0"/>
                  </a:moveTo>
                  <a:lnTo>
                    <a:pt x="0" y="9"/>
                  </a:lnTo>
                  <a:lnTo>
                    <a:pt x="0" y="1752"/>
                  </a:lnTo>
                  <a:lnTo>
                    <a:pt x="78" y="173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Freeform 126"/>
            <p:cNvSpPr>
              <a:spLocks/>
            </p:cNvSpPr>
            <p:nvPr/>
          </p:nvSpPr>
          <p:spPr bwMode="auto">
            <a:xfrm>
              <a:off x="1537" y="2391"/>
              <a:ext cx="10" cy="217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9"/>
                </a:cxn>
                <a:cxn ang="0">
                  <a:pos x="0" y="1736"/>
                </a:cxn>
                <a:cxn ang="0">
                  <a:pos x="79" y="1721"/>
                </a:cxn>
                <a:cxn ang="0">
                  <a:pos x="81" y="0"/>
                </a:cxn>
              </a:cxnLst>
              <a:rect l="0" t="0" r="r" b="b"/>
              <a:pathLst>
                <a:path w="81" h="1736">
                  <a:moveTo>
                    <a:pt x="81" y="0"/>
                  </a:moveTo>
                  <a:lnTo>
                    <a:pt x="0" y="9"/>
                  </a:lnTo>
                  <a:lnTo>
                    <a:pt x="0" y="1736"/>
                  </a:lnTo>
                  <a:lnTo>
                    <a:pt x="79" y="172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Freeform 127"/>
            <p:cNvSpPr>
              <a:spLocks/>
            </p:cNvSpPr>
            <p:nvPr/>
          </p:nvSpPr>
          <p:spPr bwMode="auto">
            <a:xfrm>
              <a:off x="1554" y="2391"/>
              <a:ext cx="9" cy="21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7"/>
                </a:cxn>
                <a:cxn ang="0">
                  <a:pos x="0" y="1714"/>
                </a:cxn>
                <a:cxn ang="0">
                  <a:pos x="77" y="1702"/>
                </a:cxn>
                <a:cxn ang="0">
                  <a:pos x="76" y="0"/>
                </a:cxn>
              </a:cxnLst>
              <a:rect l="0" t="0" r="r" b="b"/>
              <a:pathLst>
                <a:path w="77" h="1714">
                  <a:moveTo>
                    <a:pt x="76" y="0"/>
                  </a:moveTo>
                  <a:lnTo>
                    <a:pt x="0" y="7"/>
                  </a:lnTo>
                  <a:lnTo>
                    <a:pt x="0" y="1714"/>
                  </a:lnTo>
                  <a:lnTo>
                    <a:pt x="77" y="170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Freeform 128"/>
            <p:cNvSpPr>
              <a:spLocks/>
            </p:cNvSpPr>
            <p:nvPr/>
          </p:nvSpPr>
          <p:spPr bwMode="auto">
            <a:xfrm>
              <a:off x="1570" y="2390"/>
              <a:ext cx="10" cy="21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4"/>
                </a:cxn>
                <a:cxn ang="0">
                  <a:pos x="0" y="1703"/>
                </a:cxn>
                <a:cxn ang="0">
                  <a:pos x="79" y="1688"/>
                </a:cxn>
                <a:cxn ang="0">
                  <a:pos x="80" y="0"/>
                </a:cxn>
              </a:cxnLst>
              <a:rect l="0" t="0" r="r" b="b"/>
              <a:pathLst>
                <a:path w="80" h="1703">
                  <a:moveTo>
                    <a:pt x="80" y="0"/>
                  </a:moveTo>
                  <a:lnTo>
                    <a:pt x="0" y="4"/>
                  </a:lnTo>
                  <a:lnTo>
                    <a:pt x="0" y="1703"/>
                  </a:lnTo>
                  <a:lnTo>
                    <a:pt x="79" y="16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Freeform 129"/>
            <p:cNvSpPr>
              <a:spLocks/>
            </p:cNvSpPr>
            <p:nvPr/>
          </p:nvSpPr>
          <p:spPr bwMode="auto">
            <a:xfrm>
              <a:off x="1598" y="2389"/>
              <a:ext cx="10" cy="20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675"/>
                </a:cxn>
                <a:cxn ang="0">
                  <a:pos x="74" y="1660"/>
                </a:cxn>
                <a:cxn ang="0">
                  <a:pos x="75" y="0"/>
                </a:cxn>
              </a:cxnLst>
              <a:rect l="0" t="0" r="r" b="b"/>
              <a:pathLst>
                <a:path w="75" h="1675">
                  <a:moveTo>
                    <a:pt x="75" y="0"/>
                  </a:moveTo>
                  <a:lnTo>
                    <a:pt x="0" y="6"/>
                  </a:lnTo>
                  <a:lnTo>
                    <a:pt x="0" y="1675"/>
                  </a:lnTo>
                  <a:lnTo>
                    <a:pt x="74" y="166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Freeform 130"/>
            <p:cNvSpPr>
              <a:spLocks/>
            </p:cNvSpPr>
            <p:nvPr/>
          </p:nvSpPr>
          <p:spPr bwMode="auto">
            <a:xfrm>
              <a:off x="1619" y="2388"/>
              <a:ext cx="9" cy="20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" y="7"/>
                </a:cxn>
                <a:cxn ang="0">
                  <a:pos x="0" y="1663"/>
                </a:cxn>
                <a:cxn ang="0">
                  <a:pos x="77" y="1648"/>
                </a:cxn>
                <a:cxn ang="0">
                  <a:pos x="76" y="0"/>
                </a:cxn>
              </a:cxnLst>
              <a:rect l="0" t="0" r="r" b="b"/>
              <a:pathLst>
                <a:path w="77" h="1663">
                  <a:moveTo>
                    <a:pt x="76" y="0"/>
                  </a:moveTo>
                  <a:lnTo>
                    <a:pt x="1" y="7"/>
                  </a:lnTo>
                  <a:lnTo>
                    <a:pt x="0" y="1663"/>
                  </a:lnTo>
                  <a:lnTo>
                    <a:pt x="77" y="16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Freeform 131"/>
            <p:cNvSpPr>
              <a:spLocks/>
            </p:cNvSpPr>
            <p:nvPr/>
          </p:nvSpPr>
          <p:spPr bwMode="auto">
            <a:xfrm>
              <a:off x="1400" y="2360"/>
              <a:ext cx="18" cy="344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3"/>
                </a:cxn>
                <a:cxn ang="0">
                  <a:pos x="2" y="2748"/>
                </a:cxn>
                <a:cxn ang="0">
                  <a:pos x="145" y="2724"/>
                </a:cxn>
                <a:cxn ang="0">
                  <a:pos x="146" y="0"/>
                </a:cxn>
              </a:cxnLst>
              <a:rect l="0" t="0" r="r" b="b"/>
              <a:pathLst>
                <a:path w="146" h="2748">
                  <a:moveTo>
                    <a:pt x="146" y="0"/>
                  </a:moveTo>
                  <a:lnTo>
                    <a:pt x="0" y="3"/>
                  </a:lnTo>
                  <a:lnTo>
                    <a:pt x="2" y="2748"/>
                  </a:lnTo>
                  <a:lnTo>
                    <a:pt x="145" y="272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Freeform 132"/>
            <p:cNvSpPr>
              <a:spLocks/>
            </p:cNvSpPr>
            <p:nvPr/>
          </p:nvSpPr>
          <p:spPr bwMode="auto">
            <a:xfrm>
              <a:off x="1418" y="2614"/>
              <a:ext cx="250" cy="86"/>
            </a:xfrm>
            <a:custGeom>
              <a:avLst/>
              <a:gdLst/>
              <a:ahLst/>
              <a:cxnLst>
                <a:cxn ang="0">
                  <a:pos x="0" y="690"/>
                </a:cxn>
                <a:cxn ang="0">
                  <a:pos x="1996" y="383"/>
                </a:cxn>
                <a:cxn ang="0">
                  <a:pos x="1996" y="0"/>
                </a:cxn>
                <a:cxn ang="0">
                  <a:pos x="0" y="298"/>
                </a:cxn>
                <a:cxn ang="0">
                  <a:pos x="0" y="690"/>
                </a:cxn>
              </a:cxnLst>
              <a:rect l="0" t="0" r="r" b="b"/>
              <a:pathLst>
                <a:path w="1996" h="690">
                  <a:moveTo>
                    <a:pt x="0" y="690"/>
                  </a:moveTo>
                  <a:lnTo>
                    <a:pt x="1996" y="383"/>
                  </a:lnTo>
                  <a:lnTo>
                    <a:pt x="1996" y="0"/>
                  </a:lnTo>
                  <a:lnTo>
                    <a:pt x="0" y="298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Line 133"/>
            <p:cNvSpPr>
              <a:spLocks noChangeShapeType="1"/>
            </p:cNvSpPr>
            <p:nvPr/>
          </p:nvSpPr>
          <p:spPr bwMode="auto">
            <a:xfrm>
              <a:off x="1436" y="2382"/>
              <a:ext cx="1" cy="266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Line 134"/>
            <p:cNvSpPr>
              <a:spLocks noChangeShapeType="1"/>
            </p:cNvSpPr>
            <p:nvPr/>
          </p:nvSpPr>
          <p:spPr bwMode="auto">
            <a:xfrm>
              <a:off x="1457" y="2381"/>
              <a:ext cx="1" cy="265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Line 135"/>
            <p:cNvSpPr>
              <a:spLocks noChangeShapeType="1"/>
            </p:cNvSpPr>
            <p:nvPr/>
          </p:nvSpPr>
          <p:spPr bwMode="auto">
            <a:xfrm>
              <a:off x="1475" y="2381"/>
              <a:ext cx="1" cy="26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Line 136"/>
            <p:cNvSpPr>
              <a:spLocks noChangeShapeType="1"/>
            </p:cNvSpPr>
            <p:nvPr/>
          </p:nvSpPr>
          <p:spPr bwMode="auto">
            <a:xfrm>
              <a:off x="1495" y="2380"/>
              <a:ext cx="1" cy="26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Line 137"/>
            <p:cNvSpPr>
              <a:spLocks noChangeShapeType="1"/>
            </p:cNvSpPr>
            <p:nvPr/>
          </p:nvSpPr>
          <p:spPr bwMode="auto">
            <a:xfrm>
              <a:off x="1514" y="2379"/>
              <a:ext cx="1" cy="258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Freeform 138"/>
            <p:cNvSpPr>
              <a:spLocks/>
            </p:cNvSpPr>
            <p:nvPr/>
          </p:nvSpPr>
          <p:spPr bwMode="auto">
            <a:xfrm>
              <a:off x="1531" y="2379"/>
              <a:ext cx="1" cy="2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018"/>
                </a:cxn>
                <a:cxn ang="0">
                  <a:pos x="0" y="2037"/>
                </a:cxn>
              </a:cxnLst>
              <a:rect l="0" t="0" r="r" b="b"/>
              <a:pathLst>
                <a:path w="3" h="2037">
                  <a:moveTo>
                    <a:pt x="3" y="0"/>
                  </a:moveTo>
                  <a:lnTo>
                    <a:pt x="3" y="2018"/>
                  </a:lnTo>
                  <a:lnTo>
                    <a:pt x="0" y="2037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Line 139"/>
            <p:cNvSpPr>
              <a:spLocks noChangeShapeType="1"/>
            </p:cNvSpPr>
            <p:nvPr/>
          </p:nvSpPr>
          <p:spPr bwMode="auto">
            <a:xfrm>
              <a:off x="1550" y="2379"/>
              <a:ext cx="1" cy="254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Line 140"/>
            <p:cNvSpPr>
              <a:spLocks noChangeShapeType="1"/>
            </p:cNvSpPr>
            <p:nvPr/>
          </p:nvSpPr>
          <p:spPr bwMode="auto">
            <a:xfrm>
              <a:off x="1567" y="2377"/>
              <a:ext cx="1" cy="25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Line 141"/>
            <p:cNvSpPr>
              <a:spLocks noChangeShapeType="1"/>
            </p:cNvSpPr>
            <p:nvPr/>
          </p:nvSpPr>
          <p:spPr bwMode="auto">
            <a:xfrm flipH="1">
              <a:off x="1583" y="2377"/>
              <a:ext cx="1" cy="25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Freeform 142"/>
            <p:cNvSpPr>
              <a:spLocks/>
            </p:cNvSpPr>
            <p:nvPr/>
          </p:nvSpPr>
          <p:spPr bwMode="auto">
            <a:xfrm>
              <a:off x="1586" y="2390"/>
              <a:ext cx="10" cy="22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1" y="0"/>
                </a:cxn>
                <a:cxn ang="0">
                  <a:pos x="80" y="1815"/>
                </a:cxn>
                <a:cxn ang="0">
                  <a:pos x="0" y="1829"/>
                </a:cxn>
                <a:cxn ang="0">
                  <a:pos x="1" y="4"/>
                </a:cxn>
              </a:cxnLst>
              <a:rect l="0" t="0" r="r" b="b"/>
              <a:pathLst>
                <a:path w="81" h="1829">
                  <a:moveTo>
                    <a:pt x="1" y="4"/>
                  </a:moveTo>
                  <a:lnTo>
                    <a:pt x="81" y="0"/>
                  </a:lnTo>
                  <a:lnTo>
                    <a:pt x="80" y="1815"/>
                  </a:lnTo>
                  <a:lnTo>
                    <a:pt x="0" y="182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3" name="Line 143"/>
            <p:cNvSpPr>
              <a:spLocks noChangeShapeType="1"/>
            </p:cNvSpPr>
            <p:nvPr/>
          </p:nvSpPr>
          <p:spPr bwMode="auto">
            <a:xfrm flipH="1">
              <a:off x="1612" y="2376"/>
              <a:ext cx="1" cy="246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Line 144"/>
            <p:cNvSpPr>
              <a:spLocks noChangeShapeType="1"/>
            </p:cNvSpPr>
            <p:nvPr/>
          </p:nvSpPr>
          <p:spPr bwMode="auto">
            <a:xfrm>
              <a:off x="1634" y="2375"/>
              <a:ext cx="1" cy="244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Freeform 145"/>
            <p:cNvSpPr>
              <a:spLocks/>
            </p:cNvSpPr>
            <p:nvPr/>
          </p:nvSpPr>
          <p:spPr bwMode="auto">
            <a:xfrm>
              <a:off x="1641" y="2571"/>
              <a:ext cx="17" cy="16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0" y="6"/>
                </a:cxn>
                <a:cxn ang="0">
                  <a:pos x="1" y="128"/>
                </a:cxn>
                <a:cxn ang="0">
                  <a:pos x="134" y="118"/>
                </a:cxn>
                <a:cxn ang="0">
                  <a:pos x="134" y="0"/>
                </a:cxn>
              </a:cxnLst>
              <a:rect l="0" t="0" r="r" b="b"/>
              <a:pathLst>
                <a:path w="134" h="128">
                  <a:moveTo>
                    <a:pt x="134" y="0"/>
                  </a:moveTo>
                  <a:lnTo>
                    <a:pt x="0" y="6"/>
                  </a:lnTo>
                  <a:lnTo>
                    <a:pt x="1" y="128"/>
                  </a:lnTo>
                  <a:lnTo>
                    <a:pt x="134" y="1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Oval 146"/>
            <p:cNvSpPr>
              <a:spLocks noChangeArrowheads="1"/>
            </p:cNvSpPr>
            <p:nvPr/>
          </p:nvSpPr>
          <p:spPr bwMode="auto">
            <a:xfrm>
              <a:off x="1644" y="2489"/>
              <a:ext cx="15" cy="17"/>
            </a:xfrm>
            <a:prstGeom prst="ellipse">
              <a:avLst/>
            </a:prstGeom>
            <a:solidFill>
              <a:srgbClr val="40404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Freeform 147"/>
            <p:cNvSpPr>
              <a:spLocks/>
            </p:cNvSpPr>
            <p:nvPr/>
          </p:nvSpPr>
          <p:spPr bwMode="auto">
            <a:xfrm>
              <a:off x="1668" y="2354"/>
              <a:ext cx="13" cy="30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0"/>
                </a:cxn>
                <a:cxn ang="0">
                  <a:pos x="0" y="2468"/>
                </a:cxn>
                <a:cxn ang="0">
                  <a:pos x="109" y="2443"/>
                </a:cxn>
                <a:cxn ang="0">
                  <a:pos x="109" y="0"/>
                </a:cxn>
              </a:cxnLst>
              <a:rect l="0" t="0" r="r" b="b"/>
              <a:pathLst>
                <a:path w="109" h="2468">
                  <a:moveTo>
                    <a:pt x="109" y="0"/>
                  </a:moveTo>
                  <a:lnTo>
                    <a:pt x="0" y="0"/>
                  </a:lnTo>
                  <a:lnTo>
                    <a:pt x="0" y="2468"/>
                  </a:lnTo>
                  <a:lnTo>
                    <a:pt x="109" y="244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Freeform 148"/>
            <p:cNvSpPr>
              <a:spLocks/>
            </p:cNvSpPr>
            <p:nvPr/>
          </p:nvSpPr>
          <p:spPr bwMode="auto">
            <a:xfrm>
              <a:off x="1642" y="2598"/>
              <a:ext cx="24" cy="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1" y="45"/>
                </a:cxn>
                <a:cxn ang="0">
                  <a:pos x="194" y="26"/>
                </a:cxn>
                <a:cxn ang="0">
                  <a:pos x="136" y="0"/>
                </a:cxn>
              </a:cxnLst>
              <a:rect l="0" t="0" r="r" b="b"/>
              <a:pathLst>
                <a:path w="194" h="45">
                  <a:moveTo>
                    <a:pt x="0" y="13"/>
                  </a:moveTo>
                  <a:lnTo>
                    <a:pt x="51" y="45"/>
                  </a:lnTo>
                  <a:lnTo>
                    <a:pt x="194" y="26"/>
                  </a:ln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Freeform 149"/>
            <p:cNvSpPr>
              <a:spLocks/>
            </p:cNvSpPr>
            <p:nvPr/>
          </p:nvSpPr>
          <p:spPr bwMode="auto">
            <a:xfrm>
              <a:off x="1640" y="2477"/>
              <a:ext cx="22" cy="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74" y="0"/>
                </a:cxn>
                <a:cxn ang="0">
                  <a:pos x="173" y="71"/>
                </a:cxn>
                <a:cxn ang="0">
                  <a:pos x="0" y="74"/>
                </a:cxn>
                <a:cxn ang="0">
                  <a:pos x="0" y="3"/>
                </a:cxn>
              </a:cxnLst>
              <a:rect l="0" t="0" r="r" b="b"/>
              <a:pathLst>
                <a:path w="174" h="74">
                  <a:moveTo>
                    <a:pt x="0" y="3"/>
                  </a:moveTo>
                  <a:lnTo>
                    <a:pt x="174" y="0"/>
                  </a:lnTo>
                  <a:lnTo>
                    <a:pt x="173" y="71"/>
                  </a:lnTo>
                  <a:lnTo>
                    <a:pt x="0" y="74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Freeform 150"/>
            <p:cNvSpPr>
              <a:spLocks/>
            </p:cNvSpPr>
            <p:nvPr/>
          </p:nvSpPr>
          <p:spPr bwMode="auto">
            <a:xfrm>
              <a:off x="1444" y="2487"/>
              <a:ext cx="6" cy="1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62"/>
                </a:cxn>
                <a:cxn ang="0">
                  <a:pos x="52" y="959"/>
                </a:cxn>
                <a:cxn ang="0">
                  <a:pos x="51" y="0"/>
                </a:cxn>
              </a:cxnLst>
              <a:rect l="0" t="0" r="r" b="b"/>
              <a:pathLst>
                <a:path w="52" h="962">
                  <a:moveTo>
                    <a:pt x="51" y="0"/>
                  </a:moveTo>
                  <a:lnTo>
                    <a:pt x="0" y="0"/>
                  </a:lnTo>
                  <a:lnTo>
                    <a:pt x="1" y="962"/>
                  </a:lnTo>
                  <a:lnTo>
                    <a:pt x="52" y="95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Freeform 151"/>
            <p:cNvSpPr>
              <a:spLocks/>
            </p:cNvSpPr>
            <p:nvPr/>
          </p:nvSpPr>
          <p:spPr bwMode="auto">
            <a:xfrm>
              <a:off x="1463" y="2485"/>
              <a:ext cx="7" cy="12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0"/>
                </a:cxn>
                <a:cxn ang="0">
                  <a:pos x="1" y="958"/>
                </a:cxn>
                <a:cxn ang="0">
                  <a:pos x="51" y="948"/>
                </a:cxn>
                <a:cxn ang="0">
                  <a:pos x="50" y="0"/>
                </a:cxn>
              </a:cxnLst>
              <a:rect l="0" t="0" r="r" b="b"/>
              <a:pathLst>
                <a:path w="51" h="958">
                  <a:moveTo>
                    <a:pt x="50" y="0"/>
                  </a:moveTo>
                  <a:lnTo>
                    <a:pt x="0" y="0"/>
                  </a:lnTo>
                  <a:lnTo>
                    <a:pt x="1" y="958"/>
                  </a:lnTo>
                  <a:lnTo>
                    <a:pt x="51" y="9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Freeform 152"/>
            <p:cNvSpPr>
              <a:spLocks/>
            </p:cNvSpPr>
            <p:nvPr/>
          </p:nvSpPr>
          <p:spPr bwMode="auto">
            <a:xfrm>
              <a:off x="1482" y="2483"/>
              <a:ext cx="6" cy="11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0"/>
                </a:cxn>
                <a:cxn ang="0">
                  <a:pos x="1" y="947"/>
                </a:cxn>
                <a:cxn ang="0">
                  <a:pos x="52" y="940"/>
                </a:cxn>
                <a:cxn ang="0">
                  <a:pos x="50" y="0"/>
                </a:cxn>
              </a:cxnLst>
              <a:rect l="0" t="0" r="r" b="b"/>
              <a:pathLst>
                <a:path w="52" h="947">
                  <a:moveTo>
                    <a:pt x="50" y="0"/>
                  </a:moveTo>
                  <a:lnTo>
                    <a:pt x="0" y="0"/>
                  </a:lnTo>
                  <a:lnTo>
                    <a:pt x="1" y="947"/>
                  </a:lnTo>
                  <a:lnTo>
                    <a:pt x="52" y="9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Freeform 153"/>
            <p:cNvSpPr>
              <a:spLocks/>
            </p:cNvSpPr>
            <p:nvPr/>
          </p:nvSpPr>
          <p:spPr bwMode="auto">
            <a:xfrm>
              <a:off x="1501" y="2482"/>
              <a:ext cx="7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7"/>
                </a:cxn>
                <a:cxn ang="0">
                  <a:pos x="51" y="931"/>
                </a:cxn>
                <a:cxn ang="0">
                  <a:pos x="51" y="0"/>
                </a:cxn>
              </a:cxnLst>
              <a:rect l="0" t="0" r="r" b="b"/>
              <a:pathLst>
                <a:path w="51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1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Freeform 154"/>
            <p:cNvSpPr>
              <a:spLocks/>
            </p:cNvSpPr>
            <p:nvPr/>
          </p:nvSpPr>
          <p:spPr bwMode="auto">
            <a:xfrm>
              <a:off x="1520" y="2480"/>
              <a:ext cx="6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7"/>
                </a:cxn>
                <a:cxn ang="0">
                  <a:pos x="52" y="931"/>
                </a:cxn>
                <a:cxn ang="0">
                  <a:pos x="51" y="0"/>
                </a:cxn>
              </a:cxnLst>
              <a:rect l="0" t="0" r="r" b="b"/>
              <a:pathLst>
                <a:path w="52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2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155"/>
            <p:cNvSpPr>
              <a:spLocks/>
            </p:cNvSpPr>
            <p:nvPr/>
          </p:nvSpPr>
          <p:spPr bwMode="auto">
            <a:xfrm>
              <a:off x="1538" y="2479"/>
              <a:ext cx="6" cy="11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4"/>
                </a:cxn>
                <a:cxn ang="0">
                  <a:pos x="52" y="924"/>
                </a:cxn>
                <a:cxn ang="0">
                  <a:pos x="51" y="0"/>
                </a:cxn>
              </a:cxnLst>
              <a:rect l="0" t="0" r="r" b="b"/>
              <a:pathLst>
                <a:path w="52" h="934">
                  <a:moveTo>
                    <a:pt x="51" y="0"/>
                  </a:moveTo>
                  <a:lnTo>
                    <a:pt x="0" y="0"/>
                  </a:lnTo>
                  <a:lnTo>
                    <a:pt x="1" y="934"/>
                  </a:lnTo>
                  <a:lnTo>
                    <a:pt x="52" y="9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Freeform 156"/>
            <p:cNvSpPr>
              <a:spLocks/>
            </p:cNvSpPr>
            <p:nvPr/>
          </p:nvSpPr>
          <p:spPr bwMode="auto">
            <a:xfrm>
              <a:off x="1555" y="2476"/>
              <a:ext cx="7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3"/>
                </a:cxn>
                <a:cxn ang="0">
                  <a:pos x="1" y="935"/>
                </a:cxn>
                <a:cxn ang="0">
                  <a:pos x="52" y="928"/>
                </a:cxn>
                <a:cxn ang="0">
                  <a:pos x="51" y="0"/>
                </a:cxn>
              </a:cxnLst>
              <a:rect l="0" t="0" r="r" b="b"/>
              <a:pathLst>
                <a:path w="52" h="935">
                  <a:moveTo>
                    <a:pt x="51" y="0"/>
                  </a:moveTo>
                  <a:lnTo>
                    <a:pt x="0" y="3"/>
                  </a:lnTo>
                  <a:lnTo>
                    <a:pt x="1" y="935"/>
                  </a:lnTo>
                  <a:lnTo>
                    <a:pt x="52" y="9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Freeform 157"/>
            <p:cNvSpPr>
              <a:spLocks/>
            </p:cNvSpPr>
            <p:nvPr/>
          </p:nvSpPr>
          <p:spPr bwMode="auto">
            <a:xfrm>
              <a:off x="1571" y="2475"/>
              <a:ext cx="7" cy="11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22"/>
                </a:cxn>
                <a:cxn ang="0">
                  <a:pos x="52" y="915"/>
                </a:cxn>
                <a:cxn ang="0">
                  <a:pos x="51" y="0"/>
                </a:cxn>
              </a:cxnLst>
              <a:rect l="0" t="0" r="r" b="b"/>
              <a:pathLst>
                <a:path w="52" h="922">
                  <a:moveTo>
                    <a:pt x="51" y="0"/>
                  </a:moveTo>
                  <a:lnTo>
                    <a:pt x="0" y="0"/>
                  </a:lnTo>
                  <a:lnTo>
                    <a:pt x="1" y="922"/>
                  </a:lnTo>
                  <a:lnTo>
                    <a:pt x="52" y="9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Freeform 158"/>
            <p:cNvSpPr>
              <a:spLocks/>
            </p:cNvSpPr>
            <p:nvPr/>
          </p:nvSpPr>
          <p:spPr bwMode="auto">
            <a:xfrm>
              <a:off x="1600" y="2473"/>
              <a:ext cx="6" cy="11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0"/>
                </a:cxn>
                <a:cxn ang="0">
                  <a:pos x="0" y="914"/>
                </a:cxn>
                <a:cxn ang="0">
                  <a:pos x="51" y="904"/>
                </a:cxn>
                <a:cxn ang="0">
                  <a:pos x="52" y="0"/>
                </a:cxn>
              </a:cxnLst>
              <a:rect l="0" t="0" r="r" b="b"/>
              <a:pathLst>
                <a:path w="52" h="914">
                  <a:moveTo>
                    <a:pt x="52" y="0"/>
                  </a:moveTo>
                  <a:lnTo>
                    <a:pt x="1" y="0"/>
                  </a:lnTo>
                  <a:lnTo>
                    <a:pt x="0" y="914"/>
                  </a:lnTo>
                  <a:lnTo>
                    <a:pt x="51" y="90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Freeform 159"/>
            <p:cNvSpPr>
              <a:spLocks/>
            </p:cNvSpPr>
            <p:nvPr/>
          </p:nvSpPr>
          <p:spPr bwMode="auto">
            <a:xfrm>
              <a:off x="1620" y="2471"/>
              <a:ext cx="6" cy="11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0"/>
                </a:cxn>
                <a:cxn ang="0">
                  <a:pos x="0" y="907"/>
                </a:cxn>
                <a:cxn ang="0">
                  <a:pos x="50" y="899"/>
                </a:cxn>
                <a:cxn ang="0">
                  <a:pos x="52" y="0"/>
                </a:cxn>
              </a:cxnLst>
              <a:rect l="0" t="0" r="r" b="b"/>
              <a:pathLst>
                <a:path w="52" h="907">
                  <a:moveTo>
                    <a:pt x="52" y="0"/>
                  </a:moveTo>
                  <a:lnTo>
                    <a:pt x="1" y="0"/>
                  </a:lnTo>
                  <a:lnTo>
                    <a:pt x="0" y="907"/>
                  </a:lnTo>
                  <a:lnTo>
                    <a:pt x="50" y="89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Freeform 160"/>
            <p:cNvSpPr>
              <a:spLocks/>
            </p:cNvSpPr>
            <p:nvPr/>
          </p:nvSpPr>
          <p:spPr bwMode="auto">
            <a:xfrm>
              <a:off x="1656" y="2627"/>
              <a:ext cx="9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2" y="23"/>
                </a:cxn>
                <a:cxn ang="0">
                  <a:pos x="73" y="172"/>
                </a:cxn>
                <a:cxn ang="0">
                  <a:pos x="0" y="147"/>
                </a:cxn>
              </a:cxnLst>
              <a:rect l="0" t="0" r="r" b="b"/>
              <a:pathLst>
                <a:path w="73" h="172">
                  <a:moveTo>
                    <a:pt x="3" y="0"/>
                  </a:moveTo>
                  <a:lnTo>
                    <a:pt x="72" y="23"/>
                  </a:lnTo>
                  <a:lnTo>
                    <a:pt x="73" y="172"/>
                  </a:lnTo>
                  <a:lnTo>
                    <a:pt x="0" y="147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1" name="Group 161"/>
            <p:cNvGrpSpPr>
              <a:grpSpLocks/>
            </p:cNvGrpSpPr>
            <p:nvPr/>
          </p:nvGrpSpPr>
          <p:grpSpPr bwMode="auto">
            <a:xfrm>
              <a:off x="1405" y="2370"/>
              <a:ext cx="7" cy="322"/>
              <a:chOff x="1405" y="2370"/>
              <a:chExt cx="7" cy="322"/>
            </a:xfrm>
          </p:grpSpPr>
          <p:sp>
            <p:nvSpPr>
              <p:cNvPr id="56482" name="Oval 162"/>
              <p:cNvSpPr>
                <a:spLocks noChangeArrowheads="1"/>
              </p:cNvSpPr>
              <p:nvPr/>
            </p:nvSpPr>
            <p:spPr bwMode="auto">
              <a:xfrm>
                <a:off x="1405" y="261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Oval 163"/>
              <p:cNvSpPr>
                <a:spLocks noChangeArrowheads="1"/>
              </p:cNvSpPr>
              <p:nvPr/>
            </p:nvSpPr>
            <p:spPr bwMode="auto">
              <a:xfrm>
                <a:off x="1405" y="2658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4" name="Oval 164"/>
              <p:cNvSpPr>
                <a:spLocks noChangeArrowheads="1"/>
              </p:cNvSpPr>
              <p:nvPr/>
            </p:nvSpPr>
            <p:spPr bwMode="auto">
              <a:xfrm>
                <a:off x="1405" y="267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Oval 165"/>
              <p:cNvSpPr>
                <a:spLocks noChangeArrowheads="1"/>
              </p:cNvSpPr>
              <p:nvPr/>
            </p:nvSpPr>
            <p:spPr bwMode="auto">
              <a:xfrm>
                <a:off x="1405" y="2685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6" name="Oval 166"/>
              <p:cNvSpPr>
                <a:spLocks noChangeArrowheads="1"/>
              </p:cNvSpPr>
              <p:nvPr/>
            </p:nvSpPr>
            <p:spPr bwMode="auto">
              <a:xfrm>
                <a:off x="1405" y="244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Oval 167"/>
              <p:cNvSpPr>
                <a:spLocks noChangeArrowheads="1"/>
              </p:cNvSpPr>
              <p:nvPr/>
            </p:nvSpPr>
            <p:spPr bwMode="auto">
              <a:xfrm>
                <a:off x="1405" y="240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8" name="Oval 168"/>
              <p:cNvSpPr>
                <a:spLocks noChangeArrowheads="1"/>
              </p:cNvSpPr>
              <p:nvPr/>
            </p:nvSpPr>
            <p:spPr bwMode="auto">
              <a:xfrm>
                <a:off x="1405" y="2386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Oval 169"/>
              <p:cNvSpPr>
                <a:spLocks noChangeArrowheads="1"/>
              </p:cNvSpPr>
              <p:nvPr/>
            </p:nvSpPr>
            <p:spPr bwMode="auto">
              <a:xfrm>
                <a:off x="1405" y="2370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90" name="Group 170"/>
            <p:cNvGrpSpPr>
              <a:grpSpLocks/>
            </p:cNvGrpSpPr>
            <p:nvPr/>
          </p:nvGrpSpPr>
          <p:grpSpPr bwMode="auto">
            <a:xfrm>
              <a:off x="1672" y="2359"/>
              <a:ext cx="6" cy="294"/>
              <a:chOff x="1672" y="2359"/>
              <a:chExt cx="6" cy="294"/>
            </a:xfrm>
          </p:grpSpPr>
          <p:sp>
            <p:nvSpPr>
              <p:cNvPr id="56491" name="Oval 171"/>
              <p:cNvSpPr>
                <a:spLocks noChangeArrowheads="1"/>
              </p:cNvSpPr>
              <p:nvPr/>
            </p:nvSpPr>
            <p:spPr bwMode="auto">
              <a:xfrm>
                <a:off x="1672" y="2579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2" name="Oval 172"/>
              <p:cNvSpPr>
                <a:spLocks noChangeArrowheads="1"/>
              </p:cNvSpPr>
              <p:nvPr/>
            </p:nvSpPr>
            <p:spPr bwMode="auto">
              <a:xfrm>
                <a:off x="1672" y="2622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Oval 173"/>
              <p:cNvSpPr>
                <a:spLocks noChangeArrowheads="1"/>
              </p:cNvSpPr>
              <p:nvPr/>
            </p:nvSpPr>
            <p:spPr bwMode="auto">
              <a:xfrm>
                <a:off x="1672" y="2634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4" name="Oval 174"/>
              <p:cNvSpPr>
                <a:spLocks noChangeArrowheads="1"/>
              </p:cNvSpPr>
              <p:nvPr/>
            </p:nvSpPr>
            <p:spPr bwMode="auto">
              <a:xfrm>
                <a:off x="1672" y="2646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5" name="Oval 175"/>
              <p:cNvSpPr>
                <a:spLocks noChangeArrowheads="1"/>
              </p:cNvSpPr>
              <p:nvPr/>
            </p:nvSpPr>
            <p:spPr bwMode="auto">
              <a:xfrm>
                <a:off x="1672" y="242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Oval 176"/>
              <p:cNvSpPr>
                <a:spLocks noChangeArrowheads="1"/>
              </p:cNvSpPr>
              <p:nvPr/>
            </p:nvSpPr>
            <p:spPr bwMode="auto">
              <a:xfrm>
                <a:off x="1672" y="2387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Oval 177"/>
              <p:cNvSpPr>
                <a:spLocks noChangeArrowheads="1"/>
              </p:cNvSpPr>
              <p:nvPr/>
            </p:nvSpPr>
            <p:spPr bwMode="auto">
              <a:xfrm>
                <a:off x="1672" y="237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Oval 178"/>
              <p:cNvSpPr>
                <a:spLocks noChangeArrowheads="1"/>
              </p:cNvSpPr>
              <p:nvPr/>
            </p:nvSpPr>
            <p:spPr bwMode="auto">
              <a:xfrm>
                <a:off x="1672" y="2359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99" name="Group 179"/>
            <p:cNvGrpSpPr>
              <a:grpSpLocks/>
            </p:cNvGrpSpPr>
            <p:nvPr/>
          </p:nvGrpSpPr>
          <p:grpSpPr bwMode="auto">
            <a:xfrm>
              <a:off x="1422" y="2428"/>
              <a:ext cx="12" cy="36"/>
              <a:chOff x="1422" y="2428"/>
              <a:chExt cx="12" cy="36"/>
            </a:xfrm>
          </p:grpSpPr>
          <p:sp>
            <p:nvSpPr>
              <p:cNvPr id="56500" name="Freeform 180"/>
              <p:cNvSpPr>
                <a:spLocks/>
              </p:cNvSpPr>
              <p:nvPr/>
            </p:nvSpPr>
            <p:spPr bwMode="auto">
              <a:xfrm>
                <a:off x="1422" y="2437"/>
                <a:ext cx="9" cy="27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0" y="0"/>
                  </a:cxn>
                  <a:cxn ang="0">
                    <a:pos x="0" y="211"/>
                  </a:cxn>
                  <a:cxn ang="0">
                    <a:pos x="70" y="214"/>
                  </a:cxn>
                  <a:cxn ang="0">
                    <a:pos x="70" y="0"/>
                  </a:cxn>
                </a:cxnLst>
                <a:rect l="0" t="0" r="r" b="b"/>
                <a:pathLst>
                  <a:path w="70" h="214">
                    <a:moveTo>
                      <a:pt x="70" y="0"/>
                    </a:moveTo>
                    <a:lnTo>
                      <a:pt x="0" y="0"/>
                    </a:lnTo>
                    <a:lnTo>
                      <a:pt x="0" y="211"/>
                    </a:lnTo>
                    <a:lnTo>
                      <a:pt x="70" y="21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0606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Freeform 181"/>
              <p:cNvSpPr>
                <a:spLocks/>
              </p:cNvSpPr>
              <p:nvPr/>
            </p:nvSpPr>
            <p:spPr bwMode="auto">
              <a:xfrm>
                <a:off x="1423" y="2428"/>
                <a:ext cx="11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55"/>
                  </a:cxn>
                  <a:cxn ang="0">
                    <a:pos x="0" y="58"/>
                  </a:cxn>
                  <a:cxn ang="0">
                    <a:pos x="0" y="281"/>
                  </a:cxn>
                  <a:cxn ang="0">
                    <a:pos x="25" y="291"/>
                  </a:cxn>
                  <a:cxn ang="0">
                    <a:pos x="25" y="77"/>
                  </a:cxn>
                  <a:cxn ang="0">
                    <a:pos x="63" y="77"/>
                  </a:cxn>
                  <a:cxn ang="0">
                    <a:pos x="63" y="284"/>
                  </a:cxn>
                  <a:cxn ang="0">
                    <a:pos x="86" y="288"/>
                  </a:cxn>
                  <a:cxn ang="0">
                    <a:pos x="86" y="58"/>
                  </a:cxn>
                  <a:cxn ang="0">
                    <a:pos x="63" y="48"/>
                  </a:cxn>
                  <a:cxn ang="0">
                    <a:pos x="67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291">
                    <a:moveTo>
                      <a:pt x="13" y="0"/>
                    </a:moveTo>
                    <a:lnTo>
                      <a:pt x="16" y="55"/>
                    </a:lnTo>
                    <a:lnTo>
                      <a:pt x="0" y="58"/>
                    </a:lnTo>
                    <a:lnTo>
                      <a:pt x="0" y="281"/>
                    </a:lnTo>
                    <a:lnTo>
                      <a:pt x="25" y="291"/>
                    </a:lnTo>
                    <a:lnTo>
                      <a:pt x="25" y="77"/>
                    </a:lnTo>
                    <a:lnTo>
                      <a:pt x="63" y="77"/>
                    </a:lnTo>
                    <a:lnTo>
                      <a:pt x="63" y="284"/>
                    </a:lnTo>
                    <a:lnTo>
                      <a:pt x="86" y="288"/>
                    </a:lnTo>
                    <a:lnTo>
                      <a:pt x="86" y="58"/>
                    </a:lnTo>
                    <a:lnTo>
                      <a:pt x="63" y="48"/>
                    </a:lnTo>
                    <a:lnTo>
                      <a:pt x="6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02" name="Group 182"/>
            <p:cNvGrpSpPr>
              <a:grpSpLocks/>
            </p:cNvGrpSpPr>
            <p:nvPr/>
          </p:nvGrpSpPr>
          <p:grpSpPr bwMode="auto">
            <a:xfrm>
              <a:off x="1443" y="2399"/>
              <a:ext cx="7" cy="82"/>
              <a:chOff x="1443" y="2399"/>
              <a:chExt cx="7" cy="82"/>
            </a:xfrm>
          </p:grpSpPr>
          <p:sp>
            <p:nvSpPr>
              <p:cNvPr id="56503" name="Rectangle 183"/>
              <p:cNvSpPr>
                <a:spLocks noChangeArrowheads="1"/>
              </p:cNvSpPr>
              <p:nvPr/>
            </p:nvSpPr>
            <p:spPr bwMode="auto">
              <a:xfrm>
                <a:off x="1445" y="2399"/>
                <a:ext cx="4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Rectangle 184"/>
              <p:cNvSpPr>
                <a:spLocks noChangeArrowheads="1"/>
              </p:cNvSpPr>
              <p:nvPr/>
            </p:nvSpPr>
            <p:spPr bwMode="auto">
              <a:xfrm>
                <a:off x="1444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Rectangle 185"/>
              <p:cNvSpPr>
                <a:spLocks noChangeArrowheads="1"/>
              </p:cNvSpPr>
              <p:nvPr/>
            </p:nvSpPr>
            <p:spPr bwMode="auto">
              <a:xfrm>
                <a:off x="1443" y="240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Rectangle 186"/>
              <p:cNvSpPr>
                <a:spLocks noChangeArrowheads="1"/>
              </p:cNvSpPr>
              <p:nvPr/>
            </p:nvSpPr>
            <p:spPr bwMode="auto">
              <a:xfrm>
                <a:off x="1444" y="241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Rectangle 187"/>
              <p:cNvSpPr>
                <a:spLocks noChangeArrowheads="1"/>
              </p:cNvSpPr>
              <p:nvPr/>
            </p:nvSpPr>
            <p:spPr bwMode="auto">
              <a:xfrm>
                <a:off x="1444" y="242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8" name="Rectangle 188"/>
              <p:cNvSpPr>
                <a:spLocks noChangeArrowheads="1"/>
              </p:cNvSpPr>
              <p:nvPr/>
            </p:nvSpPr>
            <p:spPr bwMode="auto">
              <a:xfrm>
                <a:off x="1444" y="242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Rectangle 189"/>
              <p:cNvSpPr>
                <a:spLocks noChangeArrowheads="1"/>
              </p:cNvSpPr>
              <p:nvPr/>
            </p:nvSpPr>
            <p:spPr bwMode="auto">
              <a:xfrm>
                <a:off x="1443" y="243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Rectangle 190"/>
              <p:cNvSpPr>
                <a:spLocks noChangeArrowheads="1"/>
              </p:cNvSpPr>
              <p:nvPr/>
            </p:nvSpPr>
            <p:spPr bwMode="auto">
              <a:xfrm>
                <a:off x="1444" y="2439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Rectangle 191"/>
              <p:cNvSpPr>
                <a:spLocks noChangeArrowheads="1"/>
              </p:cNvSpPr>
              <p:nvPr/>
            </p:nvSpPr>
            <p:spPr bwMode="auto">
              <a:xfrm>
                <a:off x="1444" y="244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Rectangle 192"/>
              <p:cNvSpPr>
                <a:spLocks noChangeArrowheads="1"/>
              </p:cNvSpPr>
              <p:nvPr/>
            </p:nvSpPr>
            <p:spPr bwMode="auto">
              <a:xfrm>
                <a:off x="1444" y="245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Rectangle 193"/>
              <p:cNvSpPr>
                <a:spLocks noChangeArrowheads="1"/>
              </p:cNvSpPr>
              <p:nvPr/>
            </p:nvSpPr>
            <p:spPr bwMode="auto">
              <a:xfrm>
                <a:off x="1444" y="245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Rectangle 194"/>
              <p:cNvSpPr>
                <a:spLocks noChangeArrowheads="1"/>
              </p:cNvSpPr>
              <p:nvPr/>
            </p:nvSpPr>
            <p:spPr bwMode="auto">
              <a:xfrm>
                <a:off x="1443" y="246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Rectangle 195"/>
              <p:cNvSpPr>
                <a:spLocks noChangeArrowheads="1"/>
              </p:cNvSpPr>
              <p:nvPr/>
            </p:nvSpPr>
            <p:spPr bwMode="auto">
              <a:xfrm>
                <a:off x="1443" y="246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Rectangle 196"/>
              <p:cNvSpPr>
                <a:spLocks noChangeArrowheads="1"/>
              </p:cNvSpPr>
              <p:nvPr/>
            </p:nvSpPr>
            <p:spPr bwMode="auto">
              <a:xfrm>
                <a:off x="1443" y="247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17" name="Group 197"/>
            <p:cNvGrpSpPr>
              <a:grpSpLocks/>
            </p:cNvGrpSpPr>
            <p:nvPr/>
          </p:nvGrpSpPr>
          <p:grpSpPr bwMode="auto">
            <a:xfrm>
              <a:off x="1463" y="2399"/>
              <a:ext cx="7" cy="81"/>
              <a:chOff x="1463" y="2399"/>
              <a:chExt cx="7" cy="81"/>
            </a:xfrm>
          </p:grpSpPr>
          <p:sp>
            <p:nvSpPr>
              <p:cNvPr id="56518" name="Rectangle 198"/>
              <p:cNvSpPr>
                <a:spLocks noChangeArrowheads="1"/>
              </p:cNvSpPr>
              <p:nvPr/>
            </p:nvSpPr>
            <p:spPr bwMode="auto">
              <a:xfrm>
                <a:off x="1465" y="2399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Rectangle 199"/>
              <p:cNvSpPr>
                <a:spLocks noChangeArrowheads="1"/>
              </p:cNvSpPr>
              <p:nvPr/>
            </p:nvSpPr>
            <p:spPr bwMode="auto">
              <a:xfrm>
                <a:off x="1464" y="2401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Rectangle 200"/>
              <p:cNvSpPr>
                <a:spLocks noChangeArrowheads="1"/>
              </p:cNvSpPr>
              <p:nvPr/>
            </p:nvSpPr>
            <p:spPr bwMode="auto">
              <a:xfrm>
                <a:off x="1463" y="240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Rectangle 201"/>
              <p:cNvSpPr>
                <a:spLocks noChangeArrowheads="1"/>
              </p:cNvSpPr>
              <p:nvPr/>
            </p:nvSpPr>
            <p:spPr bwMode="auto">
              <a:xfrm>
                <a:off x="1464" y="241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2" name="Rectangle 202"/>
              <p:cNvSpPr>
                <a:spLocks noChangeArrowheads="1"/>
              </p:cNvSpPr>
              <p:nvPr/>
            </p:nvSpPr>
            <p:spPr bwMode="auto">
              <a:xfrm>
                <a:off x="1464" y="241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Rectangle 203"/>
              <p:cNvSpPr>
                <a:spLocks noChangeArrowheads="1"/>
              </p:cNvSpPr>
              <p:nvPr/>
            </p:nvSpPr>
            <p:spPr bwMode="auto">
              <a:xfrm>
                <a:off x="1464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Rectangle 204"/>
              <p:cNvSpPr>
                <a:spLocks noChangeArrowheads="1"/>
              </p:cNvSpPr>
              <p:nvPr/>
            </p:nvSpPr>
            <p:spPr bwMode="auto">
              <a:xfrm>
                <a:off x="1463" y="243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Rectangle 205"/>
              <p:cNvSpPr>
                <a:spLocks noChangeArrowheads="1"/>
              </p:cNvSpPr>
              <p:nvPr/>
            </p:nvSpPr>
            <p:spPr bwMode="auto">
              <a:xfrm>
                <a:off x="1464" y="2438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6" name="Rectangle 206"/>
              <p:cNvSpPr>
                <a:spLocks noChangeArrowheads="1"/>
              </p:cNvSpPr>
              <p:nvPr/>
            </p:nvSpPr>
            <p:spPr bwMode="auto">
              <a:xfrm>
                <a:off x="1464" y="244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Rectangle 207"/>
              <p:cNvSpPr>
                <a:spLocks noChangeArrowheads="1"/>
              </p:cNvSpPr>
              <p:nvPr/>
            </p:nvSpPr>
            <p:spPr bwMode="auto">
              <a:xfrm>
                <a:off x="1464" y="245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Rectangle 208"/>
              <p:cNvSpPr>
                <a:spLocks noChangeArrowheads="1"/>
              </p:cNvSpPr>
              <p:nvPr/>
            </p:nvSpPr>
            <p:spPr bwMode="auto">
              <a:xfrm>
                <a:off x="1464" y="245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Rectangle 209"/>
              <p:cNvSpPr>
                <a:spLocks noChangeArrowheads="1"/>
              </p:cNvSpPr>
              <p:nvPr/>
            </p:nvSpPr>
            <p:spPr bwMode="auto">
              <a:xfrm>
                <a:off x="1463" y="246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Rectangle 210"/>
              <p:cNvSpPr>
                <a:spLocks noChangeArrowheads="1"/>
              </p:cNvSpPr>
              <p:nvPr/>
            </p:nvSpPr>
            <p:spPr bwMode="auto">
              <a:xfrm>
                <a:off x="1463" y="246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Rectangle 211"/>
              <p:cNvSpPr>
                <a:spLocks noChangeArrowheads="1"/>
              </p:cNvSpPr>
              <p:nvPr/>
            </p:nvSpPr>
            <p:spPr bwMode="auto">
              <a:xfrm>
                <a:off x="1463" y="247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32" name="Group 212"/>
            <p:cNvGrpSpPr>
              <a:grpSpLocks/>
            </p:cNvGrpSpPr>
            <p:nvPr/>
          </p:nvGrpSpPr>
          <p:grpSpPr bwMode="auto">
            <a:xfrm>
              <a:off x="1482" y="2397"/>
              <a:ext cx="7" cy="82"/>
              <a:chOff x="1482" y="2397"/>
              <a:chExt cx="7" cy="82"/>
            </a:xfrm>
          </p:grpSpPr>
          <p:sp>
            <p:nvSpPr>
              <p:cNvPr id="56533" name="Rectangle 213"/>
              <p:cNvSpPr>
                <a:spLocks noChangeArrowheads="1"/>
              </p:cNvSpPr>
              <p:nvPr/>
            </p:nvSpPr>
            <p:spPr bwMode="auto">
              <a:xfrm>
                <a:off x="1483" y="2397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Rectangle 214"/>
              <p:cNvSpPr>
                <a:spLocks noChangeArrowheads="1"/>
              </p:cNvSpPr>
              <p:nvPr/>
            </p:nvSpPr>
            <p:spPr bwMode="auto">
              <a:xfrm>
                <a:off x="1482" y="239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Rectangle 215"/>
              <p:cNvSpPr>
                <a:spLocks noChangeArrowheads="1"/>
              </p:cNvSpPr>
              <p:nvPr/>
            </p:nvSpPr>
            <p:spPr bwMode="auto">
              <a:xfrm>
                <a:off x="1482" y="240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Rectangle 216"/>
              <p:cNvSpPr>
                <a:spLocks noChangeArrowheads="1"/>
              </p:cNvSpPr>
              <p:nvPr/>
            </p:nvSpPr>
            <p:spPr bwMode="auto">
              <a:xfrm>
                <a:off x="1482" y="241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Rectangle 217"/>
              <p:cNvSpPr>
                <a:spLocks noChangeArrowheads="1"/>
              </p:cNvSpPr>
              <p:nvPr/>
            </p:nvSpPr>
            <p:spPr bwMode="auto">
              <a:xfrm>
                <a:off x="1482" y="241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Rectangle 218"/>
              <p:cNvSpPr>
                <a:spLocks noChangeArrowheads="1"/>
              </p:cNvSpPr>
              <p:nvPr/>
            </p:nvSpPr>
            <p:spPr bwMode="auto">
              <a:xfrm>
                <a:off x="1482" y="242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Rectangle 219"/>
              <p:cNvSpPr>
                <a:spLocks noChangeArrowheads="1"/>
              </p:cNvSpPr>
              <p:nvPr/>
            </p:nvSpPr>
            <p:spPr bwMode="auto">
              <a:xfrm>
                <a:off x="1482" y="243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Rectangle 220"/>
              <p:cNvSpPr>
                <a:spLocks noChangeArrowheads="1"/>
              </p:cNvSpPr>
              <p:nvPr/>
            </p:nvSpPr>
            <p:spPr bwMode="auto">
              <a:xfrm>
                <a:off x="1482" y="243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Rectangle 221"/>
              <p:cNvSpPr>
                <a:spLocks noChangeArrowheads="1"/>
              </p:cNvSpPr>
              <p:nvPr/>
            </p:nvSpPr>
            <p:spPr bwMode="auto">
              <a:xfrm>
                <a:off x="1482" y="244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Rectangle 222"/>
              <p:cNvSpPr>
                <a:spLocks noChangeArrowheads="1"/>
              </p:cNvSpPr>
              <p:nvPr/>
            </p:nvSpPr>
            <p:spPr bwMode="auto">
              <a:xfrm>
                <a:off x="1482" y="244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Rectangle 223"/>
              <p:cNvSpPr>
                <a:spLocks noChangeArrowheads="1"/>
              </p:cNvSpPr>
              <p:nvPr/>
            </p:nvSpPr>
            <p:spPr bwMode="auto">
              <a:xfrm>
                <a:off x="1482" y="245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4" name="Rectangle 224"/>
              <p:cNvSpPr>
                <a:spLocks noChangeArrowheads="1"/>
              </p:cNvSpPr>
              <p:nvPr/>
            </p:nvSpPr>
            <p:spPr bwMode="auto">
              <a:xfrm>
                <a:off x="1482" y="246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Rectangle 225"/>
              <p:cNvSpPr>
                <a:spLocks noChangeArrowheads="1"/>
              </p:cNvSpPr>
              <p:nvPr/>
            </p:nvSpPr>
            <p:spPr bwMode="auto">
              <a:xfrm>
                <a:off x="1482" y="246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Rectangle 226"/>
              <p:cNvSpPr>
                <a:spLocks noChangeArrowheads="1"/>
              </p:cNvSpPr>
              <p:nvPr/>
            </p:nvSpPr>
            <p:spPr bwMode="auto">
              <a:xfrm>
                <a:off x="1482" y="247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47" name="Group 227"/>
            <p:cNvGrpSpPr>
              <a:grpSpLocks/>
            </p:cNvGrpSpPr>
            <p:nvPr/>
          </p:nvGrpSpPr>
          <p:grpSpPr bwMode="auto">
            <a:xfrm>
              <a:off x="1501" y="2396"/>
              <a:ext cx="7" cy="82"/>
              <a:chOff x="1501" y="2396"/>
              <a:chExt cx="7" cy="82"/>
            </a:xfrm>
          </p:grpSpPr>
          <p:sp>
            <p:nvSpPr>
              <p:cNvPr id="56548" name="Rectangle 228"/>
              <p:cNvSpPr>
                <a:spLocks noChangeArrowheads="1"/>
              </p:cNvSpPr>
              <p:nvPr/>
            </p:nvSpPr>
            <p:spPr bwMode="auto">
              <a:xfrm>
                <a:off x="1502" y="2396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Rectangle 229"/>
              <p:cNvSpPr>
                <a:spLocks noChangeArrowheads="1"/>
              </p:cNvSpPr>
              <p:nvPr/>
            </p:nvSpPr>
            <p:spPr bwMode="auto">
              <a:xfrm>
                <a:off x="1501" y="239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0" name="Rectangle 230"/>
              <p:cNvSpPr>
                <a:spLocks noChangeArrowheads="1"/>
              </p:cNvSpPr>
              <p:nvPr/>
            </p:nvSpPr>
            <p:spPr bwMode="auto">
              <a:xfrm>
                <a:off x="1501" y="240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Rectangle 231"/>
              <p:cNvSpPr>
                <a:spLocks noChangeArrowheads="1"/>
              </p:cNvSpPr>
              <p:nvPr/>
            </p:nvSpPr>
            <p:spPr bwMode="auto">
              <a:xfrm>
                <a:off x="1501" y="2411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2" name="Rectangle 232"/>
              <p:cNvSpPr>
                <a:spLocks noChangeArrowheads="1"/>
              </p:cNvSpPr>
              <p:nvPr/>
            </p:nvSpPr>
            <p:spPr bwMode="auto">
              <a:xfrm>
                <a:off x="1501" y="241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3" name="Rectangle 233"/>
              <p:cNvSpPr>
                <a:spLocks noChangeArrowheads="1"/>
              </p:cNvSpPr>
              <p:nvPr/>
            </p:nvSpPr>
            <p:spPr bwMode="auto">
              <a:xfrm>
                <a:off x="1501" y="242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Rectangle 234"/>
              <p:cNvSpPr>
                <a:spLocks noChangeArrowheads="1"/>
              </p:cNvSpPr>
              <p:nvPr/>
            </p:nvSpPr>
            <p:spPr bwMode="auto">
              <a:xfrm>
                <a:off x="1501" y="242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Rectangle 235"/>
              <p:cNvSpPr>
                <a:spLocks noChangeArrowheads="1"/>
              </p:cNvSpPr>
              <p:nvPr/>
            </p:nvSpPr>
            <p:spPr bwMode="auto">
              <a:xfrm>
                <a:off x="1501" y="243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Rectangle 236"/>
              <p:cNvSpPr>
                <a:spLocks noChangeArrowheads="1"/>
              </p:cNvSpPr>
              <p:nvPr/>
            </p:nvSpPr>
            <p:spPr bwMode="auto">
              <a:xfrm>
                <a:off x="1501" y="2442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Rectangle 237"/>
              <p:cNvSpPr>
                <a:spLocks noChangeArrowheads="1"/>
              </p:cNvSpPr>
              <p:nvPr/>
            </p:nvSpPr>
            <p:spPr bwMode="auto">
              <a:xfrm>
                <a:off x="1501" y="244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Rectangle 238"/>
              <p:cNvSpPr>
                <a:spLocks noChangeArrowheads="1"/>
              </p:cNvSpPr>
              <p:nvPr/>
            </p:nvSpPr>
            <p:spPr bwMode="auto">
              <a:xfrm>
                <a:off x="1501" y="245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Rectangle 239"/>
              <p:cNvSpPr>
                <a:spLocks noChangeArrowheads="1"/>
              </p:cNvSpPr>
              <p:nvPr/>
            </p:nvSpPr>
            <p:spPr bwMode="auto">
              <a:xfrm>
                <a:off x="1501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Rectangle 240"/>
              <p:cNvSpPr>
                <a:spLocks noChangeArrowheads="1"/>
              </p:cNvSpPr>
              <p:nvPr/>
            </p:nvSpPr>
            <p:spPr bwMode="auto">
              <a:xfrm>
                <a:off x="1501" y="246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Rectangle 241"/>
              <p:cNvSpPr>
                <a:spLocks noChangeArrowheads="1"/>
              </p:cNvSpPr>
              <p:nvPr/>
            </p:nvSpPr>
            <p:spPr bwMode="auto">
              <a:xfrm>
                <a:off x="1501" y="247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62" name="Group 242"/>
            <p:cNvGrpSpPr>
              <a:grpSpLocks/>
            </p:cNvGrpSpPr>
            <p:nvPr/>
          </p:nvGrpSpPr>
          <p:grpSpPr bwMode="auto">
            <a:xfrm>
              <a:off x="1519" y="2396"/>
              <a:ext cx="7" cy="81"/>
              <a:chOff x="1519" y="2396"/>
              <a:chExt cx="7" cy="81"/>
            </a:xfrm>
          </p:grpSpPr>
          <p:sp>
            <p:nvSpPr>
              <p:cNvPr id="56563" name="Rectangle 243"/>
              <p:cNvSpPr>
                <a:spLocks noChangeArrowheads="1"/>
              </p:cNvSpPr>
              <p:nvPr/>
            </p:nvSpPr>
            <p:spPr bwMode="auto">
              <a:xfrm>
                <a:off x="1521" y="2396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Rectangle 244"/>
              <p:cNvSpPr>
                <a:spLocks noChangeArrowheads="1"/>
              </p:cNvSpPr>
              <p:nvPr/>
            </p:nvSpPr>
            <p:spPr bwMode="auto">
              <a:xfrm>
                <a:off x="1520" y="239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Rectangle 245"/>
              <p:cNvSpPr>
                <a:spLocks noChangeArrowheads="1"/>
              </p:cNvSpPr>
              <p:nvPr/>
            </p:nvSpPr>
            <p:spPr bwMode="auto">
              <a:xfrm>
                <a:off x="1519" y="240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Rectangle 246"/>
              <p:cNvSpPr>
                <a:spLocks noChangeArrowheads="1"/>
              </p:cNvSpPr>
              <p:nvPr/>
            </p:nvSpPr>
            <p:spPr bwMode="auto">
              <a:xfrm>
                <a:off x="1520" y="241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Rectangle 247"/>
              <p:cNvSpPr>
                <a:spLocks noChangeArrowheads="1"/>
              </p:cNvSpPr>
              <p:nvPr/>
            </p:nvSpPr>
            <p:spPr bwMode="auto">
              <a:xfrm>
                <a:off x="1520" y="241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8" name="Rectangle 248"/>
              <p:cNvSpPr>
                <a:spLocks noChangeArrowheads="1"/>
              </p:cNvSpPr>
              <p:nvPr/>
            </p:nvSpPr>
            <p:spPr bwMode="auto">
              <a:xfrm>
                <a:off x="1520" y="2422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Rectangle 249"/>
              <p:cNvSpPr>
                <a:spLocks noChangeArrowheads="1"/>
              </p:cNvSpPr>
              <p:nvPr/>
            </p:nvSpPr>
            <p:spPr bwMode="auto">
              <a:xfrm>
                <a:off x="1519" y="242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Rectangle 250"/>
              <p:cNvSpPr>
                <a:spLocks noChangeArrowheads="1"/>
              </p:cNvSpPr>
              <p:nvPr/>
            </p:nvSpPr>
            <p:spPr bwMode="auto">
              <a:xfrm>
                <a:off x="1520" y="243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Rectangle 251"/>
              <p:cNvSpPr>
                <a:spLocks noChangeArrowheads="1"/>
              </p:cNvSpPr>
              <p:nvPr/>
            </p:nvSpPr>
            <p:spPr bwMode="auto">
              <a:xfrm>
                <a:off x="1520" y="244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Rectangle 252"/>
              <p:cNvSpPr>
                <a:spLocks noChangeArrowheads="1"/>
              </p:cNvSpPr>
              <p:nvPr/>
            </p:nvSpPr>
            <p:spPr bwMode="auto">
              <a:xfrm>
                <a:off x="1520" y="244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Rectangle 253"/>
              <p:cNvSpPr>
                <a:spLocks noChangeArrowheads="1"/>
              </p:cNvSpPr>
              <p:nvPr/>
            </p:nvSpPr>
            <p:spPr bwMode="auto">
              <a:xfrm>
                <a:off x="1520" y="245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4" name="Rectangle 254"/>
              <p:cNvSpPr>
                <a:spLocks noChangeArrowheads="1"/>
              </p:cNvSpPr>
              <p:nvPr/>
            </p:nvSpPr>
            <p:spPr bwMode="auto">
              <a:xfrm>
                <a:off x="1519" y="245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Rectangle 255"/>
              <p:cNvSpPr>
                <a:spLocks noChangeArrowheads="1"/>
              </p:cNvSpPr>
              <p:nvPr/>
            </p:nvSpPr>
            <p:spPr bwMode="auto">
              <a:xfrm>
                <a:off x="1519" y="246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Rectangle 256"/>
              <p:cNvSpPr>
                <a:spLocks noChangeArrowheads="1"/>
              </p:cNvSpPr>
              <p:nvPr/>
            </p:nvSpPr>
            <p:spPr bwMode="auto">
              <a:xfrm>
                <a:off x="1519" y="247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77" name="Group 257"/>
            <p:cNvGrpSpPr>
              <a:grpSpLocks/>
            </p:cNvGrpSpPr>
            <p:nvPr/>
          </p:nvGrpSpPr>
          <p:grpSpPr bwMode="auto">
            <a:xfrm>
              <a:off x="1538" y="2395"/>
              <a:ext cx="7" cy="81"/>
              <a:chOff x="1538" y="2395"/>
              <a:chExt cx="7" cy="81"/>
            </a:xfrm>
          </p:grpSpPr>
          <p:sp>
            <p:nvSpPr>
              <p:cNvPr id="56578" name="Rectangle 258"/>
              <p:cNvSpPr>
                <a:spLocks noChangeArrowheads="1"/>
              </p:cNvSpPr>
              <p:nvPr/>
            </p:nvSpPr>
            <p:spPr bwMode="auto">
              <a:xfrm>
                <a:off x="1540" y="2395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9" name="Rectangle 259"/>
              <p:cNvSpPr>
                <a:spLocks noChangeArrowheads="1"/>
              </p:cNvSpPr>
              <p:nvPr/>
            </p:nvSpPr>
            <p:spPr bwMode="auto">
              <a:xfrm>
                <a:off x="1538" y="239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Rectangle 260"/>
              <p:cNvSpPr>
                <a:spLocks noChangeArrowheads="1"/>
              </p:cNvSpPr>
              <p:nvPr/>
            </p:nvSpPr>
            <p:spPr bwMode="auto">
              <a:xfrm>
                <a:off x="1538" y="240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1" name="Rectangle 261"/>
              <p:cNvSpPr>
                <a:spLocks noChangeArrowheads="1"/>
              </p:cNvSpPr>
              <p:nvPr/>
            </p:nvSpPr>
            <p:spPr bwMode="auto">
              <a:xfrm>
                <a:off x="1538" y="240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Rectangle 262"/>
              <p:cNvSpPr>
                <a:spLocks noChangeArrowheads="1"/>
              </p:cNvSpPr>
              <p:nvPr/>
            </p:nvSpPr>
            <p:spPr bwMode="auto">
              <a:xfrm>
                <a:off x="1538" y="241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3" name="Rectangle 263"/>
              <p:cNvSpPr>
                <a:spLocks noChangeArrowheads="1"/>
              </p:cNvSpPr>
              <p:nvPr/>
            </p:nvSpPr>
            <p:spPr bwMode="auto">
              <a:xfrm>
                <a:off x="1538" y="242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Rectangle 264"/>
              <p:cNvSpPr>
                <a:spLocks noChangeArrowheads="1"/>
              </p:cNvSpPr>
              <p:nvPr/>
            </p:nvSpPr>
            <p:spPr bwMode="auto">
              <a:xfrm>
                <a:off x="1538" y="242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Rectangle 265"/>
              <p:cNvSpPr>
                <a:spLocks noChangeArrowheads="1"/>
              </p:cNvSpPr>
              <p:nvPr/>
            </p:nvSpPr>
            <p:spPr bwMode="auto">
              <a:xfrm>
                <a:off x="1538" y="243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Rectangle 266"/>
              <p:cNvSpPr>
                <a:spLocks noChangeArrowheads="1"/>
              </p:cNvSpPr>
              <p:nvPr/>
            </p:nvSpPr>
            <p:spPr bwMode="auto">
              <a:xfrm>
                <a:off x="1538" y="2440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7" name="Rectangle 267"/>
              <p:cNvSpPr>
                <a:spLocks noChangeArrowheads="1"/>
              </p:cNvSpPr>
              <p:nvPr/>
            </p:nvSpPr>
            <p:spPr bwMode="auto">
              <a:xfrm>
                <a:off x="1538" y="244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268"/>
              <p:cNvSpPr>
                <a:spLocks noChangeArrowheads="1"/>
              </p:cNvSpPr>
              <p:nvPr/>
            </p:nvSpPr>
            <p:spPr bwMode="auto">
              <a:xfrm>
                <a:off x="1538" y="245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9" name="Rectangle 269"/>
              <p:cNvSpPr>
                <a:spLocks noChangeArrowheads="1"/>
              </p:cNvSpPr>
              <p:nvPr/>
            </p:nvSpPr>
            <p:spPr bwMode="auto">
              <a:xfrm>
                <a:off x="1538" y="245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Rectangle 270"/>
              <p:cNvSpPr>
                <a:spLocks noChangeArrowheads="1"/>
              </p:cNvSpPr>
              <p:nvPr/>
            </p:nvSpPr>
            <p:spPr bwMode="auto">
              <a:xfrm>
                <a:off x="1538" y="246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1" name="Rectangle 271"/>
              <p:cNvSpPr>
                <a:spLocks noChangeArrowheads="1"/>
              </p:cNvSpPr>
              <p:nvPr/>
            </p:nvSpPr>
            <p:spPr bwMode="auto">
              <a:xfrm>
                <a:off x="1538" y="247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92" name="Group 272"/>
            <p:cNvGrpSpPr>
              <a:grpSpLocks/>
            </p:cNvGrpSpPr>
            <p:nvPr/>
          </p:nvGrpSpPr>
          <p:grpSpPr bwMode="auto">
            <a:xfrm>
              <a:off x="1555" y="2393"/>
              <a:ext cx="6" cy="80"/>
              <a:chOff x="1555" y="2393"/>
              <a:chExt cx="6" cy="80"/>
            </a:xfrm>
          </p:grpSpPr>
          <p:sp>
            <p:nvSpPr>
              <p:cNvPr id="56593" name="Rectangle 273"/>
              <p:cNvSpPr>
                <a:spLocks noChangeArrowheads="1"/>
              </p:cNvSpPr>
              <p:nvPr/>
            </p:nvSpPr>
            <p:spPr bwMode="auto">
              <a:xfrm>
                <a:off x="1557" y="2393"/>
                <a:ext cx="3" cy="8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4" name="Rectangle 274"/>
              <p:cNvSpPr>
                <a:spLocks noChangeArrowheads="1"/>
              </p:cNvSpPr>
              <p:nvPr/>
            </p:nvSpPr>
            <p:spPr bwMode="auto">
              <a:xfrm>
                <a:off x="1556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5" name="Rectangle 275"/>
              <p:cNvSpPr>
                <a:spLocks noChangeArrowheads="1"/>
              </p:cNvSpPr>
              <p:nvPr/>
            </p:nvSpPr>
            <p:spPr bwMode="auto">
              <a:xfrm>
                <a:off x="1555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Rectangle 276"/>
              <p:cNvSpPr>
                <a:spLocks noChangeArrowheads="1"/>
              </p:cNvSpPr>
              <p:nvPr/>
            </p:nvSpPr>
            <p:spPr bwMode="auto">
              <a:xfrm>
                <a:off x="1556" y="2408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7" name="Rectangle 277"/>
              <p:cNvSpPr>
                <a:spLocks noChangeArrowheads="1"/>
              </p:cNvSpPr>
              <p:nvPr/>
            </p:nvSpPr>
            <p:spPr bwMode="auto">
              <a:xfrm>
                <a:off x="1556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Rectangle 278"/>
              <p:cNvSpPr>
                <a:spLocks noChangeArrowheads="1"/>
              </p:cNvSpPr>
              <p:nvPr/>
            </p:nvSpPr>
            <p:spPr bwMode="auto">
              <a:xfrm>
                <a:off x="1556" y="2419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Rectangle 279"/>
              <p:cNvSpPr>
                <a:spLocks noChangeArrowheads="1"/>
              </p:cNvSpPr>
              <p:nvPr/>
            </p:nvSpPr>
            <p:spPr bwMode="auto">
              <a:xfrm>
                <a:off x="1555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Rectangle 280"/>
              <p:cNvSpPr>
                <a:spLocks noChangeArrowheads="1"/>
              </p:cNvSpPr>
              <p:nvPr/>
            </p:nvSpPr>
            <p:spPr bwMode="auto">
              <a:xfrm>
                <a:off x="1556" y="243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Rectangle 281"/>
              <p:cNvSpPr>
                <a:spLocks noChangeArrowheads="1"/>
              </p:cNvSpPr>
              <p:nvPr/>
            </p:nvSpPr>
            <p:spPr bwMode="auto">
              <a:xfrm>
                <a:off x="1556" y="243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Rectangle 282"/>
              <p:cNvSpPr>
                <a:spLocks noChangeArrowheads="1"/>
              </p:cNvSpPr>
              <p:nvPr/>
            </p:nvSpPr>
            <p:spPr bwMode="auto">
              <a:xfrm>
                <a:off x="1556" y="244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Rectangle 283"/>
              <p:cNvSpPr>
                <a:spLocks noChangeArrowheads="1"/>
              </p:cNvSpPr>
              <p:nvPr/>
            </p:nvSpPr>
            <p:spPr bwMode="auto">
              <a:xfrm>
                <a:off x="1556" y="2450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Rectangle 284"/>
              <p:cNvSpPr>
                <a:spLocks noChangeArrowheads="1"/>
              </p:cNvSpPr>
              <p:nvPr/>
            </p:nvSpPr>
            <p:spPr bwMode="auto">
              <a:xfrm>
                <a:off x="1555" y="245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Rectangle 285"/>
              <p:cNvSpPr>
                <a:spLocks noChangeArrowheads="1"/>
              </p:cNvSpPr>
              <p:nvPr/>
            </p:nvSpPr>
            <p:spPr bwMode="auto">
              <a:xfrm>
                <a:off x="1555" y="246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Rectangle 286"/>
              <p:cNvSpPr>
                <a:spLocks noChangeArrowheads="1"/>
              </p:cNvSpPr>
              <p:nvPr/>
            </p:nvSpPr>
            <p:spPr bwMode="auto">
              <a:xfrm>
                <a:off x="1555" y="246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07" name="Group 287"/>
            <p:cNvGrpSpPr>
              <a:grpSpLocks/>
            </p:cNvGrpSpPr>
            <p:nvPr/>
          </p:nvGrpSpPr>
          <p:grpSpPr bwMode="auto">
            <a:xfrm>
              <a:off x="1572" y="2393"/>
              <a:ext cx="5" cy="79"/>
              <a:chOff x="1572" y="2393"/>
              <a:chExt cx="5" cy="79"/>
            </a:xfrm>
          </p:grpSpPr>
          <p:sp>
            <p:nvSpPr>
              <p:cNvPr id="56608" name="Rectangle 288"/>
              <p:cNvSpPr>
                <a:spLocks noChangeArrowheads="1"/>
              </p:cNvSpPr>
              <p:nvPr/>
            </p:nvSpPr>
            <p:spPr bwMode="auto">
              <a:xfrm>
                <a:off x="1573" y="2393"/>
                <a:ext cx="4" cy="7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289"/>
              <p:cNvSpPr>
                <a:spLocks noChangeArrowheads="1"/>
              </p:cNvSpPr>
              <p:nvPr/>
            </p:nvSpPr>
            <p:spPr bwMode="auto">
              <a:xfrm>
                <a:off x="1572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0" name="Rectangle 290"/>
              <p:cNvSpPr>
                <a:spLocks noChangeArrowheads="1"/>
              </p:cNvSpPr>
              <p:nvPr/>
            </p:nvSpPr>
            <p:spPr bwMode="auto">
              <a:xfrm>
                <a:off x="1572" y="240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Rectangle 291"/>
              <p:cNvSpPr>
                <a:spLocks noChangeArrowheads="1"/>
              </p:cNvSpPr>
              <p:nvPr/>
            </p:nvSpPr>
            <p:spPr bwMode="auto">
              <a:xfrm>
                <a:off x="1572" y="240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2" name="Rectangle 292"/>
              <p:cNvSpPr>
                <a:spLocks noChangeArrowheads="1"/>
              </p:cNvSpPr>
              <p:nvPr/>
            </p:nvSpPr>
            <p:spPr bwMode="auto">
              <a:xfrm>
                <a:off x="1572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Rectangle 293"/>
              <p:cNvSpPr>
                <a:spLocks noChangeArrowheads="1"/>
              </p:cNvSpPr>
              <p:nvPr/>
            </p:nvSpPr>
            <p:spPr bwMode="auto">
              <a:xfrm>
                <a:off x="1572" y="241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Rectangle 294"/>
              <p:cNvSpPr>
                <a:spLocks noChangeArrowheads="1"/>
              </p:cNvSpPr>
              <p:nvPr/>
            </p:nvSpPr>
            <p:spPr bwMode="auto">
              <a:xfrm>
                <a:off x="1572" y="242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Rectangle 295"/>
              <p:cNvSpPr>
                <a:spLocks noChangeArrowheads="1"/>
              </p:cNvSpPr>
              <p:nvPr/>
            </p:nvSpPr>
            <p:spPr bwMode="auto">
              <a:xfrm>
                <a:off x="1572" y="243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Rectangle 296"/>
              <p:cNvSpPr>
                <a:spLocks noChangeArrowheads="1"/>
              </p:cNvSpPr>
              <p:nvPr/>
            </p:nvSpPr>
            <p:spPr bwMode="auto">
              <a:xfrm>
                <a:off x="1572" y="243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Rectangle 297"/>
              <p:cNvSpPr>
                <a:spLocks noChangeArrowheads="1"/>
              </p:cNvSpPr>
              <p:nvPr/>
            </p:nvSpPr>
            <p:spPr bwMode="auto">
              <a:xfrm>
                <a:off x="1572" y="2443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Rectangle 298"/>
              <p:cNvSpPr>
                <a:spLocks noChangeArrowheads="1"/>
              </p:cNvSpPr>
              <p:nvPr/>
            </p:nvSpPr>
            <p:spPr bwMode="auto">
              <a:xfrm>
                <a:off x="1572" y="244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Rectangle 299"/>
              <p:cNvSpPr>
                <a:spLocks noChangeArrowheads="1"/>
              </p:cNvSpPr>
              <p:nvPr/>
            </p:nvSpPr>
            <p:spPr bwMode="auto">
              <a:xfrm>
                <a:off x="1572" y="245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Rectangle 300"/>
              <p:cNvSpPr>
                <a:spLocks noChangeArrowheads="1"/>
              </p:cNvSpPr>
              <p:nvPr/>
            </p:nvSpPr>
            <p:spPr bwMode="auto">
              <a:xfrm>
                <a:off x="1572" y="246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Rectangle 301"/>
              <p:cNvSpPr>
                <a:spLocks noChangeArrowheads="1"/>
              </p:cNvSpPr>
              <p:nvPr/>
            </p:nvSpPr>
            <p:spPr bwMode="auto">
              <a:xfrm>
                <a:off x="1572" y="246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22" name="Group 302"/>
            <p:cNvGrpSpPr>
              <a:grpSpLocks/>
            </p:cNvGrpSpPr>
            <p:nvPr/>
          </p:nvGrpSpPr>
          <p:grpSpPr bwMode="auto">
            <a:xfrm>
              <a:off x="1600" y="2393"/>
              <a:ext cx="6" cy="78"/>
              <a:chOff x="1600" y="2393"/>
              <a:chExt cx="6" cy="78"/>
            </a:xfrm>
          </p:grpSpPr>
          <p:sp>
            <p:nvSpPr>
              <p:cNvPr id="56623" name="Rectangle 303"/>
              <p:cNvSpPr>
                <a:spLocks noChangeArrowheads="1"/>
              </p:cNvSpPr>
              <p:nvPr/>
            </p:nvSpPr>
            <p:spPr bwMode="auto">
              <a:xfrm>
                <a:off x="1602" y="2393"/>
                <a:ext cx="3" cy="7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Rectangle 304"/>
              <p:cNvSpPr>
                <a:spLocks noChangeArrowheads="1"/>
              </p:cNvSpPr>
              <p:nvPr/>
            </p:nvSpPr>
            <p:spPr bwMode="auto">
              <a:xfrm>
                <a:off x="1601" y="239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Rectangle 305"/>
              <p:cNvSpPr>
                <a:spLocks noChangeArrowheads="1"/>
              </p:cNvSpPr>
              <p:nvPr/>
            </p:nvSpPr>
            <p:spPr bwMode="auto">
              <a:xfrm>
                <a:off x="1600" y="240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Rectangle 306"/>
              <p:cNvSpPr>
                <a:spLocks noChangeArrowheads="1"/>
              </p:cNvSpPr>
              <p:nvPr/>
            </p:nvSpPr>
            <p:spPr bwMode="auto">
              <a:xfrm>
                <a:off x="1601" y="240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Rectangle 307"/>
              <p:cNvSpPr>
                <a:spLocks noChangeArrowheads="1"/>
              </p:cNvSpPr>
              <p:nvPr/>
            </p:nvSpPr>
            <p:spPr bwMode="auto">
              <a:xfrm>
                <a:off x="1601" y="241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Rectangle 308"/>
              <p:cNvSpPr>
                <a:spLocks noChangeArrowheads="1"/>
              </p:cNvSpPr>
              <p:nvPr/>
            </p:nvSpPr>
            <p:spPr bwMode="auto">
              <a:xfrm>
                <a:off x="1601" y="241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Rectangle 309"/>
              <p:cNvSpPr>
                <a:spLocks noChangeArrowheads="1"/>
              </p:cNvSpPr>
              <p:nvPr/>
            </p:nvSpPr>
            <p:spPr bwMode="auto">
              <a:xfrm>
                <a:off x="1600" y="242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Rectangle 310"/>
              <p:cNvSpPr>
                <a:spLocks noChangeArrowheads="1"/>
              </p:cNvSpPr>
              <p:nvPr/>
            </p:nvSpPr>
            <p:spPr bwMode="auto">
              <a:xfrm>
                <a:off x="1601" y="243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Rectangle 311"/>
              <p:cNvSpPr>
                <a:spLocks noChangeArrowheads="1"/>
              </p:cNvSpPr>
              <p:nvPr/>
            </p:nvSpPr>
            <p:spPr bwMode="auto">
              <a:xfrm>
                <a:off x="1601" y="243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Rectangle 312"/>
              <p:cNvSpPr>
                <a:spLocks noChangeArrowheads="1"/>
              </p:cNvSpPr>
              <p:nvPr/>
            </p:nvSpPr>
            <p:spPr bwMode="auto">
              <a:xfrm>
                <a:off x="1601" y="244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Rectangle 313"/>
              <p:cNvSpPr>
                <a:spLocks noChangeArrowheads="1"/>
              </p:cNvSpPr>
              <p:nvPr/>
            </p:nvSpPr>
            <p:spPr bwMode="auto">
              <a:xfrm>
                <a:off x="1601" y="244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Rectangle 314"/>
              <p:cNvSpPr>
                <a:spLocks noChangeArrowheads="1"/>
              </p:cNvSpPr>
              <p:nvPr/>
            </p:nvSpPr>
            <p:spPr bwMode="auto">
              <a:xfrm>
                <a:off x="1600" y="2454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Rectangle 315"/>
              <p:cNvSpPr>
                <a:spLocks noChangeArrowheads="1"/>
              </p:cNvSpPr>
              <p:nvPr/>
            </p:nvSpPr>
            <p:spPr bwMode="auto">
              <a:xfrm>
                <a:off x="1600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6" name="Rectangle 316"/>
              <p:cNvSpPr>
                <a:spLocks noChangeArrowheads="1"/>
              </p:cNvSpPr>
              <p:nvPr/>
            </p:nvSpPr>
            <p:spPr bwMode="auto">
              <a:xfrm>
                <a:off x="1600" y="246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37" name="Group 317"/>
            <p:cNvGrpSpPr>
              <a:grpSpLocks/>
            </p:cNvGrpSpPr>
            <p:nvPr/>
          </p:nvGrpSpPr>
          <p:grpSpPr bwMode="auto">
            <a:xfrm>
              <a:off x="1642" y="2510"/>
              <a:ext cx="19" cy="21"/>
              <a:chOff x="1642" y="2510"/>
              <a:chExt cx="19" cy="21"/>
            </a:xfrm>
          </p:grpSpPr>
          <p:sp>
            <p:nvSpPr>
              <p:cNvPr id="56638" name="Freeform 318"/>
              <p:cNvSpPr>
                <a:spLocks/>
              </p:cNvSpPr>
              <p:nvPr/>
            </p:nvSpPr>
            <p:spPr bwMode="auto">
              <a:xfrm>
                <a:off x="1642" y="2510"/>
                <a:ext cx="19" cy="21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10"/>
                  </a:cxn>
                  <a:cxn ang="0">
                    <a:pos x="0" y="163"/>
                  </a:cxn>
                  <a:cxn ang="0">
                    <a:pos x="147" y="153"/>
                  </a:cxn>
                  <a:cxn ang="0">
                    <a:pos x="147" y="0"/>
                  </a:cxn>
                </a:cxnLst>
                <a:rect l="0" t="0" r="r" b="b"/>
                <a:pathLst>
                  <a:path w="147" h="163">
                    <a:moveTo>
                      <a:pt x="147" y="0"/>
                    </a:moveTo>
                    <a:lnTo>
                      <a:pt x="0" y="10"/>
                    </a:lnTo>
                    <a:lnTo>
                      <a:pt x="0" y="163"/>
                    </a:lnTo>
                    <a:lnTo>
                      <a:pt x="147" y="15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0404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Freeform 319"/>
              <p:cNvSpPr>
                <a:spLocks/>
              </p:cNvSpPr>
              <p:nvPr/>
            </p:nvSpPr>
            <p:spPr bwMode="auto">
              <a:xfrm>
                <a:off x="1646" y="2513"/>
                <a:ext cx="12" cy="1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7"/>
                  </a:cxn>
                  <a:cxn ang="0">
                    <a:pos x="0" y="123"/>
                  </a:cxn>
                  <a:cxn ang="0">
                    <a:pos x="95" y="115"/>
                  </a:cxn>
                  <a:cxn ang="0">
                    <a:pos x="95" y="0"/>
                  </a:cxn>
                </a:cxnLst>
                <a:rect l="0" t="0" r="r" b="b"/>
                <a:pathLst>
                  <a:path w="95" h="123">
                    <a:moveTo>
                      <a:pt x="95" y="0"/>
                    </a:moveTo>
                    <a:lnTo>
                      <a:pt x="0" y="7"/>
                    </a:lnTo>
                    <a:lnTo>
                      <a:pt x="0" y="123"/>
                    </a:lnTo>
                    <a:lnTo>
                      <a:pt x="95" y="1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0" name="Rectangle 320"/>
              <p:cNvSpPr>
                <a:spLocks noChangeArrowheads="1"/>
              </p:cNvSpPr>
              <p:nvPr/>
            </p:nvSpPr>
            <p:spPr bwMode="auto">
              <a:xfrm>
                <a:off x="1650" y="2515"/>
                <a:ext cx="4" cy="5"/>
              </a:xfrm>
              <a:prstGeom prst="rect">
                <a:avLst/>
              </a:prstGeom>
              <a:solidFill>
                <a:srgbClr val="4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1" name="Rectangle 321"/>
              <p:cNvSpPr>
                <a:spLocks noChangeArrowheads="1"/>
              </p:cNvSpPr>
              <p:nvPr/>
            </p:nvSpPr>
            <p:spPr bwMode="auto">
              <a:xfrm>
                <a:off x="1651" y="2522"/>
                <a:ext cx="3" cy="4"/>
              </a:xfrm>
              <a:prstGeom prst="rect">
                <a:avLst/>
              </a:prstGeom>
              <a:solidFill>
                <a:srgbClr val="4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42" name="Group 322"/>
            <p:cNvGrpSpPr>
              <a:grpSpLocks/>
            </p:cNvGrpSpPr>
            <p:nvPr/>
          </p:nvGrpSpPr>
          <p:grpSpPr bwMode="auto">
            <a:xfrm>
              <a:off x="1425" y="2600"/>
              <a:ext cx="202" cy="47"/>
              <a:chOff x="1425" y="2600"/>
              <a:chExt cx="202" cy="47"/>
            </a:xfrm>
          </p:grpSpPr>
          <p:sp>
            <p:nvSpPr>
              <p:cNvPr id="56643" name="Freeform 323"/>
              <p:cNvSpPr>
                <a:spLocks/>
              </p:cNvSpPr>
              <p:nvPr/>
            </p:nvSpPr>
            <p:spPr bwMode="auto">
              <a:xfrm>
                <a:off x="1622" y="2600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4" name="Freeform 324"/>
              <p:cNvSpPr>
                <a:spLocks/>
              </p:cNvSpPr>
              <p:nvPr/>
            </p:nvSpPr>
            <p:spPr bwMode="auto">
              <a:xfrm>
                <a:off x="1601" y="2603"/>
                <a:ext cx="5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0"/>
                  </a:cxn>
                  <a:cxn ang="0">
                    <a:pos x="38" y="130"/>
                  </a:cxn>
                  <a:cxn ang="0">
                    <a:pos x="38" y="0"/>
                  </a:cxn>
                </a:cxnLst>
                <a:rect l="0" t="0" r="r" b="b"/>
                <a:pathLst>
                  <a:path w="38" h="140">
                    <a:moveTo>
                      <a:pt x="38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Freeform 325"/>
              <p:cNvSpPr>
                <a:spLocks/>
              </p:cNvSpPr>
              <p:nvPr/>
            </p:nvSpPr>
            <p:spPr bwMode="auto">
              <a:xfrm>
                <a:off x="1573" y="2607"/>
                <a:ext cx="4" cy="1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4"/>
                  </a:cxn>
                  <a:cxn ang="0">
                    <a:pos x="0" y="141"/>
                  </a:cxn>
                  <a:cxn ang="0">
                    <a:pos x="37" y="132"/>
                  </a:cxn>
                  <a:cxn ang="0">
                    <a:pos x="37" y="0"/>
                  </a:cxn>
                </a:cxnLst>
                <a:rect l="0" t="0" r="r" b="b"/>
                <a:pathLst>
                  <a:path w="37" h="141">
                    <a:moveTo>
                      <a:pt x="37" y="0"/>
                    </a:moveTo>
                    <a:lnTo>
                      <a:pt x="0" y="4"/>
                    </a:lnTo>
                    <a:lnTo>
                      <a:pt x="0" y="141"/>
                    </a:lnTo>
                    <a:lnTo>
                      <a:pt x="37" y="1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6" name="Freeform 326"/>
              <p:cNvSpPr>
                <a:spLocks/>
              </p:cNvSpPr>
              <p:nvPr/>
            </p:nvSpPr>
            <p:spPr bwMode="auto">
              <a:xfrm>
                <a:off x="1556" y="2609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8" y="130"/>
                  </a:cxn>
                  <a:cxn ang="0">
                    <a:pos x="38" y="0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7" name="Freeform 327"/>
              <p:cNvSpPr>
                <a:spLocks/>
              </p:cNvSpPr>
              <p:nvPr/>
            </p:nvSpPr>
            <p:spPr bwMode="auto">
              <a:xfrm>
                <a:off x="1539" y="2612"/>
                <a:ext cx="4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8" name="Freeform 328"/>
              <p:cNvSpPr>
                <a:spLocks/>
              </p:cNvSpPr>
              <p:nvPr/>
            </p:nvSpPr>
            <p:spPr bwMode="auto">
              <a:xfrm>
                <a:off x="1521" y="2616"/>
                <a:ext cx="4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9" name="Freeform 329"/>
              <p:cNvSpPr>
                <a:spLocks/>
              </p:cNvSpPr>
              <p:nvPr/>
            </p:nvSpPr>
            <p:spPr bwMode="auto">
              <a:xfrm>
                <a:off x="1503" y="2618"/>
                <a:ext cx="5" cy="1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9" y="131"/>
                  </a:cxn>
                  <a:cxn ang="0">
                    <a:pos x="39" y="0"/>
                  </a:cxn>
                </a:cxnLst>
                <a:rect l="0" t="0" r="r" b="b"/>
                <a:pathLst>
                  <a:path w="39" h="141">
                    <a:moveTo>
                      <a:pt x="39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9" y="1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0" name="Freeform 330"/>
              <p:cNvSpPr>
                <a:spLocks/>
              </p:cNvSpPr>
              <p:nvPr/>
            </p:nvSpPr>
            <p:spPr bwMode="auto">
              <a:xfrm>
                <a:off x="1483" y="2621"/>
                <a:ext cx="5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1" name="Freeform 331"/>
              <p:cNvSpPr>
                <a:spLocks/>
              </p:cNvSpPr>
              <p:nvPr/>
            </p:nvSpPr>
            <p:spPr bwMode="auto">
              <a:xfrm>
                <a:off x="1464" y="2624"/>
                <a:ext cx="5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40"/>
                  </a:cxn>
                  <a:cxn ang="0">
                    <a:pos x="39" y="130"/>
                  </a:cxn>
                  <a:cxn ang="0">
                    <a:pos x="39" y="0"/>
                  </a:cxn>
                </a:cxnLst>
                <a:rect l="0" t="0" r="r" b="b"/>
                <a:pathLst>
                  <a:path w="39" h="140">
                    <a:moveTo>
                      <a:pt x="39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2" name="Freeform 332"/>
              <p:cNvSpPr>
                <a:spLocks/>
              </p:cNvSpPr>
              <p:nvPr/>
            </p:nvSpPr>
            <p:spPr bwMode="auto">
              <a:xfrm>
                <a:off x="1445" y="2626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Freeform 333"/>
              <p:cNvSpPr>
                <a:spLocks/>
              </p:cNvSpPr>
              <p:nvPr/>
            </p:nvSpPr>
            <p:spPr bwMode="auto">
              <a:xfrm>
                <a:off x="1425" y="2630"/>
                <a:ext cx="5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9" y="130"/>
                  </a:cxn>
                  <a:cxn ang="0">
                    <a:pos x="39" y="0"/>
                  </a:cxn>
                </a:cxnLst>
                <a:rect l="0" t="0" r="r" b="b"/>
                <a:pathLst>
                  <a:path w="39" h="139">
                    <a:moveTo>
                      <a:pt x="39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54" name="Group 334"/>
            <p:cNvGrpSpPr>
              <a:grpSpLocks/>
            </p:cNvGrpSpPr>
            <p:nvPr/>
          </p:nvGrpSpPr>
          <p:grpSpPr bwMode="auto">
            <a:xfrm>
              <a:off x="1428" y="2620"/>
              <a:ext cx="226" cy="72"/>
              <a:chOff x="1428" y="2620"/>
              <a:chExt cx="226" cy="72"/>
            </a:xfrm>
          </p:grpSpPr>
          <p:sp>
            <p:nvSpPr>
              <p:cNvPr id="56655" name="Freeform 335"/>
              <p:cNvSpPr>
                <a:spLocks/>
              </p:cNvSpPr>
              <p:nvPr/>
            </p:nvSpPr>
            <p:spPr bwMode="auto">
              <a:xfrm>
                <a:off x="1431" y="2629"/>
                <a:ext cx="222" cy="53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0" y="425"/>
                  </a:cxn>
                  <a:cxn ang="0">
                    <a:pos x="1772" y="139"/>
                  </a:cxn>
                  <a:cxn ang="0">
                    <a:pos x="1772" y="0"/>
                  </a:cxn>
                  <a:cxn ang="0">
                    <a:pos x="0" y="260"/>
                  </a:cxn>
                </a:cxnLst>
                <a:rect l="0" t="0" r="r" b="b"/>
                <a:pathLst>
                  <a:path w="1772" h="425">
                    <a:moveTo>
                      <a:pt x="0" y="260"/>
                    </a:moveTo>
                    <a:lnTo>
                      <a:pt x="0" y="425"/>
                    </a:lnTo>
                    <a:lnTo>
                      <a:pt x="1772" y="139"/>
                    </a:lnTo>
                    <a:lnTo>
                      <a:pt x="1772" y="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Rectangle 336"/>
              <p:cNvSpPr>
                <a:spLocks noChangeArrowheads="1"/>
              </p:cNvSpPr>
              <p:nvPr/>
            </p:nvSpPr>
            <p:spPr bwMode="auto">
              <a:xfrm>
                <a:off x="1439" y="265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Rectangle 337"/>
              <p:cNvSpPr>
                <a:spLocks noChangeArrowheads="1"/>
              </p:cNvSpPr>
              <p:nvPr/>
            </p:nvSpPr>
            <p:spPr bwMode="auto">
              <a:xfrm>
                <a:off x="1447" y="2652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Rectangle 338"/>
              <p:cNvSpPr>
                <a:spLocks noChangeArrowheads="1"/>
              </p:cNvSpPr>
              <p:nvPr/>
            </p:nvSpPr>
            <p:spPr bwMode="auto">
              <a:xfrm>
                <a:off x="1454" y="2651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Rectangle 339"/>
              <p:cNvSpPr>
                <a:spLocks noChangeArrowheads="1"/>
              </p:cNvSpPr>
              <p:nvPr/>
            </p:nvSpPr>
            <p:spPr bwMode="auto">
              <a:xfrm>
                <a:off x="1463" y="2649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Rectangle 340"/>
              <p:cNvSpPr>
                <a:spLocks noChangeArrowheads="1"/>
              </p:cNvSpPr>
              <p:nvPr/>
            </p:nvSpPr>
            <p:spPr bwMode="auto">
              <a:xfrm>
                <a:off x="1471" y="2650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Rectangle 341"/>
              <p:cNvSpPr>
                <a:spLocks noChangeArrowheads="1"/>
              </p:cNvSpPr>
              <p:nvPr/>
            </p:nvSpPr>
            <p:spPr bwMode="auto">
              <a:xfrm>
                <a:off x="1480" y="2647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2" name="Rectangle 342"/>
              <p:cNvSpPr>
                <a:spLocks noChangeArrowheads="1"/>
              </p:cNvSpPr>
              <p:nvPr/>
            </p:nvSpPr>
            <p:spPr bwMode="auto">
              <a:xfrm>
                <a:off x="1488" y="264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3" name="Rectangle 343"/>
              <p:cNvSpPr>
                <a:spLocks noChangeArrowheads="1"/>
              </p:cNvSpPr>
              <p:nvPr/>
            </p:nvSpPr>
            <p:spPr bwMode="auto">
              <a:xfrm>
                <a:off x="1496" y="2644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4" name="Rectangle 344"/>
              <p:cNvSpPr>
                <a:spLocks noChangeArrowheads="1"/>
              </p:cNvSpPr>
              <p:nvPr/>
            </p:nvSpPr>
            <p:spPr bwMode="auto">
              <a:xfrm>
                <a:off x="1505" y="2643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5" name="Rectangle 345"/>
              <p:cNvSpPr>
                <a:spLocks noChangeArrowheads="1"/>
              </p:cNvSpPr>
              <p:nvPr/>
            </p:nvSpPr>
            <p:spPr bwMode="auto">
              <a:xfrm>
                <a:off x="1512" y="263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6" name="Rectangle 346"/>
              <p:cNvSpPr>
                <a:spLocks noChangeArrowheads="1"/>
              </p:cNvSpPr>
              <p:nvPr/>
            </p:nvSpPr>
            <p:spPr bwMode="auto">
              <a:xfrm>
                <a:off x="1521" y="264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7" name="Rectangle 347"/>
              <p:cNvSpPr>
                <a:spLocks noChangeArrowheads="1"/>
              </p:cNvSpPr>
              <p:nvPr/>
            </p:nvSpPr>
            <p:spPr bwMode="auto">
              <a:xfrm>
                <a:off x="1529" y="2639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Rectangle 348"/>
              <p:cNvSpPr>
                <a:spLocks noChangeArrowheads="1"/>
              </p:cNvSpPr>
              <p:nvPr/>
            </p:nvSpPr>
            <p:spPr bwMode="auto">
              <a:xfrm>
                <a:off x="1536" y="2639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Rectangle 349"/>
              <p:cNvSpPr>
                <a:spLocks noChangeArrowheads="1"/>
              </p:cNvSpPr>
              <p:nvPr/>
            </p:nvSpPr>
            <p:spPr bwMode="auto">
              <a:xfrm>
                <a:off x="1545" y="2637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0" name="Rectangle 350"/>
              <p:cNvSpPr>
                <a:spLocks noChangeArrowheads="1"/>
              </p:cNvSpPr>
              <p:nvPr/>
            </p:nvSpPr>
            <p:spPr bwMode="auto">
              <a:xfrm>
                <a:off x="1553" y="2638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Rectangle 351"/>
              <p:cNvSpPr>
                <a:spLocks noChangeArrowheads="1"/>
              </p:cNvSpPr>
              <p:nvPr/>
            </p:nvSpPr>
            <p:spPr bwMode="auto">
              <a:xfrm>
                <a:off x="1561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Rectangle 352"/>
              <p:cNvSpPr>
                <a:spLocks noChangeArrowheads="1"/>
              </p:cNvSpPr>
              <p:nvPr/>
            </p:nvSpPr>
            <p:spPr bwMode="auto">
              <a:xfrm>
                <a:off x="1569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3" name="Rectangle 353"/>
              <p:cNvSpPr>
                <a:spLocks noChangeArrowheads="1"/>
              </p:cNvSpPr>
              <p:nvPr/>
            </p:nvSpPr>
            <p:spPr bwMode="auto">
              <a:xfrm>
                <a:off x="1577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Rectangle 354"/>
              <p:cNvSpPr>
                <a:spLocks noChangeArrowheads="1"/>
              </p:cNvSpPr>
              <p:nvPr/>
            </p:nvSpPr>
            <p:spPr bwMode="auto">
              <a:xfrm>
                <a:off x="1585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Rectangle 355"/>
              <p:cNvSpPr>
                <a:spLocks noChangeArrowheads="1"/>
              </p:cNvSpPr>
              <p:nvPr/>
            </p:nvSpPr>
            <p:spPr bwMode="auto">
              <a:xfrm>
                <a:off x="1592" y="263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6" name="Rectangle 356"/>
              <p:cNvSpPr>
                <a:spLocks noChangeArrowheads="1"/>
              </p:cNvSpPr>
              <p:nvPr/>
            </p:nvSpPr>
            <p:spPr bwMode="auto">
              <a:xfrm>
                <a:off x="1600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Rectangle 357"/>
              <p:cNvSpPr>
                <a:spLocks noChangeArrowheads="1"/>
              </p:cNvSpPr>
              <p:nvPr/>
            </p:nvSpPr>
            <p:spPr bwMode="auto">
              <a:xfrm>
                <a:off x="1608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Rectangle 358"/>
              <p:cNvSpPr>
                <a:spLocks noChangeArrowheads="1"/>
              </p:cNvSpPr>
              <p:nvPr/>
            </p:nvSpPr>
            <p:spPr bwMode="auto">
              <a:xfrm>
                <a:off x="1616" y="262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9" name="Rectangle 359"/>
              <p:cNvSpPr>
                <a:spLocks noChangeArrowheads="1"/>
              </p:cNvSpPr>
              <p:nvPr/>
            </p:nvSpPr>
            <p:spPr bwMode="auto">
              <a:xfrm>
                <a:off x="1623" y="2626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Rectangle 360"/>
              <p:cNvSpPr>
                <a:spLocks noChangeArrowheads="1"/>
              </p:cNvSpPr>
              <p:nvPr/>
            </p:nvSpPr>
            <p:spPr bwMode="auto">
              <a:xfrm>
                <a:off x="1630" y="262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Rectangle 361"/>
              <p:cNvSpPr>
                <a:spLocks noChangeArrowheads="1"/>
              </p:cNvSpPr>
              <p:nvPr/>
            </p:nvSpPr>
            <p:spPr bwMode="auto">
              <a:xfrm>
                <a:off x="1638" y="2621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2" name="Rectangle 362"/>
              <p:cNvSpPr>
                <a:spLocks noChangeArrowheads="1"/>
              </p:cNvSpPr>
              <p:nvPr/>
            </p:nvSpPr>
            <p:spPr bwMode="auto">
              <a:xfrm>
                <a:off x="1644" y="262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Rectangle 363"/>
              <p:cNvSpPr>
                <a:spLocks noChangeArrowheads="1"/>
              </p:cNvSpPr>
              <p:nvPr/>
            </p:nvSpPr>
            <p:spPr bwMode="auto">
              <a:xfrm>
                <a:off x="1651" y="2620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Rectangle 364"/>
              <p:cNvSpPr>
                <a:spLocks noChangeArrowheads="1"/>
              </p:cNvSpPr>
              <p:nvPr/>
            </p:nvSpPr>
            <p:spPr bwMode="auto">
              <a:xfrm>
                <a:off x="1428" y="2655"/>
                <a:ext cx="7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685" name="Freeform 365"/>
            <p:cNvSpPr>
              <a:spLocks/>
            </p:cNvSpPr>
            <p:nvPr/>
          </p:nvSpPr>
          <p:spPr bwMode="auto">
            <a:xfrm>
              <a:off x="1430" y="2661"/>
              <a:ext cx="9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9" y="26"/>
                </a:cxn>
                <a:cxn ang="0">
                  <a:pos x="69" y="187"/>
                </a:cxn>
                <a:cxn ang="0">
                  <a:pos x="0" y="158"/>
                </a:cxn>
              </a:cxnLst>
              <a:rect l="0" t="0" r="r" b="b"/>
              <a:pathLst>
                <a:path w="69" h="187">
                  <a:moveTo>
                    <a:pt x="10" y="0"/>
                  </a:moveTo>
                  <a:lnTo>
                    <a:pt x="69" y="26"/>
                  </a:lnTo>
                  <a:lnTo>
                    <a:pt x="69" y="187"/>
                  </a:lnTo>
                  <a:lnTo>
                    <a:pt x="0" y="158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686" name="Group 366"/>
            <p:cNvGrpSpPr>
              <a:grpSpLocks/>
            </p:cNvGrpSpPr>
            <p:nvPr/>
          </p:nvGrpSpPr>
          <p:grpSpPr bwMode="auto">
            <a:xfrm>
              <a:off x="1421" y="2389"/>
              <a:ext cx="8" cy="7"/>
              <a:chOff x="1421" y="2389"/>
              <a:chExt cx="8" cy="7"/>
            </a:xfrm>
          </p:grpSpPr>
          <p:sp>
            <p:nvSpPr>
              <p:cNvPr id="56687" name="Oval 367"/>
              <p:cNvSpPr>
                <a:spLocks noChangeArrowheads="1"/>
              </p:cNvSpPr>
              <p:nvPr/>
            </p:nvSpPr>
            <p:spPr bwMode="auto">
              <a:xfrm>
                <a:off x="1421" y="238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8" name="Rectangle 368"/>
              <p:cNvSpPr>
                <a:spLocks noChangeArrowheads="1"/>
              </p:cNvSpPr>
              <p:nvPr/>
            </p:nvSpPr>
            <p:spPr bwMode="auto">
              <a:xfrm>
                <a:off x="1423" y="2389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Oval 369"/>
              <p:cNvSpPr>
                <a:spLocks noChangeArrowheads="1"/>
              </p:cNvSpPr>
              <p:nvPr/>
            </p:nvSpPr>
            <p:spPr bwMode="auto">
              <a:xfrm>
                <a:off x="1425" y="2389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Oval 370"/>
              <p:cNvSpPr>
                <a:spLocks noChangeArrowheads="1"/>
              </p:cNvSpPr>
              <p:nvPr/>
            </p:nvSpPr>
            <p:spPr bwMode="auto">
              <a:xfrm>
                <a:off x="1422" y="2390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91" name="Group 371"/>
            <p:cNvGrpSpPr>
              <a:grpSpLocks/>
            </p:cNvGrpSpPr>
            <p:nvPr/>
          </p:nvGrpSpPr>
          <p:grpSpPr bwMode="auto">
            <a:xfrm>
              <a:off x="1441" y="2388"/>
              <a:ext cx="8" cy="7"/>
              <a:chOff x="1441" y="2388"/>
              <a:chExt cx="8" cy="7"/>
            </a:xfrm>
          </p:grpSpPr>
          <p:sp>
            <p:nvSpPr>
              <p:cNvPr id="56692" name="Oval 372"/>
              <p:cNvSpPr>
                <a:spLocks noChangeArrowheads="1"/>
              </p:cNvSpPr>
              <p:nvPr/>
            </p:nvSpPr>
            <p:spPr bwMode="auto">
              <a:xfrm>
                <a:off x="1441" y="2388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Rectangle 373"/>
              <p:cNvSpPr>
                <a:spLocks noChangeArrowheads="1"/>
              </p:cNvSpPr>
              <p:nvPr/>
            </p:nvSpPr>
            <p:spPr bwMode="auto">
              <a:xfrm>
                <a:off x="1443" y="2388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4" name="Oval 374"/>
              <p:cNvSpPr>
                <a:spLocks noChangeArrowheads="1"/>
              </p:cNvSpPr>
              <p:nvPr/>
            </p:nvSpPr>
            <p:spPr bwMode="auto">
              <a:xfrm>
                <a:off x="1445" y="2388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Oval 375"/>
              <p:cNvSpPr>
                <a:spLocks noChangeArrowheads="1"/>
              </p:cNvSpPr>
              <p:nvPr/>
            </p:nvSpPr>
            <p:spPr bwMode="auto">
              <a:xfrm>
                <a:off x="1442" y="2389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96" name="Group 376"/>
            <p:cNvGrpSpPr>
              <a:grpSpLocks/>
            </p:cNvGrpSpPr>
            <p:nvPr/>
          </p:nvGrpSpPr>
          <p:grpSpPr bwMode="auto">
            <a:xfrm>
              <a:off x="1461" y="2388"/>
              <a:ext cx="8" cy="6"/>
              <a:chOff x="1461" y="2388"/>
              <a:chExt cx="8" cy="6"/>
            </a:xfrm>
          </p:grpSpPr>
          <p:sp>
            <p:nvSpPr>
              <p:cNvPr id="56697" name="Oval 377"/>
              <p:cNvSpPr>
                <a:spLocks noChangeArrowheads="1"/>
              </p:cNvSpPr>
              <p:nvPr/>
            </p:nvSpPr>
            <p:spPr bwMode="auto">
              <a:xfrm>
                <a:off x="1461" y="2388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Rectangle 378"/>
              <p:cNvSpPr>
                <a:spLocks noChangeArrowheads="1"/>
              </p:cNvSpPr>
              <p:nvPr/>
            </p:nvSpPr>
            <p:spPr bwMode="auto">
              <a:xfrm>
                <a:off x="1463" y="2388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Oval 379"/>
              <p:cNvSpPr>
                <a:spLocks noChangeArrowheads="1"/>
              </p:cNvSpPr>
              <p:nvPr/>
            </p:nvSpPr>
            <p:spPr bwMode="auto">
              <a:xfrm>
                <a:off x="1465" y="2388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0" name="Oval 380"/>
              <p:cNvSpPr>
                <a:spLocks noChangeArrowheads="1"/>
              </p:cNvSpPr>
              <p:nvPr/>
            </p:nvSpPr>
            <p:spPr bwMode="auto">
              <a:xfrm>
                <a:off x="1462" y="2388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01" name="Group 381"/>
            <p:cNvGrpSpPr>
              <a:grpSpLocks/>
            </p:cNvGrpSpPr>
            <p:nvPr/>
          </p:nvGrpSpPr>
          <p:grpSpPr bwMode="auto">
            <a:xfrm>
              <a:off x="1480" y="2387"/>
              <a:ext cx="8" cy="6"/>
              <a:chOff x="1480" y="2387"/>
              <a:chExt cx="8" cy="6"/>
            </a:xfrm>
          </p:grpSpPr>
          <p:sp>
            <p:nvSpPr>
              <p:cNvPr id="56702" name="Oval 382"/>
              <p:cNvSpPr>
                <a:spLocks noChangeArrowheads="1"/>
              </p:cNvSpPr>
              <p:nvPr/>
            </p:nvSpPr>
            <p:spPr bwMode="auto">
              <a:xfrm>
                <a:off x="1480" y="238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3" name="Rectangle 383"/>
              <p:cNvSpPr>
                <a:spLocks noChangeArrowheads="1"/>
              </p:cNvSpPr>
              <p:nvPr/>
            </p:nvSpPr>
            <p:spPr bwMode="auto">
              <a:xfrm>
                <a:off x="1482" y="2387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Oval 384"/>
              <p:cNvSpPr>
                <a:spLocks noChangeArrowheads="1"/>
              </p:cNvSpPr>
              <p:nvPr/>
            </p:nvSpPr>
            <p:spPr bwMode="auto">
              <a:xfrm>
                <a:off x="1484" y="238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Oval 385"/>
              <p:cNvSpPr>
                <a:spLocks noChangeArrowheads="1"/>
              </p:cNvSpPr>
              <p:nvPr/>
            </p:nvSpPr>
            <p:spPr bwMode="auto">
              <a:xfrm>
                <a:off x="1481" y="2387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06" name="Group 386"/>
            <p:cNvGrpSpPr>
              <a:grpSpLocks/>
            </p:cNvGrpSpPr>
            <p:nvPr/>
          </p:nvGrpSpPr>
          <p:grpSpPr bwMode="auto">
            <a:xfrm>
              <a:off x="1499" y="2385"/>
              <a:ext cx="8" cy="7"/>
              <a:chOff x="1499" y="2385"/>
              <a:chExt cx="8" cy="7"/>
            </a:xfrm>
          </p:grpSpPr>
          <p:sp>
            <p:nvSpPr>
              <p:cNvPr id="56707" name="Oval 387"/>
              <p:cNvSpPr>
                <a:spLocks noChangeArrowheads="1"/>
              </p:cNvSpPr>
              <p:nvPr/>
            </p:nvSpPr>
            <p:spPr bwMode="auto">
              <a:xfrm>
                <a:off x="1499" y="2385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Rectangle 388"/>
              <p:cNvSpPr>
                <a:spLocks noChangeArrowheads="1"/>
              </p:cNvSpPr>
              <p:nvPr/>
            </p:nvSpPr>
            <p:spPr bwMode="auto">
              <a:xfrm>
                <a:off x="1501" y="2385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9" name="Oval 389"/>
              <p:cNvSpPr>
                <a:spLocks noChangeArrowheads="1"/>
              </p:cNvSpPr>
              <p:nvPr/>
            </p:nvSpPr>
            <p:spPr bwMode="auto">
              <a:xfrm>
                <a:off x="1503" y="2385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Oval 390"/>
              <p:cNvSpPr>
                <a:spLocks noChangeArrowheads="1"/>
              </p:cNvSpPr>
              <p:nvPr/>
            </p:nvSpPr>
            <p:spPr bwMode="auto">
              <a:xfrm>
                <a:off x="1500" y="2386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11" name="Group 391"/>
            <p:cNvGrpSpPr>
              <a:grpSpLocks/>
            </p:cNvGrpSpPr>
            <p:nvPr/>
          </p:nvGrpSpPr>
          <p:grpSpPr bwMode="auto">
            <a:xfrm>
              <a:off x="1518" y="2385"/>
              <a:ext cx="7" cy="6"/>
              <a:chOff x="1518" y="2385"/>
              <a:chExt cx="7" cy="6"/>
            </a:xfrm>
          </p:grpSpPr>
          <p:sp>
            <p:nvSpPr>
              <p:cNvPr id="56712" name="Oval 392"/>
              <p:cNvSpPr>
                <a:spLocks noChangeArrowheads="1"/>
              </p:cNvSpPr>
              <p:nvPr/>
            </p:nvSpPr>
            <p:spPr bwMode="auto">
              <a:xfrm>
                <a:off x="1518" y="2385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3" name="Rectangle 393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4" name="Oval 394"/>
              <p:cNvSpPr>
                <a:spLocks noChangeArrowheads="1"/>
              </p:cNvSpPr>
              <p:nvPr/>
            </p:nvSpPr>
            <p:spPr bwMode="auto">
              <a:xfrm>
                <a:off x="1521" y="2385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5" name="Oval 395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16" name="Group 396"/>
            <p:cNvGrpSpPr>
              <a:grpSpLocks/>
            </p:cNvGrpSpPr>
            <p:nvPr/>
          </p:nvGrpSpPr>
          <p:grpSpPr bwMode="auto">
            <a:xfrm>
              <a:off x="1536" y="2384"/>
              <a:ext cx="8" cy="6"/>
              <a:chOff x="1536" y="2384"/>
              <a:chExt cx="8" cy="6"/>
            </a:xfrm>
          </p:grpSpPr>
          <p:sp>
            <p:nvSpPr>
              <p:cNvPr id="56717" name="Oval 397"/>
              <p:cNvSpPr>
                <a:spLocks noChangeArrowheads="1"/>
              </p:cNvSpPr>
              <p:nvPr/>
            </p:nvSpPr>
            <p:spPr bwMode="auto">
              <a:xfrm>
                <a:off x="1536" y="238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8" name="Rectangle 398"/>
              <p:cNvSpPr>
                <a:spLocks noChangeArrowheads="1"/>
              </p:cNvSpPr>
              <p:nvPr/>
            </p:nvSpPr>
            <p:spPr bwMode="auto">
              <a:xfrm>
                <a:off x="1538" y="238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9" name="Oval 399"/>
              <p:cNvSpPr>
                <a:spLocks noChangeArrowheads="1"/>
              </p:cNvSpPr>
              <p:nvPr/>
            </p:nvSpPr>
            <p:spPr bwMode="auto">
              <a:xfrm>
                <a:off x="1540" y="238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0" name="Oval 400"/>
              <p:cNvSpPr>
                <a:spLocks noChangeArrowheads="1"/>
              </p:cNvSpPr>
              <p:nvPr/>
            </p:nvSpPr>
            <p:spPr bwMode="auto">
              <a:xfrm>
                <a:off x="1537" y="2384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21" name="Group 401"/>
            <p:cNvGrpSpPr>
              <a:grpSpLocks/>
            </p:cNvGrpSpPr>
            <p:nvPr/>
          </p:nvGrpSpPr>
          <p:grpSpPr bwMode="auto">
            <a:xfrm>
              <a:off x="1553" y="2383"/>
              <a:ext cx="8" cy="7"/>
              <a:chOff x="1553" y="2383"/>
              <a:chExt cx="8" cy="7"/>
            </a:xfrm>
          </p:grpSpPr>
          <p:sp>
            <p:nvSpPr>
              <p:cNvPr id="56722" name="Oval 402"/>
              <p:cNvSpPr>
                <a:spLocks noChangeArrowheads="1"/>
              </p:cNvSpPr>
              <p:nvPr/>
            </p:nvSpPr>
            <p:spPr bwMode="auto">
              <a:xfrm>
                <a:off x="1553" y="238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3" name="Rectangle 403"/>
              <p:cNvSpPr>
                <a:spLocks noChangeArrowheads="1"/>
              </p:cNvSpPr>
              <p:nvPr/>
            </p:nvSpPr>
            <p:spPr bwMode="auto">
              <a:xfrm>
                <a:off x="1554" y="2383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4" name="Oval 404"/>
              <p:cNvSpPr>
                <a:spLocks noChangeArrowheads="1"/>
              </p:cNvSpPr>
              <p:nvPr/>
            </p:nvSpPr>
            <p:spPr bwMode="auto">
              <a:xfrm>
                <a:off x="1557" y="238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5" name="Oval 405"/>
              <p:cNvSpPr>
                <a:spLocks noChangeArrowheads="1"/>
              </p:cNvSpPr>
              <p:nvPr/>
            </p:nvSpPr>
            <p:spPr bwMode="auto">
              <a:xfrm>
                <a:off x="1554" y="2384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26" name="Group 406"/>
            <p:cNvGrpSpPr>
              <a:grpSpLocks/>
            </p:cNvGrpSpPr>
            <p:nvPr/>
          </p:nvGrpSpPr>
          <p:grpSpPr bwMode="auto">
            <a:xfrm>
              <a:off x="1569" y="2382"/>
              <a:ext cx="8" cy="7"/>
              <a:chOff x="1569" y="2382"/>
              <a:chExt cx="8" cy="7"/>
            </a:xfrm>
          </p:grpSpPr>
          <p:sp>
            <p:nvSpPr>
              <p:cNvPr id="56727" name="Oval 407"/>
              <p:cNvSpPr>
                <a:spLocks noChangeArrowheads="1"/>
              </p:cNvSpPr>
              <p:nvPr/>
            </p:nvSpPr>
            <p:spPr bwMode="auto">
              <a:xfrm>
                <a:off x="1569" y="238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8" name="Rectangle 408"/>
              <p:cNvSpPr>
                <a:spLocks noChangeArrowheads="1"/>
              </p:cNvSpPr>
              <p:nvPr/>
            </p:nvSpPr>
            <p:spPr bwMode="auto">
              <a:xfrm>
                <a:off x="1571" y="2382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9" name="Oval 409"/>
              <p:cNvSpPr>
                <a:spLocks noChangeArrowheads="1"/>
              </p:cNvSpPr>
              <p:nvPr/>
            </p:nvSpPr>
            <p:spPr bwMode="auto">
              <a:xfrm>
                <a:off x="1573" y="238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0" name="Oval 410"/>
              <p:cNvSpPr>
                <a:spLocks noChangeArrowheads="1"/>
              </p:cNvSpPr>
              <p:nvPr/>
            </p:nvSpPr>
            <p:spPr bwMode="auto">
              <a:xfrm>
                <a:off x="1570" y="2383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31" name="Group 411"/>
            <p:cNvGrpSpPr>
              <a:grpSpLocks/>
            </p:cNvGrpSpPr>
            <p:nvPr/>
          </p:nvGrpSpPr>
          <p:grpSpPr bwMode="auto">
            <a:xfrm>
              <a:off x="1598" y="2381"/>
              <a:ext cx="8" cy="7"/>
              <a:chOff x="1598" y="2381"/>
              <a:chExt cx="8" cy="7"/>
            </a:xfrm>
          </p:grpSpPr>
          <p:sp>
            <p:nvSpPr>
              <p:cNvPr id="56732" name="Oval 412"/>
              <p:cNvSpPr>
                <a:spLocks noChangeArrowheads="1"/>
              </p:cNvSpPr>
              <p:nvPr/>
            </p:nvSpPr>
            <p:spPr bwMode="auto">
              <a:xfrm>
                <a:off x="1598" y="2381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3" name="Rectangle 413"/>
              <p:cNvSpPr>
                <a:spLocks noChangeArrowheads="1"/>
              </p:cNvSpPr>
              <p:nvPr/>
            </p:nvSpPr>
            <p:spPr bwMode="auto">
              <a:xfrm>
                <a:off x="1600" y="2381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4" name="Oval 414"/>
              <p:cNvSpPr>
                <a:spLocks noChangeArrowheads="1"/>
              </p:cNvSpPr>
              <p:nvPr/>
            </p:nvSpPr>
            <p:spPr bwMode="auto">
              <a:xfrm>
                <a:off x="1602" y="2381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5" name="Oval 415"/>
              <p:cNvSpPr>
                <a:spLocks noChangeArrowheads="1"/>
              </p:cNvSpPr>
              <p:nvPr/>
            </p:nvSpPr>
            <p:spPr bwMode="auto">
              <a:xfrm>
                <a:off x="1599" y="2382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36" name="Group 416"/>
            <p:cNvGrpSpPr>
              <a:grpSpLocks/>
            </p:cNvGrpSpPr>
            <p:nvPr/>
          </p:nvGrpSpPr>
          <p:grpSpPr bwMode="auto">
            <a:xfrm>
              <a:off x="1618" y="2380"/>
              <a:ext cx="8" cy="6"/>
              <a:chOff x="1618" y="2380"/>
              <a:chExt cx="8" cy="6"/>
            </a:xfrm>
          </p:grpSpPr>
          <p:sp>
            <p:nvSpPr>
              <p:cNvPr id="56737" name="Oval 417"/>
              <p:cNvSpPr>
                <a:spLocks noChangeArrowheads="1"/>
              </p:cNvSpPr>
              <p:nvPr/>
            </p:nvSpPr>
            <p:spPr bwMode="auto">
              <a:xfrm>
                <a:off x="1618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8" name="Rectangle 418"/>
              <p:cNvSpPr>
                <a:spLocks noChangeArrowheads="1"/>
              </p:cNvSpPr>
              <p:nvPr/>
            </p:nvSpPr>
            <p:spPr bwMode="auto">
              <a:xfrm>
                <a:off x="1620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9" name="Oval 419"/>
              <p:cNvSpPr>
                <a:spLocks noChangeArrowheads="1"/>
              </p:cNvSpPr>
              <p:nvPr/>
            </p:nvSpPr>
            <p:spPr bwMode="auto">
              <a:xfrm>
                <a:off x="1622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0" name="Oval 420"/>
              <p:cNvSpPr>
                <a:spLocks noChangeArrowheads="1"/>
              </p:cNvSpPr>
              <p:nvPr/>
            </p:nvSpPr>
            <p:spPr bwMode="auto">
              <a:xfrm>
                <a:off x="1619" y="2380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1" name="Group 421"/>
            <p:cNvGrpSpPr>
              <a:grpSpLocks/>
            </p:cNvGrpSpPr>
            <p:nvPr/>
          </p:nvGrpSpPr>
          <p:grpSpPr bwMode="auto">
            <a:xfrm>
              <a:off x="1637" y="2380"/>
              <a:ext cx="8" cy="6"/>
              <a:chOff x="1637" y="2380"/>
              <a:chExt cx="8" cy="6"/>
            </a:xfrm>
          </p:grpSpPr>
          <p:sp>
            <p:nvSpPr>
              <p:cNvPr id="56742" name="Oval 422"/>
              <p:cNvSpPr>
                <a:spLocks noChangeArrowheads="1"/>
              </p:cNvSpPr>
              <p:nvPr/>
            </p:nvSpPr>
            <p:spPr bwMode="auto">
              <a:xfrm>
                <a:off x="1637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3" name="Rectangle 423"/>
              <p:cNvSpPr>
                <a:spLocks noChangeArrowheads="1"/>
              </p:cNvSpPr>
              <p:nvPr/>
            </p:nvSpPr>
            <p:spPr bwMode="auto">
              <a:xfrm>
                <a:off x="1639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4" name="Oval 424"/>
              <p:cNvSpPr>
                <a:spLocks noChangeArrowheads="1"/>
              </p:cNvSpPr>
              <p:nvPr/>
            </p:nvSpPr>
            <p:spPr bwMode="auto">
              <a:xfrm>
                <a:off x="1641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5" name="Oval 425"/>
              <p:cNvSpPr>
                <a:spLocks noChangeArrowheads="1"/>
              </p:cNvSpPr>
              <p:nvPr/>
            </p:nvSpPr>
            <p:spPr bwMode="auto">
              <a:xfrm>
                <a:off x="1638" y="238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6" name="Group 426"/>
            <p:cNvGrpSpPr>
              <a:grpSpLocks/>
            </p:cNvGrpSpPr>
            <p:nvPr/>
          </p:nvGrpSpPr>
          <p:grpSpPr bwMode="auto">
            <a:xfrm>
              <a:off x="1656" y="2379"/>
              <a:ext cx="8" cy="6"/>
              <a:chOff x="1656" y="2379"/>
              <a:chExt cx="8" cy="6"/>
            </a:xfrm>
          </p:grpSpPr>
          <p:sp>
            <p:nvSpPr>
              <p:cNvPr id="56747" name="Oval 427"/>
              <p:cNvSpPr>
                <a:spLocks noChangeArrowheads="1"/>
              </p:cNvSpPr>
              <p:nvPr/>
            </p:nvSpPr>
            <p:spPr bwMode="auto">
              <a:xfrm>
                <a:off x="1656" y="237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8" name="Rectangle 428"/>
              <p:cNvSpPr>
                <a:spLocks noChangeArrowheads="1"/>
              </p:cNvSpPr>
              <p:nvPr/>
            </p:nvSpPr>
            <p:spPr bwMode="auto">
              <a:xfrm>
                <a:off x="1658" y="237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9" name="Oval 429"/>
              <p:cNvSpPr>
                <a:spLocks noChangeArrowheads="1"/>
              </p:cNvSpPr>
              <p:nvPr/>
            </p:nvSpPr>
            <p:spPr bwMode="auto">
              <a:xfrm>
                <a:off x="1660" y="237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0" name="Oval 430"/>
              <p:cNvSpPr>
                <a:spLocks noChangeArrowheads="1"/>
              </p:cNvSpPr>
              <p:nvPr/>
            </p:nvSpPr>
            <p:spPr bwMode="auto">
              <a:xfrm>
                <a:off x="1657" y="2380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51" name="Freeform 431"/>
            <p:cNvSpPr>
              <a:spLocks/>
            </p:cNvSpPr>
            <p:nvPr/>
          </p:nvSpPr>
          <p:spPr bwMode="auto">
            <a:xfrm>
              <a:off x="1586" y="2377"/>
              <a:ext cx="10" cy="1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77" y="103"/>
                </a:cxn>
                <a:cxn ang="0">
                  <a:pos x="0" y="110"/>
                </a:cxn>
              </a:cxnLst>
              <a:rect l="0" t="0" r="r" b="b"/>
              <a:pathLst>
                <a:path w="77" h="110">
                  <a:moveTo>
                    <a:pt x="0" y="11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52" name="Group 432"/>
            <p:cNvGrpSpPr>
              <a:grpSpLocks/>
            </p:cNvGrpSpPr>
            <p:nvPr/>
          </p:nvGrpSpPr>
          <p:grpSpPr bwMode="auto">
            <a:xfrm>
              <a:off x="1420" y="2642"/>
              <a:ext cx="8" cy="7"/>
              <a:chOff x="1420" y="2642"/>
              <a:chExt cx="8" cy="7"/>
            </a:xfrm>
          </p:grpSpPr>
          <p:sp>
            <p:nvSpPr>
              <p:cNvPr id="56753" name="Oval 433"/>
              <p:cNvSpPr>
                <a:spLocks noChangeArrowheads="1"/>
              </p:cNvSpPr>
              <p:nvPr/>
            </p:nvSpPr>
            <p:spPr bwMode="auto">
              <a:xfrm>
                <a:off x="1420" y="264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4" name="Rectangle 434"/>
              <p:cNvSpPr>
                <a:spLocks noChangeArrowheads="1"/>
              </p:cNvSpPr>
              <p:nvPr/>
            </p:nvSpPr>
            <p:spPr bwMode="auto">
              <a:xfrm>
                <a:off x="1422" y="2642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5" name="Oval 435"/>
              <p:cNvSpPr>
                <a:spLocks noChangeArrowheads="1"/>
              </p:cNvSpPr>
              <p:nvPr/>
            </p:nvSpPr>
            <p:spPr bwMode="auto">
              <a:xfrm>
                <a:off x="1424" y="264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6" name="Oval 436"/>
              <p:cNvSpPr>
                <a:spLocks noChangeArrowheads="1"/>
              </p:cNvSpPr>
              <p:nvPr/>
            </p:nvSpPr>
            <p:spPr bwMode="auto">
              <a:xfrm>
                <a:off x="1421" y="2643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57" name="Group 437"/>
            <p:cNvGrpSpPr>
              <a:grpSpLocks/>
            </p:cNvGrpSpPr>
            <p:nvPr/>
          </p:nvGrpSpPr>
          <p:grpSpPr bwMode="auto">
            <a:xfrm>
              <a:off x="1438" y="2639"/>
              <a:ext cx="8" cy="7"/>
              <a:chOff x="1438" y="2639"/>
              <a:chExt cx="8" cy="7"/>
            </a:xfrm>
          </p:grpSpPr>
          <p:sp>
            <p:nvSpPr>
              <p:cNvPr id="56758" name="Oval 438"/>
              <p:cNvSpPr>
                <a:spLocks noChangeArrowheads="1"/>
              </p:cNvSpPr>
              <p:nvPr/>
            </p:nvSpPr>
            <p:spPr bwMode="auto">
              <a:xfrm>
                <a:off x="1438" y="2639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9" name="Rectangle 439"/>
              <p:cNvSpPr>
                <a:spLocks noChangeArrowheads="1"/>
              </p:cNvSpPr>
              <p:nvPr/>
            </p:nvSpPr>
            <p:spPr bwMode="auto">
              <a:xfrm>
                <a:off x="1439" y="2639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0" name="Oval 440"/>
              <p:cNvSpPr>
                <a:spLocks noChangeArrowheads="1"/>
              </p:cNvSpPr>
              <p:nvPr/>
            </p:nvSpPr>
            <p:spPr bwMode="auto">
              <a:xfrm>
                <a:off x="1441" y="2639"/>
                <a:ext cx="5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1" name="Oval 441"/>
              <p:cNvSpPr>
                <a:spLocks noChangeArrowheads="1"/>
              </p:cNvSpPr>
              <p:nvPr/>
            </p:nvSpPr>
            <p:spPr bwMode="auto">
              <a:xfrm>
                <a:off x="1439" y="264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62" name="Group 442"/>
            <p:cNvGrpSpPr>
              <a:grpSpLocks/>
            </p:cNvGrpSpPr>
            <p:nvPr/>
          </p:nvGrpSpPr>
          <p:grpSpPr bwMode="auto">
            <a:xfrm>
              <a:off x="1459" y="2637"/>
              <a:ext cx="8" cy="6"/>
              <a:chOff x="1459" y="2637"/>
              <a:chExt cx="8" cy="6"/>
            </a:xfrm>
          </p:grpSpPr>
          <p:sp>
            <p:nvSpPr>
              <p:cNvPr id="56763" name="Oval 443"/>
              <p:cNvSpPr>
                <a:spLocks noChangeArrowheads="1"/>
              </p:cNvSpPr>
              <p:nvPr/>
            </p:nvSpPr>
            <p:spPr bwMode="auto">
              <a:xfrm>
                <a:off x="1459" y="263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4" name="Rectangle 444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5" name="Oval 445"/>
              <p:cNvSpPr>
                <a:spLocks noChangeArrowheads="1"/>
              </p:cNvSpPr>
              <p:nvPr/>
            </p:nvSpPr>
            <p:spPr bwMode="auto">
              <a:xfrm>
                <a:off x="1463" y="263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6" name="Oval 446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67" name="Group 447"/>
            <p:cNvGrpSpPr>
              <a:grpSpLocks/>
            </p:cNvGrpSpPr>
            <p:nvPr/>
          </p:nvGrpSpPr>
          <p:grpSpPr bwMode="auto">
            <a:xfrm>
              <a:off x="1477" y="2634"/>
              <a:ext cx="8" cy="6"/>
              <a:chOff x="1477" y="2634"/>
              <a:chExt cx="8" cy="6"/>
            </a:xfrm>
          </p:grpSpPr>
          <p:sp>
            <p:nvSpPr>
              <p:cNvPr id="56768" name="Oval 448"/>
              <p:cNvSpPr>
                <a:spLocks noChangeArrowheads="1"/>
              </p:cNvSpPr>
              <p:nvPr/>
            </p:nvSpPr>
            <p:spPr bwMode="auto">
              <a:xfrm>
                <a:off x="1477" y="263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9" name="Rectangle 449"/>
              <p:cNvSpPr>
                <a:spLocks noChangeArrowheads="1"/>
              </p:cNvSpPr>
              <p:nvPr/>
            </p:nvSpPr>
            <p:spPr bwMode="auto">
              <a:xfrm>
                <a:off x="1479" y="263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0" name="Oval 450"/>
              <p:cNvSpPr>
                <a:spLocks noChangeArrowheads="1"/>
              </p:cNvSpPr>
              <p:nvPr/>
            </p:nvSpPr>
            <p:spPr bwMode="auto">
              <a:xfrm>
                <a:off x="1481" y="263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1" name="Oval 451"/>
              <p:cNvSpPr>
                <a:spLocks noChangeArrowheads="1"/>
              </p:cNvSpPr>
              <p:nvPr/>
            </p:nvSpPr>
            <p:spPr bwMode="auto">
              <a:xfrm>
                <a:off x="1478" y="2635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72" name="Group 452"/>
            <p:cNvGrpSpPr>
              <a:grpSpLocks/>
            </p:cNvGrpSpPr>
            <p:nvPr/>
          </p:nvGrpSpPr>
          <p:grpSpPr bwMode="auto">
            <a:xfrm>
              <a:off x="1496" y="2632"/>
              <a:ext cx="8" cy="6"/>
              <a:chOff x="1496" y="2632"/>
              <a:chExt cx="8" cy="6"/>
            </a:xfrm>
          </p:grpSpPr>
          <p:sp>
            <p:nvSpPr>
              <p:cNvPr id="56773" name="Oval 453"/>
              <p:cNvSpPr>
                <a:spLocks noChangeArrowheads="1"/>
              </p:cNvSpPr>
              <p:nvPr/>
            </p:nvSpPr>
            <p:spPr bwMode="auto">
              <a:xfrm>
                <a:off x="1496" y="2632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4" name="Rectangle 454"/>
              <p:cNvSpPr>
                <a:spLocks noChangeArrowheads="1"/>
              </p:cNvSpPr>
              <p:nvPr/>
            </p:nvSpPr>
            <p:spPr bwMode="auto">
              <a:xfrm>
                <a:off x="1498" y="2632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5" name="Oval 455"/>
              <p:cNvSpPr>
                <a:spLocks noChangeArrowheads="1"/>
              </p:cNvSpPr>
              <p:nvPr/>
            </p:nvSpPr>
            <p:spPr bwMode="auto">
              <a:xfrm>
                <a:off x="1500" y="2632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6" name="Oval 456"/>
              <p:cNvSpPr>
                <a:spLocks noChangeArrowheads="1"/>
              </p:cNvSpPr>
              <p:nvPr/>
            </p:nvSpPr>
            <p:spPr bwMode="auto">
              <a:xfrm>
                <a:off x="1497" y="2632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77" name="Group 457"/>
            <p:cNvGrpSpPr>
              <a:grpSpLocks/>
            </p:cNvGrpSpPr>
            <p:nvPr/>
          </p:nvGrpSpPr>
          <p:grpSpPr bwMode="auto">
            <a:xfrm>
              <a:off x="1515" y="2629"/>
              <a:ext cx="8" cy="6"/>
              <a:chOff x="1515" y="2629"/>
              <a:chExt cx="8" cy="6"/>
            </a:xfrm>
          </p:grpSpPr>
          <p:sp>
            <p:nvSpPr>
              <p:cNvPr id="56778" name="Oval 458"/>
              <p:cNvSpPr>
                <a:spLocks noChangeArrowheads="1"/>
              </p:cNvSpPr>
              <p:nvPr/>
            </p:nvSpPr>
            <p:spPr bwMode="auto">
              <a:xfrm>
                <a:off x="1515" y="262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9" name="Rectangle 459"/>
              <p:cNvSpPr>
                <a:spLocks noChangeArrowheads="1"/>
              </p:cNvSpPr>
              <p:nvPr/>
            </p:nvSpPr>
            <p:spPr bwMode="auto">
              <a:xfrm>
                <a:off x="1517" y="262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0" name="Oval 460"/>
              <p:cNvSpPr>
                <a:spLocks noChangeArrowheads="1"/>
              </p:cNvSpPr>
              <p:nvPr/>
            </p:nvSpPr>
            <p:spPr bwMode="auto">
              <a:xfrm>
                <a:off x="1519" y="262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1" name="Oval 461"/>
              <p:cNvSpPr>
                <a:spLocks noChangeArrowheads="1"/>
              </p:cNvSpPr>
              <p:nvPr/>
            </p:nvSpPr>
            <p:spPr bwMode="auto">
              <a:xfrm>
                <a:off x="1516" y="2629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82" name="Group 462"/>
            <p:cNvGrpSpPr>
              <a:grpSpLocks/>
            </p:cNvGrpSpPr>
            <p:nvPr/>
          </p:nvGrpSpPr>
          <p:grpSpPr bwMode="auto">
            <a:xfrm>
              <a:off x="1534" y="2626"/>
              <a:ext cx="7" cy="6"/>
              <a:chOff x="1534" y="2626"/>
              <a:chExt cx="7" cy="6"/>
            </a:xfrm>
          </p:grpSpPr>
          <p:sp>
            <p:nvSpPr>
              <p:cNvPr id="56783" name="Oval 463"/>
              <p:cNvSpPr>
                <a:spLocks noChangeArrowheads="1"/>
              </p:cNvSpPr>
              <p:nvPr/>
            </p:nvSpPr>
            <p:spPr bwMode="auto">
              <a:xfrm>
                <a:off x="1534" y="2626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4" name="Rectangle 464"/>
              <p:cNvSpPr>
                <a:spLocks noChangeArrowheads="1"/>
              </p:cNvSpPr>
              <p:nvPr/>
            </p:nvSpPr>
            <p:spPr bwMode="auto">
              <a:xfrm>
                <a:off x="1535" y="2626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5" name="Oval 465"/>
              <p:cNvSpPr>
                <a:spLocks noChangeArrowheads="1"/>
              </p:cNvSpPr>
              <p:nvPr/>
            </p:nvSpPr>
            <p:spPr bwMode="auto">
              <a:xfrm>
                <a:off x="1537" y="2626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6" name="Oval 466"/>
              <p:cNvSpPr>
                <a:spLocks noChangeArrowheads="1"/>
              </p:cNvSpPr>
              <p:nvPr/>
            </p:nvSpPr>
            <p:spPr bwMode="auto">
              <a:xfrm>
                <a:off x="1535" y="2627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87" name="Group 467"/>
            <p:cNvGrpSpPr>
              <a:grpSpLocks/>
            </p:cNvGrpSpPr>
            <p:nvPr/>
          </p:nvGrpSpPr>
          <p:grpSpPr bwMode="auto">
            <a:xfrm>
              <a:off x="1551" y="2623"/>
              <a:ext cx="8" cy="7"/>
              <a:chOff x="1551" y="2623"/>
              <a:chExt cx="8" cy="7"/>
            </a:xfrm>
          </p:grpSpPr>
          <p:sp>
            <p:nvSpPr>
              <p:cNvPr id="56788" name="Oval 468"/>
              <p:cNvSpPr>
                <a:spLocks noChangeArrowheads="1"/>
              </p:cNvSpPr>
              <p:nvPr/>
            </p:nvSpPr>
            <p:spPr bwMode="auto">
              <a:xfrm>
                <a:off x="1551" y="262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9" name="Rectangle 469"/>
              <p:cNvSpPr>
                <a:spLocks noChangeArrowheads="1"/>
              </p:cNvSpPr>
              <p:nvPr/>
            </p:nvSpPr>
            <p:spPr bwMode="auto">
              <a:xfrm>
                <a:off x="1553" y="2623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0" name="Oval 470"/>
              <p:cNvSpPr>
                <a:spLocks noChangeArrowheads="1"/>
              </p:cNvSpPr>
              <p:nvPr/>
            </p:nvSpPr>
            <p:spPr bwMode="auto">
              <a:xfrm>
                <a:off x="1555" y="262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1" name="Oval 471"/>
              <p:cNvSpPr>
                <a:spLocks noChangeArrowheads="1"/>
              </p:cNvSpPr>
              <p:nvPr/>
            </p:nvSpPr>
            <p:spPr bwMode="auto">
              <a:xfrm>
                <a:off x="1552" y="262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92" name="Group 472"/>
            <p:cNvGrpSpPr>
              <a:grpSpLocks/>
            </p:cNvGrpSpPr>
            <p:nvPr/>
          </p:nvGrpSpPr>
          <p:grpSpPr bwMode="auto">
            <a:xfrm>
              <a:off x="1569" y="2620"/>
              <a:ext cx="7" cy="7"/>
              <a:chOff x="1569" y="2620"/>
              <a:chExt cx="7" cy="7"/>
            </a:xfrm>
          </p:grpSpPr>
          <p:sp>
            <p:nvSpPr>
              <p:cNvPr id="56793" name="Oval 473"/>
              <p:cNvSpPr>
                <a:spLocks noChangeArrowheads="1"/>
              </p:cNvSpPr>
              <p:nvPr/>
            </p:nvSpPr>
            <p:spPr bwMode="auto">
              <a:xfrm>
                <a:off x="1569" y="2620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4" name="Rectangle 474"/>
              <p:cNvSpPr>
                <a:spLocks noChangeArrowheads="1"/>
              </p:cNvSpPr>
              <p:nvPr/>
            </p:nvSpPr>
            <p:spPr bwMode="auto">
              <a:xfrm>
                <a:off x="1570" y="262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5" name="Oval 475"/>
              <p:cNvSpPr>
                <a:spLocks noChangeArrowheads="1"/>
              </p:cNvSpPr>
              <p:nvPr/>
            </p:nvSpPr>
            <p:spPr bwMode="auto">
              <a:xfrm>
                <a:off x="1572" y="262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6" name="Oval 476"/>
              <p:cNvSpPr>
                <a:spLocks noChangeArrowheads="1"/>
              </p:cNvSpPr>
              <p:nvPr/>
            </p:nvSpPr>
            <p:spPr bwMode="auto">
              <a:xfrm>
                <a:off x="1570" y="2621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97" name="Group 477"/>
            <p:cNvGrpSpPr>
              <a:grpSpLocks/>
            </p:cNvGrpSpPr>
            <p:nvPr/>
          </p:nvGrpSpPr>
          <p:grpSpPr bwMode="auto">
            <a:xfrm>
              <a:off x="1598" y="2617"/>
              <a:ext cx="7" cy="6"/>
              <a:chOff x="1598" y="2617"/>
              <a:chExt cx="7" cy="6"/>
            </a:xfrm>
          </p:grpSpPr>
          <p:sp>
            <p:nvSpPr>
              <p:cNvPr id="56798" name="Oval 478"/>
              <p:cNvSpPr>
                <a:spLocks noChangeArrowheads="1"/>
              </p:cNvSpPr>
              <p:nvPr/>
            </p:nvSpPr>
            <p:spPr bwMode="auto">
              <a:xfrm>
                <a:off x="1598" y="261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9" name="Rectangle 479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0" name="Oval 480"/>
              <p:cNvSpPr>
                <a:spLocks noChangeArrowheads="1"/>
              </p:cNvSpPr>
              <p:nvPr/>
            </p:nvSpPr>
            <p:spPr bwMode="auto">
              <a:xfrm>
                <a:off x="1601" y="261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1" name="Oval 481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02" name="Group 482"/>
            <p:cNvGrpSpPr>
              <a:grpSpLocks/>
            </p:cNvGrpSpPr>
            <p:nvPr/>
          </p:nvGrpSpPr>
          <p:grpSpPr bwMode="auto">
            <a:xfrm>
              <a:off x="1613" y="2614"/>
              <a:ext cx="8" cy="6"/>
              <a:chOff x="1613" y="2614"/>
              <a:chExt cx="8" cy="6"/>
            </a:xfrm>
          </p:grpSpPr>
          <p:sp>
            <p:nvSpPr>
              <p:cNvPr id="56803" name="Oval 483"/>
              <p:cNvSpPr>
                <a:spLocks noChangeArrowheads="1"/>
              </p:cNvSpPr>
              <p:nvPr/>
            </p:nvSpPr>
            <p:spPr bwMode="auto">
              <a:xfrm>
                <a:off x="1613" y="261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4" name="Rectangle 484"/>
              <p:cNvSpPr>
                <a:spLocks noChangeArrowheads="1"/>
              </p:cNvSpPr>
              <p:nvPr/>
            </p:nvSpPr>
            <p:spPr bwMode="auto">
              <a:xfrm>
                <a:off x="1615" y="2614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5" name="Oval 485"/>
              <p:cNvSpPr>
                <a:spLocks noChangeArrowheads="1"/>
              </p:cNvSpPr>
              <p:nvPr/>
            </p:nvSpPr>
            <p:spPr bwMode="auto">
              <a:xfrm>
                <a:off x="1617" y="261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6" name="Oval 486"/>
              <p:cNvSpPr>
                <a:spLocks noChangeArrowheads="1"/>
              </p:cNvSpPr>
              <p:nvPr/>
            </p:nvSpPr>
            <p:spPr bwMode="auto">
              <a:xfrm>
                <a:off x="1614" y="261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07" name="Group 487"/>
            <p:cNvGrpSpPr>
              <a:grpSpLocks/>
            </p:cNvGrpSpPr>
            <p:nvPr/>
          </p:nvGrpSpPr>
          <p:grpSpPr bwMode="auto">
            <a:xfrm>
              <a:off x="1636" y="2610"/>
              <a:ext cx="8" cy="7"/>
              <a:chOff x="1636" y="2610"/>
              <a:chExt cx="8" cy="7"/>
            </a:xfrm>
          </p:grpSpPr>
          <p:sp>
            <p:nvSpPr>
              <p:cNvPr id="56808" name="Oval 488"/>
              <p:cNvSpPr>
                <a:spLocks noChangeArrowheads="1"/>
              </p:cNvSpPr>
              <p:nvPr/>
            </p:nvSpPr>
            <p:spPr bwMode="auto">
              <a:xfrm>
                <a:off x="1636" y="261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9" name="Rectangle 489"/>
              <p:cNvSpPr>
                <a:spLocks noChangeArrowheads="1"/>
              </p:cNvSpPr>
              <p:nvPr/>
            </p:nvSpPr>
            <p:spPr bwMode="auto">
              <a:xfrm>
                <a:off x="1638" y="261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0" name="Oval 490"/>
              <p:cNvSpPr>
                <a:spLocks noChangeArrowheads="1"/>
              </p:cNvSpPr>
              <p:nvPr/>
            </p:nvSpPr>
            <p:spPr bwMode="auto">
              <a:xfrm>
                <a:off x="1640" y="261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1" name="Oval 491"/>
              <p:cNvSpPr>
                <a:spLocks noChangeArrowheads="1"/>
              </p:cNvSpPr>
              <p:nvPr/>
            </p:nvSpPr>
            <p:spPr bwMode="auto">
              <a:xfrm>
                <a:off x="1637" y="2611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12" name="Group 492"/>
            <p:cNvGrpSpPr>
              <a:grpSpLocks/>
            </p:cNvGrpSpPr>
            <p:nvPr/>
          </p:nvGrpSpPr>
          <p:grpSpPr bwMode="auto">
            <a:xfrm>
              <a:off x="1657" y="2607"/>
              <a:ext cx="7" cy="7"/>
              <a:chOff x="1657" y="2607"/>
              <a:chExt cx="7" cy="7"/>
            </a:xfrm>
          </p:grpSpPr>
          <p:sp>
            <p:nvSpPr>
              <p:cNvPr id="56813" name="Oval 493"/>
              <p:cNvSpPr>
                <a:spLocks noChangeArrowheads="1"/>
              </p:cNvSpPr>
              <p:nvPr/>
            </p:nvSpPr>
            <p:spPr bwMode="auto">
              <a:xfrm>
                <a:off x="1657" y="2607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4" name="Rectangle 494"/>
              <p:cNvSpPr>
                <a:spLocks noChangeArrowheads="1"/>
              </p:cNvSpPr>
              <p:nvPr/>
            </p:nvSpPr>
            <p:spPr bwMode="auto">
              <a:xfrm>
                <a:off x="1658" y="2607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5" name="Oval 495"/>
              <p:cNvSpPr>
                <a:spLocks noChangeArrowheads="1"/>
              </p:cNvSpPr>
              <p:nvPr/>
            </p:nvSpPr>
            <p:spPr bwMode="auto">
              <a:xfrm>
                <a:off x="1660" y="2607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6" name="Oval 496"/>
              <p:cNvSpPr>
                <a:spLocks noChangeArrowheads="1"/>
              </p:cNvSpPr>
              <p:nvPr/>
            </p:nvSpPr>
            <p:spPr bwMode="auto">
              <a:xfrm>
                <a:off x="1658" y="2608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921" name="Group 601"/>
          <p:cNvGrpSpPr>
            <a:grpSpLocks/>
          </p:cNvGrpSpPr>
          <p:nvPr/>
        </p:nvGrpSpPr>
        <p:grpSpPr bwMode="auto">
          <a:xfrm rot="-23641161">
            <a:off x="1727200" y="1943100"/>
            <a:ext cx="304800" cy="304800"/>
            <a:chOff x="1697" y="1685"/>
            <a:chExt cx="364" cy="349"/>
          </a:xfrm>
        </p:grpSpPr>
        <p:grpSp>
          <p:nvGrpSpPr>
            <p:cNvPr id="56922" name="Group 602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6923" name="Arc 603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4" name="Arc 604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5" name="Arc 605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926" name="Group 606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6927" name="Arc 607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8" name="Arc 608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9" name="Arc 609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30" name="Arc 610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1" name="Arc 611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2" name="Arc 612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3" name="Arc 613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941" name="Rectangle 621"/>
          <p:cNvSpPr>
            <a:spLocks noChangeArrowheads="1"/>
          </p:cNvSpPr>
          <p:nvPr/>
        </p:nvSpPr>
        <p:spPr bwMode="auto">
          <a:xfrm>
            <a:off x="28194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42" name="Rectangle 622"/>
          <p:cNvSpPr>
            <a:spLocks noChangeArrowheads="1"/>
          </p:cNvSpPr>
          <p:nvPr/>
        </p:nvSpPr>
        <p:spPr bwMode="auto">
          <a:xfrm>
            <a:off x="28194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56943" name="Rectangle 623"/>
          <p:cNvSpPr>
            <a:spLocks noChangeArrowheads="1"/>
          </p:cNvSpPr>
          <p:nvPr/>
        </p:nvSpPr>
        <p:spPr bwMode="auto">
          <a:xfrm>
            <a:off x="6096000" y="29718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Application</a:t>
            </a:r>
          </a:p>
        </p:txBody>
      </p:sp>
      <p:sp>
        <p:nvSpPr>
          <p:cNvPr id="56944" name="Rectangle 624"/>
          <p:cNvSpPr>
            <a:spLocks noChangeArrowheads="1"/>
          </p:cNvSpPr>
          <p:nvPr/>
        </p:nvSpPr>
        <p:spPr bwMode="auto">
          <a:xfrm>
            <a:off x="6096000" y="34290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Transport</a:t>
            </a:r>
          </a:p>
        </p:txBody>
      </p:sp>
      <p:sp>
        <p:nvSpPr>
          <p:cNvPr id="56945" name="Rectangle 625"/>
          <p:cNvSpPr>
            <a:spLocks noChangeArrowheads="1"/>
          </p:cNvSpPr>
          <p:nvPr/>
        </p:nvSpPr>
        <p:spPr bwMode="auto">
          <a:xfrm>
            <a:off x="6096000" y="38862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6946" name="Rectangle 626"/>
          <p:cNvSpPr>
            <a:spLocks noChangeArrowheads="1"/>
          </p:cNvSpPr>
          <p:nvPr/>
        </p:nvSpPr>
        <p:spPr bwMode="auto">
          <a:xfrm>
            <a:off x="60960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47" name="Rectangle 627"/>
          <p:cNvSpPr>
            <a:spLocks noChangeArrowheads="1"/>
          </p:cNvSpPr>
          <p:nvPr/>
        </p:nvSpPr>
        <p:spPr bwMode="auto">
          <a:xfrm>
            <a:off x="60960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56949" name="Rectangle 629"/>
          <p:cNvSpPr>
            <a:spLocks noChangeArrowheads="1"/>
          </p:cNvSpPr>
          <p:nvPr/>
        </p:nvSpPr>
        <p:spPr bwMode="auto">
          <a:xfrm>
            <a:off x="41148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50" name="Rectangle 630"/>
          <p:cNvSpPr>
            <a:spLocks noChangeArrowheads="1"/>
          </p:cNvSpPr>
          <p:nvPr/>
        </p:nvSpPr>
        <p:spPr bwMode="auto">
          <a:xfrm>
            <a:off x="41148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grpSp>
        <p:nvGrpSpPr>
          <p:cNvPr id="56953" name="Group 633"/>
          <p:cNvGrpSpPr>
            <a:grpSpLocks/>
          </p:cNvGrpSpPr>
          <p:nvPr/>
        </p:nvGrpSpPr>
        <p:grpSpPr bwMode="auto">
          <a:xfrm>
            <a:off x="2819400" y="3886200"/>
            <a:ext cx="1295400" cy="457200"/>
            <a:chOff x="1776" y="1824"/>
            <a:chExt cx="816" cy="288"/>
          </a:xfrm>
        </p:grpSpPr>
        <p:sp>
          <p:nvSpPr>
            <p:cNvPr id="56951" name="Freeform 631"/>
            <p:cNvSpPr>
              <a:spLocks/>
            </p:cNvSpPr>
            <p:nvPr/>
          </p:nvSpPr>
          <p:spPr bwMode="auto">
            <a:xfrm>
              <a:off x="1776" y="1824"/>
              <a:ext cx="816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816" y="288"/>
                </a:cxn>
                <a:cxn ang="0">
                  <a:pos x="0" y="288"/>
                </a:cxn>
              </a:cxnLst>
              <a:rect l="0" t="0" r="r" b="b"/>
              <a:pathLst>
                <a:path w="816" h="288">
                  <a:moveTo>
                    <a:pt x="0" y="288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81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52" name="Rectangle 632"/>
            <p:cNvSpPr>
              <a:spLocks noChangeArrowheads="1"/>
            </p:cNvSpPr>
            <p:nvPr/>
          </p:nvSpPr>
          <p:spPr bwMode="auto">
            <a:xfrm>
              <a:off x="1824" y="187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Network</a:t>
              </a:r>
            </a:p>
          </p:txBody>
        </p:sp>
      </p:grpSp>
      <p:grpSp>
        <p:nvGrpSpPr>
          <p:cNvPr id="56954" name="Group 634"/>
          <p:cNvGrpSpPr>
            <a:grpSpLocks/>
          </p:cNvGrpSpPr>
          <p:nvPr/>
        </p:nvGrpSpPr>
        <p:grpSpPr bwMode="auto">
          <a:xfrm flipH="1">
            <a:off x="4114800" y="3886200"/>
            <a:ext cx="1295400" cy="457200"/>
            <a:chOff x="1776" y="1824"/>
            <a:chExt cx="816" cy="288"/>
          </a:xfrm>
        </p:grpSpPr>
        <p:sp>
          <p:nvSpPr>
            <p:cNvPr id="56955" name="Freeform 635"/>
            <p:cNvSpPr>
              <a:spLocks/>
            </p:cNvSpPr>
            <p:nvPr/>
          </p:nvSpPr>
          <p:spPr bwMode="auto">
            <a:xfrm>
              <a:off x="1776" y="1824"/>
              <a:ext cx="816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816" y="288"/>
                </a:cxn>
                <a:cxn ang="0">
                  <a:pos x="0" y="288"/>
                </a:cxn>
              </a:cxnLst>
              <a:rect l="0" t="0" r="r" b="b"/>
              <a:pathLst>
                <a:path w="816" h="288">
                  <a:moveTo>
                    <a:pt x="0" y="288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81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56" name="Rectangle 636"/>
            <p:cNvSpPr>
              <a:spLocks noChangeArrowheads="1"/>
            </p:cNvSpPr>
            <p:nvPr/>
          </p:nvSpPr>
          <p:spPr bwMode="auto">
            <a:xfrm>
              <a:off x="1824" y="187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Network</a:t>
              </a:r>
            </a:p>
          </p:txBody>
        </p:sp>
      </p:grpSp>
      <p:sp>
        <p:nvSpPr>
          <p:cNvPr id="56957" name="Freeform 637"/>
          <p:cNvSpPr>
            <a:spLocks/>
          </p:cNvSpPr>
          <p:nvPr/>
        </p:nvSpPr>
        <p:spPr bwMode="auto">
          <a:xfrm>
            <a:off x="3733800" y="3886200"/>
            <a:ext cx="762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240" y="288"/>
              </a:cxn>
              <a:cxn ang="0">
                <a:pos x="0" y="0"/>
              </a:cxn>
            </a:cxnLst>
            <a:rect l="0" t="0" r="r" b="b"/>
            <a:pathLst>
              <a:path w="480" h="288">
                <a:moveTo>
                  <a:pt x="0" y="0"/>
                </a:moveTo>
                <a:lnTo>
                  <a:pt x="480" y="0"/>
                </a:lnTo>
                <a:lnTo>
                  <a:pt x="240" y="288"/>
                </a:lnTo>
                <a:lnTo>
                  <a:pt x="0" y="0"/>
                </a:lnTo>
                <a:close/>
              </a:path>
            </a:pathLst>
          </a:custGeom>
          <a:solidFill>
            <a:srgbClr val="DADAF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6958" name="AutoShape 638"/>
          <p:cNvCxnSpPr>
            <a:cxnSpLocks noChangeShapeType="1"/>
            <a:stCxn id="56332" idx="2"/>
          </p:cNvCxnSpPr>
          <p:nvPr/>
        </p:nvCxnSpPr>
        <p:spPr bwMode="auto">
          <a:xfrm rot="16200000" flipH="1">
            <a:off x="1695450" y="5048250"/>
            <a:ext cx="228600" cy="6477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56959" name="AutoShape 639"/>
          <p:cNvCxnSpPr>
            <a:cxnSpLocks noChangeShapeType="1"/>
            <a:stCxn id="56942" idx="2"/>
          </p:cNvCxnSpPr>
          <p:nvPr/>
        </p:nvCxnSpPr>
        <p:spPr bwMode="auto">
          <a:xfrm rot="5400000">
            <a:off x="3028950" y="5048250"/>
            <a:ext cx="228600" cy="6477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56960" name="AutoShape 640"/>
          <p:cNvCxnSpPr>
            <a:cxnSpLocks noChangeShapeType="1"/>
            <a:stCxn id="56362" idx="1"/>
            <a:endCxn id="56437" idx="3"/>
          </p:cNvCxnSpPr>
          <p:nvPr/>
        </p:nvCxnSpPr>
        <p:spPr bwMode="auto">
          <a:xfrm>
            <a:off x="3397250" y="3059113"/>
            <a:ext cx="336550" cy="56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961" name="AutoShape 641"/>
          <p:cNvCxnSpPr>
            <a:cxnSpLocks noChangeShapeType="1"/>
            <a:stCxn id="56494" idx="6"/>
            <a:endCxn id="56382" idx="24"/>
          </p:cNvCxnSpPr>
          <p:nvPr/>
        </p:nvCxnSpPr>
        <p:spPr bwMode="auto">
          <a:xfrm flipV="1">
            <a:off x="4564063" y="2720975"/>
            <a:ext cx="1844675" cy="882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6963" name="Text Box 643"/>
          <p:cNvSpPr txBox="1">
            <a:spLocks noChangeArrowheads="1"/>
          </p:cNvSpPr>
          <p:nvPr/>
        </p:nvSpPr>
        <p:spPr bwMode="auto">
          <a:xfrm>
            <a:off x="2133600" y="5562600"/>
            <a:ext cx="71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Radio</a:t>
            </a:r>
          </a:p>
        </p:txBody>
      </p:sp>
      <p:pic>
        <p:nvPicPr>
          <p:cNvPr id="56964" name="Picture 644" descr="BD0927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33600"/>
            <a:ext cx="936625" cy="73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79388" y="3352800"/>
            <a:ext cx="8208962" cy="1143000"/>
          </a:xfrm>
          <a:prstGeom prst="rect">
            <a:avLst/>
          </a:prstGeom>
          <a:solidFill>
            <a:srgbClr val="BBBB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79388" y="2514600"/>
            <a:ext cx="8208962" cy="838200"/>
          </a:xfrm>
          <a:prstGeom prst="rect">
            <a:avLst/>
          </a:prstGeom>
          <a:solidFill>
            <a:srgbClr val="CBCB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79388" y="1905000"/>
            <a:ext cx="8208962" cy="609600"/>
          </a:xfrm>
          <a:prstGeom prst="rect">
            <a:avLst/>
          </a:prstGeom>
          <a:solidFill>
            <a:srgbClr val="DCDC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79388" y="990600"/>
            <a:ext cx="8208962" cy="914400"/>
          </a:xfrm>
          <a:prstGeom prst="rect">
            <a:avLst/>
          </a:prstGeom>
          <a:solidFill>
            <a:srgbClr val="F5F5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9388" y="4495800"/>
            <a:ext cx="8208962" cy="1524000"/>
          </a:xfrm>
          <a:prstGeom prst="rect">
            <a:avLst/>
          </a:prstGeom>
          <a:solidFill>
            <a:srgbClr val="A7A7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>
              <a:latin typeface="Arial" charset="0"/>
            </a:endParaRP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8350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Influence of mobile communication to the layer model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Application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Transport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Network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Data link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Physical layer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/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service location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new/adaptive applications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multimedia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congestion/flow 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quality of service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addressing, routing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device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hand-over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authentication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media access/control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multiplexing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encryption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modulation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interference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attenuation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frequency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Overview of the main chapters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76600" y="5645150"/>
            <a:ext cx="2362200" cy="592138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Chapter 2: </a:t>
            </a:r>
          </a:p>
          <a:p>
            <a:pPr eaLnBrk="0" hangingPunct="0"/>
            <a:r>
              <a:rPr lang="en-US" sz="1600">
                <a:latin typeface="Arial" charset="0"/>
              </a:rPr>
              <a:t>Wireless Transmission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276600" y="4830763"/>
            <a:ext cx="2362200" cy="59213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Chapter 3: </a:t>
            </a:r>
          </a:p>
          <a:p>
            <a:pPr eaLnBrk="0" hangingPunct="0"/>
            <a:r>
              <a:rPr lang="en-US" sz="1600">
                <a:latin typeface="Arial" charset="0"/>
              </a:rPr>
              <a:t>Medium Access Control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524000" y="3646488"/>
            <a:ext cx="1905000" cy="81438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Chapter 4: </a:t>
            </a:r>
          </a:p>
          <a:p>
            <a:pPr eaLnBrk="0" hangingPunct="0"/>
            <a:r>
              <a:rPr lang="en-US" sz="1600">
                <a:latin typeface="Arial" charset="0"/>
              </a:rPr>
              <a:t>Telecommunication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Systems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581400" y="3646488"/>
            <a:ext cx="1143000" cy="81438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 5: </a:t>
            </a:r>
          </a:p>
          <a:p>
            <a:pPr eaLnBrk="0" hangingPunct="0"/>
            <a:r>
              <a:rPr lang="en-US" sz="1600" dirty="0">
                <a:solidFill>
                  <a:schemeClr val="bg2"/>
                </a:solidFill>
                <a:latin typeface="Arial" charset="0"/>
              </a:rPr>
              <a:t>Satellite </a:t>
            </a:r>
          </a:p>
          <a:p>
            <a:pPr eaLnBrk="0" hangingPunct="0"/>
            <a:r>
              <a:rPr lang="en-US" sz="1600" dirty="0">
                <a:solidFill>
                  <a:schemeClr val="bg2"/>
                </a:solidFill>
                <a:latin typeface="Arial" charset="0"/>
              </a:rPr>
              <a:t>Systems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876800" y="3646488"/>
            <a:ext cx="1143000" cy="81438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solidFill>
                  <a:schemeClr val="bg2"/>
                </a:solidFill>
                <a:latin typeface="Arial" charset="0"/>
              </a:rPr>
              <a:t>Chapter 6: 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  <a:latin typeface="Arial" charset="0"/>
              </a:rPr>
              <a:t>Broadcast 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  <a:latin typeface="Arial" charset="0"/>
              </a:rPr>
              <a:t>Systems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172200" y="3646488"/>
            <a:ext cx="1295400" cy="81438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Chapter 7: </a:t>
            </a:r>
          </a:p>
          <a:p>
            <a:pPr eaLnBrk="0" hangingPunct="0"/>
            <a:r>
              <a:rPr lang="en-US" sz="1600">
                <a:latin typeface="Arial" charset="0"/>
              </a:rPr>
              <a:t>Wireless </a:t>
            </a:r>
          </a:p>
          <a:p>
            <a:pPr eaLnBrk="0" hangingPunct="0"/>
            <a:r>
              <a:rPr lang="en-US" sz="1600">
                <a:latin typeface="Arial" charset="0"/>
              </a:rPr>
              <a:t>LAN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276600" y="2684463"/>
            <a:ext cx="2362200" cy="59213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Chapter 8: </a:t>
            </a:r>
          </a:p>
          <a:p>
            <a:pPr eaLnBrk="0" hangingPunct="0"/>
            <a:r>
              <a:rPr lang="en-US" sz="1600">
                <a:latin typeface="Arial" charset="0"/>
              </a:rPr>
              <a:t>Mobile Network Layer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276600" y="1870075"/>
            <a:ext cx="2362200" cy="592138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 9: </a:t>
            </a:r>
          </a:p>
          <a:p>
            <a:pPr eaLnBrk="0" hangingPunct="0"/>
            <a:r>
              <a:rPr lang="en-US" sz="1600" dirty="0">
                <a:solidFill>
                  <a:schemeClr val="bg2"/>
                </a:solidFill>
                <a:latin typeface="Arial" charset="0"/>
              </a:rPr>
              <a:t>Mobile Transport Layer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3276600" y="1055688"/>
            <a:ext cx="2362200" cy="59213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solidFill>
                  <a:schemeClr val="bg2"/>
                </a:solidFill>
                <a:latin typeface="Arial" charset="0"/>
              </a:rPr>
              <a:t>Chapter 10: 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  <a:latin typeface="Arial" charset="0"/>
              </a:rPr>
              <a:t>Support for Mobility</a:t>
            </a:r>
          </a:p>
        </p:txBody>
      </p:sp>
      <p:cxnSp>
        <p:nvCxnSpPr>
          <p:cNvPr id="51215" name="AutoShape 15"/>
          <p:cNvCxnSpPr>
            <a:cxnSpLocks noChangeShapeType="1"/>
            <a:stCxn id="51203" idx="0"/>
            <a:endCxn id="51204" idx="2"/>
          </p:cNvCxnSpPr>
          <p:nvPr/>
        </p:nvCxnSpPr>
        <p:spPr bwMode="auto">
          <a:xfrm flipV="1">
            <a:off x="4457700" y="5422900"/>
            <a:ext cx="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6" name="AutoShape 16"/>
          <p:cNvCxnSpPr>
            <a:cxnSpLocks noChangeShapeType="1"/>
            <a:stCxn id="51204" idx="0"/>
            <a:endCxn id="51205" idx="2"/>
          </p:cNvCxnSpPr>
          <p:nvPr/>
        </p:nvCxnSpPr>
        <p:spPr bwMode="auto">
          <a:xfrm rot="5400000" flipH="1">
            <a:off x="3282156" y="3655219"/>
            <a:ext cx="369888" cy="19812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17" name="AutoShape 17"/>
          <p:cNvCxnSpPr>
            <a:cxnSpLocks noChangeShapeType="1"/>
            <a:stCxn id="51204" idx="0"/>
            <a:endCxn id="51206" idx="2"/>
          </p:cNvCxnSpPr>
          <p:nvPr/>
        </p:nvCxnSpPr>
        <p:spPr bwMode="auto">
          <a:xfrm rot="5400000" flipH="1">
            <a:off x="4120356" y="4493419"/>
            <a:ext cx="369888" cy="3048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18" name="AutoShape 18"/>
          <p:cNvCxnSpPr>
            <a:cxnSpLocks noChangeShapeType="1"/>
            <a:stCxn id="51204" idx="0"/>
            <a:endCxn id="51207" idx="2"/>
          </p:cNvCxnSpPr>
          <p:nvPr/>
        </p:nvCxnSpPr>
        <p:spPr bwMode="auto">
          <a:xfrm rot="16200000">
            <a:off x="4768056" y="4150519"/>
            <a:ext cx="369888" cy="9906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20" name="AutoShape 20"/>
          <p:cNvCxnSpPr>
            <a:cxnSpLocks noChangeShapeType="1"/>
            <a:stCxn id="51204" idx="0"/>
            <a:endCxn id="51208" idx="2"/>
          </p:cNvCxnSpPr>
          <p:nvPr/>
        </p:nvCxnSpPr>
        <p:spPr bwMode="auto">
          <a:xfrm rot="16200000">
            <a:off x="5453856" y="3464719"/>
            <a:ext cx="369888" cy="23622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21" name="AutoShape 21"/>
          <p:cNvCxnSpPr>
            <a:cxnSpLocks noChangeShapeType="1"/>
            <a:stCxn id="51210" idx="0"/>
            <a:endCxn id="51211" idx="2"/>
          </p:cNvCxnSpPr>
          <p:nvPr/>
        </p:nvCxnSpPr>
        <p:spPr bwMode="auto">
          <a:xfrm flipV="1">
            <a:off x="4457700" y="2462213"/>
            <a:ext cx="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22" name="AutoShape 22"/>
          <p:cNvCxnSpPr>
            <a:cxnSpLocks noChangeShapeType="1"/>
            <a:stCxn id="51211" idx="0"/>
            <a:endCxn id="51212" idx="2"/>
          </p:cNvCxnSpPr>
          <p:nvPr/>
        </p:nvCxnSpPr>
        <p:spPr bwMode="auto">
          <a:xfrm flipV="1">
            <a:off x="4457700" y="1647825"/>
            <a:ext cx="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23" name="AutoShape 23"/>
          <p:cNvCxnSpPr>
            <a:cxnSpLocks noChangeShapeType="1"/>
            <a:stCxn id="51205" idx="0"/>
            <a:endCxn id="51210" idx="2"/>
          </p:cNvCxnSpPr>
          <p:nvPr/>
        </p:nvCxnSpPr>
        <p:spPr bwMode="auto">
          <a:xfrm rot="16200000">
            <a:off x="3282156" y="2470944"/>
            <a:ext cx="369888" cy="19812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24" name="AutoShape 24"/>
          <p:cNvCxnSpPr>
            <a:cxnSpLocks noChangeShapeType="1"/>
            <a:stCxn id="51206" idx="0"/>
            <a:endCxn id="51210" idx="2"/>
          </p:cNvCxnSpPr>
          <p:nvPr/>
        </p:nvCxnSpPr>
        <p:spPr bwMode="auto">
          <a:xfrm rot="16200000">
            <a:off x="4120356" y="3309144"/>
            <a:ext cx="369888" cy="3048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25" name="AutoShape 25"/>
          <p:cNvCxnSpPr>
            <a:cxnSpLocks noChangeShapeType="1"/>
            <a:stCxn id="51207" idx="0"/>
            <a:endCxn id="51210" idx="2"/>
          </p:cNvCxnSpPr>
          <p:nvPr/>
        </p:nvCxnSpPr>
        <p:spPr bwMode="auto">
          <a:xfrm rot="5400000" flipH="1">
            <a:off x="4768056" y="2966244"/>
            <a:ext cx="369888" cy="9906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226" name="AutoShape 26"/>
          <p:cNvCxnSpPr>
            <a:cxnSpLocks noChangeShapeType="1"/>
            <a:stCxn id="51208" idx="0"/>
            <a:endCxn id="51210" idx="2"/>
          </p:cNvCxnSpPr>
          <p:nvPr/>
        </p:nvCxnSpPr>
        <p:spPr bwMode="auto">
          <a:xfrm rot="5400000" flipH="1">
            <a:off x="5453856" y="2280444"/>
            <a:ext cx="369888" cy="23622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29" name="AutoShape 21"/>
          <p:cNvCxnSpPr>
            <a:cxnSpLocks noChangeShapeType="1"/>
            <a:stCxn id="43018" idx="1"/>
            <a:endCxn id="43026" idx="2"/>
          </p:cNvCxnSpPr>
          <p:nvPr/>
        </p:nvCxnSpPr>
        <p:spPr bwMode="auto">
          <a:xfrm flipV="1">
            <a:off x="966788" y="4375150"/>
            <a:ext cx="208121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0" name="AutoShape 22"/>
          <p:cNvCxnSpPr>
            <a:cxnSpLocks noChangeShapeType="1"/>
            <a:stCxn id="43018" idx="6"/>
            <a:endCxn id="43026" idx="6"/>
          </p:cNvCxnSpPr>
          <p:nvPr/>
        </p:nvCxnSpPr>
        <p:spPr bwMode="auto">
          <a:xfrm flipV="1">
            <a:off x="3048000" y="4375150"/>
            <a:ext cx="457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2" name="AutoShape 24"/>
          <p:cNvCxnSpPr>
            <a:cxnSpLocks noChangeShapeType="1"/>
            <a:stCxn id="43020" idx="6"/>
            <a:endCxn id="43025" idx="6"/>
          </p:cNvCxnSpPr>
          <p:nvPr/>
        </p:nvCxnSpPr>
        <p:spPr bwMode="auto">
          <a:xfrm flipV="1">
            <a:off x="6934200" y="1936750"/>
            <a:ext cx="304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4" name="AutoShape 26"/>
          <p:cNvCxnSpPr>
            <a:cxnSpLocks noChangeShapeType="1"/>
            <a:stCxn id="43020" idx="1"/>
            <a:endCxn id="43025" idx="2"/>
          </p:cNvCxnSpPr>
          <p:nvPr/>
        </p:nvCxnSpPr>
        <p:spPr bwMode="auto">
          <a:xfrm flipV="1">
            <a:off x="4852988" y="1936750"/>
            <a:ext cx="1928812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Overlay Networks - the global goal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09600" y="5289550"/>
            <a:ext cx="2438400" cy="7620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2590800" y="3994150"/>
            <a:ext cx="2438400" cy="762000"/>
          </a:xfrm>
          <a:prstGeom prst="ellipse">
            <a:avLst/>
          </a:prstGeom>
          <a:solidFill>
            <a:srgbClr val="B3B3ED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6172200" y="1555750"/>
            <a:ext cx="2438400" cy="762000"/>
          </a:xfrm>
          <a:prstGeom prst="ellipse">
            <a:avLst/>
          </a:prstGeom>
          <a:solidFill>
            <a:srgbClr val="E2E2F8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5715000" y="1022350"/>
          <a:ext cx="568325" cy="395288"/>
        </p:xfrm>
        <a:graphic>
          <a:graphicData uri="http://schemas.openxmlformats.org/presentationml/2006/ole">
            <p:oleObj spid="_x0000_s43024" name="Clip" r:id="rId4" imgW="4487760" imgH="3115800" progId="">
              <p:embed/>
            </p:oleObj>
          </a:graphicData>
        </a:graphic>
      </p:graphicFrame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781800" y="1860550"/>
            <a:ext cx="457200" cy="152400"/>
          </a:xfrm>
          <a:prstGeom prst="ellipse">
            <a:avLst/>
          </a:prstGeom>
          <a:solidFill>
            <a:srgbClr val="C8C8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3048000" y="4298950"/>
            <a:ext cx="457200" cy="1524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31" name="AutoShape 23"/>
          <p:cNvCxnSpPr>
            <a:cxnSpLocks noChangeShapeType="1"/>
            <a:stCxn id="43019" idx="6"/>
            <a:endCxn id="43027" idx="6"/>
          </p:cNvCxnSpPr>
          <p:nvPr/>
        </p:nvCxnSpPr>
        <p:spPr bwMode="auto">
          <a:xfrm flipV="1">
            <a:off x="5029200" y="3079750"/>
            <a:ext cx="3810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3" name="AutoShape 25"/>
          <p:cNvCxnSpPr>
            <a:cxnSpLocks noChangeShapeType="1"/>
            <a:stCxn id="43019" idx="1"/>
            <a:endCxn id="43027" idx="2"/>
          </p:cNvCxnSpPr>
          <p:nvPr/>
        </p:nvCxnSpPr>
        <p:spPr bwMode="auto">
          <a:xfrm flipV="1">
            <a:off x="2947988" y="3079750"/>
            <a:ext cx="200501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5" name="AutoShape 27"/>
          <p:cNvCxnSpPr>
            <a:cxnSpLocks noChangeShapeType="1"/>
            <a:stCxn id="43021" idx="2"/>
            <a:endCxn id="0" idx="2"/>
          </p:cNvCxnSpPr>
          <p:nvPr/>
        </p:nvCxnSpPr>
        <p:spPr bwMode="auto">
          <a:xfrm flipH="1" flipV="1">
            <a:off x="5999163" y="1417638"/>
            <a:ext cx="173037" cy="519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6" name="AutoShape 28"/>
          <p:cNvCxnSpPr>
            <a:cxnSpLocks noChangeShapeType="1"/>
            <a:stCxn id="43021" idx="7"/>
            <a:endCxn id="0" idx="3"/>
          </p:cNvCxnSpPr>
          <p:nvPr/>
        </p:nvCxnSpPr>
        <p:spPr bwMode="auto">
          <a:xfrm flipH="1" flipV="1">
            <a:off x="6283325" y="1220788"/>
            <a:ext cx="1970088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8077200" y="1479550"/>
          <a:ext cx="466725" cy="477838"/>
        </p:xfrm>
        <a:graphic>
          <a:graphicData uri="http://schemas.openxmlformats.org/presentationml/2006/ole">
            <p:oleObj spid="_x0000_s43023" name="Clip" r:id="rId5" imgW="840240" imgH="859320" progId="">
              <p:embed/>
            </p:oleObj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315200" y="2314575"/>
            <a:ext cx="1004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regional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791200" y="3457575"/>
            <a:ext cx="200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metropolitan area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3733800" y="4752975"/>
            <a:ext cx="166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campus-based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362200" y="5972175"/>
            <a:ext cx="113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in-house </a:t>
            </a:r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784225" y="2355850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 rot="5400000">
            <a:off x="6248400" y="4702175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0" hangingPunct="0"/>
            <a:endParaRPr lang="en-US" sz="160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1241425" y="2962275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vertical</a:t>
            </a:r>
          </a:p>
          <a:p>
            <a:pPr algn="l" eaLnBrk="0" hangingPunct="0"/>
            <a:r>
              <a:rPr lang="en-US" sz="1600"/>
              <a:t>handover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5851525" y="4835525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horizontal</a:t>
            </a:r>
          </a:p>
          <a:p>
            <a:pPr algn="l" eaLnBrk="0" hangingPunct="0"/>
            <a:r>
              <a:rPr lang="en-US" sz="1600"/>
              <a:t>handover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4495800" y="2698750"/>
            <a:ext cx="2438400" cy="762000"/>
          </a:xfrm>
          <a:prstGeom prst="ellipse">
            <a:avLst/>
          </a:prstGeom>
          <a:solidFill>
            <a:srgbClr val="C8C8F2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4953000" y="3003550"/>
            <a:ext cx="457200" cy="152400"/>
          </a:xfrm>
          <a:prstGeom prst="ellipse">
            <a:avLst/>
          </a:prstGeom>
          <a:solidFill>
            <a:srgbClr val="B3B3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45" name="Object 37"/>
          <p:cNvGraphicFramePr>
            <a:graphicFrameLocks noChangeAspect="1"/>
          </p:cNvGraphicFramePr>
          <p:nvPr/>
        </p:nvGraphicFramePr>
        <p:xfrm>
          <a:off x="5410200" y="3003550"/>
          <a:ext cx="990600" cy="476250"/>
        </p:xfrm>
        <a:graphic>
          <a:graphicData uri="http://schemas.openxmlformats.org/presentationml/2006/ole">
            <p:oleObj spid="_x0000_s43045" name="Clip" r:id="rId6" imgW="1482840" imgH="712800" progId="">
              <p:embed/>
            </p:oleObj>
          </a:graphicData>
        </a:graphic>
      </p:graphicFrame>
      <p:graphicFrame>
        <p:nvGraphicFramePr>
          <p:cNvPr id="43046" name="Object 38"/>
          <p:cNvGraphicFramePr>
            <a:graphicFrameLocks noChangeAspect="1"/>
          </p:cNvGraphicFramePr>
          <p:nvPr/>
        </p:nvGraphicFramePr>
        <p:xfrm>
          <a:off x="5943600" y="2393950"/>
          <a:ext cx="914400" cy="563563"/>
        </p:xfrm>
        <a:graphic>
          <a:graphicData uri="http://schemas.openxmlformats.org/presentationml/2006/ole">
            <p:oleObj spid="_x0000_s43046" name="Clip" r:id="rId7" imgW="1383840" imgH="852840" progId="">
              <p:embed/>
            </p:oleObj>
          </a:graphicData>
        </a:graphic>
      </p:graphicFrame>
      <p:grpSp>
        <p:nvGrpSpPr>
          <p:cNvPr id="43110" name="Group 102"/>
          <p:cNvGrpSpPr>
            <a:grpSpLocks/>
          </p:cNvGrpSpPr>
          <p:nvPr/>
        </p:nvGrpSpPr>
        <p:grpSpPr bwMode="auto">
          <a:xfrm>
            <a:off x="2743200" y="3689350"/>
            <a:ext cx="676275" cy="625475"/>
            <a:chOff x="1635" y="1685"/>
            <a:chExt cx="426" cy="394"/>
          </a:xfrm>
        </p:grpSpPr>
        <p:grpSp>
          <p:nvGrpSpPr>
            <p:cNvPr id="43096" name="Group 88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43088" name="Group 80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3080" name="Group 72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307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8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8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2" name="Line 74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5" name="Line 77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7" name="Line 79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94" name="Group 86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308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0" name="Line 82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2" name="Line 84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3" name="Line 85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95" name="Oval 8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09" name="Group 101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43100" name="Group 92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43097" name="Arc 89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8" name="Arc 90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9" name="Arc 91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4" name="Group 96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43101" name="Arc 9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2" name="Arc 9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3" name="Arc 9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05" name="Arc 9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Arc 9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Arc 9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Arc 10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072" name="Group 64"/>
          <p:cNvGrpSpPr>
            <a:grpSpLocks/>
          </p:cNvGrpSpPr>
          <p:nvPr/>
        </p:nvGrpSpPr>
        <p:grpSpPr bwMode="auto">
          <a:xfrm>
            <a:off x="4419600" y="2165350"/>
            <a:ext cx="457200" cy="838200"/>
            <a:chOff x="2067" y="915"/>
            <a:chExt cx="384" cy="717"/>
          </a:xfrm>
        </p:grpSpPr>
        <p:grpSp>
          <p:nvGrpSpPr>
            <p:cNvPr id="43054" name="Group 46"/>
            <p:cNvGrpSpPr>
              <a:grpSpLocks/>
            </p:cNvGrpSpPr>
            <p:nvPr/>
          </p:nvGrpSpPr>
          <p:grpSpPr bwMode="auto">
            <a:xfrm>
              <a:off x="2067" y="915"/>
              <a:ext cx="384" cy="123"/>
              <a:chOff x="2067" y="915"/>
              <a:chExt cx="384" cy="123"/>
            </a:xfrm>
          </p:grpSpPr>
          <p:sp>
            <p:nvSpPr>
              <p:cNvPr id="43050" name="Freeform 42"/>
              <p:cNvSpPr>
                <a:spLocks/>
              </p:cNvSpPr>
              <p:nvPr/>
            </p:nvSpPr>
            <p:spPr bwMode="auto">
              <a:xfrm>
                <a:off x="2331" y="967"/>
                <a:ext cx="120" cy="71"/>
              </a:xfrm>
              <a:custGeom>
                <a:avLst/>
                <a:gdLst/>
                <a:ahLst/>
                <a:cxnLst>
                  <a:cxn ang="0">
                    <a:pos x="0" y="355"/>
                  </a:cxn>
                  <a:cxn ang="0">
                    <a:pos x="158" y="233"/>
                  </a:cxn>
                  <a:cxn ang="0">
                    <a:pos x="168" y="292"/>
                  </a:cxn>
                  <a:cxn ang="0">
                    <a:pos x="411" y="95"/>
                  </a:cxn>
                  <a:cxn ang="0">
                    <a:pos x="421" y="129"/>
                  </a:cxn>
                  <a:cxn ang="0">
                    <a:pos x="596" y="0"/>
                  </a:cxn>
                </a:cxnLst>
                <a:rect l="0" t="0" r="r" b="b"/>
                <a:pathLst>
                  <a:path w="596" h="355">
                    <a:moveTo>
                      <a:pt x="0" y="355"/>
                    </a:moveTo>
                    <a:lnTo>
                      <a:pt x="158" y="233"/>
                    </a:lnTo>
                    <a:lnTo>
                      <a:pt x="168" y="292"/>
                    </a:lnTo>
                    <a:lnTo>
                      <a:pt x="411" y="95"/>
                    </a:lnTo>
                    <a:lnTo>
                      <a:pt x="421" y="129"/>
                    </a:lnTo>
                    <a:lnTo>
                      <a:pt x="596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auto">
              <a:xfrm>
                <a:off x="2278" y="915"/>
                <a:ext cx="83" cy="108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59" y="383"/>
                  </a:cxn>
                  <a:cxn ang="0">
                    <a:pos x="129" y="432"/>
                  </a:cxn>
                  <a:cxn ang="0">
                    <a:pos x="262" y="152"/>
                  </a:cxn>
                  <a:cxn ang="0">
                    <a:pos x="318" y="189"/>
                  </a:cxn>
                  <a:cxn ang="0">
                    <a:pos x="415" y="0"/>
                  </a:cxn>
                </a:cxnLst>
                <a:rect l="0" t="0" r="r" b="b"/>
                <a:pathLst>
                  <a:path w="415" h="539">
                    <a:moveTo>
                      <a:pt x="0" y="539"/>
                    </a:moveTo>
                    <a:lnTo>
                      <a:pt x="59" y="383"/>
                    </a:lnTo>
                    <a:lnTo>
                      <a:pt x="129" y="432"/>
                    </a:lnTo>
                    <a:lnTo>
                      <a:pt x="262" y="152"/>
                    </a:lnTo>
                    <a:lnTo>
                      <a:pt x="318" y="189"/>
                    </a:lnTo>
                    <a:lnTo>
                      <a:pt x="415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auto">
              <a:xfrm>
                <a:off x="2155" y="915"/>
                <a:ext cx="83" cy="108"/>
              </a:xfrm>
              <a:custGeom>
                <a:avLst/>
                <a:gdLst/>
                <a:ahLst/>
                <a:cxnLst>
                  <a:cxn ang="0">
                    <a:pos x="418" y="539"/>
                  </a:cxn>
                  <a:cxn ang="0">
                    <a:pos x="355" y="389"/>
                  </a:cxn>
                  <a:cxn ang="0">
                    <a:pos x="281" y="434"/>
                  </a:cxn>
                  <a:cxn ang="0">
                    <a:pos x="144" y="152"/>
                  </a:cxn>
                  <a:cxn ang="0">
                    <a:pos x="92" y="195"/>
                  </a:cxn>
                  <a:cxn ang="0">
                    <a:pos x="0" y="0"/>
                  </a:cxn>
                </a:cxnLst>
                <a:rect l="0" t="0" r="r" b="b"/>
                <a:pathLst>
                  <a:path w="418" h="539">
                    <a:moveTo>
                      <a:pt x="418" y="539"/>
                    </a:moveTo>
                    <a:lnTo>
                      <a:pt x="355" y="389"/>
                    </a:lnTo>
                    <a:lnTo>
                      <a:pt x="281" y="434"/>
                    </a:lnTo>
                    <a:lnTo>
                      <a:pt x="144" y="152"/>
                    </a:lnTo>
                    <a:lnTo>
                      <a:pt x="92" y="19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auto">
              <a:xfrm>
                <a:off x="2067" y="967"/>
                <a:ext cx="117" cy="71"/>
              </a:xfrm>
              <a:custGeom>
                <a:avLst/>
                <a:gdLst/>
                <a:ahLst/>
                <a:cxnLst>
                  <a:cxn ang="0">
                    <a:pos x="588" y="354"/>
                  </a:cxn>
                  <a:cxn ang="0">
                    <a:pos x="429" y="224"/>
                  </a:cxn>
                  <a:cxn ang="0">
                    <a:pos x="426" y="283"/>
                  </a:cxn>
                  <a:cxn ang="0">
                    <a:pos x="186" y="84"/>
                  </a:cxn>
                  <a:cxn ang="0">
                    <a:pos x="170" y="131"/>
                  </a:cxn>
                  <a:cxn ang="0">
                    <a:pos x="0" y="0"/>
                  </a:cxn>
                </a:cxnLst>
                <a:rect l="0" t="0" r="r" b="b"/>
                <a:pathLst>
                  <a:path w="588" h="354">
                    <a:moveTo>
                      <a:pt x="588" y="354"/>
                    </a:moveTo>
                    <a:lnTo>
                      <a:pt x="429" y="224"/>
                    </a:lnTo>
                    <a:lnTo>
                      <a:pt x="426" y="283"/>
                    </a:lnTo>
                    <a:lnTo>
                      <a:pt x="186" y="84"/>
                    </a:lnTo>
                    <a:lnTo>
                      <a:pt x="170" y="1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1" name="Group 63"/>
            <p:cNvGrpSpPr>
              <a:grpSpLocks/>
            </p:cNvGrpSpPr>
            <p:nvPr/>
          </p:nvGrpSpPr>
          <p:grpSpPr bwMode="auto">
            <a:xfrm>
              <a:off x="2222" y="1051"/>
              <a:ext cx="76" cy="581"/>
              <a:chOff x="2222" y="1051"/>
              <a:chExt cx="76" cy="581"/>
            </a:xfrm>
          </p:grpSpPr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>
                <a:off x="2250" y="1259"/>
                <a:ext cx="24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0" name="Group 62"/>
              <p:cNvGrpSpPr>
                <a:grpSpLocks/>
              </p:cNvGrpSpPr>
              <p:nvPr/>
            </p:nvGrpSpPr>
            <p:grpSpPr bwMode="auto">
              <a:xfrm>
                <a:off x="2222" y="1051"/>
                <a:ext cx="76" cy="581"/>
                <a:chOff x="2222" y="1051"/>
                <a:chExt cx="76" cy="581"/>
              </a:xfrm>
            </p:grpSpPr>
            <p:sp>
              <p:nvSpPr>
                <p:cNvPr id="4305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261" y="1059"/>
                  <a:ext cx="1" cy="116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22" y="1173"/>
                  <a:ext cx="31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8" name="Line 50"/>
                <p:cNvSpPr>
                  <a:spLocks noChangeShapeType="1"/>
                </p:cNvSpPr>
                <p:nvPr/>
              </p:nvSpPr>
              <p:spPr bwMode="auto">
                <a:xfrm>
                  <a:off x="2268" y="1173"/>
                  <a:ext cx="30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9" name="Line 51"/>
                <p:cNvSpPr>
                  <a:spLocks noChangeShapeType="1"/>
                </p:cNvSpPr>
                <p:nvPr/>
              </p:nvSpPr>
              <p:spPr bwMode="auto">
                <a:xfrm>
                  <a:off x="2225" y="1619"/>
                  <a:ext cx="73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0" name="Line 52"/>
                <p:cNvSpPr>
                  <a:spLocks noChangeShapeType="1"/>
                </p:cNvSpPr>
                <p:nvPr/>
              </p:nvSpPr>
              <p:spPr bwMode="auto">
                <a:xfrm>
                  <a:off x="2233" y="1494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1" name="Line 53"/>
                <p:cNvSpPr>
                  <a:spLocks noChangeShapeType="1"/>
                </p:cNvSpPr>
                <p:nvPr/>
              </p:nvSpPr>
              <p:spPr bwMode="auto">
                <a:xfrm>
                  <a:off x="2233" y="1496"/>
                  <a:ext cx="63" cy="12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226" y="1494"/>
                  <a:ext cx="63" cy="1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3" name="Line 55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1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4" name="Line 56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6" cy="1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231" y="1372"/>
                  <a:ext cx="49" cy="12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6" name="Line 58"/>
                <p:cNvSpPr>
                  <a:spLocks noChangeShapeType="1"/>
                </p:cNvSpPr>
                <p:nvPr/>
              </p:nvSpPr>
              <p:spPr bwMode="auto">
                <a:xfrm>
                  <a:off x="2246" y="1259"/>
                  <a:ext cx="35" cy="11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39" y="1258"/>
                  <a:ext cx="34" cy="1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44" y="1174"/>
                  <a:ext cx="23" cy="8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9" name="Oval 61"/>
                <p:cNvSpPr>
                  <a:spLocks noChangeArrowheads="1"/>
                </p:cNvSpPr>
                <p:nvPr/>
              </p:nvSpPr>
              <p:spPr bwMode="auto">
                <a:xfrm>
                  <a:off x="2251" y="1051"/>
                  <a:ext cx="20" cy="1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111" name="Group 103"/>
          <p:cNvGrpSpPr>
            <a:grpSpLocks/>
          </p:cNvGrpSpPr>
          <p:nvPr/>
        </p:nvGrpSpPr>
        <p:grpSpPr bwMode="auto">
          <a:xfrm flipH="1">
            <a:off x="4191000" y="3917950"/>
            <a:ext cx="676275" cy="625475"/>
            <a:chOff x="1635" y="1685"/>
            <a:chExt cx="426" cy="394"/>
          </a:xfrm>
        </p:grpSpPr>
        <p:grpSp>
          <p:nvGrpSpPr>
            <p:cNvPr id="43112" name="Group 104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43113" name="Group 10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3114" name="Group 10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311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6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8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0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22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3" name="Line 1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6" name="Line 1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8" name="Line 1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29" name="Group 1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313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1" name="Line 1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3" name="Line 1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4" name="Line 1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35" name="Oval 1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6" name="Group 128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43137" name="Group 129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43138" name="Arc 130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9" name="Arc 131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0" name="Arc 132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41" name="Group 133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43142" name="Arc 134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3" name="Arc 135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4" name="Arc 136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45" name="Arc 13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Arc 13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Arc 13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8" name="Arc 14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49" name="Oval 141"/>
          <p:cNvSpPr>
            <a:spLocks noChangeArrowheads="1"/>
          </p:cNvSpPr>
          <p:nvPr/>
        </p:nvSpPr>
        <p:spPr bwMode="auto">
          <a:xfrm>
            <a:off x="3810000" y="4070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0" name="Oval 142"/>
          <p:cNvSpPr>
            <a:spLocks noChangeArrowheads="1"/>
          </p:cNvSpPr>
          <p:nvPr/>
        </p:nvSpPr>
        <p:spPr bwMode="auto">
          <a:xfrm>
            <a:off x="3733800" y="4527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1" name="Oval 143"/>
          <p:cNvSpPr>
            <a:spLocks noChangeArrowheads="1"/>
          </p:cNvSpPr>
          <p:nvPr/>
        </p:nvSpPr>
        <p:spPr bwMode="auto">
          <a:xfrm>
            <a:off x="4038600" y="4375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2" name="Oval 144"/>
          <p:cNvSpPr>
            <a:spLocks noChangeArrowheads="1"/>
          </p:cNvSpPr>
          <p:nvPr/>
        </p:nvSpPr>
        <p:spPr bwMode="auto">
          <a:xfrm>
            <a:off x="3581400" y="4298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3" name="Oval 145"/>
          <p:cNvSpPr>
            <a:spLocks noChangeArrowheads="1"/>
          </p:cNvSpPr>
          <p:nvPr/>
        </p:nvSpPr>
        <p:spPr bwMode="auto">
          <a:xfrm>
            <a:off x="4038600" y="4146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4" name="Oval 146"/>
          <p:cNvSpPr>
            <a:spLocks noChangeArrowheads="1"/>
          </p:cNvSpPr>
          <p:nvPr/>
        </p:nvSpPr>
        <p:spPr bwMode="auto">
          <a:xfrm>
            <a:off x="3810000" y="4298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55" name="AutoShape 147"/>
          <p:cNvCxnSpPr>
            <a:cxnSpLocks noChangeShapeType="1"/>
            <a:stCxn id="43152" idx="7"/>
            <a:endCxn id="43149" idx="3"/>
          </p:cNvCxnSpPr>
          <p:nvPr/>
        </p:nvCxnSpPr>
        <p:spPr bwMode="auto">
          <a:xfrm flipV="1">
            <a:off x="3646488" y="4135438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6" name="AutoShape 148"/>
          <p:cNvCxnSpPr>
            <a:cxnSpLocks noChangeShapeType="1"/>
            <a:stCxn id="43154" idx="7"/>
            <a:endCxn id="43153" idx="3"/>
          </p:cNvCxnSpPr>
          <p:nvPr/>
        </p:nvCxnSpPr>
        <p:spPr bwMode="auto">
          <a:xfrm flipV="1">
            <a:off x="3875088" y="4211638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7" name="AutoShape 149"/>
          <p:cNvCxnSpPr>
            <a:cxnSpLocks noChangeShapeType="1"/>
            <a:stCxn id="43151" idx="1"/>
            <a:endCxn id="43149" idx="4"/>
          </p:cNvCxnSpPr>
          <p:nvPr/>
        </p:nvCxnSpPr>
        <p:spPr bwMode="auto">
          <a:xfrm flipH="1" flipV="1">
            <a:off x="3848100" y="4146550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8" name="AutoShape 150"/>
          <p:cNvCxnSpPr>
            <a:cxnSpLocks noChangeShapeType="1"/>
            <a:stCxn id="43149" idx="5"/>
            <a:endCxn id="43153" idx="2"/>
          </p:cNvCxnSpPr>
          <p:nvPr/>
        </p:nvCxnSpPr>
        <p:spPr bwMode="auto">
          <a:xfrm>
            <a:off x="3875088" y="4135438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9" name="AutoShape 151"/>
          <p:cNvCxnSpPr>
            <a:cxnSpLocks noChangeShapeType="1"/>
            <a:stCxn id="43152" idx="6"/>
            <a:endCxn id="43154" idx="2"/>
          </p:cNvCxnSpPr>
          <p:nvPr/>
        </p:nvCxnSpPr>
        <p:spPr bwMode="auto">
          <a:xfrm>
            <a:off x="3657600" y="4337050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0" name="AutoShape 152"/>
          <p:cNvCxnSpPr>
            <a:cxnSpLocks noChangeShapeType="1"/>
            <a:stCxn id="43152" idx="4"/>
            <a:endCxn id="43150" idx="2"/>
          </p:cNvCxnSpPr>
          <p:nvPr/>
        </p:nvCxnSpPr>
        <p:spPr bwMode="auto">
          <a:xfrm>
            <a:off x="3619500" y="4375150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1" name="AutoShape 153"/>
          <p:cNvCxnSpPr>
            <a:cxnSpLocks noChangeShapeType="1"/>
            <a:stCxn id="43150" idx="0"/>
            <a:endCxn id="43154" idx="4"/>
          </p:cNvCxnSpPr>
          <p:nvPr/>
        </p:nvCxnSpPr>
        <p:spPr bwMode="auto">
          <a:xfrm flipV="1">
            <a:off x="3771900" y="437515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2" name="AutoShape 154"/>
          <p:cNvCxnSpPr>
            <a:cxnSpLocks noChangeShapeType="1"/>
            <a:stCxn id="43151" idx="0"/>
            <a:endCxn id="43153" idx="4"/>
          </p:cNvCxnSpPr>
          <p:nvPr/>
        </p:nvCxnSpPr>
        <p:spPr bwMode="auto">
          <a:xfrm flipV="1">
            <a:off x="4076700" y="42227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3" name="AutoShape 155"/>
          <p:cNvCxnSpPr>
            <a:cxnSpLocks noChangeShapeType="1"/>
            <a:stCxn id="43150" idx="6"/>
            <a:endCxn id="43151" idx="3"/>
          </p:cNvCxnSpPr>
          <p:nvPr/>
        </p:nvCxnSpPr>
        <p:spPr bwMode="auto">
          <a:xfrm flipV="1">
            <a:off x="3810000" y="4440238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166" name="Oval 158"/>
          <p:cNvSpPr>
            <a:spLocks noChangeArrowheads="1"/>
          </p:cNvSpPr>
          <p:nvPr/>
        </p:nvSpPr>
        <p:spPr bwMode="auto">
          <a:xfrm>
            <a:off x="7620000" y="1631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7" name="Oval 159"/>
          <p:cNvSpPr>
            <a:spLocks noChangeArrowheads="1"/>
          </p:cNvSpPr>
          <p:nvPr/>
        </p:nvSpPr>
        <p:spPr bwMode="auto">
          <a:xfrm>
            <a:off x="7543800" y="2089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8" name="Oval 160"/>
          <p:cNvSpPr>
            <a:spLocks noChangeArrowheads="1"/>
          </p:cNvSpPr>
          <p:nvPr/>
        </p:nvSpPr>
        <p:spPr bwMode="auto">
          <a:xfrm>
            <a:off x="7848600" y="1936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9" name="Oval 161"/>
          <p:cNvSpPr>
            <a:spLocks noChangeArrowheads="1"/>
          </p:cNvSpPr>
          <p:nvPr/>
        </p:nvSpPr>
        <p:spPr bwMode="auto">
          <a:xfrm>
            <a:off x="7391400" y="1860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70" name="Oval 162"/>
          <p:cNvSpPr>
            <a:spLocks noChangeArrowheads="1"/>
          </p:cNvSpPr>
          <p:nvPr/>
        </p:nvSpPr>
        <p:spPr bwMode="auto">
          <a:xfrm>
            <a:off x="7848600" y="170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71" name="Oval 163"/>
          <p:cNvSpPr>
            <a:spLocks noChangeArrowheads="1"/>
          </p:cNvSpPr>
          <p:nvPr/>
        </p:nvSpPr>
        <p:spPr bwMode="auto">
          <a:xfrm>
            <a:off x="7620000" y="1860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72" name="AutoShape 164"/>
          <p:cNvCxnSpPr>
            <a:cxnSpLocks noChangeShapeType="1"/>
            <a:stCxn id="43169" idx="7"/>
            <a:endCxn id="43166" idx="3"/>
          </p:cNvCxnSpPr>
          <p:nvPr/>
        </p:nvCxnSpPr>
        <p:spPr bwMode="auto">
          <a:xfrm flipV="1">
            <a:off x="7456488" y="1697038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3" name="AutoShape 165"/>
          <p:cNvCxnSpPr>
            <a:cxnSpLocks noChangeShapeType="1"/>
            <a:stCxn id="43171" idx="7"/>
            <a:endCxn id="43170" idx="3"/>
          </p:cNvCxnSpPr>
          <p:nvPr/>
        </p:nvCxnSpPr>
        <p:spPr bwMode="auto">
          <a:xfrm flipV="1">
            <a:off x="7685088" y="1773238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4" name="AutoShape 166"/>
          <p:cNvCxnSpPr>
            <a:cxnSpLocks noChangeShapeType="1"/>
            <a:stCxn id="43168" idx="1"/>
            <a:endCxn id="43166" idx="4"/>
          </p:cNvCxnSpPr>
          <p:nvPr/>
        </p:nvCxnSpPr>
        <p:spPr bwMode="auto">
          <a:xfrm flipH="1" flipV="1">
            <a:off x="7658100" y="1708150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5" name="AutoShape 167"/>
          <p:cNvCxnSpPr>
            <a:cxnSpLocks noChangeShapeType="1"/>
            <a:stCxn id="43166" idx="5"/>
            <a:endCxn id="43170" idx="2"/>
          </p:cNvCxnSpPr>
          <p:nvPr/>
        </p:nvCxnSpPr>
        <p:spPr bwMode="auto">
          <a:xfrm>
            <a:off x="7685088" y="1697038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6" name="AutoShape 168"/>
          <p:cNvCxnSpPr>
            <a:cxnSpLocks noChangeShapeType="1"/>
            <a:stCxn id="43169" idx="6"/>
            <a:endCxn id="43171" idx="2"/>
          </p:cNvCxnSpPr>
          <p:nvPr/>
        </p:nvCxnSpPr>
        <p:spPr bwMode="auto">
          <a:xfrm>
            <a:off x="7467600" y="1898650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7" name="AutoShape 169"/>
          <p:cNvCxnSpPr>
            <a:cxnSpLocks noChangeShapeType="1"/>
            <a:stCxn id="43169" idx="4"/>
            <a:endCxn id="43167" idx="2"/>
          </p:cNvCxnSpPr>
          <p:nvPr/>
        </p:nvCxnSpPr>
        <p:spPr bwMode="auto">
          <a:xfrm>
            <a:off x="7429500" y="1936750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8" name="AutoShape 170"/>
          <p:cNvCxnSpPr>
            <a:cxnSpLocks noChangeShapeType="1"/>
            <a:stCxn id="43167" idx="0"/>
            <a:endCxn id="43171" idx="4"/>
          </p:cNvCxnSpPr>
          <p:nvPr/>
        </p:nvCxnSpPr>
        <p:spPr bwMode="auto">
          <a:xfrm flipV="1">
            <a:off x="7581900" y="193675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9" name="AutoShape 171"/>
          <p:cNvCxnSpPr>
            <a:cxnSpLocks noChangeShapeType="1"/>
            <a:stCxn id="43168" idx="0"/>
            <a:endCxn id="43170" idx="4"/>
          </p:cNvCxnSpPr>
          <p:nvPr/>
        </p:nvCxnSpPr>
        <p:spPr bwMode="auto">
          <a:xfrm flipV="1">
            <a:off x="7886700" y="17843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80" name="AutoShape 172"/>
          <p:cNvCxnSpPr>
            <a:cxnSpLocks noChangeShapeType="1"/>
            <a:stCxn id="43167" idx="6"/>
            <a:endCxn id="43168" idx="3"/>
          </p:cNvCxnSpPr>
          <p:nvPr/>
        </p:nvCxnSpPr>
        <p:spPr bwMode="auto">
          <a:xfrm flipV="1">
            <a:off x="7620000" y="2001838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182" name="Oval 174"/>
          <p:cNvSpPr>
            <a:spLocks noChangeArrowheads="1"/>
          </p:cNvSpPr>
          <p:nvPr/>
        </p:nvSpPr>
        <p:spPr bwMode="auto">
          <a:xfrm>
            <a:off x="5562600" y="2774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3" name="Oval 175"/>
          <p:cNvSpPr>
            <a:spLocks noChangeArrowheads="1"/>
          </p:cNvSpPr>
          <p:nvPr/>
        </p:nvSpPr>
        <p:spPr bwMode="auto">
          <a:xfrm>
            <a:off x="5562600" y="3155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4" name="Oval 176"/>
          <p:cNvSpPr>
            <a:spLocks noChangeArrowheads="1"/>
          </p:cNvSpPr>
          <p:nvPr/>
        </p:nvSpPr>
        <p:spPr bwMode="auto">
          <a:xfrm>
            <a:off x="5867400" y="3003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5" name="Oval 177"/>
          <p:cNvSpPr>
            <a:spLocks noChangeArrowheads="1"/>
          </p:cNvSpPr>
          <p:nvPr/>
        </p:nvSpPr>
        <p:spPr bwMode="auto">
          <a:xfrm>
            <a:off x="5410200" y="2927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6" name="Oval 178"/>
          <p:cNvSpPr>
            <a:spLocks noChangeArrowheads="1"/>
          </p:cNvSpPr>
          <p:nvPr/>
        </p:nvSpPr>
        <p:spPr bwMode="auto">
          <a:xfrm>
            <a:off x="5867400" y="2774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7" name="Oval 179"/>
          <p:cNvSpPr>
            <a:spLocks noChangeArrowheads="1"/>
          </p:cNvSpPr>
          <p:nvPr/>
        </p:nvSpPr>
        <p:spPr bwMode="auto">
          <a:xfrm>
            <a:off x="5638800" y="2927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88" name="AutoShape 180"/>
          <p:cNvCxnSpPr>
            <a:cxnSpLocks noChangeShapeType="1"/>
            <a:stCxn id="43185" idx="7"/>
            <a:endCxn id="43182" idx="3"/>
          </p:cNvCxnSpPr>
          <p:nvPr/>
        </p:nvCxnSpPr>
        <p:spPr bwMode="auto">
          <a:xfrm flipV="1">
            <a:off x="5475288" y="2840038"/>
            <a:ext cx="984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89" name="AutoShape 181"/>
          <p:cNvCxnSpPr>
            <a:cxnSpLocks noChangeShapeType="1"/>
            <a:stCxn id="43187" idx="7"/>
            <a:endCxn id="43186" idx="3"/>
          </p:cNvCxnSpPr>
          <p:nvPr/>
        </p:nvCxnSpPr>
        <p:spPr bwMode="auto">
          <a:xfrm flipV="1">
            <a:off x="5703888" y="2840038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0" name="AutoShape 182"/>
          <p:cNvCxnSpPr>
            <a:cxnSpLocks noChangeShapeType="1"/>
            <a:stCxn id="43184" idx="1"/>
            <a:endCxn id="43182" idx="4"/>
          </p:cNvCxnSpPr>
          <p:nvPr/>
        </p:nvCxnSpPr>
        <p:spPr bwMode="auto">
          <a:xfrm flipH="1" flipV="1">
            <a:off x="5600700" y="2851150"/>
            <a:ext cx="277813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1" name="AutoShape 183"/>
          <p:cNvCxnSpPr>
            <a:cxnSpLocks noChangeShapeType="1"/>
            <a:stCxn id="43182" idx="5"/>
            <a:endCxn id="43186" idx="2"/>
          </p:cNvCxnSpPr>
          <p:nvPr/>
        </p:nvCxnSpPr>
        <p:spPr bwMode="auto">
          <a:xfrm flipV="1">
            <a:off x="5627688" y="2813050"/>
            <a:ext cx="239712" cy="26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2" name="AutoShape 184"/>
          <p:cNvCxnSpPr>
            <a:cxnSpLocks noChangeShapeType="1"/>
            <a:stCxn id="43185" idx="6"/>
            <a:endCxn id="43187" idx="2"/>
          </p:cNvCxnSpPr>
          <p:nvPr/>
        </p:nvCxnSpPr>
        <p:spPr bwMode="auto">
          <a:xfrm>
            <a:off x="5486400" y="2965450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3" name="AutoShape 185"/>
          <p:cNvCxnSpPr>
            <a:cxnSpLocks noChangeShapeType="1"/>
            <a:stCxn id="43185" idx="4"/>
            <a:endCxn id="43183" idx="2"/>
          </p:cNvCxnSpPr>
          <p:nvPr/>
        </p:nvCxnSpPr>
        <p:spPr bwMode="auto">
          <a:xfrm>
            <a:off x="5448300" y="3003550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4" name="AutoShape 186"/>
          <p:cNvCxnSpPr>
            <a:cxnSpLocks noChangeShapeType="1"/>
            <a:stCxn id="43183" idx="0"/>
            <a:endCxn id="43187" idx="4"/>
          </p:cNvCxnSpPr>
          <p:nvPr/>
        </p:nvCxnSpPr>
        <p:spPr bwMode="auto">
          <a:xfrm flipV="1">
            <a:off x="5600700" y="300355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5" name="AutoShape 187"/>
          <p:cNvCxnSpPr>
            <a:cxnSpLocks noChangeShapeType="1"/>
            <a:stCxn id="43184" idx="0"/>
            <a:endCxn id="43186" idx="4"/>
          </p:cNvCxnSpPr>
          <p:nvPr/>
        </p:nvCxnSpPr>
        <p:spPr bwMode="auto">
          <a:xfrm flipV="1">
            <a:off x="5905500" y="28511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6" name="AutoShape 188"/>
          <p:cNvCxnSpPr>
            <a:cxnSpLocks noChangeShapeType="1"/>
            <a:stCxn id="43183" idx="6"/>
            <a:endCxn id="43184" idx="3"/>
          </p:cNvCxnSpPr>
          <p:nvPr/>
        </p:nvCxnSpPr>
        <p:spPr bwMode="auto">
          <a:xfrm flipV="1">
            <a:off x="5638800" y="3068638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01" name="Oval 193"/>
          <p:cNvSpPr>
            <a:spLocks noChangeArrowheads="1"/>
          </p:cNvSpPr>
          <p:nvPr/>
        </p:nvSpPr>
        <p:spPr bwMode="auto">
          <a:xfrm>
            <a:off x="1676400" y="5441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09" name="AutoShape 201"/>
          <p:cNvCxnSpPr>
            <a:cxnSpLocks noChangeShapeType="1"/>
            <a:stCxn id="43201" idx="2"/>
            <a:endCxn id="43237" idx="7"/>
          </p:cNvCxnSpPr>
          <p:nvPr/>
        </p:nvCxnSpPr>
        <p:spPr bwMode="auto">
          <a:xfrm flipH="1">
            <a:off x="1512888" y="5480050"/>
            <a:ext cx="163512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29" name="AutoShape 221"/>
          <p:cNvCxnSpPr>
            <a:cxnSpLocks noChangeShapeType="1"/>
            <a:stCxn id="43185" idx="2"/>
            <a:endCxn id="43027" idx="0"/>
          </p:cNvCxnSpPr>
          <p:nvPr/>
        </p:nvCxnSpPr>
        <p:spPr bwMode="auto">
          <a:xfrm flipH="1">
            <a:off x="5181600" y="2965450"/>
            <a:ext cx="228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0" name="AutoShape 222"/>
          <p:cNvCxnSpPr>
            <a:cxnSpLocks noChangeShapeType="1"/>
            <a:stCxn id="43027" idx="1"/>
            <a:endCxn id="43062" idx="1"/>
          </p:cNvCxnSpPr>
          <p:nvPr/>
        </p:nvCxnSpPr>
        <p:spPr bwMode="auto">
          <a:xfrm flipH="1" flipV="1">
            <a:off x="4610100" y="2987675"/>
            <a:ext cx="40957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1" name="AutoShape 223"/>
          <p:cNvCxnSpPr>
            <a:cxnSpLocks noChangeShapeType="1"/>
            <a:stCxn id="43025" idx="7"/>
            <a:endCxn id="43169" idx="2"/>
          </p:cNvCxnSpPr>
          <p:nvPr/>
        </p:nvCxnSpPr>
        <p:spPr bwMode="auto">
          <a:xfrm>
            <a:off x="7172325" y="1882775"/>
            <a:ext cx="2190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2" name="AutoShape 224"/>
          <p:cNvCxnSpPr>
            <a:cxnSpLocks noChangeShapeType="1"/>
            <a:stCxn id="43168" idx="6"/>
            <a:endCxn id="0" idx="2"/>
          </p:cNvCxnSpPr>
          <p:nvPr/>
        </p:nvCxnSpPr>
        <p:spPr bwMode="auto">
          <a:xfrm flipV="1">
            <a:off x="7924800" y="1957388"/>
            <a:ext cx="385763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3" name="AutoShape 225"/>
          <p:cNvCxnSpPr>
            <a:cxnSpLocks noChangeShapeType="1"/>
            <a:stCxn id="43151" idx="6"/>
            <a:endCxn id="43133" idx="1"/>
          </p:cNvCxnSpPr>
          <p:nvPr/>
        </p:nvCxnSpPr>
        <p:spPr bwMode="auto">
          <a:xfrm>
            <a:off x="4114800" y="4413250"/>
            <a:ext cx="611188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4" name="AutoShape 226"/>
          <p:cNvCxnSpPr>
            <a:cxnSpLocks noChangeShapeType="1"/>
            <a:stCxn id="43152" idx="2"/>
            <a:endCxn id="43026" idx="7"/>
          </p:cNvCxnSpPr>
          <p:nvPr/>
        </p:nvCxnSpPr>
        <p:spPr bwMode="auto">
          <a:xfrm flipH="1" flipV="1">
            <a:off x="3438525" y="4321175"/>
            <a:ext cx="1428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5" name="AutoShape 227"/>
          <p:cNvCxnSpPr>
            <a:cxnSpLocks noChangeShapeType="1"/>
            <a:stCxn id="43092" idx="1"/>
            <a:endCxn id="43026" idx="1"/>
          </p:cNvCxnSpPr>
          <p:nvPr/>
        </p:nvCxnSpPr>
        <p:spPr bwMode="auto">
          <a:xfrm>
            <a:off x="2884488" y="4283075"/>
            <a:ext cx="230187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36" name="Oval 228"/>
          <p:cNvSpPr>
            <a:spLocks noChangeArrowheads="1"/>
          </p:cNvSpPr>
          <p:nvPr/>
        </p:nvSpPr>
        <p:spPr bwMode="auto">
          <a:xfrm>
            <a:off x="1600200" y="5670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7" name="Oval 229"/>
          <p:cNvSpPr>
            <a:spLocks noChangeArrowheads="1"/>
          </p:cNvSpPr>
          <p:nvPr/>
        </p:nvSpPr>
        <p:spPr bwMode="auto">
          <a:xfrm>
            <a:off x="1447800" y="5518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8" name="Oval 230"/>
          <p:cNvSpPr>
            <a:spLocks noChangeArrowheads="1"/>
          </p:cNvSpPr>
          <p:nvPr/>
        </p:nvSpPr>
        <p:spPr bwMode="auto">
          <a:xfrm>
            <a:off x="1828800" y="5746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9" name="Oval 231"/>
          <p:cNvSpPr>
            <a:spLocks noChangeArrowheads="1"/>
          </p:cNvSpPr>
          <p:nvPr/>
        </p:nvSpPr>
        <p:spPr bwMode="auto">
          <a:xfrm>
            <a:off x="1981200" y="5594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41" name="Oval 233"/>
          <p:cNvSpPr>
            <a:spLocks noChangeArrowheads="1"/>
          </p:cNvSpPr>
          <p:nvPr/>
        </p:nvSpPr>
        <p:spPr bwMode="auto">
          <a:xfrm>
            <a:off x="1752600" y="5899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42" name="Oval 234"/>
          <p:cNvSpPr>
            <a:spLocks noChangeArrowheads="1"/>
          </p:cNvSpPr>
          <p:nvPr/>
        </p:nvSpPr>
        <p:spPr bwMode="auto">
          <a:xfrm>
            <a:off x="1981200" y="58229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43" name="AutoShape 235"/>
          <p:cNvCxnSpPr>
            <a:cxnSpLocks noChangeShapeType="1"/>
            <a:stCxn id="43201" idx="3"/>
            <a:endCxn id="43236" idx="0"/>
          </p:cNvCxnSpPr>
          <p:nvPr/>
        </p:nvCxnSpPr>
        <p:spPr bwMode="auto">
          <a:xfrm flipH="1">
            <a:off x="1638300" y="5507038"/>
            <a:ext cx="49213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4" name="AutoShape 236"/>
          <p:cNvCxnSpPr>
            <a:cxnSpLocks noChangeShapeType="1"/>
            <a:stCxn id="43201" idx="4"/>
            <a:endCxn id="43241" idx="0"/>
          </p:cNvCxnSpPr>
          <p:nvPr/>
        </p:nvCxnSpPr>
        <p:spPr bwMode="auto">
          <a:xfrm>
            <a:off x="1714500" y="5518150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5" name="AutoShape 237"/>
          <p:cNvCxnSpPr>
            <a:cxnSpLocks noChangeShapeType="1"/>
            <a:stCxn id="43201" idx="5"/>
            <a:endCxn id="43238" idx="1"/>
          </p:cNvCxnSpPr>
          <p:nvPr/>
        </p:nvCxnSpPr>
        <p:spPr bwMode="auto">
          <a:xfrm>
            <a:off x="1741488" y="5507038"/>
            <a:ext cx="984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6" name="AutoShape 238"/>
          <p:cNvCxnSpPr>
            <a:cxnSpLocks noChangeShapeType="1"/>
            <a:stCxn id="43201" idx="6"/>
            <a:endCxn id="43242" idx="1"/>
          </p:cNvCxnSpPr>
          <p:nvPr/>
        </p:nvCxnSpPr>
        <p:spPr bwMode="auto">
          <a:xfrm>
            <a:off x="1752600" y="5480050"/>
            <a:ext cx="239713" cy="354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7" name="AutoShape 239"/>
          <p:cNvCxnSpPr>
            <a:cxnSpLocks noChangeShapeType="1"/>
            <a:stCxn id="43201" idx="7"/>
            <a:endCxn id="43239" idx="1"/>
          </p:cNvCxnSpPr>
          <p:nvPr/>
        </p:nvCxnSpPr>
        <p:spPr bwMode="auto">
          <a:xfrm>
            <a:off x="1741488" y="5453063"/>
            <a:ext cx="2508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43251" name="Object 243"/>
          <p:cNvGraphicFramePr>
            <a:graphicFrameLocks noChangeAspect="1"/>
          </p:cNvGraphicFramePr>
          <p:nvPr/>
        </p:nvGraphicFramePr>
        <p:xfrm>
          <a:off x="2286000" y="5213350"/>
          <a:ext cx="533400" cy="368300"/>
        </p:xfrm>
        <a:graphic>
          <a:graphicData uri="http://schemas.openxmlformats.org/presentationml/2006/ole">
            <p:oleObj spid="_x0000_s43251" name="Clip" r:id="rId8" imgW="1352160" imgH="934200" progId="">
              <p:embed/>
            </p:oleObj>
          </a:graphicData>
        </a:graphic>
      </p:graphicFrame>
      <p:cxnSp>
        <p:nvCxnSpPr>
          <p:cNvPr id="43252" name="AutoShape 244"/>
          <p:cNvCxnSpPr>
            <a:cxnSpLocks noChangeShapeType="1"/>
            <a:stCxn id="43239" idx="7"/>
            <a:endCxn id="0" idx="2"/>
          </p:cNvCxnSpPr>
          <p:nvPr/>
        </p:nvCxnSpPr>
        <p:spPr bwMode="auto">
          <a:xfrm flipV="1">
            <a:off x="2046288" y="5581650"/>
            <a:ext cx="506412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53" name="Line 245"/>
          <p:cNvSpPr>
            <a:spLocks noChangeShapeType="1"/>
          </p:cNvSpPr>
          <p:nvPr/>
        </p:nvSpPr>
        <p:spPr bwMode="auto">
          <a:xfrm>
            <a:off x="2019300" y="5137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69" name="AutoShape 261"/>
          <p:cNvCxnSpPr>
            <a:cxnSpLocks noChangeShapeType="1"/>
            <a:stCxn id="43201" idx="7"/>
            <a:endCxn id="43253" idx="1"/>
          </p:cNvCxnSpPr>
          <p:nvPr/>
        </p:nvCxnSpPr>
        <p:spPr bwMode="auto">
          <a:xfrm>
            <a:off x="1741488" y="5453063"/>
            <a:ext cx="277812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74" name="Text Box 266"/>
          <p:cNvSpPr txBox="1">
            <a:spLocks noChangeArrowheads="1"/>
          </p:cNvSpPr>
          <p:nvPr/>
        </p:nvSpPr>
        <p:spPr bwMode="auto">
          <a:xfrm>
            <a:off x="1203325" y="1155700"/>
            <a:ext cx="4162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integration of heterogeneous fixed and</a:t>
            </a:r>
            <a:br>
              <a:rPr lang="en-US" sz="1600"/>
            </a:br>
            <a:r>
              <a:rPr lang="en-US" sz="1600"/>
              <a:t>mobile networks with varying</a:t>
            </a:r>
            <a:br>
              <a:rPr lang="en-US" sz="1600"/>
            </a:br>
            <a:r>
              <a:rPr lang="en-US" sz="1600"/>
              <a:t>transmission characteristics</a:t>
            </a:r>
          </a:p>
        </p:txBody>
      </p:sp>
      <p:pic>
        <p:nvPicPr>
          <p:cNvPr id="43276" name="Picture 268" descr="j00935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0800" y="4381500"/>
            <a:ext cx="504825" cy="460375"/>
          </a:xfrm>
          <a:prstGeom prst="rect">
            <a:avLst/>
          </a:prstGeom>
          <a:noFill/>
        </p:spPr>
      </p:pic>
      <p:pic>
        <p:nvPicPr>
          <p:cNvPr id="43278" name="Picture 270" descr="j02236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1381125"/>
            <a:ext cx="234950" cy="574675"/>
          </a:xfrm>
          <a:prstGeom prst="rect">
            <a:avLst/>
          </a:prstGeom>
          <a:noFill/>
        </p:spPr>
      </p:pic>
      <p:grpSp>
        <p:nvGrpSpPr>
          <p:cNvPr id="43367" name="Group 359"/>
          <p:cNvGrpSpPr>
            <a:grpSpLocks/>
          </p:cNvGrpSpPr>
          <p:nvPr/>
        </p:nvGrpSpPr>
        <p:grpSpPr bwMode="auto">
          <a:xfrm rot="1964552">
            <a:off x="468313" y="4908550"/>
            <a:ext cx="720725" cy="568325"/>
            <a:chOff x="249" y="2704"/>
            <a:chExt cx="454" cy="358"/>
          </a:xfrm>
        </p:grpSpPr>
        <p:sp>
          <p:nvSpPr>
            <p:cNvPr id="43281" name="Freeform 273"/>
            <p:cNvSpPr>
              <a:spLocks/>
            </p:cNvSpPr>
            <p:nvPr/>
          </p:nvSpPr>
          <p:spPr bwMode="auto">
            <a:xfrm>
              <a:off x="592" y="2873"/>
              <a:ext cx="36" cy="3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" y="59"/>
                </a:cxn>
                <a:cxn ang="0">
                  <a:pos x="0" y="106"/>
                </a:cxn>
                <a:cxn ang="0">
                  <a:pos x="33" y="169"/>
                </a:cxn>
                <a:cxn ang="0">
                  <a:pos x="131" y="180"/>
                </a:cxn>
                <a:cxn ang="0">
                  <a:pos x="164" y="173"/>
                </a:cxn>
                <a:cxn ang="0">
                  <a:pos x="214" y="120"/>
                </a:cxn>
                <a:cxn ang="0">
                  <a:pos x="89" y="0"/>
                </a:cxn>
              </a:cxnLst>
              <a:rect l="0" t="0" r="r" b="b"/>
              <a:pathLst>
                <a:path w="214" h="180">
                  <a:moveTo>
                    <a:pt x="89" y="0"/>
                  </a:moveTo>
                  <a:lnTo>
                    <a:pt x="14" y="59"/>
                  </a:lnTo>
                  <a:lnTo>
                    <a:pt x="0" y="106"/>
                  </a:lnTo>
                  <a:lnTo>
                    <a:pt x="33" y="169"/>
                  </a:lnTo>
                  <a:lnTo>
                    <a:pt x="131" y="180"/>
                  </a:lnTo>
                  <a:lnTo>
                    <a:pt x="164" y="173"/>
                  </a:lnTo>
                  <a:lnTo>
                    <a:pt x="214" y="12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Freeform 274"/>
            <p:cNvSpPr>
              <a:spLocks/>
            </p:cNvSpPr>
            <p:nvPr/>
          </p:nvSpPr>
          <p:spPr bwMode="auto">
            <a:xfrm>
              <a:off x="540" y="2918"/>
              <a:ext cx="109" cy="93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01" y="308"/>
                </a:cxn>
                <a:cxn ang="0">
                  <a:pos x="549" y="446"/>
                </a:cxn>
                <a:cxn ang="0">
                  <a:pos x="464" y="521"/>
                </a:cxn>
                <a:cxn ang="0">
                  <a:pos x="374" y="555"/>
                </a:cxn>
                <a:cxn ang="0">
                  <a:pos x="372" y="555"/>
                </a:cxn>
                <a:cxn ang="0">
                  <a:pos x="363" y="555"/>
                </a:cxn>
                <a:cxn ang="0">
                  <a:pos x="353" y="555"/>
                </a:cxn>
                <a:cxn ang="0">
                  <a:pos x="340" y="555"/>
                </a:cxn>
                <a:cxn ang="0">
                  <a:pos x="326" y="555"/>
                </a:cxn>
                <a:cxn ang="0">
                  <a:pos x="312" y="555"/>
                </a:cxn>
                <a:cxn ang="0">
                  <a:pos x="300" y="555"/>
                </a:cxn>
                <a:cxn ang="0">
                  <a:pos x="289" y="555"/>
                </a:cxn>
                <a:cxn ang="0">
                  <a:pos x="282" y="555"/>
                </a:cxn>
                <a:cxn ang="0">
                  <a:pos x="269" y="554"/>
                </a:cxn>
                <a:cxn ang="0">
                  <a:pos x="253" y="553"/>
                </a:cxn>
                <a:cxn ang="0">
                  <a:pos x="234" y="552"/>
                </a:cxn>
                <a:cxn ang="0">
                  <a:pos x="211" y="551"/>
                </a:cxn>
                <a:cxn ang="0">
                  <a:pos x="187" y="549"/>
                </a:cxn>
                <a:cxn ang="0">
                  <a:pos x="162" y="547"/>
                </a:cxn>
                <a:cxn ang="0">
                  <a:pos x="136" y="545"/>
                </a:cxn>
                <a:cxn ang="0">
                  <a:pos x="109" y="544"/>
                </a:cxn>
                <a:cxn ang="0">
                  <a:pos x="85" y="541"/>
                </a:cxn>
                <a:cxn ang="0">
                  <a:pos x="63" y="540"/>
                </a:cxn>
                <a:cxn ang="0">
                  <a:pos x="42" y="539"/>
                </a:cxn>
                <a:cxn ang="0">
                  <a:pos x="25" y="538"/>
                </a:cxn>
                <a:cxn ang="0">
                  <a:pos x="12" y="537"/>
                </a:cxn>
                <a:cxn ang="0">
                  <a:pos x="4" y="535"/>
                </a:cxn>
                <a:cxn ang="0">
                  <a:pos x="0" y="535"/>
                </a:cxn>
                <a:cxn ang="0">
                  <a:pos x="0" y="478"/>
                </a:cxn>
                <a:cxn ang="0">
                  <a:pos x="6" y="475"/>
                </a:cxn>
                <a:cxn ang="0">
                  <a:pos x="20" y="465"/>
                </a:cxn>
                <a:cxn ang="0">
                  <a:pos x="40" y="449"/>
                </a:cxn>
                <a:cxn ang="0">
                  <a:pos x="64" y="432"/>
                </a:cxn>
                <a:cxn ang="0">
                  <a:pos x="87" y="415"/>
                </a:cxn>
                <a:cxn ang="0">
                  <a:pos x="111" y="399"/>
                </a:cxn>
                <a:cxn ang="0">
                  <a:pos x="127" y="387"/>
                </a:cxn>
                <a:cxn ang="0">
                  <a:pos x="137" y="380"/>
                </a:cxn>
                <a:cxn ang="0">
                  <a:pos x="148" y="373"/>
                </a:cxn>
                <a:cxn ang="0">
                  <a:pos x="167" y="362"/>
                </a:cxn>
                <a:cxn ang="0">
                  <a:pos x="193" y="350"/>
                </a:cxn>
                <a:cxn ang="0">
                  <a:pos x="221" y="336"/>
                </a:cxn>
                <a:cxn ang="0">
                  <a:pos x="247" y="322"/>
                </a:cxn>
                <a:cxn ang="0">
                  <a:pos x="272" y="310"/>
                </a:cxn>
                <a:cxn ang="0">
                  <a:pos x="288" y="302"/>
                </a:cxn>
                <a:cxn ang="0">
                  <a:pos x="294" y="298"/>
                </a:cxn>
                <a:cxn ang="0">
                  <a:pos x="479" y="265"/>
                </a:cxn>
                <a:cxn ang="0">
                  <a:pos x="569" y="180"/>
                </a:cxn>
                <a:cxn ang="0">
                  <a:pos x="592" y="118"/>
                </a:cxn>
                <a:cxn ang="0">
                  <a:pos x="621" y="52"/>
                </a:cxn>
                <a:cxn ang="0">
                  <a:pos x="653" y="0"/>
                </a:cxn>
              </a:cxnLst>
              <a:rect l="0" t="0" r="r" b="b"/>
              <a:pathLst>
                <a:path w="653" h="555">
                  <a:moveTo>
                    <a:pt x="653" y="0"/>
                  </a:moveTo>
                  <a:lnTo>
                    <a:pt x="601" y="308"/>
                  </a:lnTo>
                  <a:lnTo>
                    <a:pt x="549" y="446"/>
                  </a:lnTo>
                  <a:lnTo>
                    <a:pt x="464" y="521"/>
                  </a:lnTo>
                  <a:lnTo>
                    <a:pt x="374" y="555"/>
                  </a:lnTo>
                  <a:lnTo>
                    <a:pt x="372" y="555"/>
                  </a:lnTo>
                  <a:lnTo>
                    <a:pt x="363" y="555"/>
                  </a:lnTo>
                  <a:lnTo>
                    <a:pt x="353" y="555"/>
                  </a:lnTo>
                  <a:lnTo>
                    <a:pt x="340" y="555"/>
                  </a:lnTo>
                  <a:lnTo>
                    <a:pt x="326" y="555"/>
                  </a:lnTo>
                  <a:lnTo>
                    <a:pt x="312" y="555"/>
                  </a:lnTo>
                  <a:lnTo>
                    <a:pt x="300" y="555"/>
                  </a:lnTo>
                  <a:lnTo>
                    <a:pt x="289" y="555"/>
                  </a:lnTo>
                  <a:lnTo>
                    <a:pt x="282" y="555"/>
                  </a:lnTo>
                  <a:lnTo>
                    <a:pt x="269" y="554"/>
                  </a:lnTo>
                  <a:lnTo>
                    <a:pt x="253" y="553"/>
                  </a:lnTo>
                  <a:lnTo>
                    <a:pt x="234" y="552"/>
                  </a:lnTo>
                  <a:lnTo>
                    <a:pt x="211" y="551"/>
                  </a:lnTo>
                  <a:lnTo>
                    <a:pt x="187" y="549"/>
                  </a:lnTo>
                  <a:lnTo>
                    <a:pt x="162" y="547"/>
                  </a:lnTo>
                  <a:lnTo>
                    <a:pt x="136" y="545"/>
                  </a:lnTo>
                  <a:lnTo>
                    <a:pt x="109" y="544"/>
                  </a:lnTo>
                  <a:lnTo>
                    <a:pt x="85" y="541"/>
                  </a:lnTo>
                  <a:lnTo>
                    <a:pt x="63" y="540"/>
                  </a:lnTo>
                  <a:lnTo>
                    <a:pt x="42" y="539"/>
                  </a:lnTo>
                  <a:lnTo>
                    <a:pt x="25" y="538"/>
                  </a:lnTo>
                  <a:lnTo>
                    <a:pt x="12" y="537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0" y="478"/>
                  </a:lnTo>
                  <a:lnTo>
                    <a:pt x="6" y="475"/>
                  </a:lnTo>
                  <a:lnTo>
                    <a:pt x="20" y="465"/>
                  </a:lnTo>
                  <a:lnTo>
                    <a:pt x="40" y="449"/>
                  </a:lnTo>
                  <a:lnTo>
                    <a:pt x="64" y="432"/>
                  </a:lnTo>
                  <a:lnTo>
                    <a:pt x="87" y="415"/>
                  </a:lnTo>
                  <a:lnTo>
                    <a:pt x="111" y="399"/>
                  </a:lnTo>
                  <a:lnTo>
                    <a:pt x="127" y="387"/>
                  </a:lnTo>
                  <a:lnTo>
                    <a:pt x="137" y="380"/>
                  </a:lnTo>
                  <a:lnTo>
                    <a:pt x="148" y="373"/>
                  </a:lnTo>
                  <a:lnTo>
                    <a:pt x="167" y="362"/>
                  </a:lnTo>
                  <a:lnTo>
                    <a:pt x="193" y="350"/>
                  </a:lnTo>
                  <a:lnTo>
                    <a:pt x="221" y="336"/>
                  </a:lnTo>
                  <a:lnTo>
                    <a:pt x="247" y="322"/>
                  </a:lnTo>
                  <a:lnTo>
                    <a:pt x="272" y="310"/>
                  </a:lnTo>
                  <a:lnTo>
                    <a:pt x="288" y="302"/>
                  </a:lnTo>
                  <a:lnTo>
                    <a:pt x="294" y="298"/>
                  </a:lnTo>
                  <a:lnTo>
                    <a:pt x="479" y="265"/>
                  </a:lnTo>
                  <a:lnTo>
                    <a:pt x="569" y="180"/>
                  </a:lnTo>
                  <a:lnTo>
                    <a:pt x="592" y="118"/>
                  </a:lnTo>
                  <a:lnTo>
                    <a:pt x="621" y="5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Freeform 275"/>
            <p:cNvSpPr>
              <a:spLocks/>
            </p:cNvSpPr>
            <p:nvPr/>
          </p:nvSpPr>
          <p:spPr bwMode="auto">
            <a:xfrm>
              <a:off x="407" y="2704"/>
              <a:ext cx="263" cy="298"/>
            </a:xfrm>
            <a:custGeom>
              <a:avLst/>
              <a:gdLst/>
              <a:ahLst/>
              <a:cxnLst>
                <a:cxn ang="0">
                  <a:pos x="4" y="1669"/>
                </a:cxn>
                <a:cxn ang="0">
                  <a:pos x="15" y="1569"/>
                </a:cxn>
                <a:cxn ang="0">
                  <a:pos x="72" y="1128"/>
                </a:cxn>
                <a:cxn ang="0">
                  <a:pos x="195" y="954"/>
                </a:cxn>
                <a:cxn ang="0">
                  <a:pos x="152" y="840"/>
                </a:cxn>
                <a:cxn ang="0">
                  <a:pos x="146" y="835"/>
                </a:cxn>
                <a:cxn ang="0">
                  <a:pos x="129" y="840"/>
                </a:cxn>
                <a:cxn ang="0">
                  <a:pos x="116" y="846"/>
                </a:cxn>
                <a:cxn ang="0">
                  <a:pos x="104" y="849"/>
                </a:cxn>
                <a:cxn ang="0">
                  <a:pos x="94" y="849"/>
                </a:cxn>
                <a:cxn ang="0">
                  <a:pos x="90" y="849"/>
                </a:cxn>
                <a:cxn ang="0">
                  <a:pos x="96" y="817"/>
                </a:cxn>
                <a:cxn ang="0">
                  <a:pos x="110" y="742"/>
                </a:cxn>
                <a:cxn ang="0">
                  <a:pos x="123" y="667"/>
                </a:cxn>
                <a:cxn ang="0">
                  <a:pos x="129" y="626"/>
                </a:cxn>
                <a:cxn ang="0">
                  <a:pos x="138" y="552"/>
                </a:cxn>
                <a:cxn ang="0">
                  <a:pos x="158" y="400"/>
                </a:cxn>
                <a:cxn ang="0">
                  <a:pos x="176" y="252"/>
                </a:cxn>
                <a:cxn ang="0">
                  <a:pos x="185" y="185"/>
                </a:cxn>
                <a:cxn ang="0">
                  <a:pos x="275" y="23"/>
                </a:cxn>
                <a:cxn ang="0">
                  <a:pos x="610" y="23"/>
                </a:cxn>
                <a:cxn ang="0">
                  <a:pos x="1501" y="114"/>
                </a:cxn>
                <a:cxn ang="0">
                  <a:pos x="1576" y="275"/>
                </a:cxn>
                <a:cxn ang="0">
                  <a:pos x="1467" y="1076"/>
                </a:cxn>
                <a:cxn ang="0">
                  <a:pos x="1349" y="1011"/>
                </a:cxn>
                <a:cxn ang="0">
                  <a:pos x="1231" y="911"/>
                </a:cxn>
                <a:cxn ang="0">
                  <a:pos x="1151" y="854"/>
                </a:cxn>
                <a:cxn ang="0">
                  <a:pos x="971" y="792"/>
                </a:cxn>
                <a:cxn ang="0">
                  <a:pos x="1017" y="949"/>
                </a:cxn>
                <a:cxn ang="0">
                  <a:pos x="971" y="1020"/>
                </a:cxn>
                <a:cxn ang="0">
                  <a:pos x="814" y="1025"/>
                </a:cxn>
                <a:cxn ang="0">
                  <a:pos x="687" y="1328"/>
                </a:cxn>
                <a:cxn ang="0">
                  <a:pos x="496" y="1597"/>
                </a:cxn>
                <a:cxn ang="0">
                  <a:pos x="346" y="1722"/>
                </a:cxn>
                <a:cxn ang="0">
                  <a:pos x="185" y="1773"/>
                </a:cxn>
                <a:cxn ang="0">
                  <a:pos x="33" y="1722"/>
                </a:cxn>
              </a:cxnLst>
              <a:rect l="0" t="0" r="r" b="b"/>
              <a:pathLst>
                <a:path w="1576" h="1788">
                  <a:moveTo>
                    <a:pt x="33" y="1722"/>
                  </a:moveTo>
                  <a:lnTo>
                    <a:pt x="4" y="1669"/>
                  </a:lnTo>
                  <a:lnTo>
                    <a:pt x="0" y="1608"/>
                  </a:lnTo>
                  <a:lnTo>
                    <a:pt x="15" y="1569"/>
                  </a:lnTo>
                  <a:lnTo>
                    <a:pt x="76" y="1204"/>
                  </a:lnTo>
                  <a:lnTo>
                    <a:pt x="72" y="1128"/>
                  </a:lnTo>
                  <a:lnTo>
                    <a:pt x="156" y="1033"/>
                  </a:lnTo>
                  <a:lnTo>
                    <a:pt x="195" y="954"/>
                  </a:lnTo>
                  <a:lnTo>
                    <a:pt x="185" y="868"/>
                  </a:lnTo>
                  <a:lnTo>
                    <a:pt x="152" y="840"/>
                  </a:lnTo>
                  <a:lnTo>
                    <a:pt x="151" y="839"/>
                  </a:lnTo>
                  <a:lnTo>
                    <a:pt x="146" y="835"/>
                  </a:lnTo>
                  <a:lnTo>
                    <a:pt x="138" y="835"/>
                  </a:lnTo>
                  <a:lnTo>
                    <a:pt x="129" y="840"/>
                  </a:lnTo>
                  <a:lnTo>
                    <a:pt x="123" y="843"/>
                  </a:lnTo>
                  <a:lnTo>
                    <a:pt x="116" y="846"/>
                  </a:lnTo>
                  <a:lnTo>
                    <a:pt x="110" y="848"/>
                  </a:lnTo>
                  <a:lnTo>
                    <a:pt x="104" y="849"/>
                  </a:lnTo>
                  <a:lnTo>
                    <a:pt x="98" y="849"/>
                  </a:lnTo>
                  <a:lnTo>
                    <a:pt x="94" y="849"/>
                  </a:lnTo>
                  <a:lnTo>
                    <a:pt x="91" y="849"/>
                  </a:lnTo>
                  <a:lnTo>
                    <a:pt x="90" y="849"/>
                  </a:lnTo>
                  <a:lnTo>
                    <a:pt x="91" y="840"/>
                  </a:lnTo>
                  <a:lnTo>
                    <a:pt x="96" y="817"/>
                  </a:lnTo>
                  <a:lnTo>
                    <a:pt x="102" y="782"/>
                  </a:lnTo>
                  <a:lnTo>
                    <a:pt x="110" y="742"/>
                  </a:lnTo>
                  <a:lnTo>
                    <a:pt x="117" y="703"/>
                  </a:lnTo>
                  <a:lnTo>
                    <a:pt x="123" y="667"/>
                  </a:lnTo>
                  <a:lnTo>
                    <a:pt x="127" y="640"/>
                  </a:lnTo>
                  <a:lnTo>
                    <a:pt x="129" y="626"/>
                  </a:lnTo>
                  <a:lnTo>
                    <a:pt x="131" y="603"/>
                  </a:lnTo>
                  <a:lnTo>
                    <a:pt x="138" y="552"/>
                  </a:lnTo>
                  <a:lnTo>
                    <a:pt x="147" y="480"/>
                  </a:lnTo>
                  <a:lnTo>
                    <a:pt x="158" y="400"/>
                  </a:lnTo>
                  <a:lnTo>
                    <a:pt x="167" y="321"/>
                  </a:lnTo>
                  <a:lnTo>
                    <a:pt x="176" y="252"/>
                  </a:lnTo>
                  <a:lnTo>
                    <a:pt x="183" y="203"/>
                  </a:lnTo>
                  <a:lnTo>
                    <a:pt x="185" y="185"/>
                  </a:lnTo>
                  <a:lnTo>
                    <a:pt x="213" y="71"/>
                  </a:lnTo>
                  <a:lnTo>
                    <a:pt x="275" y="23"/>
                  </a:lnTo>
                  <a:lnTo>
                    <a:pt x="417" y="0"/>
                  </a:lnTo>
                  <a:lnTo>
                    <a:pt x="610" y="23"/>
                  </a:lnTo>
                  <a:lnTo>
                    <a:pt x="1411" y="80"/>
                  </a:lnTo>
                  <a:lnTo>
                    <a:pt x="1501" y="114"/>
                  </a:lnTo>
                  <a:lnTo>
                    <a:pt x="1576" y="166"/>
                  </a:lnTo>
                  <a:lnTo>
                    <a:pt x="1576" y="275"/>
                  </a:lnTo>
                  <a:lnTo>
                    <a:pt x="1558" y="417"/>
                  </a:lnTo>
                  <a:lnTo>
                    <a:pt x="1467" y="1076"/>
                  </a:lnTo>
                  <a:lnTo>
                    <a:pt x="1453" y="1100"/>
                  </a:lnTo>
                  <a:lnTo>
                    <a:pt x="1349" y="1011"/>
                  </a:lnTo>
                  <a:lnTo>
                    <a:pt x="1290" y="935"/>
                  </a:lnTo>
                  <a:lnTo>
                    <a:pt x="1231" y="911"/>
                  </a:lnTo>
                  <a:lnTo>
                    <a:pt x="1214" y="868"/>
                  </a:lnTo>
                  <a:lnTo>
                    <a:pt x="1151" y="854"/>
                  </a:lnTo>
                  <a:lnTo>
                    <a:pt x="1087" y="868"/>
                  </a:lnTo>
                  <a:lnTo>
                    <a:pt x="971" y="792"/>
                  </a:lnTo>
                  <a:lnTo>
                    <a:pt x="1060" y="915"/>
                  </a:lnTo>
                  <a:lnTo>
                    <a:pt x="1017" y="949"/>
                  </a:lnTo>
                  <a:lnTo>
                    <a:pt x="976" y="958"/>
                  </a:lnTo>
                  <a:lnTo>
                    <a:pt x="971" y="1020"/>
                  </a:lnTo>
                  <a:lnTo>
                    <a:pt x="883" y="1006"/>
                  </a:lnTo>
                  <a:lnTo>
                    <a:pt x="814" y="1025"/>
                  </a:lnTo>
                  <a:lnTo>
                    <a:pt x="644" y="1233"/>
                  </a:lnTo>
                  <a:lnTo>
                    <a:pt x="687" y="1328"/>
                  </a:lnTo>
                  <a:lnTo>
                    <a:pt x="553" y="1522"/>
                  </a:lnTo>
                  <a:lnTo>
                    <a:pt x="496" y="1597"/>
                  </a:lnTo>
                  <a:lnTo>
                    <a:pt x="422" y="1640"/>
                  </a:lnTo>
                  <a:lnTo>
                    <a:pt x="346" y="1722"/>
                  </a:lnTo>
                  <a:lnTo>
                    <a:pt x="327" y="1788"/>
                  </a:lnTo>
                  <a:lnTo>
                    <a:pt x="185" y="1773"/>
                  </a:lnTo>
                  <a:lnTo>
                    <a:pt x="66" y="1750"/>
                  </a:lnTo>
                  <a:lnTo>
                    <a:pt x="33" y="1722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4" name="Freeform 276"/>
            <p:cNvSpPr>
              <a:spLocks/>
            </p:cNvSpPr>
            <p:nvPr/>
          </p:nvSpPr>
          <p:spPr bwMode="auto">
            <a:xfrm>
              <a:off x="443" y="2735"/>
              <a:ext cx="179" cy="227"/>
            </a:xfrm>
            <a:custGeom>
              <a:avLst/>
              <a:gdLst/>
              <a:ahLst/>
              <a:cxnLst>
                <a:cxn ang="0">
                  <a:pos x="1001" y="683"/>
                </a:cxn>
                <a:cxn ang="0">
                  <a:pos x="1075" y="161"/>
                </a:cxn>
                <a:cxn ang="0">
                  <a:pos x="1061" y="104"/>
                </a:cxn>
                <a:cxn ang="0">
                  <a:pos x="1032" y="57"/>
                </a:cxn>
                <a:cxn ang="0">
                  <a:pos x="966" y="38"/>
                </a:cxn>
                <a:cxn ang="0">
                  <a:pos x="227" y="0"/>
                </a:cxn>
                <a:cxn ang="0">
                  <a:pos x="185" y="43"/>
                </a:cxn>
                <a:cxn ang="0">
                  <a:pos x="171" y="76"/>
                </a:cxn>
                <a:cxn ang="0">
                  <a:pos x="0" y="1232"/>
                </a:cxn>
                <a:cxn ang="0">
                  <a:pos x="48" y="1309"/>
                </a:cxn>
                <a:cxn ang="0">
                  <a:pos x="95" y="1341"/>
                </a:cxn>
                <a:cxn ang="0">
                  <a:pos x="322" y="1360"/>
                </a:cxn>
                <a:cxn ang="0">
                  <a:pos x="374" y="1294"/>
                </a:cxn>
                <a:cxn ang="0">
                  <a:pos x="440" y="1194"/>
                </a:cxn>
                <a:cxn ang="0">
                  <a:pos x="535" y="1019"/>
                </a:cxn>
                <a:cxn ang="0">
                  <a:pos x="604" y="979"/>
                </a:cxn>
                <a:cxn ang="0">
                  <a:pos x="606" y="929"/>
                </a:cxn>
                <a:cxn ang="0">
                  <a:pos x="658" y="900"/>
                </a:cxn>
                <a:cxn ang="0">
                  <a:pos x="684" y="909"/>
                </a:cxn>
                <a:cxn ang="0">
                  <a:pos x="679" y="840"/>
                </a:cxn>
                <a:cxn ang="0">
                  <a:pos x="691" y="830"/>
                </a:cxn>
                <a:cxn ang="0">
                  <a:pos x="743" y="830"/>
                </a:cxn>
                <a:cxn ang="0">
                  <a:pos x="763" y="797"/>
                </a:cxn>
                <a:cxn ang="0">
                  <a:pos x="793" y="778"/>
                </a:cxn>
                <a:cxn ang="0">
                  <a:pos x="793" y="778"/>
                </a:cxn>
                <a:cxn ang="0">
                  <a:pos x="833" y="728"/>
                </a:cxn>
                <a:cxn ang="0">
                  <a:pos x="743" y="607"/>
                </a:cxn>
                <a:cxn ang="0">
                  <a:pos x="867" y="693"/>
                </a:cxn>
                <a:cxn ang="0">
                  <a:pos x="927" y="650"/>
                </a:cxn>
                <a:cxn ang="0">
                  <a:pos x="975" y="669"/>
                </a:cxn>
                <a:cxn ang="0">
                  <a:pos x="1001" y="683"/>
                </a:cxn>
              </a:cxnLst>
              <a:rect l="0" t="0" r="r" b="b"/>
              <a:pathLst>
                <a:path w="1075" h="1360">
                  <a:moveTo>
                    <a:pt x="1001" y="683"/>
                  </a:moveTo>
                  <a:lnTo>
                    <a:pt x="1075" y="161"/>
                  </a:lnTo>
                  <a:lnTo>
                    <a:pt x="1061" y="104"/>
                  </a:lnTo>
                  <a:lnTo>
                    <a:pt x="1032" y="57"/>
                  </a:lnTo>
                  <a:lnTo>
                    <a:pt x="966" y="38"/>
                  </a:lnTo>
                  <a:lnTo>
                    <a:pt x="227" y="0"/>
                  </a:lnTo>
                  <a:lnTo>
                    <a:pt x="185" y="43"/>
                  </a:lnTo>
                  <a:lnTo>
                    <a:pt x="171" y="76"/>
                  </a:lnTo>
                  <a:lnTo>
                    <a:pt x="0" y="1232"/>
                  </a:lnTo>
                  <a:lnTo>
                    <a:pt x="48" y="1309"/>
                  </a:lnTo>
                  <a:lnTo>
                    <a:pt x="95" y="1341"/>
                  </a:lnTo>
                  <a:lnTo>
                    <a:pt x="322" y="1360"/>
                  </a:lnTo>
                  <a:lnTo>
                    <a:pt x="374" y="1294"/>
                  </a:lnTo>
                  <a:lnTo>
                    <a:pt x="440" y="1194"/>
                  </a:lnTo>
                  <a:lnTo>
                    <a:pt x="535" y="1019"/>
                  </a:lnTo>
                  <a:lnTo>
                    <a:pt x="604" y="979"/>
                  </a:lnTo>
                  <a:lnTo>
                    <a:pt x="606" y="929"/>
                  </a:lnTo>
                  <a:lnTo>
                    <a:pt x="658" y="900"/>
                  </a:lnTo>
                  <a:lnTo>
                    <a:pt x="684" y="909"/>
                  </a:lnTo>
                  <a:lnTo>
                    <a:pt x="679" y="840"/>
                  </a:lnTo>
                  <a:lnTo>
                    <a:pt x="691" y="830"/>
                  </a:lnTo>
                  <a:lnTo>
                    <a:pt x="743" y="830"/>
                  </a:lnTo>
                  <a:lnTo>
                    <a:pt x="763" y="797"/>
                  </a:lnTo>
                  <a:lnTo>
                    <a:pt x="793" y="778"/>
                  </a:lnTo>
                  <a:lnTo>
                    <a:pt x="793" y="778"/>
                  </a:lnTo>
                  <a:lnTo>
                    <a:pt x="833" y="728"/>
                  </a:lnTo>
                  <a:lnTo>
                    <a:pt x="743" y="607"/>
                  </a:lnTo>
                  <a:lnTo>
                    <a:pt x="867" y="693"/>
                  </a:lnTo>
                  <a:lnTo>
                    <a:pt x="927" y="650"/>
                  </a:lnTo>
                  <a:lnTo>
                    <a:pt x="975" y="669"/>
                  </a:lnTo>
                  <a:lnTo>
                    <a:pt x="1001" y="683"/>
                  </a:lnTo>
                  <a:close/>
                </a:path>
              </a:pathLst>
            </a:custGeom>
            <a:solidFill>
              <a:srgbClr val="9B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>
              <a:off x="249" y="2954"/>
              <a:ext cx="89" cy="106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335" y="2"/>
                </a:cxn>
                <a:cxn ang="0">
                  <a:pos x="358" y="22"/>
                </a:cxn>
                <a:cxn ang="0">
                  <a:pos x="390" y="50"/>
                </a:cxn>
                <a:cxn ang="0">
                  <a:pos x="415" y="75"/>
                </a:cxn>
                <a:cxn ang="0">
                  <a:pos x="429" y="97"/>
                </a:cxn>
                <a:cxn ang="0">
                  <a:pos x="455" y="145"/>
                </a:cxn>
                <a:cxn ang="0">
                  <a:pos x="486" y="203"/>
                </a:cxn>
                <a:cxn ang="0">
                  <a:pos x="509" y="245"/>
                </a:cxn>
                <a:cxn ang="0">
                  <a:pos x="527" y="346"/>
                </a:cxn>
                <a:cxn ang="0">
                  <a:pos x="389" y="497"/>
                </a:cxn>
                <a:cxn ang="0">
                  <a:pos x="195" y="636"/>
                </a:cxn>
                <a:cxn ang="0">
                  <a:pos x="223" y="611"/>
                </a:cxn>
                <a:cxn ang="0">
                  <a:pos x="261" y="575"/>
                </a:cxn>
                <a:cxn ang="0">
                  <a:pos x="292" y="543"/>
                </a:cxn>
                <a:cxn ang="0">
                  <a:pos x="306" y="527"/>
                </a:cxn>
                <a:cxn ang="0">
                  <a:pos x="338" y="496"/>
                </a:cxn>
                <a:cxn ang="0">
                  <a:pos x="376" y="460"/>
                </a:cxn>
                <a:cxn ang="0">
                  <a:pos x="404" y="434"/>
                </a:cxn>
                <a:cxn ang="0">
                  <a:pos x="493" y="374"/>
                </a:cxn>
                <a:cxn ang="0">
                  <a:pos x="486" y="328"/>
                </a:cxn>
                <a:cxn ang="0">
                  <a:pos x="479" y="269"/>
                </a:cxn>
                <a:cxn ang="0">
                  <a:pos x="468" y="242"/>
                </a:cxn>
                <a:cxn ang="0">
                  <a:pos x="442" y="201"/>
                </a:cxn>
                <a:cxn ang="0">
                  <a:pos x="415" y="162"/>
                </a:cxn>
                <a:cxn ang="0">
                  <a:pos x="404" y="146"/>
                </a:cxn>
                <a:cxn ang="0">
                  <a:pos x="324" y="38"/>
                </a:cxn>
                <a:cxn ang="0">
                  <a:pos x="304" y="45"/>
                </a:cxn>
                <a:cxn ang="0">
                  <a:pos x="274" y="54"/>
                </a:cxn>
                <a:cxn ang="0">
                  <a:pos x="247" y="63"/>
                </a:cxn>
                <a:cxn ang="0">
                  <a:pos x="225" y="69"/>
                </a:cxn>
                <a:cxn ang="0">
                  <a:pos x="179" y="80"/>
                </a:cxn>
                <a:cxn ang="0">
                  <a:pos x="122" y="93"/>
                </a:cxn>
                <a:cxn ang="0">
                  <a:pos x="82" y="102"/>
                </a:cxn>
                <a:cxn ang="0">
                  <a:pos x="0" y="113"/>
                </a:cxn>
              </a:cxnLst>
              <a:rect l="0" t="0" r="r" b="b"/>
              <a:pathLst>
                <a:path w="531" h="640">
                  <a:moveTo>
                    <a:pt x="0" y="113"/>
                  </a:moveTo>
                  <a:lnTo>
                    <a:pt x="100" y="7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45" y="10"/>
                  </a:lnTo>
                  <a:lnTo>
                    <a:pt x="358" y="22"/>
                  </a:lnTo>
                  <a:lnTo>
                    <a:pt x="374" y="34"/>
                  </a:lnTo>
                  <a:lnTo>
                    <a:pt x="390" y="50"/>
                  </a:lnTo>
                  <a:lnTo>
                    <a:pt x="404" y="63"/>
                  </a:lnTo>
                  <a:lnTo>
                    <a:pt x="415" y="75"/>
                  </a:lnTo>
                  <a:lnTo>
                    <a:pt x="422" y="84"/>
                  </a:lnTo>
                  <a:lnTo>
                    <a:pt x="429" y="97"/>
                  </a:lnTo>
                  <a:lnTo>
                    <a:pt x="441" y="118"/>
                  </a:lnTo>
                  <a:lnTo>
                    <a:pt x="455" y="145"/>
                  </a:lnTo>
                  <a:lnTo>
                    <a:pt x="471" y="174"/>
                  </a:lnTo>
                  <a:lnTo>
                    <a:pt x="486" y="203"/>
                  </a:lnTo>
                  <a:lnTo>
                    <a:pt x="500" y="227"/>
                  </a:lnTo>
                  <a:lnTo>
                    <a:pt x="509" y="245"/>
                  </a:lnTo>
                  <a:lnTo>
                    <a:pt x="513" y="251"/>
                  </a:lnTo>
                  <a:lnTo>
                    <a:pt x="527" y="346"/>
                  </a:lnTo>
                  <a:lnTo>
                    <a:pt x="531" y="393"/>
                  </a:lnTo>
                  <a:lnTo>
                    <a:pt x="389" y="497"/>
                  </a:lnTo>
                  <a:lnTo>
                    <a:pt x="190" y="640"/>
                  </a:lnTo>
                  <a:lnTo>
                    <a:pt x="195" y="636"/>
                  </a:lnTo>
                  <a:lnTo>
                    <a:pt x="207" y="626"/>
                  </a:lnTo>
                  <a:lnTo>
                    <a:pt x="223" y="611"/>
                  </a:lnTo>
                  <a:lnTo>
                    <a:pt x="241" y="592"/>
                  </a:lnTo>
                  <a:lnTo>
                    <a:pt x="261" y="575"/>
                  </a:lnTo>
                  <a:lnTo>
                    <a:pt x="278" y="557"/>
                  </a:lnTo>
                  <a:lnTo>
                    <a:pt x="292" y="543"/>
                  </a:lnTo>
                  <a:lnTo>
                    <a:pt x="299" y="535"/>
                  </a:lnTo>
                  <a:lnTo>
                    <a:pt x="306" y="527"/>
                  </a:lnTo>
                  <a:lnTo>
                    <a:pt x="320" y="513"/>
                  </a:lnTo>
                  <a:lnTo>
                    <a:pt x="338" y="496"/>
                  </a:lnTo>
                  <a:lnTo>
                    <a:pt x="357" y="477"/>
                  </a:lnTo>
                  <a:lnTo>
                    <a:pt x="376" y="460"/>
                  </a:lnTo>
                  <a:lnTo>
                    <a:pt x="392" y="445"/>
                  </a:lnTo>
                  <a:lnTo>
                    <a:pt x="404" y="434"/>
                  </a:lnTo>
                  <a:lnTo>
                    <a:pt x="408" y="431"/>
                  </a:lnTo>
                  <a:lnTo>
                    <a:pt x="493" y="374"/>
                  </a:lnTo>
                  <a:lnTo>
                    <a:pt x="491" y="360"/>
                  </a:lnTo>
                  <a:lnTo>
                    <a:pt x="486" y="328"/>
                  </a:lnTo>
                  <a:lnTo>
                    <a:pt x="481" y="294"/>
                  </a:lnTo>
                  <a:lnTo>
                    <a:pt x="479" y="269"/>
                  </a:lnTo>
                  <a:lnTo>
                    <a:pt x="476" y="259"/>
                  </a:lnTo>
                  <a:lnTo>
                    <a:pt x="468" y="242"/>
                  </a:lnTo>
                  <a:lnTo>
                    <a:pt x="455" y="221"/>
                  </a:lnTo>
                  <a:lnTo>
                    <a:pt x="442" y="201"/>
                  </a:lnTo>
                  <a:lnTo>
                    <a:pt x="428" y="180"/>
                  </a:lnTo>
                  <a:lnTo>
                    <a:pt x="415" y="162"/>
                  </a:lnTo>
                  <a:lnTo>
                    <a:pt x="407" y="151"/>
                  </a:lnTo>
                  <a:lnTo>
                    <a:pt x="404" y="146"/>
                  </a:lnTo>
                  <a:lnTo>
                    <a:pt x="327" y="37"/>
                  </a:lnTo>
                  <a:lnTo>
                    <a:pt x="324" y="38"/>
                  </a:lnTo>
                  <a:lnTo>
                    <a:pt x="316" y="40"/>
                  </a:lnTo>
                  <a:lnTo>
                    <a:pt x="304" y="45"/>
                  </a:lnTo>
                  <a:lnTo>
                    <a:pt x="290" y="50"/>
                  </a:lnTo>
                  <a:lnTo>
                    <a:pt x="274" y="54"/>
                  </a:lnTo>
                  <a:lnTo>
                    <a:pt x="260" y="59"/>
                  </a:lnTo>
                  <a:lnTo>
                    <a:pt x="247" y="63"/>
                  </a:lnTo>
                  <a:lnTo>
                    <a:pt x="238" y="66"/>
                  </a:lnTo>
                  <a:lnTo>
                    <a:pt x="225" y="69"/>
                  </a:lnTo>
                  <a:lnTo>
                    <a:pt x="204" y="74"/>
                  </a:lnTo>
                  <a:lnTo>
                    <a:pt x="179" y="80"/>
                  </a:lnTo>
                  <a:lnTo>
                    <a:pt x="150" y="86"/>
                  </a:lnTo>
                  <a:lnTo>
                    <a:pt x="122" y="93"/>
                  </a:lnTo>
                  <a:lnTo>
                    <a:pt x="99" y="98"/>
                  </a:lnTo>
                  <a:lnTo>
                    <a:pt x="82" y="102"/>
                  </a:lnTo>
                  <a:lnTo>
                    <a:pt x="77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Freeform 278"/>
            <p:cNvSpPr>
              <a:spLocks/>
            </p:cNvSpPr>
            <p:nvPr/>
          </p:nvSpPr>
          <p:spPr bwMode="auto">
            <a:xfrm>
              <a:off x="309" y="2855"/>
              <a:ext cx="107" cy="107"/>
            </a:xfrm>
            <a:custGeom>
              <a:avLst/>
              <a:gdLst/>
              <a:ahLst/>
              <a:cxnLst>
                <a:cxn ang="0">
                  <a:pos x="4" y="623"/>
                </a:cxn>
                <a:cxn ang="0">
                  <a:pos x="32" y="609"/>
                </a:cxn>
                <a:cxn ang="0">
                  <a:pos x="71" y="589"/>
                </a:cxn>
                <a:cxn ang="0">
                  <a:pos x="102" y="571"/>
                </a:cxn>
                <a:cxn ang="0">
                  <a:pos x="116" y="554"/>
                </a:cxn>
                <a:cxn ang="0">
                  <a:pos x="147" y="519"/>
                </a:cxn>
                <a:cxn ang="0">
                  <a:pos x="190" y="473"/>
                </a:cxn>
                <a:cxn ang="0">
                  <a:pos x="231" y="429"/>
                </a:cxn>
                <a:cxn ang="0">
                  <a:pos x="260" y="392"/>
                </a:cxn>
                <a:cxn ang="0">
                  <a:pos x="293" y="328"/>
                </a:cxn>
                <a:cxn ang="0">
                  <a:pos x="326" y="256"/>
                </a:cxn>
                <a:cxn ang="0">
                  <a:pos x="347" y="207"/>
                </a:cxn>
                <a:cxn ang="0">
                  <a:pos x="369" y="174"/>
                </a:cxn>
                <a:cxn ang="0">
                  <a:pos x="415" y="94"/>
                </a:cxn>
                <a:cxn ang="0">
                  <a:pos x="435" y="87"/>
                </a:cxn>
                <a:cxn ang="0">
                  <a:pos x="465" y="74"/>
                </a:cxn>
                <a:cxn ang="0">
                  <a:pos x="498" y="59"/>
                </a:cxn>
                <a:cxn ang="0">
                  <a:pos x="525" y="44"/>
                </a:cxn>
                <a:cxn ang="0">
                  <a:pos x="560" y="28"/>
                </a:cxn>
                <a:cxn ang="0">
                  <a:pos x="595" y="12"/>
                </a:cxn>
                <a:cxn ang="0">
                  <a:pos x="617" y="1"/>
                </a:cxn>
                <a:cxn ang="0">
                  <a:pos x="639" y="0"/>
                </a:cxn>
                <a:cxn ang="0">
                  <a:pos x="441" y="109"/>
                </a:cxn>
                <a:cxn ang="0">
                  <a:pos x="364" y="213"/>
                </a:cxn>
                <a:cxn ang="0">
                  <a:pos x="321" y="298"/>
                </a:cxn>
                <a:cxn ang="0">
                  <a:pos x="312" y="324"/>
                </a:cxn>
                <a:cxn ang="0">
                  <a:pos x="298" y="364"/>
                </a:cxn>
                <a:cxn ang="0">
                  <a:pos x="282" y="400"/>
                </a:cxn>
                <a:cxn ang="0">
                  <a:pos x="267" y="421"/>
                </a:cxn>
                <a:cxn ang="0">
                  <a:pos x="249" y="442"/>
                </a:cxn>
                <a:cxn ang="0">
                  <a:pos x="234" y="460"/>
                </a:cxn>
                <a:cxn ang="0">
                  <a:pos x="224" y="472"/>
                </a:cxn>
                <a:cxn ang="0">
                  <a:pos x="109" y="597"/>
                </a:cxn>
                <a:cxn ang="0">
                  <a:pos x="0" y="625"/>
                </a:cxn>
              </a:cxnLst>
              <a:rect l="0" t="0" r="r" b="b"/>
              <a:pathLst>
                <a:path w="639" h="645">
                  <a:moveTo>
                    <a:pt x="0" y="625"/>
                  </a:moveTo>
                  <a:lnTo>
                    <a:pt x="4" y="623"/>
                  </a:lnTo>
                  <a:lnTo>
                    <a:pt x="16" y="617"/>
                  </a:lnTo>
                  <a:lnTo>
                    <a:pt x="32" y="609"/>
                  </a:lnTo>
                  <a:lnTo>
                    <a:pt x="51" y="600"/>
                  </a:lnTo>
                  <a:lnTo>
                    <a:pt x="71" y="589"/>
                  </a:lnTo>
                  <a:lnTo>
                    <a:pt x="88" y="579"/>
                  </a:lnTo>
                  <a:lnTo>
                    <a:pt x="102" y="571"/>
                  </a:lnTo>
                  <a:lnTo>
                    <a:pt x="109" y="564"/>
                  </a:lnTo>
                  <a:lnTo>
                    <a:pt x="116" y="554"/>
                  </a:lnTo>
                  <a:lnTo>
                    <a:pt x="130" y="539"/>
                  </a:lnTo>
                  <a:lnTo>
                    <a:pt x="147" y="519"/>
                  </a:lnTo>
                  <a:lnTo>
                    <a:pt x="169" y="496"/>
                  </a:lnTo>
                  <a:lnTo>
                    <a:pt x="190" y="473"/>
                  </a:lnTo>
                  <a:lnTo>
                    <a:pt x="212" y="450"/>
                  </a:lnTo>
                  <a:lnTo>
                    <a:pt x="231" y="429"/>
                  </a:lnTo>
                  <a:lnTo>
                    <a:pt x="246" y="411"/>
                  </a:lnTo>
                  <a:lnTo>
                    <a:pt x="260" y="392"/>
                  </a:lnTo>
                  <a:lnTo>
                    <a:pt x="276" y="363"/>
                  </a:lnTo>
                  <a:lnTo>
                    <a:pt x="293" y="328"/>
                  </a:lnTo>
                  <a:lnTo>
                    <a:pt x="311" y="291"/>
                  </a:lnTo>
                  <a:lnTo>
                    <a:pt x="326" y="256"/>
                  </a:lnTo>
                  <a:lnTo>
                    <a:pt x="339" y="227"/>
                  </a:lnTo>
                  <a:lnTo>
                    <a:pt x="347" y="207"/>
                  </a:lnTo>
                  <a:lnTo>
                    <a:pt x="350" y="199"/>
                  </a:lnTo>
                  <a:lnTo>
                    <a:pt x="369" y="174"/>
                  </a:lnTo>
                  <a:lnTo>
                    <a:pt x="412" y="95"/>
                  </a:lnTo>
                  <a:lnTo>
                    <a:pt x="415" y="94"/>
                  </a:lnTo>
                  <a:lnTo>
                    <a:pt x="422" y="91"/>
                  </a:lnTo>
                  <a:lnTo>
                    <a:pt x="435" y="87"/>
                  </a:lnTo>
                  <a:lnTo>
                    <a:pt x="449" y="80"/>
                  </a:lnTo>
                  <a:lnTo>
                    <a:pt x="465" y="74"/>
                  </a:lnTo>
                  <a:lnTo>
                    <a:pt x="481" y="68"/>
                  </a:lnTo>
                  <a:lnTo>
                    <a:pt x="498" y="59"/>
                  </a:lnTo>
                  <a:lnTo>
                    <a:pt x="511" y="52"/>
                  </a:lnTo>
                  <a:lnTo>
                    <a:pt x="525" y="44"/>
                  </a:lnTo>
                  <a:lnTo>
                    <a:pt x="543" y="36"/>
                  </a:lnTo>
                  <a:lnTo>
                    <a:pt x="560" y="28"/>
                  </a:lnTo>
                  <a:lnTo>
                    <a:pt x="579" y="19"/>
                  </a:lnTo>
                  <a:lnTo>
                    <a:pt x="595" y="12"/>
                  </a:lnTo>
                  <a:lnTo>
                    <a:pt x="608" y="6"/>
                  </a:lnTo>
                  <a:lnTo>
                    <a:pt x="617" y="1"/>
                  </a:lnTo>
                  <a:lnTo>
                    <a:pt x="620" y="0"/>
                  </a:lnTo>
                  <a:lnTo>
                    <a:pt x="639" y="0"/>
                  </a:lnTo>
                  <a:lnTo>
                    <a:pt x="568" y="52"/>
                  </a:lnTo>
                  <a:lnTo>
                    <a:pt x="441" y="109"/>
                  </a:lnTo>
                  <a:lnTo>
                    <a:pt x="407" y="174"/>
                  </a:lnTo>
                  <a:lnTo>
                    <a:pt x="364" y="213"/>
                  </a:lnTo>
                  <a:lnTo>
                    <a:pt x="322" y="293"/>
                  </a:lnTo>
                  <a:lnTo>
                    <a:pt x="321" y="298"/>
                  </a:lnTo>
                  <a:lnTo>
                    <a:pt x="318" y="308"/>
                  </a:lnTo>
                  <a:lnTo>
                    <a:pt x="312" y="324"/>
                  </a:lnTo>
                  <a:lnTo>
                    <a:pt x="306" y="343"/>
                  </a:lnTo>
                  <a:lnTo>
                    <a:pt x="298" y="364"/>
                  </a:lnTo>
                  <a:lnTo>
                    <a:pt x="290" y="383"/>
                  </a:lnTo>
                  <a:lnTo>
                    <a:pt x="282" y="400"/>
                  </a:lnTo>
                  <a:lnTo>
                    <a:pt x="275" y="411"/>
                  </a:lnTo>
                  <a:lnTo>
                    <a:pt x="267" y="421"/>
                  </a:lnTo>
                  <a:lnTo>
                    <a:pt x="259" y="431"/>
                  </a:lnTo>
                  <a:lnTo>
                    <a:pt x="249" y="442"/>
                  </a:lnTo>
                  <a:lnTo>
                    <a:pt x="241" y="451"/>
                  </a:lnTo>
                  <a:lnTo>
                    <a:pt x="234" y="460"/>
                  </a:lnTo>
                  <a:lnTo>
                    <a:pt x="228" y="467"/>
                  </a:lnTo>
                  <a:lnTo>
                    <a:pt x="224" y="472"/>
                  </a:lnTo>
                  <a:lnTo>
                    <a:pt x="223" y="473"/>
                  </a:lnTo>
                  <a:lnTo>
                    <a:pt x="109" y="597"/>
                  </a:lnTo>
                  <a:lnTo>
                    <a:pt x="0" y="645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Freeform 279"/>
            <p:cNvSpPr>
              <a:spLocks/>
            </p:cNvSpPr>
            <p:nvPr/>
          </p:nvSpPr>
          <p:spPr bwMode="auto">
            <a:xfrm>
              <a:off x="368" y="2842"/>
              <a:ext cx="75" cy="61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4" y="366"/>
                </a:cxn>
                <a:cxn ang="0">
                  <a:pos x="14" y="360"/>
                </a:cxn>
                <a:cxn ang="0">
                  <a:pos x="28" y="351"/>
                </a:cxn>
                <a:cxn ang="0">
                  <a:pos x="44" y="340"/>
                </a:cxn>
                <a:cxn ang="0">
                  <a:pos x="60" y="329"/>
                </a:cxn>
                <a:cxn ang="0">
                  <a:pos x="74" y="318"/>
                </a:cxn>
                <a:cxn ang="0">
                  <a:pos x="86" y="309"/>
                </a:cxn>
                <a:cxn ang="0">
                  <a:pos x="91" y="302"/>
                </a:cxn>
                <a:cxn ang="0">
                  <a:pos x="95" y="295"/>
                </a:cxn>
                <a:cxn ang="0">
                  <a:pos x="103" y="285"/>
                </a:cxn>
                <a:cxn ang="0">
                  <a:pos x="114" y="273"/>
                </a:cxn>
                <a:cxn ang="0">
                  <a:pos x="125" y="261"/>
                </a:cxn>
                <a:cxn ang="0">
                  <a:pos x="137" y="250"/>
                </a:cxn>
                <a:cxn ang="0">
                  <a:pos x="148" y="240"/>
                </a:cxn>
                <a:cxn ang="0">
                  <a:pos x="154" y="233"/>
                </a:cxn>
                <a:cxn ang="0">
                  <a:pos x="157" y="231"/>
                </a:cxn>
                <a:cxn ang="0">
                  <a:pos x="218" y="132"/>
                </a:cxn>
                <a:cxn ang="0">
                  <a:pos x="289" y="80"/>
                </a:cxn>
                <a:cxn ang="0">
                  <a:pos x="327" y="23"/>
                </a:cxn>
                <a:cxn ang="0">
                  <a:pos x="384" y="0"/>
                </a:cxn>
                <a:cxn ang="0">
                  <a:pos x="441" y="19"/>
                </a:cxn>
                <a:cxn ang="0">
                  <a:pos x="450" y="66"/>
                </a:cxn>
                <a:cxn ang="0">
                  <a:pos x="450" y="70"/>
                </a:cxn>
                <a:cxn ang="0">
                  <a:pos x="449" y="80"/>
                </a:cxn>
                <a:cxn ang="0">
                  <a:pos x="448" y="95"/>
                </a:cxn>
                <a:cxn ang="0">
                  <a:pos x="446" y="114"/>
                </a:cxn>
                <a:cxn ang="0">
                  <a:pos x="441" y="134"/>
                </a:cxn>
                <a:cxn ang="0">
                  <a:pos x="434" y="154"/>
                </a:cxn>
                <a:cxn ang="0">
                  <a:pos x="425" y="173"/>
                </a:cxn>
                <a:cxn ang="0">
                  <a:pos x="412" y="189"/>
                </a:cxn>
                <a:cxn ang="0">
                  <a:pos x="399" y="202"/>
                </a:cxn>
                <a:cxn ang="0">
                  <a:pos x="388" y="213"/>
                </a:cxn>
                <a:cxn ang="0">
                  <a:pos x="380" y="222"/>
                </a:cxn>
                <a:cxn ang="0">
                  <a:pos x="373" y="229"/>
                </a:cxn>
                <a:cxn ang="0">
                  <a:pos x="367" y="235"/>
                </a:cxn>
                <a:cxn ang="0">
                  <a:pos x="363" y="238"/>
                </a:cxn>
                <a:cxn ang="0">
                  <a:pos x="361" y="239"/>
                </a:cxn>
                <a:cxn ang="0">
                  <a:pos x="360" y="240"/>
                </a:cxn>
                <a:cxn ang="0">
                  <a:pos x="412" y="146"/>
                </a:cxn>
                <a:cxn ang="0">
                  <a:pos x="422" y="62"/>
                </a:cxn>
                <a:cxn ang="0">
                  <a:pos x="375" y="37"/>
                </a:cxn>
                <a:cxn ang="0">
                  <a:pos x="313" y="75"/>
                </a:cxn>
                <a:cxn ang="0">
                  <a:pos x="294" y="109"/>
                </a:cxn>
                <a:cxn ang="0">
                  <a:pos x="291" y="110"/>
                </a:cxn>
                <a:cxn ang="0">
                  <a:pos x="286" y="113"/>
                </a:cxn>
                <a:cxn ang="0">
                  <a:pos x="276" y="117"/>
                </a:cxn>
                <a:cxn ang="0">
                  <a:pos x="266" y="123"/>
                </a:cxn>
                <a:cxn ang="0">
                  <a:pos x="254" y="130"/>
                </a:cxn>
                <a:cxn ang="0">
                  <a:pos x="244" y="139"/>
                </a:cxn>
                <a:cxn ang="0">
                  <a:pos x="235" y="150"/>
                </a:cxn>
                <a:cxn ang="0">
                  <a:pos x="228" y="161"/>
                </a:cxn>
                <a:cxn ang="0">
                  <a:pos x="219" y="175"/>
                </a:cxn>
                <a:cxn ang="0">
                  <a:pos x="209" y="192"/>
                </a:cxn>
                <a:cxn ang="0">
                  <a:pos x="195" y="209"/>
                </a:cxn>
                <a:cxn ang="0">
                  <a:pos x="180" y="227"/>
                </a:cxn>
                <a:cxn ang="0">
                  <a:pos x="166" y="243"/>
                </a:cxn>
                <a:cxn ang="0">
                  <a:pos x="154" y="257"/>
                </a:cxn>
                <a:cxn ang="0">
                  <a:pos x="146" y="265"/>
                </a:cxn>
                <a:cxn ang="0">
                  <a:pos x="143" y="268"/>
                </a:cxn>
                <a:cxn ang="0">
                  <a:pos x="71" y="350"/>
                </a:cxn>
                <a:cxn ang="0">
                  <a:pos x="0" y="368"/>
                </a:cxn>
              </a:cxnLst>
              <a:rect l="0" t="0" r="r" b="b"/>
              <a:pathLst>
                <a:path w="450" h="368">
                  <a:moveTo>
                    <a:pt x="0" y="368"/>
                  </a:moveTo>
                  <a:lnTo>
                    <a:pt x="4" y="366"/>
                  </a:lnTo>
                  <a:lnTo>
                    <a:pt x="14" y="360"/>
                  </a:lnTo>
                  <a:lnTo>
                    <a:pt x="28" y="351"/>
                  </a:lnTo>
                  <a:lnTo>
                    <a:pt x="44" y="340"/>
                  </a:lnTo>
                  <a:lnTo>
                    <a:pt x="60" y="329"/>
                  </a:lnTo>
                  <a:lnTo>
                    <a:pt x="74" y="318"/>
                  </a:lnTo>
                  <a:lnTo>
                    <a:pt x="86" y="309"/>
                  </a:lnTo>
                  <a:lnTo>
                    <a:pt x="91" y="302"/>
                  </a:lnTo>
                  <a:lnTo>
                    <a:pt x="95" y="295"/>
                  </a:lnTo>
                  <a:lnTo>
                    <a:pt x="103" y="285"/>
                  </a:lnTo>
                  <a:lnTo>
                    <a:pt x="114" y="273"/>
                  </a:lnTo>
                  <a:lnTo>
                    <a:pt x="125" y="261"/>
                  </a:lnTo>
                  <a:lnTo>
                    <a:pt x="137" y="250"/>
                  </a:lnTo>
                  <a:lnTo>
                    <a:pt x="148" y="240"/>
                  </a:lnTo>
                  <a:lnTo>
                    <a:pt x="154" y="233"/>
                  </a:lnTo>
                  <a:lnTo>
                    <a:pt x="157" y="231"/>
                  </a:lnTo>
                  <a:lnTo>
                    <a:pt x="218" y="132"/>
                  </a:lnTo>
                  <a:lnTo>
                    <a:pt x="289" y="80"/>
                  </a:lnTo>
                  <a:lnTo>
                    <a:pt x="327" y="23"/>
                  </a:lnTo>
                  <a:lnTo>
                    <a:pt x="384" y="0"/>
                  </a:lnTo>
                  <a:lnTo>
                    <a:pt x="441" y="19"/>
                  </a:lnTo>
                  <a:lnTo>
                    <a:pt x="450" y="66"/>
                  </a:lnTo>
                  <a:lnTo>
                    <a:pt x="450" y="70"/>
                  </a:lnTo>
                  <a:lnTo>
                    <a:pt x="449" y="80"/>
                  </a:lnTo>
                  <a:lnTo>
                    <a:pt x="448" y="95"/>
                  </a:lnTo>
                  <a:lnTo>
                    <a:pt x="446" y="114"/>
                  </a:lnTo>
                  <a:lnTo>
                    <a:pt x="441" y="134"/>
                  </a:lnTo>
                  <a:lnTo>
                    <a:pt x="434" y="154"/>
                  </a:lnTo>
                  <a:lnTo>
                    <a:pt x="425" y="173"/>
                  </a:lnTo>
                  <a:lnTo>
                    <a:pt x="412" y="189"/>
                  </a:lnTo>
                  <a:lnTo>
                    <a:pt x="399" y="202"/>
                  </a:lnTo>
                  <a:lnTo>
                    <a:pt x="388" y="213"/>
                  </a:lnTo>
                  <a:lnTo>
                    <a:pt x="380" y="222"/>
                  </a:lnTo>
                  <a:lnTo>
                    <a:pt x="373" y="229"/>
                  </a:lnTo>
                  <a:lnTo>
                    <a:pt x="367" y="235"/>
                  </a:lnTo>
                  <a:lnTo>
                    <a:pt x="363" y="238"/>
                  </a:lnTo>
                  <a:lnTo>
                    <a:pt x="361" y="239"/>
                  </a:lnTo>
                  <a:lnTo>
                    <a:pt x="360" y="240"/>
                  </a:lnTo>
                  <a:lnTo>
                    <a:pt x="412" y="146"/>
                  </a:lnTo>
                  <a:lnTo>
                    <a:pt x="422" y="62"/>
                  </a:lnTo>
                  <a:lnTo>
                    <a:pt x="375" y="37"/>
                  </a:lnTo>
                  <a:lnTo>
                    <a:pt x="313" y="75"/>
                  </a:lnTo>
                  <a:lnTo>
                    <a:pt x="294" y="109"/>
                  </a:lnTo>
                  <a:lnTo>
                    <a:pt x="291" y="110"/>
                  </a:lnTo>
                  <a:lnTo>
                    <a:pt x="286" y="113"/>
                  </a:lnTo>
                  <a:lnTo>
                    <a:pt x="276" y="117"/>
                  </a:lnTo>
                  <a:lnTo>
                    <a:pt x="266" y="123"/>
                  </a:lnTo>
                  <a:lnTo>
                    <a:pt x="254" y="130"/>
                  </a:lnTo>
                  <a:lnTo>
                    <a:pt x="244" y="139"/>
                  </a:lnTo>
                  <a:lnTo>
                    <a:pt x="235" y="150"/>
                  </a:lnTo>
                  <a:lnTo>
                    <a:pt x="228" y="161"/>
                  </a:lnTo>
                  <a:lnTo>
                    <a:pt x="219" y="175"/>
                  </a:lnTo>
                  <a:lnTo>
                    <a:pt x="209" y="192"/>
                  </a:lnTo>
                  <a:lnTo>
                    <a:pt x="195" y="209"/>
                  </a:lnTo>
                  <a:lnTo>
                    <a:pt x="180" y="227"/>
                  </a:lnTo>
                  <a:lnTo>
                    <a:pt x="166" y="243"/>
                  </a:lnTo>
                  <a:lnTo>
                    <a:pt x="154" y="257"/>
                  </a:lnTo>
                  <a:lnTo>
                    <a:pt x="146" y="265"/>
                  </a:lnTo>
                  <a:lnTo>
                    <a:pt x="143" y="268"/>
                  </a:lnTo>
                  <a:lnTo>
                    <a:pt x="71" y="35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Freeform 280"/>
            <p:cNvSpPr>
              <a:spLocks/>
            </p:cNvSpPr>
            <p:nvPr/>
          </p:nvSpPr>
          <p:spPr bwMode="auto">
            <a:xfrm>
              <a:off x="412" y="2882"/>
              <a:ext cx="15" cy="3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3" y="2"/>
                </a:cxn>
                <a:cxn ang="0">
                  <a:pos x="88" y="6"/>
                </a:cxn>
                <a:cxn ang="0">
                  <a:pos x="82" y="12"/>
                </a:cxn>
                <a:cxn ang="0">
                  <a:pos x="75" y="20"/>
                </a:cxn>
                <a:cxn ang="0">
                  <a:pos x="67" y="31"/>
                </a:cxn>
                <a:cxn ang="0">
                  <a:pos x="59" y="41"/>
                </a:cxn>
                <a:cxn ang="0">
                  <a:pos x="50" y="52"/>
                </a:cxn>
                <a:cxn ang="0">
                  <a:pos x="43" y="62"/>
                </a:cxn>
                <a:cxn ang="0">
                  <a:pos x="36" y="74"/>
                </a:cxn>
                <a:cxn ang="0">
                  <a:pos x="28" y="86"/>
                </a:cxn>
                <a:cxn ang="0">
                  <a:pos x="21" y="99"/>
                </a:cxn>
                <a:cxn ang="0">
                  <a:pos x="14" y="111"/>
                </a:cxn>
                <a:cxn ang="0">
                  <a:pos x="8" y="121"/>
                </a:cxn>
                <a:cxn ang="0">
                  <a:pos x="3" y="129"/>
                </a:cxn>
                <a:cxn ang="0">
                  <a:pos x="1" y="135"/>
                </a:cxn>
                <a:cxn ang="0">
                  <a:pos x="0" y="138"/>
                </a:cxn>
                <a:cxn ang="0">
                  <a:pos x="4" y="194"/>
                </a:cxn>
                <a:cxn ang="0">
                  <a:pos x="52" y="100"/>
                </a:cxn>
                <a:cxn ang="0">
                  <a:pos x="94" y="0"/>
                </a:cxn>
              </a:cxnLst>
              <a:rect l="0" t="0" r="r" b="b"/>
              <a:pathLst>
                <a:path w="94" h="194">
                  <a:moveTo>
                    <a:pt x="94" y="0"/>
                  </a:moveTo>
                  <a:lnTo>
                    <a:pt x="93" y="2"/>
                  </a:lnTo>
                  <a:lnTo>
                    <a:pt x="88" y="6"/>
                  </a:lnTo>
                  <a:lnTo>
                    <a:pt x="82" y="12"/>
                  </a:lnTo>
                  <a:lnTo>
                    <a:pt x="75" y="20"/>
                  </a:lnTo>
                  <a:lnTo>
                    <a:pt x="67" y="31"/>
                  </a:lnTo>
                  <a:lnTo>
                    <a:pt x="59" y="41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36" y="74"/>
                  </a:lnTo>
                  <a:lnTo>
                    <a:pt x="28" y="86"/>
                  </a:lnTo>
                  <a:lnTo>
                    <a:pt x="21" y="99"/>
                  </a:lnTo>
                  <a:lnTo>
                    <a:pt x="14" y="111"/>
                  </a:lnTo>
                  <a:lnTo>
                    <a:pt x="8" y="121"/>
                  </a:lnTo>
                  <a:lnTo>
                    <a:pt x="3" y="129"/>
                  </a:lnTo>
                  <a:lnTo>
                    <a:pt x="1" y="135"/>
                  </a:lnTo>
                  <a:lnTo>
                    <a:pt x="0" y="138"/>
                  </a:lnTo>
                  <a:lnTo>
                    <a:pt x="4" y="194"/>
                  </a:lnTo>
                  <a:lnTo>
                    <a:pt x="52" y="10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9" name="Freeform 281"/>
            <p:cNvSpPr>
              <a:spLocks/>
            </p:cNvSpPr>
            <p:nvPr/>
          </p:nvSpPr>
          <p:spPr bwMode="auto">
            <a:xfrm>
              <a:off x="389" y="2901"/>
              <a:ext cx="30" cy="68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6" y="19"/>
                </a:cxn>
                <a:cxn ang="0">
                  <a:pos x="178" y="62"/>
                </a:cxn>
                <a:cxn ang="0">
                  <a:pos x="180" y="108"/>
                </a:cxn>
                <a:cxn ang="0">
                  <a:pos x="181" y="137"/>
                </a:cxn>
                <a:cxn ang="0">
                  <a:pos x="177" y="150"/>
                </a:cxn>
                <a:cxn ang="0">
                  <a:pos x="167" y="170"/>
                </a:cxn>
                <a:cxn ang="0">
                  <a:pos x="152" y="194"/>
                </a:cxn>
                <a:cxn ang="0">
                  <a:pos x="136" y="221"/>
                </a:cxn>
                <a:cxn ang="0">
                  <a:pos x="119" y="247"/>
                </a:cxn>
                <a:cxn ang="0">
                  <a:pos x="104" y="269"/>
                </a:cxn>
                <a:cxn ang="0">
                  <a:pos x="94" y="284"/>
                </a:cxn>
                <a:cxn ang="0">
                  <a:pos x="90" y="290"/>
                </a:cxn>
                <a:cxn ang="0">
                  <a:pos x="0" y="413"/>
                </a:cxn>
                <a:cxn ang="0">
                  <a:pos x="90" y="233"/>
                </a:cxn>
                <a:cxn ang="0">
                  <a:pos x="152" y="137"/>
                </a:cxn>
                <a:cxn ang="0">
                  <a:pos x="175" y="0"/>
                </a:cxn>
              </a:cxnLst>
              <a:rect l="0" t="0" r="r" b="b"/>
              <a:pathLst>
                <a:path w="181" h="413">
                  <a:moveTo>
                    <a:pt x="175" y="0"/>
                  </a:moveTo>
                  <a:lnTo>
                    <a:pt x="176" y="19"/>
                  </a:lnTo>
                  <a:lnTo>
                    <a:pt x="178" y="62"/>
                  </a:lnTo>
                  <a:lnTo>
                    <a:pt x="180" y="108"/>
                  </a:lnTo>
                  <a:lnTo>
                    <a:pt x="181" y="137"/>
                  </a:lnTo>
                  <a:lnTo>
                    <a:pt x="177" y="150"/>
                  </a:lnTo>
                  <a:lnTo>
                    <a:pt x="167" y="170"/>
                  </a:lnTo>
                  <a:lnTo>
                    <a:pt x="152" y="194"/>
                  </a:lnTo>
                  <a:lnTo>
                    <a:pt x="136" y="221"/>
                  </a:lnTo>
                  <a:lnTo>
                    <a:pt x="119" y="247"/>
                  </a:lnTo>
                  <a:lnTo>
                    <a:pt x="104" y="269"/>
                  </a:lnTo>
                  <a:lnTo>
                    <a:pt x="94" y="284"/>
                  </a:lnTo>
                  <a:lnTo>
                    <a:pt x="90" y="290"/>
                  </a:lnTo>
                  <a:lnTo>
                    <a:pt x="0" y="413"/>
                  </a:lnTo>
                  <a:lnTo>
                    <a:pt x="90" y="233"/>
                  </a:lnTo>
                  <a:lnTo>
                    <a:pt x="152" y="1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0" name="Freeform 282"/>
            <p:cNvSpPr>
              <a:spLocks/>
            </p:cNvSpPr>
            <p:nvPr/>
          </p:nvSpPr>
          <p:spPr bwMode="auto">
            <a:xfrm>
              <a:off x="359" y="2932"/>
              <a:ext cx="57" cy="67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21" y="21"/>
                </a:cxn>
                <a:cxn ang="0">
                  <a:pos x="317" y="69"/>
                </a:cxn>
                <a:cxn ang="0">
                  <a:pos x="309" y="126"/>
                </a:cxn>
                <a:cxn ang="0">
                  <a:pos x="293" y="170"/>
                </a:cxn>
                <a:cxn ang="0">
                  <a:pos x="283" y="188"/>
                </a:cxn>
                <a:cxn ang="0">
                  <a:pos x="269" y="208"/>
                </a:cxn>
                <a:cxn ang="0">
                  <a:pos x="254" y="229"/>
                </a:cxn>
                <a:cxn ang="0">
                  <a:pos x="238" y="248"/>
                </a:cxn>
                <a:cxn ang="0">
                  <a:pos x="223" y="267"/>
                </a:cxn>
                <a:cxn ang="0">
                  <a:pos x="211" y="281"/>
                </a:cxn>
                <a:cxn ang="0">
                  <a:pos x="203" y="291"/>
                </a:cxn>
                <a:cxn ang="0">
                  <a:pos x="200" y="295"/>
                </a:cxn>
                <a:cxn ang="0">
                  <a:pos x="196" y="298"/>
                </a:cxn>
                <a:cxn ang="0">
                  <a:pos x="187" y="306"/>
                </a:cxn>
                <a:cxn ang="0">
                  <a:pos x="174" y="317"/>
                </a:cxn>
                <a:cxn ang="0">
                  <a:pos x="159" y="330"/>
                </a:cxn>
                <a:cxn ang="0">
                  <a:pos x="141" y="344"/>
                </a:cxn>
                <a:cxn ang="0">
                  <a:pos x="125" y="354"/>
                </a:cxn>
                <a:cxn ang="0">
                  <a:pos x="110" y="362"/>
                </a:cxn>
                <a:cxn ang="0">
                  <a:pos x="100" y="366"/>
                </a:cxn>
                <a:cxn ang="0">
                  <a:pos x="89" y="367"/>
                </a:cxn>
                <a:cxn ang="0">
                  <a:pos x="74" y="370"/>
                </a:cxn>
                <a:cxn ang="0">
                  <a:pos x="58" y="375"/>
                </a:cxn>
                <a:cxn ang="0">
                  <a:pos x="42" y="380"/>
                </a:cxn>
                <a:cxn ang="0">
                  <a:pos x="25" y="384"/>
                </a:cxn>
                <a:cxn ang="0">
                  <a:pos x="13" y="389"/>
                </a:cxn>
                <a:cxn ang="0">
                  <a:pos x="3" y="392"/>
                </a:cxn>
                <a:cxn ang="0">
                  <a:pos x="0" y="393"/>
                </a:cxn>
                <a:cxn ang="0">
                  <a:pos x="24" y="403"/>
                </a:cxn>
                <a:cxn ang="0">
                  <a:pos x="100" y="393"/>
                </a:cxn>
                <a:cxn ang="0">
                  <a:pos x="102" y="393"/>
                </a:cxn>
                <a:cxn ang="0">
                  <a:pos x="107" y="392"/>
                </a:cxn>
                <a:cxn ang="0">
                  <a:pos x="115" y="391"/>
                </a:cxn>
                <a:cxn ang="0">
                  <a:pos x="124" y="388"/>
                </a:cxn>
                <a:cxn ang="0">
                  <a:pos x="133" y="384"/>
                </a:cxn>
                <a:cxn ang="0">
                  <a:pos x="144" y="380"/>
                </a:cxn>
                <a:cxn ang="0">
                  <a:pos x="153" y="374"/>
                </a:cxn>
                <a:cxn ang="0">
                  <a:pos x="161" y="366"/>
                </a:cxn>
                <a:cxn ang="0">
                  <a:pos x="170" y="353"/>
                </a:cxn>
                <a:cxn ang="0">
                  <a:pos x="186" y="337"/>
                </a:cxn>
                <a:cxn ang="0">
                  <a:pos x="203" y="316"/>
                </a:cxn>
                <a:cxn ang="0">
                  <a:pos x="220" y="295"/>
                </a:cxn>
                <a:cxn ang="0">
                  <a:pos x="238" y="275"/>
                </a:cxn>
                <a:cxn ang="0">
                  <a:pos x="252" y="259"/>
                </a:cxn>
                <a:cxn ang="0">
                  <a:pos x="262" y="247"/>
                </a:cxn>
                <a:cxn ang="0">
                  <a:pos x="266" y="242"/>
                </a:cxn>
                <a:cxn ang="0">
                  <a:pos x="341" y="161"/>
                </a:cxn>
                <a:cxn ang="0">
                  <a:pos x="322" y="0"/>
                </a:cxn>
              </a:cxnLst>
              <a:rect l="0" t="0" r="r" b="b"/>
              <a:pathLst>
                <a:path w="341" h="403">
                  <a:moveTo>
                    <a:pt x="322" y="0"/>
                  </a:moveTo>
                  <a:lnTo>
                    <a:pt x="321" y="21"/>
                  </a:lnTo>
                  <a:lnTo>
                    <a:pt x="317" y="69"/>
                  </a:lnTo>
                  <a:lnTo>
                    <a:pt x="309" y="126"/>
                  </a:lnTo>
                  <a:lnTo>
                    <a:pt x="293" y="170"/>
                  </a:lnTo>
                  <a:lnTo>
                    <a:pt x="283" y="188"/>
                  </a:lnTo>
                  <a:lnTo>
                    <a:pt x="269" y="208"/>
                  </a:lnTo>
                  <a:lnTo>
                    <a:pt x="254" y="229"/>
                  </a:lnTo>
                  <a:lnTo>
                    <a:pt x="238" y="248"/>
                  </a:lnTo>
                  <a:lnTo>
                    <a:pt x="223" y="267"/>
                  </a:lnTo>
                  <a:lnTo>
                    <a:pt x="211" y="281"/>
                  </a:lnTo>
                  <a:lnTo>
                    <a:pt x="203" y="291"/>
                  </a:lnTo>
                  <a:lnTo>
                    <a:pt x="200" y="295"/>
                  </a:lnTo>
                  <a:lnTo>
                    <a:pt x="196" y="298"/>
                  </a:lnTo>
                  <a:lnTo>
                    <a:pt x="187" y="306"/>
                  </a:lnTo>
                  <a:lnTo>
                    <a:pt x="174" y="317"/>
                  </a:lnTo>
                  <a:lnTo>
                    <a:pt x="159" y="330"/>
                  </a:lnTo>
                  <a:lnTo>
                    <a:pt x="141" y="344"/>
                  </a:lnTo>
                  <a:lnTo>
                    <a:pt x="125" y="354"/>
                  </a:lnTo>
                  <a:lnTo>
                    <a:pt x="110" y="362"/>
                  </a:lnTo>
                  <a:lnTo>
                    <a:pt x="100" y="366"/>
                  </a:lnTo>
                  <a:lnTo>
                    <a:pt x="89" y="367"/>
                  </a:lnTo>
                  <a:lnTo>
                    <a:pt x="74" y="370"/>
                  </a:lnTo>
                  <a:lnTo>
                    <a:pt x="58" y="375"/>
                  </a:lnTo>
                  <a:lnTo>
                    <a:pt x="42" y="380"/>
                  </a:lnTo>
                  <a:lnTo>
                    <a:pt x="25" y="384"/>
                  </a:lnTo>
                  <a:lnTo>
                    <a:pt x="13" y="389"/>
                  </a:lnTo>
                  <a:lnTo>
                    <a:pt x="3" y="392"/>
                  </a:lnTo>
                  <a:lnTo>
                    <a:pt x="0" y="393"/>
                  </a:lnTo>
                  <a:lnTo>
                    <a:pt x="24" y="403"/>
                  </a:lnTo>
                  <a:lnTo>
                    <a:pt x="100" y="393"/>
                  </a:lnTo>
                  <a:lnTo>
                    <a:pt x="102" y="393"/>
                  </a:lnTo>
                  <a:lnTo>
                    <a:pt x="107" y="392"/>
                  </a:lnTo>
                  <a:lnTo>
                    <a:pt x="115" y="391"/>
                  </a:lnTo>
                  <a:lnTo>
                    <a:pt x="124" y="388"/>
                  </a:lnTo>
                  <a:lnTo>
                    <a:pt x="133" y="384"/>
                  </a:lnTo>
                  <a:lnTo>
                    <a:pt x="144" y="380"/>
                  </a:lnTo>
                  <a:lnTo>
                    <a:pt x="153" y="374"/>
                  </a:lnTo>
                  <a:lnTo>
                    <a:pt x="161" y="366"/>
                  </a:lnTo>
                  <a:lnTo>
                    <a:pt x="170" y="353"/>
                  </a:lnTo>
                  <a:lnTo>
                    <a:pt x="186" y="337"/>
                  </a:lnTo>
                  <a:lnTo>
                    <a:pt x="203" y="316"/>
                  </a:lnTo>
                  <a:lnTo>
                    <a:pt x="220" y="295"/>
                  </a:lnTo>
                  <a:lnTo>
                    <a:pt x="238" y="275"/>
                  </a:lnTo>
                  <a:lnTo>
                    <a:pt x="252" y="259"/>
                  </a:lnTo>
                  <a:lnTo>
                    <a:pt x="262" y="247"/>
                  </a:lnTo>
                  <a:lnTo>
                    <a:pt x="266" y="242"/>
                  </a:lnTo>
                  <a:lnTo>
                    <a:pt x="341" y="16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1" name="Freeform 283"/>
            <p:cNvSpPr>
              <a:spLocks/>
            </p:cNvSpPr>
            <p:nvPr/>
          </p:nvSpPr>
          <p:spPr bwMode="auto">
            <a:xfrm>
              <a:off x="333" y="2998"/>
              <a:ext cx="34" cy="22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25" y="82"/>
                </a:cxn>
                <a:cxn ang="0">
                  <a:pos x="0" y="134"/>
                </a:cxn>
                <a:cxn ang="0">
                  <a:pos x="205" y="0"/>
                </a:cxn>
                <a:cxn ang="0">
                  <a:pos x="157" y="0"/>
                </a:cxn>
              </a:cxnLst>
              <a:rect l="0" t="0" r="r" b="b"/>
              <a:pathLst>
                <a:path w="205" h="134">
                  <a:moveTo>
                    <a:pt x="157" y="0"/>
                  </a:moveTo>
                  <a:lnTo>
                    <a:pt x="25" y="82"/>
                  </a:lnTo>
                  <a:lnTo>
                    <a:pt x="0" y="134"/>
                  </a:lnTo>
                  <a:lnTo>
                    <a:pt x="205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2" name="Freeform 284"/>
            <p:cNvSpPr>
              <a:spLocks/>
            </p:cNvSpPr>
            <p:nvPr/>
          </p:nvSpPr>
          <p:spPr bwMode="auto">
            <a:xfrm>
              <a:off x="490" y="2843"/>
              <a:ext cx="123" cy="127"/>
            </a:xfrm>
            <a:custGeom>
              <a:avLst/>
              <a:gdLst/>
              <a:ahLst/>
              <a:cxnLst>
                <a:cxn ang="0">
                  <a:pos x="157" y="525"/>
                </a:cxn>
                <a:cxn ang="0">
                  <a:pos x="165" y="504"/>
                </a:cxn>
                <a:cxn ang="0">
                  <a:pos x="188" y="456"/>
                </a:cxn>
                <a:cxn ang="0">
                  <a:pos x="223" y="400"/>
                </a:cxn>
                <a:cxn ang="0">
                  <a:pos x="266" y="355"/>
                </a:cxn>
                <a:cxn ang="0">
                  <a:pos x="307" y="326"/>
                </a:cxn>
                <a:cxn ang="0">
                  <a:pos x="337" y="303"/>
                </a:cxn>
                <a:cxn ang="0">
                  <a:pos x="355" y="288"/>
                </a:cxn>
                <a:cxn ang="0">
                  <a:pos x="361" y="284"/>
                </a:cxn>
                <a:cxn ang="0">
                  <a:pos x="455" y="207"/>
                </a:cxn>
                <a:cxn ang="0">
                  <a:pos x="481" y="169"/>
                </a:cxn>
                <a:cxn ang="0">
                  <a:pos x="517" y="115"/>
                </a:cxn>
                <a:cxn ang="0">
                  <a:pos x="544" y="72"/>
                </a:cxn>
                <a:cxn ang="0">
                  <a:pos x="554" y="56"/>
                </a:cxn>
                <a:cxn ang="0">
                  <a:pos x="568" y="42"/>
                </a:cxn>
                <a:cxn ang="0">
                  <a:pos x="584" y="29"/>
                </a:cxn>
                <a:cxn ang="0">
                  <a:pos x="596" y="20"/>
                </a:cxn>
                <a:cxn ang="0">
                  <a:pos x="599" y="18"/>
                </a:cxn>
                <a:cxn ang="0">
                  <a:pos x="608" y="12"/>
                </a:cxn>
                <a:cxn ang="0">
                  <a:pos x="622" y="4"/>
                </a:cxn>
                <a:cxn ang="0">
                  <a:pos x="637" y="0"/>
                </a:cxn>
                <a:cxn ang="0">
                  <a:pos x="670" y="7"/>
                </a:cxn>
                <a:cxn ang="0">
                  <a:pos x="706" y="19"/>
                </a:cxn>
                <a:cxn ang="0">
                  <a:pos x="727" y="28"/>
                </a:cxn>
                <a:cxn ang="0">
                  <a:pos x="736" y="32"/>
                </a:cxn>
                <a:cxn ang="0">
                  <a:pos x="735" y="57"/>
                </a:cxn>
                <a:cxn ang="0">
                  <a:pos x="626" y="33"/>
                </a:cxn>
                <a:cxn ang="0">
                  <a:pos x="594" y="64"/>
                </a:cxn>
                <a:cxn ang="0">
                  <a:pos x="575" y="82"/>
                </a:cxn>
                <a:cxn ang="0">
                  <a:pos x="549" y="107"/>
                </a:cxn>
                <a:cxn ang="0">
                  <a:pos x="529" y="130"/>
                </a:cxn>
                <a:cxn ang="0">
                  <a:pos x="524" y="145"/>
                </a:cxn>
                <a:cxn ang="0">
                  <a:pos x="512" y="169"/>
                </a:cxn>
                <a:cxn ang="0">
                  <a:pos x="495" y="197"/>
                </a:cxn>
                <a:cxn ang="0">
                  <a:pos x="480" y="220"/>
                </a:cxn>
                <a:cxn ang="0">
                  <a:pos x="469" y="233"/>
                </a:cxn>
                <a:cxn ang="0">
                  <a:pos x="448" y="249"/>
                </a:cxn>
                <a:cxn ang="0">
                  <a:pos x="420" y="267"/>
                </a:cxn>
                <a:cxn ang="0">
                  <a:pos x="395" y="285"/>
                </a:cxn>
                <a:cxn ang="0">
                  <a:pos x="372" y="305"/>
                </a:cxn>
                <a:cxn ang="0">
                  <a:pos x="330" y="344"/>
                </a:cxn>
                <a:cxn ang="0">
                  <a:pos x="281" y="393"/>
                </a:cxn>
                <a:cxn ang="0">
                  <a:pos x="243" y="434"/>
                </a:cxn>
                <a:cxn ang="0">
                  <a:pos x="225" y="456"/>
                </a:cxn>
                <a:cxn ang="0">
                  <a:pos x="203" y="493"/>
                </a:cxn>
                <a:cxn ang="0">
                  <a:pos x="180" y="535"/>
                </a:cxn>
                <a:cxn ang="0">
                  <a:pos x="164" y="564"/>
                </a:cxn>
                <a:cxn ang="0">
                  <a:pos x="0" y="762"/>
                </a:cxn>
              </a:cxnLst>
              <a:rect l="0" t="0" r="r" b="b"/>
              <a:pathLst>
                <a:path w="737" h="762">
                  <a:moveTo>
                    <a:pt x="0" y="762"/>
                  </a:moveTo>
                  <a:lnTo>
                    <a:pt x="157" y="525"/>
                  </a:lnTo>
                  <a:lnTo>
                    <a:pt x="159" y="520"/>
                  </a:lnTo>
                  <a:lnTo>
                    <a:pt x="165" y="504"/>
                  </a:lnTo>
                  <a:lnTo>
                    <a:pt x="176" y="482"/>
                  </a:lnTo>
                  <a:lnTo>
                    <a:pt x="188" y="456"/>
                  </a:lnTo>
                  <a:lnTo>
                    <a:pt x="205" y="428"/>
                  </a:lnTo>
                  <a:lnTo>
                    <a:pt x="223" y="400"/>
                  </a:lnTo>
                  <a:lnTo>
                    <a:pt x="244" y="374"/>
                  </a:lnTo>
                  <a:lnTo>
                    <a:pt x="266" y="355"/>
                  </a:lnTo>
                  <a:lnTo>
                    <a:pt x="288" y="339"/>
                  </a:lnTo>
                  <a:lnTo>
                    <a:pt x="307" y="326"/>
                  </a:lnTo>
                  <a:lnTo>
                    <a:pt x="323" y="313"/>
                  </a:lnTo>
                  <a:lnTo>
                    <a:pt x="337" y="303"/>
                  </a:lnTo>
                  <a:lnTo>
                    <a:pt x="347" y="295"/>
                  </a:lnTo>
                  <a:lnTo>
                    <a:pt x="355" y="288"/>
                  </a:lnTo>
                  <a:lnTo>
                    <a:pt x="360" y="285"/>
                  </a:lnTo>
                  <a:lnTo>
                    <a:pt x="361" y="284"/>
                  </a:lnTo>
                  <a:lnTo>
                    <a:pt x="451" y="213"/>
                  </a:lnTo>
                  <a:lnTo>
                    <a:pt x="455" y="207"/>
                  </a:lnTo>
                  <a:lnTo>
                    <a:pt x="466" y="191"/>
                  </a:lnTo>
                  <a:lnTo>
                    <a:pt x="481" y="169"/>
                  </a:lnTo>
                  <a:lnTo>
                    <a:pt x="499" y="142"/>
                  </a:lnTo>
                  <a:lnTo>
                    <a:pt x="517" y="115"/>
                  </a:lnTo>
                  <a:lnTo>
                    <a:pt x="533" y="91"/>
                  </a:lnTo>
                  <a:lnTo>
                    <a:pt x="544" y="72"/>
                  </a:lnTo>
                  <a:lnTo>
                    <a:pt x="550" y="62"/>
                  </a:lnTo>
                  <a:lnTo>
                    <a:pt x="554" y="56"/>
                  </a:lnTo>
                  <a:lnTo>
                    <a:pt x="560" y="49"/>
                  </a:lnTo>
                  <a:lnTo>
                    <a:pt x="568" y="42"/>
                  </a:lnTo>
                  <a:lnTo>
                    <a:pt x="576" y="35"/>
                  </a:lnTo>
                  <a:lnTo>
                    <a:pt x="584" y="29"/>
                  </a:lnTo>
                  <a:lnTo>
                    <a:pt x="591" y="24"/>
                  </a:lnTo>
                  <a:lnTo>
                    <a:pt x="596" y="20"/>
                  </a:lnTo>
                  <a:lnTo>
                    <a:pt x="598" y="19"/>
                  </a:lnTo>
                  <a:lnTo>
                    <a:pt x="599" y="18"/>
                  </a:lnTo>
                  <a:lnTo>
                    <a:pt x="602" y="15"/>
                  </a:lnTo>
                  <a:lnTo>
                    <a:pt x="608" y="12"/>
                  </a:lnTo>
                  <a:lnTo>
                    <a:pt x="615" y="7"/>
                  </a:lnTo>
                  <a:lnTo>
                    <a:pt x="622" y="4"/>
                  </a:lnTo>
                  <a:lnTo>
                    <a:pt x="630" y="1"/>
                  </a:lnTo>
                  <a:lnTo>
                    <a:pt x="637" y="0"/>
                  </a:lnTo>
                  <a:lnTo>
                    <a:pt x="644" y="0"/>
                  </a:lnTo>
                  <a:lnTo>
                    <a:pt x="670" y="7"/>
                  </a:lnTo>
                  <a:lnTo>
                    <a:pt x="689" y="14"/>
                  </a:lnTo>
                  <a:lnTo>
                    <a:pt x="706" y="19"/>
                  </a:lnTo>
                  <a:lnTo>
                    <a:pt x="718" y="24"/>
                  </a:lnTo>
                  <a:lnTo>
                    <a:pt x="727" y="28"/>
                  </a:lnTo>
                  <a:lnTo>
                    <a:pt x="732" y="30"/>
                  </a:lnTo>
                  <a:lnTo>
                    <a:pt x="736" y="32"/>
                  </a:lnTo>
                  <a:lnTo>
                    <a:pt x="737" y="33"/>
                  </a:lnTo>
                  <a:lnTo>
                    <a:pt x="735" y="57"/>
                  </a:lnTo>
                  <a:lnTo>
                    <a:pt x="665" y="22"/>
                  </a:lnTo>
                  <a:lnTo>
                    <a:pt x="626" y="33"/>
                  </a:lnTo>
                  <a:lnTo>
                    <a:pt x="598" y="62"/>
                  </a:lnTo>
                  <a:lnTo>
                    <a:pt x="594" y="64"/>
                  </a:lnTo>
                  <a:lnTo>
                    <a:pt x="586" y="71"/>
                  </a:lnTo>
                  <a:lnTo>
                    <a:pt x="575" y="82"/>
                  </a:lnTo>
                  <a:lnTo>
                    <a:pt x="562" y="94"/>
                  </a:lnTo>
                  <a:lnTo>
                    <a:pt x="549" y="107"/>
                  </a:lnTo>
                  <a:lnTo>
                    <a:pt x="538" y="120"/>
                  </a:lnTo>
                  <a:lnTo>
                    <a:pt x="529" y="130"/>
                  </a:lnTo>
                  <a:lnTo>
                    <a:pt x="526" y="137"/>
                  </a:lnTo>
                  <a:lnTo>
                    <a:pt x="524" y="145"/>
                  </a:lnTo>
                  <a:lnTo>
                    <a:pt x="519" y="156"/>
                  </a:lnTo>
                  <a:lnTo>
                    <a:pt x="512" y="169"/>
                  </a:lnTo>
                  <a:lnTo>
                    <a:pt x="504" y="183"/>
                  </a:lnTo>
                  <a:lnTo>
                    <a:pt x="495" y="197"/>
                  </a:lnTo>
                  <a:lnTo>
                    <a:pt x="486" y="209"/>
                  </a:lnTo>
                  <a:lnTo>
                    <a:pt x="480" y="220"/>
                  </a:lnTo>
                  <a:lnTo>
                    <a:pt x="475" y="227"/>
                  </a:lnTo>
                  <a:lnTo>
                    <a:pt x="469" y="233"/>
                  </a:lnTo>
                  <a:lnTo>
                    <a:pt x="460" y="241"/>
                  </a:lnTo>
                  <a:lnTo>
                    <a:pt x="448" y="249"/>
                  </a:lnTo>
                  <a:lnTo>
                    <a:pt x="434" y="258"/>
                  </a:lnTo>
                  <a:lnTo>
                    <a:pt x="420" y="267"/>
                  </a:lnTo>
                  <a:lnTo>
                    <a:pt x="406" y="277"/>
                  </a:lnTo>
                  <a:lnTo>
                    <a:pt x="395" y="285"/>
                  </a:lnTo>
                  <a:lnTo>
                    <a:pt x="384" y="293"/>
                  </a:lnTo>
                  <a:lnTo>
                    <a:pt x="372" y="305"/>
                  </a:lnTo>
                  <a:lnTo>
                    <a:pt x="353" y="322"/>
                  </a:lnTo>
                  <a:lnTo>
                    <a:pt x="330" y="344"/>
                  </a:lnTo>
                  <a:lnTo>
                    <a:pt x="305" y="369"/>
                  </a:lnTo>
                  <a:lnTo>
                    <a:pt x="281" y="393"/>
                  </a:lnTo>
                  <a:lnTo>
                    <a:pt x="259" y="416"/>
                  </a:lnTo>
                  <a:lnTo>
                    <a:pt x="243" y="434"/>
                  </a:lnTo>
                  <a:lnTo>
                    <a:pt x="232" y="445"/>
                  </a:lnTo>
                  <a:lnTo>
                    <a:pt x="225" y="456"/>
                  </a:lnTo>
                  <a:lnTo>
                    <a:pt x="215" y="472"/>
                  </a:lnTo>
                  <a:lnTo>
                    <a:pt x="203" y="493"/>
                  </a:lnTo>
                  <a:lnTo>
                    <a:pt x="192" y="514"/>
                  </a:lnTo>
                  <a:lnTo>
                    <a:pt x="180" y="535"/>
                  </a:lnTo>
                  <a:lnTo>
                    <a:pt x="171" y="552"/>
                  </a:lnTo>
                  <a:lnTo>
                    <a:pt x="164" y="564"/>
                  </a:lnTo>
                  <a:lnTo>
                    <a:pt x="162" y="568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3" name="Freeform 285"/>
            <p:cNvSpPr>
              <a:spLocks/>
            </p:cNvSpPr>
            <p:nvPr/>
          </p:nvSpPr>
          <p:spPr bwMode="auto">
            <a:xfrm>
              <a:off x="542" y="2913"/>
              <a:ext cx="106" cy="83"/>
            </a:xfrm>
            <a:custGeom>
              <a:avLst/>
              <a:gdLst/>
              <a:ahLst/>
              <a:cxnLst>
                <a:cxn ang="0">
                  <a:pos x="5" y="480"/>
                </a:cxn>
                <a:cxn ang="0">
                  <a:pos x="44" y="452"/>
                </a:cxn>
                <a:cxn ang="0">
                  <a:pos x="97" y="413"/>
                </a:cxn>
                <a:cxn ang="0">
                  <a:pos x="140" y="385"/>
                </a:cxn>
                <a:cxn ang="0">
                  <a:pos x="155" y="379"/>
                </a:cxn>
                <a:cxn ang="0">
                  <a:pos x="171" y="373"/>
                </a:cxn>
                <a:cxn ang="0">
                  <a:pos x="197" y="363"/>
                </a:cxn>
                <a:cxn ang="0">
                  <a:pos x="228" y="349"/>
                </a:cxn>
                <a:cxn ang="0">
                  <a:pos x="262" y="335"/>
                </a:cxn>
                <a:cxn ang="0">
                  <a:pos x="297" y="321"/>
                </a:cxn>
                <a:cxn ang="0">
                  <a:pos x="328" y="309"/>
                </a:cxn>
                <a:cxn ang="0">
                  <a:pos x="353" y="301"/>
                </a:cxn>
                <a:cxn ang="0">
                  <a:pos x="385" y="296"/>
                </a:cxn>
                <a:cxn ang="0">
                  <a:pos x="436" y="282"/>
                </a:cxn>
                <a:cxn ang="0">
                  <a:pos x="487" y="266"/>
                </a:cxn>
                <a:cxn ang="0">
                  <a:pos x="521" y="255"/>
                </a:cxn>
                <a:cxn ang="0">
                  <a:pos x="525" y="200"/>
                </a:cxn>
                <a:cxn ang="0">
                  <a:pos x="582" y="86"/>
                </a:cxn>
                <a:cxn ang="0">
                  <a:pos x="634" y="0"/>
                </a:cxn>
                <a:cxn ang="0">
                  <a:pos x="611" y="86"/>
                </a:cxn>
                <a:cxn ang="0">
                  <a:pos x="591" y="180"/>
                </a:cxn>
                <a:cxn ang="0">
                  <a:pos x="554" y="275"/>
                </a:cxn>
                <a:cxn ang="0">
                  <a:pos x="453" y="318"/>
                </a:cxn>
                <a:cxn ang="0">
                  <a:pos x="413" y="322"/>
                </a:cxn>
                <a:cxn ang="0">
                  <a:pos x="355" y="330"/>
                </a:cxn>
                <a:cxn ang="0">
                  <a:pos x="299" y="345"/>
                </a:cxn>
                <a:cxn ang="0">
                  <a:pos x="270" y="363"/>
                </a:cxn>
                <a:cxn ang="0">
                  <a:pos x="246" y="377"/>
                </a:cxn>
                <a:cxn ang="0">
                  <a:pos x="217" y="390"/>
                </a:cxn>
                <a:cxn ang="0">
                  <a:pos x="184" y="404"/>
                </a:cxn>
                <a:cxn ang="0">
                  <a:pos x="153" y="417"/>
                </a:cxn>
                <a:cxn ang="0">
                  <a:pos x="125" y="429"/>
                </a:cxn>
                <a:cxn ang="0">
                  <a:pos x="103" y="437"/>
                </a:cxn>
                <a:cxn ang="0">
                  <a:pos x="90" y="440"/>
                </a:cxn>
                <a:cxn ang="0">
                  <a:pos x="4" y="503"/>
                </a:cxn>
              </a:cxnLst>
              <a:rect l="0" t="0" r="r" b="b"/>
              <a:pathLst>
                <a:path w="634" h="503">
                  <a:moveTo>
                    <a:pt x="0" y="485"/>
                  </a:moveTo>
                  <a:lnTo>
                    <a:pt x="5" y="48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70" y="432"/>
                  </a:lnTo>
                  <a:lnTo>
                    <a:pt x="97" y="413"/>
                  </a:lnTo>
                  <a:lnTo>
                    <a:pt x="121" y="396"/>
                  </a:lnTo>
                  <a:lnTo>
                    <a:pt x="140" y="385"/>
                  </a:lnTo>
                  <a:lnTo>
                    <a:pt x="150" y="380"/>
                  </a:lnTo>
                  <a:lnTo>
                    <a:pt x="155" y="379"/>
                  </a:lnTo>
                  <a:lnTo>
                    <a:pt x="162" y="377"/>
                  </a:lnTo>
                  <a:lnTo>
                    <a:pt x="171" y="373"/>
                  </a:lnTo>
                  <a:lnTo>
                    <a:pt x="183" y="368"/>
                  </a:lnTo>
                  <a:lnTo>
                    <a:pt x="197" y="363"/>
                  </a:lnTo>
                  <a:lnTo>
                    <a:pt x="212" y="356"/>
                  </a:lnTo>
                  <a:lnTo>
                    <a:pt x="228" y="349"/>
                  </a:lnTo>
                  <a:lnTo>
                    <a:pt x="246" y="342"/>
                  </a:lnTo>
                  <a:lnTo>
                    <a:pt x="262" y="335"/>
                  </a:lnTo>
                  <a:lnTo>
                    <a:pt x="279" y="328"/>
                  </a:lnTo>
                  <a:lnTo>
                    <a:pt x="297" y="321"/>
                  </a:lnTo>
                  <a:lnTo>
                    <a:pt x="313" y="314"/>
                  </a:lnTo>
                  <a:lnTo>
                    <a:pt x="328" y="309"/>
                  </a:lnTo>
                  <a:lnTo>
                    <a:pt x="342" y="305"/>
                  </a:lnTo>
                  <a:lnTo>
                    <a:pt x="353" y="301"/>
                  </a:lnTo>
                  <a:lnTo>
                    <a:pt x="364" y="300"/>
                  </a:lnTo>
                  <a:lnTo>
                    <a:pt x="385" y="296"/>
                  </a:lnTo>
                  <a:lnTo>
                    <a:pt x="409" y="289"/>
                  </a:lnTo>
                  <a:lnTo>
                    <a:pt x="436" y="282"/>
                  </a:lnTo>
                  <a:lnTo>
                    <a:pt x="463" y="274"/>
                  </a:lnTo>
                  <a:lnTo>
                    <a:pt x="487" y="266"/>
                  </a:lnTo>
                  <a:lnTo>
                    <a:pt x="507" y="259"/>
                  </a:lnTo>
                  <a:lnTo>
                    <a:pt x="521" y="255"/>
                  </a:lnTo>
                  <a:lnTo>
                    <a:pt x="525" y="252"/>
                  </a:lnTo>
                  <a:lnTo>
                    <a:pt x="525" y="200"/>
                  </a:lnTo>
                  <a:lnTo>
                    <a:pt x="568" y="152"/>
                  </a:lnTo>
                  <a:lnTo>
                    <a:pt x="582" y="86"/>
                  </a:lnTo>
                  <a:lnTo>
                    <a:pt x="616" y="38"/>
                  </a:lnTo>
                  <a:lnTo>
                    <a:pt x="634" y="0"/>
                  </a:lnTo>
                  <a:lnTo>
                    <a:pt x="634" y="20"/>
                  </a:lnTo>
                  <a:lnTo>
                    <a:pt x="611" y="86"/>
                  </a:lnTo>
                  <a:lnTo>
                    <a:pt x="591" y="114"/>
                  </a:lnTo>
                  <a:lnTo>
                    <a:pt x="591" y="180"/>
                  </a:lnTo>
                  <a:lnTo>
                    <a:pt x="559" y="214"/>
                  </a:lnTo>
                  <a:lnTo>
                    <a:pt x="554" y="275"/>
                  </a:lnTo>
                  <a:lnTo>
                    <a:pt x="459" y="318"/>
                  </a:lnTo>
                  <a:lnTo>
                    <a:pt x="453" y="318"/>
                  </a:lnTo>
                  <a:lnTo>
                    <a:pt x="437" y="320"/>
                  </a:lnTo>
                  <a:lnTo>
                    <a:pt x="413" y="322"/>
                  </a:lnTo>
                  <a:lnTo>
                    <a:pt x="385" y="325"/>
                  </a:lnTo>
                  <a:lnTo>
                    <a:pt x="355" y="330"/>
                  </a:lnTo>
                  <a:lnTo>
                    <a:pt x="324" y="337"/>
                  </a:lnTo>
                  <a:lnTo>
                    <a:pt x="299" y="345"/>
                  </a:lnTo>
                  <a:lnTo>
                    <a:pt x="279" y="357"/>
                  </a:lnTo>
                  <a:lnTo>
                    <a:pt x="270" y="363"/>
                  </a:lnTo>
                  <a:lnTo>
                    <a:pt x="258" y="370"/>
                  </a:lnTo>
                  <a:lnTo>
                    <a:pt x="246" y="377"/>
                  </a:lnTo>
                  <a:lnTo>
                    <a:pt x="232" y="384"/>
                  </a:lnTo>
                  <a:lnTo>
                    <a:pt x="217" y="390"/>
                  </a:lnTo>
                  <a:lnTo>
                    <a:pt x="200" y="397"/>
                  </a:lnTo>
                  <a:lnTo>
                    <a:pt x="184" y="404"/>
                  </a:lnTo>
                  <a:lnTo>
                    <a:pt x="168" y="411"/>
                  </a:lnTo>
                  <a:lnTo>
                    <a:pt x="153" y="417"/>
                  </a:lnTo>
                  <a:lnTo>
                    <a:pt x="138" y="423"/>
                  </a:lnTo>
                  <a:lnTo>
                    <a:pt x="125" y="429"/>
                  </a:lnTo>
                  <a:lnTo>
                    <a:pt x="112" y="433"/>
                  </a:lnTo>
                  <a:lnTo>
                    <a:pt x="103" y="437"/>
                  </a:lnTo>
                  <a:lnTo>
                    <a:pt x="96" y="439"/>
                  </a:lnTo>
                  <a:lnTo>
                    <a:pt x="90" y="440"/>
                  </a:lnTo>
                  <a:lnTo>
                    <a:pt x="89" y="442"/>
                  </a:lnTo>
                  <a:lnTo>
                    <a:pt x="4" y="503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Freeform 286"/>
            <p:cNvSpPr>
              <a:spLocks/>
            </p:cNvSpPr>
            <p:nvPr/>
          </p:nvSpPr>
          <p:spPr bwMode="auto">
            <a:xfrm>
              <a:off x="435" y="2967"/>
              <a:ext cx="110" cy="95"/>
            </a:xfrm>
            <a:custGeom>
              <a:avLst/>
              <a:gdLst/>
              <a:ahLst/>
              <a:cxnLst>
                <a:cxn ang="0">
                  <a:pos x="256" y="43"/>
                </a:cxn>
                <a:cxn ang="0">
                  <a:pos x="396" y="0"/>
                </a:cxn>
                <a:cxn ang="0">
                  <a:pos x="402" y="1"/>
                </a:cxn>
                <a:cxn ang="0">
                  <a:pos x="416" y="4"/>
                </a:cxn>
                <a:cxn ang="0">
                  <a:pos x="437" y="10"/>
                </a:cxn>
                <a:cxn ang="0">
                  <a:pos x="461" y="16"/>
                </a:cxn>
                <a:cxn ang="0">
                  <a:pos x="486" y="23"/>
                </a:cxn>
                <a:cxn ang="0">
                  <a:pos x="509" y="30"/>
                </a:cxn>
                <a:cxn ang="0">
                  <a:pos x="528" y="37"/>
                </a:cxn>
                <a:cxn ang="0">
                  <a:pos x="539" y="43"/>
                </a:cxn>
                <a:cxn ang="0">
                  <a:pos x="548" y="50"/>
                </a:cxn>
                <a:cxn ang="0">
                  <a:pos x="560" y="58"/>
                </a:cxn>
                <a:cxn ang="0">
                  <a:pos x="573" y="68"/>
                </a:cxn>
                <a:cxn ang="0">
                  <a:pos x="587" y="79"/>
                </a:cxn>
                <a:cxn ang="0">
                  <a:pos x="598" y="88"/>
                </a:cxn>
                <a:cxn ang="0">
                  <a:pos x="609" y="96"/>
                </a:cxn>
                <a:cxn ang="0">
                  <a:pos x="617" y="102"/>
                </a:cxn>
                <a:cxn ang="0">
                  <a:pos x="619" y="104"/>
                </a:cxn>
                <a:cxn ang="0">
                  <a:pos x="662" y="184"/>
                </a:cxn>
                <a:cxn ang="0">
                  <a:pos x="662" y="232"/>
                </a:cxn>
                <a:cxn ang="0">
                  <a:pos x="582" y="517"/>
                </a:cxn>
                <a:cxn ang="0">
                  <a:pos x="553" y="569"/>
                </a:cxn>
                <a:cxn ang="0">
                  <a:pos x="555" y="557"/>
                </a:cxn>
                <a:cxn ang="0">
                  <a:pos x="560" y="532"/>
                </a:cxn>
                <a:cxn ang="0">
                  <a:pos x="565" y="503"/>
                </a:cxn>
                <a:cxn ang="0">
                  <a:pos x="567" y="484"/>
                </a:cxn>
                <a:cxn ang="0">
                  <a:pos x="569" y="468"/>
                </a:cxn>
                <a:cxn ang="0">
                  <a:pos x="577" y="435"/>
                </a:cxn>
                <a:cxn ang="0">
                  <a:pos x="588" y="392"/>
                </a:cxn>
                <a:cxn ang="0">
                  <a:pos x="601" y="344"/>
                </a:cxn>
                <a:cxn ang="0">
                  <a:pos x="613" y="295"/>
                </a:cxn>
                <a:cxn ang="0">
                  <a:pos x="624" y="254"/>
                </a:cxn>
                <a:cxn ang="0">
                  <a:pos x="632" y="224"/>
                </a:cxn>
                <a:cxn ang="0">
                  <a:pos x="634" y="214"/>
                </a:cxn>
                <a:cxn ang="0">
                  <a:pos x="601" y="143"/>
                </a:cxn>
                <a:cxn ang="0">
                  <a:pos x="598" y="139"/>
                </a:cxn>
                <a:cxn ang="0">
                  <a:pos x="593" y="130"/>
                </a:cxn>
                <a:cxn ang="0">
                  <a:pos x="583" y="116"/>
                </a:cxn>
                <a:cxn ang="0">
                  <a:pos x="571" y="101"/>
                </a:cxn>
                <a:cxn ang="0">
                  <a:pos x="555" y="85"/>
                </a:cxn>
                <a:cxn ang="0">
                  <a:pos x="538" y="71"/>
                </a:cxn>
                <a:cxn ang="0">
                  <a:pos x="521" y="59"/>
                </a:cxn>
                <a:cxn ang="0">
                  <a:pos x="501" y="52"/>
                </a:cxn>
                <a:cxn ang="0">
                  <a:pos x="481" y="49"/>
                </a:cxn>
                <a:cxn ang="0">
                  <a:pos x="464" y="46"/>
                </a:cxn>
                <a:cxn ang="0">
                  <a:pos x="446" y="44"/>
                </a:cxn>
                <a:cxn ang="0">
                  <a:pos x="431" y="42"/>
                </a:cxn>
                <a:cxn ang="0">
                  <a:pos x="419" y="40"/>
                </a:cxn>
                <a:cxn ang="0">
                  <a:pos x="409" y="39"/>
                </a:cxn>
                <a:cxn ang="0">
                  <a:pos x="403" y="38"/>
                </a:cxn>
                <a:cxn ang="0">
                  <a:pos x="401" y="38"/>
                </a:cxn>
                <a:cxn ang="0">
                  <a:pos x="292" y="52"/>
                </a:cxn>
                <a:cxn ang="0">
                  <a:pos x="251" y="90"/>
                </a:cxn>
                <a:cxn ang="0">
                  <a:pos x="19" y="394"/>
                </a:cxn>
                <a:cxn ang="0">
                  <a:pos x="0" y="394"/>
                </a:cxn>
                <a:cxn ang="0">
                  <a:pos x="256" y="43"/>
                </a:cxn>
              </a:cxnLst>
              <a:rect l="0" t="0" r="r" b="b"/>
              <a:pathLst>
                <a:path w="662" h="569">
                  <a:moveTo>
                    <a:pt x="256" y="43"/>
                  </a:moveTo>
                  <a:lnTo>
                    <a:pt x="396" y="0"/>
                  </a:lnTo>
                  <a:lnTo>
                    <a:pt x="402" y="1"/>
                  </a:lnTo>
                  <a:lnTo>
                    <a:pt x="416" y="4"/>
                  </a:lnTo>
                  <a:lnTo>
                    <a:pt x="437" y="10"/>
                  </a:lnTo>
                  <a:lnTo>
                    <a:pt x="461" y="16"/>
                  </a:lnTo>
                  <a:lnTo>
                    <a:pt x="486" y="23"/>
                  </a:lnTo>
                  <a:lnTo>
                    <a:pt x="509" y="30"/>
                  </a:lnTo>
                  <a:lnTo>
                    <a:pt x="528" y="37"/>
                  </a:lnTo>
                  <a:lnTo>
                    <a:pt x="539" y="43"/>
                  </a:lnTo>
                  <a:lnTo>
                    <a:pt x="548" y="50"/>
                  </a:lnTo>
                  <a:lnTo>
                    <a:pt x="560" y="58"/>
                  </a:lnTo>
                  <a:lnTo>
                    <a:pt x="573" y="68"/>
                  </a:lnTo>
                  <a:lnTo>
                    <a:pt x="587" y="79"/>
                  </a:lnTo>
                  <a:lnTo>
                    <a:pt x="598" y="88"/>
                  </a:lnTo>
                  <a:lnTo>
                    <a:pt x="609" y="96"/>
                  </a:lnTo>
                  <a:lnTo>
                    <a:pt x="617" y="102"/>
                  </a:lnTo>
                  <a:lnTo>
                    <a:pt x="619" y="104"/>
                  </a:lnTo>
                  <a:lnTo>
                    <a:pt x="662" y="184"/>
                  </a:lnTo>
                  <a:lnTo>
                    <a:pt x="662" y="232"/>
                  </a:lnTo>
                  <a:lnTo>
                    <a:pt x="582" y="517"/>
                  </a:lnTo>
                  <a:lnTo>
                    <a:pt x="553" y="569"/>
                  </a:lnTo>
                  <a:lnTo>
                    <a:pt x="555" y="557"/>
                  </a:lnTo>
                  <a:lnTo>
                    <a:pt x="560" y="532"/>
                  </a:lnTo>
                  <a:lnTo>
                    <a:pt x="565" y="503"/>
                  </a:lnTo>
                  <a:lnTo>
                    <a:pt x="567" y="484"/>
                  </a:lnTo>
                  <a:lnTo>
                    <a:pt x="569" y="468"/>
                  </a:lnTo>
                  <a:lnTo>
                    <a:pt x="577" y="435"/>
                  </a:lnTo>
                  <a:lnTo>
                    <a:pt x="588" y="392"/>
                  </a:lnTo>
                  <a:lnTo>
                    <a:pt x="601" y="344"/>
                  </a:lnTo>
                  <a:lnTo>
                    <a:pt x="613" y="295"/>
                  </a:lnTo>
                  <a:lnTo>
                    <a:pt x="624" y="254"/>
                  </a:lnTo>
                  <a:lnTo>
                    <a:pt x="632" y="224"/>
                  </a:lnTo>
                  <a:lnTo>
                    <a:pt x="634" y="214"/>
                  </a:lnTo>
                  <a:lnTo>
                    <a:pt x="601" y="143"/>
                  </a:lnTo>
                  <a:lnTo>
                    <a:pt x="598" y="139"/>
                  </a:lnTo>
                  <a:lnTo>
                    <a:pt x="593" y="130"/>
                  </a:lnTo>
                  <a:lnTo>
                    <a:pt x="583" y="116"/>
                  </a:lnTo>
                  <a:lnTo>
                    <a:pt x="571" y="101"/>
                  </a:lnTo>
                  <a:lnTo>
                    <a:pt x="555" y="85"/>
                  </a:lnTo>
                  <a:lnTo>
                    <a:pt x="538" y="71"/>
                  </a:lnTo>
                  <a:lnTo>
                    <a:pt x="521" y="59"/>
                  </a:lnTo>
                  <a:lnTo>
                    <a:pt x="501" y="52"/>
                  </a:lnTo>
                  <a:lnTo>
                    <a:pt x="481" y="49"/>
                  </a:lnTo>
                  <a:lnTo>
                    <a:pt x="464" y="46"/>
                  </a:lnTo>
                  <a:lnTo>
                    <a:pt x="446" y="44"/>
                  </a:lnTo>
                  <a:lnTo>
                    <a:pt x="431" y="42"/>
                  </a:lnTo>
                  <a:lnTo>
                    <a:pt x="419" y="40"/>
                  </a:lnTo>
                  <a:lnTo>
                    <a:pt x="409" y="39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292" y="52"/>
                  </a:lnTo>
                  <a:lnTo>
                    <a:pt x="251" y="90"/>
                  </a:lnTo>
                  <a:lnTo>
                    <a:pt x="19" y="394"/>
                  </a:lnTo>
                  <a:lnTo>
                    <a:pt x="0" y="394"/>
                  </a:lnTo>
                  <a:lnTo>
                    <a:pt x="2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Freeform 287"/>
            <p:cNvSpPr>
              <a:spLocks/>
            </p:cNvSpPr>
            <p:nvPr/>
          </p:nvSpPr>
          <p:spPr bwMode="auto">
            <a:xfrm>
              <a:off x="411" y="3028"/>
              <a:ext cx="85" cy="2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3" y="173"/>
                </a:cxn>
                <a:cxn ang="0">
                  <a:pos x="8" y="167"/>
                </a:cxn>
                <a:cxn ang="0">
                  <a:pos x="18" y="159"/>
                </a:cxn>
                <a:cxn ang="0">
                  <a:pos x="29" y="148"/>
                </a:cxn>
                <a:cxn ang="0">
                  <a:pos x="42" y="137"/>
                </a:cxn>
                <a:cxn ang="0">
                  <a:pos x="54" y="125"/>
                </a:cxn>
                <a:cxn ang="0">
                  <a:pos x="65" y="114"/>
                </a:cxn>
                <a:cxn ang="0">
                  <a:pos x="76" y="103"/>
                </a:cxn>
                <a:cxn ang="0">
                  <a:pos x="83" y="94"/>
                </a:cxn>
                <a:cxn ang="0">
                  <a:pos x="87" y="83"/>
                </a:cxn>
                <a:cxn ang="0">
                  <a:pos x="91" y="72"/>
                </a:cxn>
                <a:cxn ang="0">
                  <a:pos x="94" y="60"/>
                </a:cxn>
                <a:cxn ang="0">
                  <a:pos x="98" y="51"/>
                </a:cxn>
                <a:cxn ang="0">
                  <a:pos x="102" y="42"/>
                </a:cxn>
                <a:cxn ang="0">
                  <a:pos x="112" y="36"/>
                </a:cxn>
                <a:cxn ang="0">
                  <a:pos x="123" y="32"/>
                </a:cxn>
                <a:cxn ang="0">
                  <a:pos x="139" y="30"/>
                </a:cxn>
                <a:cxn ang="0">
                  <a:pos x="159" y="25"/>
                </a:cxn>
                <a:cxn ang="0">
                  <a:pos x="180" y="19"/>
                </a:cxn>
                <a:cxn ang="0">
                  <a:pos x="201" y="14"/>
                </a:cxn>
                <a:cxn ang="0">
                  <a:pos x="221" y="9"/>
                </a:cxn>
                <a:cxn ang="0">
                  <a:pos x="236" y="4"/>
                </a:cxn>
                <a:cxn ang="0">
                  <a:pos x="247" y="1"/>
                </a:cxn>
                <a:cxn ang="0">
                  <a:pos x="251" y="0"/>
                </a:cxn>
                <a:cxn ang="0">
                  <a:pos x="398" y="0"/>
                </a:cxn>
                <a:cxn ang="0">
                  <a:pos x="511" y="66"/>
                </a:cxn>
                <a:cxn ang="0">
                  <a:pos x="406" y="28"/>
                </a:cxn>
                <a:cxn ang="0">
                  <a:pos x="404" y="28"/>
                </a:cxn>
                <a:cxn ang="0">
                  <a:pos x="399" y="28"/>
                </a:cxn>
                <a:cxn ang="0">
                  <a:pos x="391" y="28"/>
                </a:cxn>
                <a:cxn ang="0">
                  <a:pos x="382" y="28"/>
                </a:cxn>
                <a:cxn ang="0">
                  <a:pos x="369" y="26"/>
                </a:cxn>
                <a:cxn ang="0">
                  <a:pos x="355" y="26"/>
                </a:cxn>
                <a:cxn ang="0">
                  <a:pos x="340" y="26"/>
                </a:cxn>
                <a:cxn ang="0">
                  <a:pos x="324" y="26"/>
                </a:cxn>
                <a:cxn ang="0">
                  <a:pos x="308" y="28"/>
                </a:cxn>
                <a:cxn ang="0">
                  <a:pos x="291" y="28"/>
                </a:cxn>
                <a:cxn ang="0">
                  <a:pos x="275" y="29"/>
                </a:cxn>
                <a:cxn ang="0">
                  <a:pos x="259" y="30"/>
                </a:cxn>
                <a:cxn ang="0">
                  <a:pos x="245" y="31"/>
                </a:cxn>
                <a:cxn ang="0">
                  <a:pos x="232" y="32"/>
                </a:cxn>
                <a:cxn ang="0">
                  <a:pos x="222" y="35"/>
                </a:cxn>
                <a:cxn ang="0">
                  <a:pos x="214" y="37"/>
                </a:cxn>
                <a:cxn ang="0">
                  <a:pos x="199" y="43"/>
                </a:cxn>
                <a:cxn ang="0">
                  <a:pos x="182" y="50"/>
                </a:cxn>
                <a:cxn ang="0">
                  <a:pos x="165" y="58"/>
                </a:cxn>
                <a:cxn ang="0">
                  <a:pos x="150" y="66"/>
                </a:cxn>
                <a:cxn ang="0">
                  <a:pos x="136" y="73"/>
                </a:cxn>
                <a:cxn ang="0">
                  <a:pos x="124" y="79"/>
                </a:cxn>
                <a:cxn ang="0">
                  <a:pos x="116" y="83"/>
                </a:cxn>
                <a:cxn ang="0">
                  <a:pos x="114" y="85"/>
                </a:cxn>
                <a:cxn ang="0">
                  <a:pos x="90" y="141"/>
                </a:cxn>
                <a:cxn ang="0">
                  <a:pos x="0" y="175"/>
                </a:cxn>
              </a:cxnLst>
              <a:rect l="0" t="0" r="r" b="b"/>
              <a:pathLst>
                <a:path w="511" h="175">
                  <a:moveTo>
                    <a:pt x="0" y="175"/>
                  </a:moveTo>
                  <a:lnTo>
                    <a:pt x="3" y="173"/>
                  </a:lnTo>
                  <a:lnTo>
                    <a:pt x="8" y="167"/>
                  </a:lnTo>
                  <a:lnTo>
                    <a:pt x="18" y="159"/>
                  </a:lnTo>
                  <a:lnTo>
                    <a:pt x="29" y="148"/>
                  </a:lnTo>
                  <a:lnTo>
                    <a:pt x="42" y="137"/>
                  </a:lnTo>
                  <a:lnTo>
                    <a:pt x="54" y="125"/>
                  </a:lnTo>
                  <a:lnTo>
                    <a:pt x="65" y="114"/>
                  </a:lnTo>
                  <a:lnTo>
                    <a:pt x="76" y="103"/>
                  </a:lnTo>
                  <a:lnTo>
                    <a:pt x="83" y="94"/>
                  </a:lnTo>
                  <a:lnTo>
                    <a:pt x="87" y="83"/>
                  </a:lnTo>
                  <a:lnTo>
                    <a:pt x="91" y="72"/>
                  </a:lnTo>
                  <a:lnTo>
                    <a:pt x="94" y="60"/>
                  </a:lnTo>
                  <a:lnTo>
                    <a:pt x="98" y="51"/>
                  </a:lnTo>
                  <a:lnTo>
                    <a:pt x="102" y="42"/>
                  </a:lnTo>
                  <a:lnTo>
                    <a:pt x="112" y="36"/>
                  </a:lnTo>
                  <a:lnTo>
                    <a:pt x="123" y="32"/>
                  </a:lnTo>
                  <a:lnTo>
                    <a:pt x="139" y="30"/>
                  </a:lnTo>
                  <a:lnTo>
                    <a:pt x="159" y="25"/>
                  </a:lnTo>
                  <a:lnTo>
                    <a:pt x="180" y="19"/>
                  </a:lnTo>
                  <a:lnTo>
                    <a:pt x="201" y="14"/>
                  </a:lnTo>
                  <a:lnTo>
                    <a:pt x="221" y="9"/>
                  </a:lnTo>
                  <a:lnTo>
                    <a:pt x="236" y="4"/>
                  </a:lnTo>
                  <a:lnTo>
                    <a:pt x="247" y="1"/>
                  </a:lnTo>
                  <a:lnTo>
                    <a:pt x="251" y="0"/>
                  </a:lnTo>
                  <a:lnTo>
                    <a:pt x="398" y="0"/>
                  </a:lnTo>
                  <a:lnTo>
                    <a:pt x="511" y="66"/>
                  </a:lnTo>
                  <a:lnTo>
                    <a:pt x="406" y="28"/>
                  </a:lnTo>
                  <a:lnTo>
                    <a:pt x="404" y="28"/>
                  </a:lnTo>
                  <a:lnTo>
                    <a:pt x="399" y="28"/>
                  </a:lnTo>
                  <a:lnTo>
                    <a:pt x="391" y="28"/>
                  </a:lnTo>
                  <a:lnTo>
                    <a:pt x="382" y="28"/>
                  </a:lnTo>
                  <a:lnTo>
                    <a:pt x="369" y="26"/>
                  </a:lnTo>
                  <a:lnTo>
                    <a:pt x="355" y="26"/>
                  </a:lnTo>
                  <a:lnTo>
                    <a:pt x="340" y="26"/>
                  </a:lnTo>
                  <a:lnTo>
                    <a:pt x="324" y="26"/>
                  </a:lnTo>
                  <a:lnTo>
                    <a:pt x="308" y="28"/>
                  </a:lnTo>
                  <a:lnTo>
                    <a:pt x="291" y="28"/>
                  </a:lnTo>
                  <a:lnTo>
                    <a:pt x="275" y="29"/>
                  </a:lnTo>
                  <a:lnTo>
                    <a:pt x="259" y="30"/>
                  </a:lnTo>
                  <a:lnTo>
                    <a:pt x="245" y="31"/>
                  </a:lnTo>
                  <a:lnTo>
                    <a:pt x="232" y="32"/>
                  </a:lnTo>
                  <a:lnTo>
                    <a:pt x="222" y="35"/>
                  </a:lnTo>
                  <a:lnTo>
                    <a:pt x="214" y="37"/>
                  </a:lnTo>
                  <a:lnTo>
                    <a:pt x="199" y="43"/>
                  </a:lnTo>
                  <a:lnTo>
                    <a:pt x="182" y="50"/>
                  </a:lnTo>
                  <a:lnTo>
                    <a:pt x="165" y="58"/>
                  </a:lnTo>
                  <a:lnTo>
                    <a:pt x="150" y="66"/>
                  </a:lnTo>
                  <a:lnTo>
                    <a:pt x="136" y="73"/>
                  </a:lnTo>
                  <a:lnTo>
                    <a:pt x="124" y="79"/>
                  </a:lnTo>
                  <a:lnTo>
                    <a:pt x="116" y="83"/>
                  </a:lnTo>
                  <a:lnTo>
                    <a:pt x="114" y="85"/>
                  </a:lnTo>
                  <a:lnTo>
                    <a:pt x="90" y="141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Freeform 288"/>
            <p:cNvSpPr>
              <a:spLocks/>
            </p:cNvSpPr>
            <p:nvPr/>
          </p:nvSpPr>
          <p:spPr bwMode="auto">
            <a:xfrm>
              <a:off x="593" y="2849"/>
              <a:ext cx="20" cy="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20" y="57"/>
                </a:cxn>
                <a:cxn ang="0">
                  <a:pos x="113" y="124"/>
                </a:cxn>
                <a:cxn ang="0">
                  <a:pos x="111" y="126"/>
                </a:cxn>
                <a:cxn ang="0">
                  <a:pos x="103" y="133"/>
                </a:cxn>
                <a:cxn ang="0">
                  <a:pos x="93" y="143"/>
                </a:cxn>
                <a:cxn ang="0">
                  <a:pos x="80" y="154"/>
                </a:cxn>
                <a:cxn ang="0">
                  <a:pos x="67" y="166"/>
                </a:cxn>
                <a:cxn ang="0">
                  <a:pos x="55" y="176"/>
                </a:cxn>
                <a:cxn ang="0">
                  <a:pos x="47" y="185"/>
                </a:cxn>
                <a:cxn ang="0">
                  <a:pos x="43" y="189"/>
                </a:cxn>
                <a:cxn ang="0">
                  <a:pos x="36" y="197"/>
                </a:cxn>
                <a:cxn ang="0">
                  <a:pos x="25" y="211"/>
                </a:cxn>
                <a:cxn ang="0">
                  <a:pos x="16" y="225"/>
                </a:cxn>
                <a:cxn ang="0">
                  <a:pos x="11" y="237"/>
                </a:cxn>
                <a:cxn ang="0">
                  <a:pos x="12" y="252"/>
                </a:cxn>
                <a:cxn ang="0">
                  <a:pos x="15" y="274"/>
                </a:cxn>
                <a:cxn ang="0">
                  <a:pos x="17" y="294"/>
                </a:cxn>
                <a:cxn ang="0">
                  <a:pos x="18" y="303"/>
                </a:cxn>
                <a:cxn ang="0">
                  <a:pos x="0" y="258"/>
                </a:cxn>
                <a:cxn ang="0">
                  <a:pos x="2" y="187"/>
                </a:cxn>
                <a:cxn ang="0">
                  <a:pos x="54" y="138"/>
                </a:cxn>
                <a:cxn ang="0">
                  <a:pos x="57" y="137"/>
                </a:cxn>
                <a:cxn ang="0">
                  <a:pos x="61" y="133"/>
                </a:cxn>
                <a:cxn ang="0">
                  <a:pos x="68" y="128"/>
                </a:cxn>
                <a:cxn ang="0">
                  <a:pos x="76" y="121"/>
                </a:cxn>
                <a:cxn ang="0">
                  <a:pos x="84" y="114"/>
                </a:cxn>
                <a:cxn ang="0">
                  <a:pos x="93" y="106"/>
                </a:cxn>
                <a:cxn ang="0">
                  <a:pos x="98" y="99"/>
                </a:cxn>
                <a:cxn ang="0">
                  <a:pos x="102" y="93"/>
                </a:cxn>
                <a:cxn ang="0">
                  <a:pos x="103" y="72"/>
                </a:cxn>
                <a:cxn ang="0">
                  <a:pos x="103" y="40"/>
                </a:cxn>
                <a:cxn ang="0">
                  <a:pos x="101" y="13"/>
                </a:cxn>
                <a:cxn ang="0">
                  <a:pos x="99" y="0"/>
                </a:cxn>
                <a:cxn ang="0">
                  <a:pos x="118" y="0"/>
                </a:cxn>
              </a:cxnLst>
              <a:rect l="0" t="0" r="r" b="b"/>
              <a:pathLst>
                <a:path w="120" h="303">
                  <a:moveTo>
                    <a:pt x="118" y="0"/>
                  </a:moveTo>
                  <a:lnTo>
                    <a:pt x="120" y="57"/>
                  </a:lnTo>
                  <a:lnTo>
                    <a:pt x="113" y="124"/>
                  </a:lnTo>
                  <a:lnTo>
                    <a:pt x="111" y="126"/>
                  </a:lnTo>
                  <a:lnTo>
                    <a:pt x="103" y="133"/>
                  </a:lnTo>
                  <a:lnTo>
                    <a:pt x="93" y="143"/>
                  </a:lnTo>
                  <a:lnTo>
                    <a:pt x="80" y="154"/>
                  </a:lnTo>
                  <a:lnTo>
                    <a:pt x="67" y="166"/>
                  </a:lnTo>
                  <a:lnTo>
                    <a:pt x="55" y="176"/>
                  </a:lnTo>
                  <a:lnTo>
                    <a:pt x="47" y="185"/>
                  </a:lnTo>
                  <a:lnTo>
                    <a:pt x="43" y="189"/>
                  </a:lnTo>
                  <a:lnTo>
                    <a:pt x="36" y="197"/>
                  </a:lnTo>
                  <a:lnTo>
                    <a:pt x="25" y="211"/>
                  </a:lnTo>
                  <a:lnTo>
                    <a:pt x="16" y="225"/>
                  </a:lnTo>
                  <a:lnTo>
                    <a:pt x="11" y="237"/>
                  </a:lnTo>
                  <a:lnTo>
                    <a:pt x="12" y="252"/>
                  </a:lnTo>
                  <a:lnTo>
                    <a:pt x="15" y="274"/>
                  </a:lnTo>
                  <a:lnTo>
                    <a:pt x="17" y="294"/>
                  </a:lnTo>
                  <a:lnTo>
                    <a:pt x="18" y="303"/>
                  </a:lnTo>
                  <a:lnTo>
                    <a:pt x="0" y="258"/>
                  </a:lnTo>
                  <a:lnTo>
                    <a:pt x="2" y="187"/>
                  </a:lnTo>
                  <a:lnTo>
                    <a:pt x="54" y="138"/>
                  </a:lnTo>
                  <a:lnTo>
                    <a:pt x="57" y="137"/>
                  </a:lnTo>
                  <a:lnTo>
                    <a:pt x="61" y="133"/>
                  </a:lnTo>
                  <a:lnTo>
                    <a:pt x="68" y="128"/>
                  </a:lnTo>
                  <a:lnTo>
                    <a:pt x="76" y="121"/>
                  </a:lnTo>
                  <a:lnTo>
                    <a:pt x="84" y="114"/>
                  </a:lnTo>
                  <a:lnTo>
                    <a:pt x="93" y="106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3" y="72"/>
                  </a:lnTo>
                  <a:lnTo>
                    <a:pt x="103" y="40"/>
                  </a:lnTo>
                  <a:lnTo>
                    <a:pt x="101" y="13"/>
                  </a:lnTo>
                  <a:lnTo>
                    <a:pt x="99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Freeform 289"/>
            <p:cNvSpPr>
              <a:spLocks/>
            </p:cNvSpPr>
            <p:nvPr/>
          </p:nvSpPr>
          <p:spPr bwMode="auto">
            <a:xfrm>
              <a:off x="586" y="2891"/>
              <a:ext cx="45" cy="15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5" y="52"/>
                </a:cxn>
                <a:cxn ang="0">
                  <a:pos x="188" y="64"/>
                </a:cxn>
                <a:cxn ang="0">
                  <a:pos x="187" y="64"/>
                </a:cxn>
                <a:cxn ang="0">
                  <a:pos x="183" y="64"/>
                </a:cxn>
                <a:cxn ang="0">
                  <a:pos x="178" y="64"/>
                </a:cxn>
                <a:cxn ang="0">
                  <a:pos x="173" y="64"/>
                </a:cxn>
                <a:cxn ang="0">
                  <a:pos x="166" y="64"/>
                </a:cxn>
                <a:cxn ang="0">
                  <a:pos x="160" y="64"/>
                </a:cxn>
                <a:cxn ang="0">
                  <a:pos x="155" y="64"/>
                </a:cxn>
                <a:cxn ang="0">
                  <a:pos x="152" y="64"/>
                </a:cxn>
                <a:cxn ang="0">
                  <a:pos x="146" y="64"/>
                </a:cxn>
                <a:cxn ang="0">
                  <a:pos x="136" y="62"/>
                </a:cxn>
                <a:cxn ang="0">
                  <a:pos x="123" y="60"/>
                </a:cxn>
                <a:cxn ang="0">
                  <a:pos x="108" y="58"/>
                </a:cxn>
                <a:cxn ang="0">
                  <a:pos x="94" y="56"/>
                </a:cxn>
                <a:cxn ang="0">
                  <a:pos x="81" y="55"/>
                </a:cxn>
                <a:cxn ang="0">
                  <a:pos x="73" y="52"/>
                </a:cxn>
                <a:cxn ang="0">
                  <a:pos x="69" y="52"/>
                </a:cxn>
                <a:cxn ang="0">
                  <a:pos x="0" y="7"/>
                </a:cxn>
                <a:cxn ang="0">
                  <a:pos x="47" y="62"/>
                </a:cxn>
                <a:cxn ang="0">
                  <a:pos x="116" y="73"/>
                </a:cxn>
                <a:cxn ang="0">
                  <a:pos x="190" y="78"/>
                </a:cxn>
                <a:cxn ang="0">
                  <a:pos x="270" y="93"/>
                </a:cxn>
                <a:cxn ang="0">
                  <a:pos x="223" y="66"/>
                </a:cxn>
                <a:cxn ang="0">
                  <a:pos x="249" y="59"/>
                </a:cxn>
                <a:cxn ang="0">
                  <a:pos x="223" y="45"/>
                </a:cxn>
                <a:cxn ang="0">
                  <a:pos x="259" y="5"/>
                </a:cxn>
                <a:cxn ang="0">
                  <a:pos x="240" y="0"/>
                </a:cxn>
              </a:cxnLst>
              <a:rect l="0" t="0" r="r" b="b"/>
              <a:pathLst>
                <a:path w="270" h="93">
                  <a:moveTo>
                    <a:pt x="240" y="0"/>
                  </a:moveTo>
                  <a:lnTo>
                    <a:pt x="195" y="52"/>
                  </a:lnTo>
                  <a:lnTo>
                    <a:pt x="188" y="64"/>
                  </a:lnTo>
                  <a:lnTo>
                    <a:pt x="187" y="64"/>
                  </a:lnTo>
                  <a:lnTo>
                    <a:pt x="183" y="64"/>
                  </a:lnTo>
                  <a:lnTo>
                    <a:pt x="178" y="64"/>
                  </a:lnTo>
                  <a:lnTo>
                    <a:pt x="173" y="64"/>
                  </a:lnTo>
                  <a:lnTo>
                    <a:pt x="166" y="64"/>
                  </a:lnTo>
                  <a:lnTo>
                    <a:pt x="160" y="64"/>
                  </a:lnTo>
                  <a:lnTo>
                    <a:pt x="155" y="64"/>
                  </a:lnTo>
                  <a:lnTo>
                    <a:pt x="152" y="64"/>
                  </a:lnTo>
                  <a:lnTo>
                    <a:pt x="146" y="64"/>
                  </a:lnTo>
                  <a:lnTo>
                    <a:pt x="136" y="62"/>
                  </a:lnTo>
                  <a:lnTo>
                    <a:pt x="123" y="60"/>
                  </a:lnTo>
                  <a:lnTo>
                    <a:pt x="108" y="58"/>
                  </a:lnTo>
                  <a:lnTo>
                    <a:pt x="94" y="56"/>
                  </a:lnTo>
                  <a:lnTo>
                    <a:pt x="81" y="55"/>
                  </a:lnTo>
                  <a:lnTo>
                    <a:pt x="73" y="52"/>
                  </a:lnTo>
                  <a:lnTo>
                    <a:pt x="69" y="52"/>
                  </a:lnTo>
                  <a:lnTo>
                    <a:pt x="0" y="7"/>
                  </a:lnTo>
                  <a:lnTo>
                    <a:pt x="47" y="62"/>
                  </a:lnTo>
                  <a:lnTo>
                    <a:pt x="116" y="73"/>
                  </a:lnTo>
                  <a:lnTo>
                    <a:pt x="190" y="78"/>
                  </a:lnTo>
                  <a:lnTo>
                    <a:pt x="270" y="93"/>
                  </a:lnTo>
                  <a:lnTo>
                    <a:pt x="223" y="66"/>
                  </a:lnTo>
                  <a:lnTo>
                    <a:pt x="249" y="59"/>
                  </a:lnTo>
                  <a:lnTo>
                    <a:pt x="223" y="45"/>
                  </a:lnTo>
                  <a:lnTo>
                    <a:pt x="259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Freeform 290"/>
            <p:cNvSpPr>
              <a:spLocks/>
            </p:cNvSpPr>
            <p:nvPr/>
          </p:nvSpPr>
          <p:spPr bwMode="auto">
            <a:xfrm>
              <a:off x="566" y="2860"/>
              <a:ext cx="13" cy="15"/>
            </a:xfrm>
            <a:custGeom>
              <a:avLst/>
              <a:gdLst/>
              <a:ahLst/>
              <a:cxnLst>
                <a:cxn ang="0">
                  <a:pos x="79" y="7"/>
                </a:cxn>
                <a:cxn ang="0">
                  <a:pos x="36" y="0"/>
                </a:cxn>
                <a:cxn ang="0">
                  <a:pos x="0" y="37"/>
                </a:cxn>
                <a:cxn ang="0">
                  <a:pos x="3" y="80"/>
                </a:cxn>
                <a:cxn ang="0">
                  <a:pos x="23" y="92"/>
                </a:cxn>
                <a:cxn ang="0">
                  <a:pos x="21" y="86"/>
                </a:cxn>
                <a:cxn ang="0">
                  <a:pos x="19" y="71"/>
                </a:cxn>
                <a:cxn ang="0">
                  <a:pos x="18" y="56"/>
                </a:cxn>
                <a:cxn ang="0">
                  <a:pos x="23" y="47"/>
                </a:cxn>
                <a:cxn ang="0">
                  <a:pos x="31" y="42"/>
                </a:cxn>
                <a:cxn ang="0">
                  <a:pos x="41" y="35"/>
                </a:cxn>
                <a:cxn ang="0">
                  <a:pos x="49" y="30"/>
                </a:cxn>
                <a:cxn ang="0">
                  <a:pos x="53" y="28"/>
                </a:cxn>
                <a:cxn ang="0">
                  <a:pos x="79" y="7"/>
                </a:cxn>
              </a:cxnLst>
              <a:rect l="0" t="0" r="r" b="b"/>
              <a:pathLst>
                <a:path w="79" h="92">
                  <a:moveTo>
                    <a:pt x="79" y="7"/>
                  </a:moveTo>
                  <a:lnTo>
                    <a:pt x="36" y="0"/>
                  </a:lnTo>
                  <a:lnTo>
                    <a:pt x="0" y="37"/>
                  </a:lnTo>
                  <a:lnTo>
                    <a:pt x="3" y="80"/>
                  </a:lnTo>
                  <a:lnTo>
                    <a:pt x="23" y="92"/>
                  </a:lnTo>
                  <a:lnTo>
                    <a:pt x="21" y="86"/>
                  </a:lnTo>
                  <a:lnTo>
                    <a:pt x="19" y="71"/>
                  </a:lnTo>
                  <a:lnTo>
                    <a:pt x="18" y="56"/>
                  </a:lnTo>
                  <a:lnTo>
                    <a:pt x="23" y="47"/>
                  </a:lnTo>
                  <a:lnTo>
                    <a:pt x="31" y="42"/>
                  </a:lnTo>
                  <a:lnTo>
                    <a:pt x="41" y="35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9" name="Freeform 291"/>
            <p:cNvSpPr>
              <a:spLocks/>
            </p:cNvSpPr>
            <p:nvPr/>
          </p:nvSpPr>
          <p:spPr bwMode="auto">
            <a:xfrm>
              <a:off x="552" y="2871"/>
              <a:ext cx="17" cy="15"/>
            </a:xfrm>
            <a:custGeom>
              <a:avLst/>
              <a:gdLst/>
              <a:ahLst/>
              <a:cxnLst>
                <a:cxn ang="0">
                  <a:pos x="100" y="19"/>
                </a:cxn>
                <a:cxn ang="0">
                  <a:pos x="99" y="18"/>
                </a:cxn>
                <a:cxn ang="0">
                  <a:pos x="96" y="15"/>
                </a:cxn>
                <a:cxn ang="0">
                  <a:pos x="92" y="13"/>
                </a:cxn>
                <a:cxn ang="0">
                  <a:pos x="87" y="10"/>
                </a:cxn>
                <a:cxn ang="0">
                  <a:pos x="81" y="6"/>
                </a:cxn>
                <a:cxn ang="0">
                  <a:pos x="76" y="3"/>
                </a:cxn>
                <a:cxn ang="0">
                  <a:pos x="70" y="2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0" y="2"/>
                </a:cxn>
                <a:cxn ang="0">
                  <a:pos x="41" y="2"/>
                </a:cxn>
                <a:cxn ang="0">
                  <a:pos x="33" y="3"/>
                </a:cxn>
                <a:cxn ang="0">
                  <a:pos x="24" y="4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9" y="10"/>
                </a:cxn>
                <a:cxn ang="0">
                  <a:pos x="6" y="22"/>
                </a:cxn>
                <a:cxn ang="0">
                  <a:pos x="2" y="36"/>
                </a:cxn>
                <a:cxn ang="0">
                  <a:pos x="0" y="47"/>
                </a:cxn>
                <a:cxn ang="0">
                  <a:pos x="4" y="56"/>
                </a:cxn>
                <a:cxn ang="0">
                  <a:pos x="13" y="69"/>
                </a:cxn>
                <a:cxn ang="0">
                  <a:pos x="22" y="79"/>
                </a:cxn>
                <a:cxn ang="0">
                  <a:pos x="26" y="84"/>
                </a:cxn>
                <a:cxn ang="0">
                  <a:pos x="37" y="89"/>
                </a:cxn>
                <a:cxn ang="0">
                  <a:pos x="50" y="84"/>
                </a:cxn>
                <a:cxn ang="0">
                  <a:pos x="46" y="82"/>
                </a:cxn>
                <a:cxn ang="0">
                  <a:pos x="37" y="75"/>
                </a:cxn>
                <a:cxn ang="0">
                  <a:pos x="28" y="65"/>
                </a:cxn>
                <a:cxn ang="0">
                  <a:pos x="23" y="56"/>
                </a:cxn>
                <a:cxn ang="0">
                  <a:pos x="22" y="46"/>
                </a:cxn>
                <a:cxn ang="0">
                  <a:pos x="21" y="35"/>
                </a:cxn>
                <a:cxn ang="0">
                  <a:pos x="21" y="27"/>
                </a:cxn>
                <a:cxn ang="0">
                  <a:pos x="21" y="24"/>
                </a:cxn>
                <a:cxn ang="0">
                  <a:pos x="52" y="19"/>
                </a:cxn>
                <a:cxn ang="0">
                  <a:pos x="92" y="32"/>
                </a:cxn>
                <a:cxn ang="0">
                  <a:pos x="100" y="19"/>
                </a:cxn>
              </a:cxnLst>
              <a:rect l="0" t="0" r="r" b="b"/>
              <a:pathLst>
                <a:path w="100" h="89">
                  <a:moveTo>
                    <a:pt x="100" y="19"/>
                  </a:moveTo>
                  <a:lnTo>
                    <a:pt x="99" y="18"/>
                  </a:lnTo>
                  <a:lnTo>
                    <a:pt x="96" y="15"/>
                  </a:lnTo>
                  <a:lnTo>
                    <a:pt x="92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3"/>
                  </a:lnTo>
                  <a:lnTo>
                    <a:pt x="24" y="4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4" y="56"/>
                  </a:lnTo>
                  <a:lnTo>
                    <a:pt x="13" y="69"/>
                  </a:lnTo>
                  <a:lnTo>
                    <a:pt x="22" y="79"/>
                  </a:lnTo>
                  <a:lnTo>
                    <a:pt x="26" y="84"/>
                  </a:lnTo>
                  <a:lnTo>
                    <a:pt x="37" y="89"/>
                  </a:lnTo>
                  <a:lnTo>
                    <a:pt x="50" y="84"/>
                  </a:lnTo>
                  <a:lnTo>
                    <a:pt x="46" y="82"/>
                  </a:lnTo>
                  <a:lnTo>
                    <a:pt x="37" y="75"/>
                  </a:lnTo>
                  <a:lnTo>
                    <a:pt x="28" y="65"/>
                  </a:lnTo>
                  <a:lnTo>
                    <a:pt x="23" y="56"/>
                  </a:lnTo>
                  <a:lnTo>
                    <a:pt x="22" y="46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4"/>
                  </a:lnTo>
                  <a:lnTo>
                    <a:pt x="52" y="19"/>
                  </a:lnTo>
                  <a:lnTo>
                    <a:pt x="92" y="32"/>
                  </a:lnTo>
                  <a:lnTo>
                    <a:pt x="10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Freeform 292"/>
            <p:cNvSpPr>
              <a:spLocks/>
            </p:cNvSpPr>
            <p:nvPr/>
          </p:nvSpPr>
          <p:spPr bwMode="auto">
            <a:xfrm>
              <a:off x="540" y="2886"/>
              <a:ext cx="16" cy="12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35" y="0"/>
                </a:cxn>
                <a:cxn ang="0">
                  <a:pos x="0" y="43"/>
                </a:cxn>
                <a:cxn ang="0">
                  <a:pos x="17" y="74"/>
                </a:cxn>
                <a:cxn ang="0">
                  <a:pos x="28" y="43"/>
                </a:cxn>
                <a:cxn ang="0">
                  <a:pos x="57" y="19"/>
                </a:cxn>
                <a:cxn ang="0">
                  <a:pos x="80" y="22"/>
                </a:cxn>
                <a:cxn ang="0">
                  <a:pos x="97" y="4"/>
                </a:cxn>
              </a:cxnLst>
              <a:rect l="0" t="0" r="r" b="b"/>
              <a:pathLst>
                <a:path w="97" h="74">
                  <a:moveTo>
                    <a:pt x="97" y="4"/>
                  </a:moveTo>
                  <a:lnTo>
                    <a:pt x="35" y="0"/>
                  </a:lnTo>
                  <a:lnTo>
                    <a:pt x="0" y="43"/>
                  </a:lnTo>
                  <a:lnTo>
                    <a:pt x="17" y="74"/>
                  </a:lnTo>
                  <a:lnTo>
                    <a:pt x="28" y="43"/>
                  </a:lnTo>
                  <a:lnTo>
                    <a:pt x="57" y="19"/>
                  </a:lnTo>
                  <a:lnTo>
                    <a:pt x="80" y="22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Freeform 293"/>
            <p:cNvSpPr>
              <a:spLocks/>
            </p:cNvSpPr>
            <p:nvPr/>
          </p:nvSpPr>
          <p:spPr bwMode="auto">
            <a:xfrm>
              <a:off x="612" y="2856"/>
              <a:ext cx="39" cy="44"/>
            </a:xfrm>
            <a:custGeom>
              <a:avLst/>
              <a:gdLst/>
              <a:ahLst/>
              <a:cxnLst>
                <a:cxn ang="0">
                  <a:pos x="234" y="265"/>
                </a:cxn>
                <a:cxn ang="0">
                  <a:pos x="234" y="191"/>
                </a:cxn>
                <a:cxn ang="0">
                  <a:pos x="232" y="189"/>
                </a:cxn>
                <a:cxn ang="0">
                  <a:pos x="224" y="184"/>
                </a:cxn>
                <a:cxn ang="0">
                  <a:pos x="213" y="176"/>
                </a:cxn>
                <a:cxn ang="0">
                  <a:pos x="200" y="166"/>
                </a:cxn>
                <a:cxn ang="0">
                  <a:pos x="185" y="154"/>
                </a:cxn>
                <a:cxn ang="0">
                  <a:pos x="173" y="143"/>
                </a:cxn>
                <a:cxn ang="0">
                  <a:pos x="161" y="132"/>
                </a:cxn>
                <a:cxn ang="0">
                  <a:pos x="152" y="122"/>
                </a:cxn>
                <a:cxn ang="0">
                  <a:pos x="142" y="111"/>
                </a:cxn>
                <a:cxn ang="0">
                  <a:pos x="130" y="97"/>
                </a:cxn>
                <a:cxn ang="0">
                  <a:pos x="115" y="81"/>
                </a:cxn>
                <a:cxn ang="0">
                  <a:pos x="98" y="65"/>
                </a:cxn>
                <a:cxn ang="0">
                  <a:pos x="83" y="50"/>
                </a:cxn>
                <a:cxn ang="0">
                  <a:pos x="71" y="36"/>
                </a:cxn>
                <a:cxn ang="0">
                  <a:pos x="62" y="28"/>
                </a:cxn>
                <a:cxn ang="0">
                  <a:pos x="59" y="24"/>
                </a:cxn>
                <a:cxn ang="0">
                  <a:pos x="0" y="0"/>
                </a:cxn>
                <a:cxn ang="0">
                  <a:pos x="66" y="47"/>
                </a:cxn>
                <a:cxn ang="0">
                  <a:pos x="67" y="49"/>
                </a:cxn>
                <a:cxn ang="0">
                  <a:pos x="72" y="53"/>
                </a:cxn>
                <a:cxn ang="0">
                  <a:pos x="77" y="60"/>
                </a:cxn>
                <a:cxn ang="0">
                  <a:pos x="86" y="68"/>
                </a:cxn>
                <a:cxn ang="0">
                  <a:pos x="95" y="79"/>
                </a:cxn>
                <a:cxn ang="0">
                  <a:pos x="105" y="92"/>
                </a:cxn>
                <a:cxn ang="0">
                  <a:pos x="116" y="104"/>
                </a:cxn>
                <a:cxn ang="0">
                  <a:pos x="127" y="117"/>
                </a:cxn>
                <a:cxn ang="0">
                  <a:pos x="140" y="131"/>
                </a:cxn>
                <a:cxn ang="0">
                  <a:pos x="153" y="144"/>
                </a:cxn>
                <a:cxn ang="0">
                  <a:pos x="166" y="157"/>
                </a:cxn>
                <a:cxn ang="0">
                  <a:pos x="177" y="167"/>
                </a:cxn>
                <a:cxn ang="0">
                  <a:pos x="189" y="176"/>
                </a:cxn>
                <a:cxn ang="0">
                  <a:pos x="197" y="183"/>
                </a:cxn>
                <a:cxn ang="0">
                  <a:pos x="204" y="190"/>
                </a:cxn>
                <a:cxn ang="0">
                  <a:pos x="206" y="194"/>
                </a:cxn>
                <a:cxn ang="0">
                  <a:pos x="209" y="202"/>
                </a:cxn>
                <a:cxn ang="0">
                  <a:pos x="212" y="211"/>
                </a:cxn>
                <a:cxn ang="0">
                  <a:pos x="214" y="221"/>
                </a:cxn>
                <a:cxn ang="0">
                  <a:pos x="216" y="224"/>
                </a:cxn>
                <a:cxn ang="0">
                  <a:pos x="213" y="251"/>
                </a:cxn>
                <a:cxn ang="0">
                  <a:pos x="234" y="265"/>
                </a:cxn>
              </a:cxnLst>
              <a:rect l="0" t="0" r="r" b="b"/>
              <a:pathLst>
                <a:path w="234" h="265">
                  <a:moveTo>
                    <a:pt x="234" y="265"/>
                  </a:moveTo>
                  <a:lnTo>
                    <a:pt x="234" y="191"/>
                  </a:lnTo>
                  <a:lnTo>
                    <a:pt x="232" y="189"/>
                  </a:lnTo>
                  <a:lnTo>
                    <a:pt x="224" y="184"/>
                  </a:lnTo>
                  <a:lnTo>
                    <a:pt x="213" y="176"/>
                  </a:lnTo>
                  <a:lnTo>
                    <a:pt x="200" y="166"/>
                  </a:lnTo>
                  <a:lnTo>
                    <a:pt x="185" y="154"/>
                  </a:lnTo>
                  <a:lnTo>
                    <a:pt x="173" y="143"/>
                  </a:lnTo>
                  <a:lnTo>
                    <a:pt x="161" y="132"/>
                  </a:lnTo>
                  <a:lnTo>
                    <a:pt x="152" y="122"/>
                  </a:lnTo>
                  <a:lnTo>
                    <a:pt x="142" y="111"/>
                  </a:lnTo>
                  <a:lnTo>
                    <a:pt x="130" y="97"/>
                  </a:lnTo>
                  <a:lnTo>
                    <a:pt x="115" y="81"/>
                  </a:lnTo>
                  <a:lnTo>
                    <a:pt x="98" y="65"/>
                  </a:lnTo>
                  <a:lnTo>
                    <a:pt x="83" y="50"/>
                  </a:lnTo>
                  <a:lnTo>
                    <a:pt x="71" y="36"/>
                  </a:lnTo>
                  <a:lnTo>
                    <a:pt x="62" y="28"/>
                  </a:lnTo>
                  <a:lnTo>
                    <a:pt x="59" y="24"/>
                  </a:lnTo>
                  <a:lnTo>
                    <a:pt x="0" y="0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72" y="53"/>
                  </a:lnTo>
                  <a:lnTo>
                    <a:pt x="77" y="60"/>
                  </a:lnTo>
                  <a:lnTo>
                    <a:pt x="86" y="68"/>
                  </a:lnTo>
                  <a:lnTo>
                    <a:pt x="95" y="79"/>
                  </a:lnTo>
                  <a:lnTo>
                    <a:pt x="105" y="92"/>
                  </a:lnTo>
                  <a:lnTo>
                    <a:pt x="116" y="104"/>
                  </a:lnTo>
                  <a:lnTo>
                    <a:pt x="127" y="117"/>
                  </a:lnTo>
                  <a:lnTo>
                    <a:pt x="140" y="131"/>
                  </a:lnTo>
                  <a:lnTo>
                    <a:pt x="153" y="144"/>
                  </a:lnTo>
                  <a:lnTo>
                    <a:pt x="166" y="157"/>
                  </a:lnTo>
                  <a:lnTo>
                    <a:pt x="177" y="167"/>
                  </a:lnTo>
                  <a:lnTo>
                    <a:pt x="189" y="176"/>
                  </a:lnTo>
                  <a:lnTo>
                    <a:pt x="197" y="183"/>
                  </a:lnTo>
                  <a:lnTo>
                    <a:pt x="204" y="190"/>
                  </a:lnTo>
                  <a:lnTo>
                    <a:pt x="206" y="194"/>
                  </a:lnTo>
                  <a:lnTo>
                    <a:pt x="209" y="202"/>
                  </a:lnTo>
                  <a:lnTo>
                    <a:pt x="212" y="211"/>
                  </a:lnTo>
                  <a:lnTo>
                    <a:pt x="214" y="221"/>
                  </a:lnTo>
                  <a:lnTo>
                    <a:pt x="216" y="224"/>
                  </a:lnTo>
                  <a:lnTo>
                    <a:pt x="213" y="251"/>
                  </a:lnTo>
                  <a:lnTo>
                    <a:pt x="234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Freeform 294"/>
            <p:cNvSpPr>
              <a:spLocks/>
            </p:cNvSpPr>
            <p:nvPr/>
          </p:nvSpPr>
          <p:spPr bwMode="auto">
            <a:xfrm>
              <a:off x="603" y="2866"/>
              <a:ext cx="100" cy="133"/>
            </a:xfrm>
            <a:custGeom>
              <a:avLst/>
              <a:gdLst/>
              <a:ahLst/>
              <a:cxnLst>
                <a:cxn ang="0">
                  <a:pos x="334" y="236"/>
                </a:cxn>
                <a:cxn ang="0">
                  <a:pos x="338" y="281"/>
                </a:cxn>
                <a:cxn ang="0">
                  <a:pos x="425" y="366"/>
                </a:cxn>
                <a:cxn ang="0">
                  <a:pos x="449" y="392"/>
                </a:cxn>
                <a:cxn ang="0">
                  <a:pos x="480" y="431"/>
                </a:cxn>
                <a:cxn ang="0">
                  <a:pos x="504" y="471"/>
                </a:cxn>
                <a:cxn ang="0">
                  <a:pos x="513" y="515"/>
                </a:cxn>
                <a:cxn ang="0">
                  <a:pos x="524" y="566"/>
                </a:cxn>
                <a:cxn ang="0">
                  <a:pos x="522" y="609"/>
                </a:cxn>
                <a:cxn ang="0">
                  <a:pos x="520" y="664"/>
                </a:cxn>
                <a:cxn ang="0">
                  <a:pos x="540" y="744"/>
                </a:cxn>
                <a:cxn ang="0">
                  <a:pos x="560" y="766"/>
                </a:cxn>
                <a:cxn ang="0">
                  <a:pos x="578" y="782"/>
                </a:cxn>
                <a:cxn ang="0">
                  <a:pos x="591" y="793"/>
                </a:cxn>
                <a:cxn ang="0">
                  <a:pos x="597" y="796"/>
                </a:cxn>
                <a:cxn ang="0">
                  <a:pos x="513" y="721"/>
                </a:cxn>
                <a:cxn ang="0">
                  <a:pos x="509" y="617"/>
                </a:cxn>
                <a:cxn ang="0">
                  <a:pos x="511" y="568"/>
                </a:cxn>
                <a:cxn ang="0">
                  <a:pos x="509" y="542"/>
                </a:cxn>
                <a:cxn ang="0">
                  <a:pos x="501" y="499"/>
                </a:cxn>
                <a:cxn ang="0">
                  <a:pos x="495" y="477"/>
                </a:cxn>
                <a:cxn ang="0">
                  <a:pos x="484" y="448"/>
                </a:cxn>
                <a:cxn ang="0">
                  <a:pos x="473" y="433"/>
                </a:cxn>
                <a:cxn ang="0">
                  <a:pos x="449" y="406"/>
                </a:cxn>
                <a:cxn ang="0">
                  <a:pos x="418" y="373"/>
                </a:cxn>
                <a:cxn ang="0">
                  <a:pos x="396" y="349"/>
                </a:cxn>
                <a:cxn ang="0">
                  <a:pos x="334" y="291"/>
                </a:cxn>
                <a:cxn ang="0">
                  <a:pos x="331" y="308"/>
                </a:cxn>
                <a:cxn ang="0">
                  <a:pos x="364" y="342"/>
                </a:cxn>
                <a:cxn ang="0">
                  <a:pos x="407" y="388"/>
                </a:cxn>
                <a:cxn ang="0">
                  <a:pos x="440" y="426"/>
                </a:cxn>
                <a:cxn ang="0">
                  <a:pos x="454" y="448"/>
                </a:cxn>
                <a:cxn ang="0">
                  <a:pos x="474" y="487"/>
                </a:cxn>
                <a:cxn ang="0">
                  <a:pos x="481" y="503"/>
                </a:cxn>
                <a:cxn ang="0">
                  <a:pos x="490" y="549"/>
                </a:cxn>
                <a:cxn ang="0">
                  <a:pos x="493" y="593"/>
                </a:cxn>
                <a:cxn ang="0">
                  <a:pos x="495" y="639"/>
                </a:cxn>
                <a:cxn ang="0">
                  <a:pos x="493" y="638"/>
                </a:cxn>
                <a:cxn ang="0">
                  <a:pos x="483" y="592"/>
                </a:cxn>
                <a:cxn ang="0">
                  <a:pos x="480" y="559"/>
                </a:cxn>
                <a:cxn ang="0">
                  <a:pos x="472" y="512"/>
                </a:cxn>
                <a:cxn ang="0">
                  <a:pos x="464" y="488"/>
                </a:cxn>
                <a:cxn ang="0">
                  <a:pos x="447" y="464"/>
                </a:cxn>
                <a:cxn ang="0">
                  <a:pos x="429" y="434"/>
                </a:cxn>
                <a:cxn ang="0">
                  <a:pos x="414" y="410"/>
                </a:cxn>
                <a:cxn ang="0">
                  <a:pos x="404" y="399"/>
                </a:cxn>
                <a:cxn ang="0">
                  <a:pos x="381" y="374"/>
                </a:cxn>
                <a:cxn ang="0">
                  <a:pos x="351" y="343"/>
                </a:cxn>
                <a:cxn ang="0">
                  <a:pos x="330" y="321"/>
                </a:cxn>
                <a:cxn ang="0">
                  <a:pos x="320" y="311"/>
                </a:cxn>
                <a:cxn ang="0">
                  <a:pos x="0" y="32"/>
                </a:cxn>
                <a:cxn ang="0">
                  <a:pos x="294" y="277"/>
                </a:cxn>
                <a:cxn ang="0">
                  <a:pos x="303" y="251"/>
                </a:cxn>
                <a:cxn ang="0">
                  <a:pos x="310" y="277"/>
                </a:cxn>
                <a:cxn ang="0">
                  <a:pos x="322" y="251"/>
                </a:cxn>
                <a:cxn ang="0">
                  <a:pos x="45" y="12"/>
                </a:cxn>
              </a:cxnLst>
              <a:rect l="0" t="0" r="r" b="b"/>
              <a:pathLst>
                <a:path w="597" h="796">
                  <a:moveTo>
                    <a:pt x="47" y="0"/>
                  </a:moveTo>
                  <a:lnTo>
                    <a:pt x="334" y="236"/>
                  </a:lnTo>
                  <a:lnTo>
                    <a:pt x="356" y="265"/>
                  </a:lnTo>
                  <a:lnTo>
                    <a:pt x="338" y="281"/>
                  </a:lnTo>
                  <a:lnTo>
                    <a:pt x="422" y="363"/>
                  </a:lnTo>
                  <a:lnTo>
                    <a:pt x="425" y="366"/>
                  </a:lnTo>
                  <a:lnTo>
                    <a:pt x="435" y="377"/>
                  </a:lnTo>
                  <a:lnTo>
                    <a:pt x="449" y="392"/>
                  </a:lnTo>
                  <a:lnTo>
                    <a:pt x="464" y="410"/>
                  </a:lnTo>
                  <a:lnTo>
                    <a:pt x="480" y="431"/>
                  </a:lnTo>
                  <a:lnTo>
                    <a:pt x="494" y="451"/>
                  </a:lnTo>
                  <a:lnTo>
                    <a:pt x="504" y="471"/>
                  </a:lnTo>
                  <a:lnTo>
                    <a:pt x="509" y="486"/>
                  </a:lnTo>
                  <a:lnTo>
                    <a:pt x="513" y="515"/>
                  </a:lnTo>
                  <a:lnTo>
                    <a:pt x="519" y="544"/>
                  </a:lnTo>
                  <a:lnTo>
                    <a:pt x="524" y="566"/>
                  </a:lnTo>
                  <a:lnTo>
                    <a:pt x="526" y="575"/>
                  </a:lnTo>
                  <a:lnTo>
                    <a:pt x="522" y="609"/>
                  </a:lnTo>
                  <a:lnTo>
                    <a:pt x="520" y="625"/>
                  </a:lnTo>
                  <a:lnTo>
                    <a:pt x="520" y="664"/>
                  </a:lnTo>
                  <a:lnTo>
                    <a:pt x="526" y="709"/>
                  </a:lnTo>
                  <a:lnTo>
                    <a:pt x="540" y="744"/>
                  </a:lnTo>
                  <a:lnTo>
                    <a:pt x="549" y="755"/>
                  </a:lnTo>
                  <a:lnTo>
                    <a:pt x="560" y="766"/>
                  </a:lnTo>
                  <a:lnTo>
                    <a:pt x="569" y="775"/>
                  </a:lnTo>
                  <a:lnTo>
                    <a:pt x="578" y="782"/>
                  </a:lnTo>
                  <a:lnTo>
                    <a:pt x="585" y="788"/>
                  </a:lnTo>
                  <a:lnTo>
                    <a:pt x="591" y="793"/>
                  </a:lnTo>
                  <a:lnTo>
                    <a:pt x="596" y="795"/>
                  </a:lnTo>
                  <a:lnTo>
                    <a:pt x="597" y="796"/>
                  </a:lnTo>
                  <a:lnTo>
                    <a:pt x="559" y="773"/>
                  </a:lnTo>
                  <a:lnTo>
                    <a:pt x="513" y="721"/>
                  </a:lnTo>
                  <a:lnTo>
                    <a:pt x="509" y="628"/>
                  </a:lnTo>
                  <a:lnTo>
                    <a:pt x="509" y="617"/>
                  </a:lnTo>
                  <a:lnTo>
                    <a:pt x="510" y="594"/>
                  </a:lnTo>
                  <a:lnTo>
                    <a:pt x="511" y="568"/>
                  </a:lnTo>
                  <a:lnTo>
                    <a:pt x="511" y="554"/>
                  </a:lnTo>
                  <a:lnTo>
                    <a:pt x="509" y="542"/>
                  </a:lnTo>
                  <a:lnTo>
                    <a:pt x="505" y="520"/>
                  </a:lnTo>
                  <a:lnTo>
                    <a:pt x="501" y="499"/>
                  </a:lnTo>
                  <a:lnTo>
                    <a:pt x="497" y="486"/>
                  </a:lnTo>
                  <a:lnTo>
                    <a:pt x="495" y="477"/>
                  </a:lnTo>
                  <a:lnTo>
                    <a:pt x="490" y="462"/>
                  </a:lnTo>
                  <a:lnTo>
                    <a:pt x="484" y="448"/>
                  </a:lnTo>
                  <a:lnTo>
                    <a:pt x="479" y="438"/>
                  </a:lnTo>
                  <a:lnTo>
                    <a:pt x="473" y="433"/>
                  </a:lnTo>
                  <a:lnTo>
                    <a:pt x="462" y="421"/>
                  </a:lnTo>
                  <a:lnTo>
                    <a:pt x="449" y="406"/>
                  </a:lnTo>
                  <a:lnTo>
                    <a:pt x="433" y="390"/>
                  </a:lnTo>
                  <a:lnTo>
                    <a:pt x="418" y="373"/>
                  </a:lnTo>
                  <a:lnTo>
                    <a:pt x="406" y="359"/>
                  </a:lnTo>
                  <a:lnTo>
                    <a:pt x="396" y="349"/>
                  </a:lnTo>
                  <a:lnTo>
                    <a:pt x="393" y="345"/>
                  </a:lnTo>
                  <a:lnTo>
                    <a:pt x="334" y="291"/>
                  </a:lnTo>
                  <a:lnTo>
                    <a:pt x="327" y="304"/>
                  </a:lnTo>
                  <a:lnTo>
                    <a:pt x="331" y="308"/>
                  </a:lnTo>
                  <a:lnTo>
                    <a:pt x="345" y="322"/>
                  </a:lnTo>
                  <a:lnTo>
                    <a:pt x="364" y="342"/>
                  </a:lnTo>
                  <a:lnTo>
                    <a:pt x="386" y="365"/>
                  </a:lnTo>
                  <a:lnTo>
                    <a:pt x="407" y="388"/>
                  </a:lnTo>
                  <a:lnTo>
                    <a:pt x="426" y="409"/>
                  </a:lnTo>
                  <a:lnTo>
                    <a:pt x="440" y="426"/>
                  </a:lnTo>
                  <a:lnTo>
                    <a:pt x="447" y="434"/>
                  </a:lnTo>
                  <a:lnTo>
                    <a:pt x="454" y="448"/>
                  </a:lnTo>
                  <a:lnTo>
                    <a:pt x="465" y="467"/>
                  </a:lnTo>
                  <a:lnTo>
                    <a:pt x="474" y="487"/>
                  </a:lnTo>
                  <a:lnTo>
                    <a:pt x="479" y="495"/>
                  </a:lnTo>
                  <a:lnTo>
                    <a:pt x="481" y="503"/>
                  </a:lnTo>
                  <a:lnTo>
                    <a:pt x="486" y="524"/>
                  </a:lnTo>
                  <a:lnTo>
                    <a:pt x="490" y="549"/>
                  </a:lnTo>
                  <a:lnTo>
                    <a:pt x="493" y="571"/>
                  </a:lnTo>
                  <a:lnTo>
                    <a:pt x="493" y="593"/>
                  </a:lnTo>
                  <a:lnTo>
                    <a:pt x="494" y="618"/>
                  </a:lnTo>
                  <a:lnTo>
                    <a:pt x="495" y="639"/>
                  </a:lnTo>
                  <a:lnTo>
                    <a:pt x="495" y="647"/>
                  </a:lnTo>
                  <a:lnTo>
                    <a:pt x="493" y="638"/>
                  </a:lnTo>
                  <a:lnTo>
                    <a:pt x="488" y="616"/>
                  </a:lnTo>
                  <a:lnTo>
                    <a:pt x="483" y="592"/>
                  </a:lnTo>
                  <a:lnTo>
                    <a:pt x="481" y="575"/>
                  </a:lnTo>
                  <a:lnTo>
                    <a:pt x="480" y="559"/>
                  </a:lnTo>
                  <a:lnTo>
                    <a:pt x="476" y="535"/>
                  </a:lnTo>
                  <a:lnTo>
                    <a:pt x="472" y="512"/>
                  </a:lnTo>
                  <a:lnTo>
                    <a:pt x="467" y="495"/>
                  </a:lnTo>
                  <a:lnTo>
                    <a:pt x="464" y="488"/>
                  </a:lnTo>
                  <a:lnTo>
                    <a:pt x="457" y="478"/>
                  </a:lnTo>
                  <a:lnTo>
                    <a:pt x="447" y="464"/>
                  </a:lnTo>
                  <a:lnTo>
                    <a:pt x="438" y="449"/>
                  </a:lnTo>
                  <a:lnTo>
                    <a:pt x="429" y="434"/>
                  </a:lnTo>
                  <a:lnTo>
                    <a:pt x="421" y="421"/>
                  </a:lnTo>
                  <a:lnTo>
                    <a:pt x="414" y="410"/>
                  </a:lnTo>
                  <a:lnTo>
                    <a:pt x="410" y="405"/>
                  </a:lnTo>
                  <a:lnTo>
                    <a:pt x="404" y="399"/>
                  </a:lnTo>
                  <a:lnTo>
                    <a:pt x="395" y="388"/>
                  </a:lnTo>
                  <a:lnTo>
                    <a:pt x="381" y="374"/>
                  </a:lnTo>
                  <a:lnTo>
                    <a:pt x="366" y="358"/>
                  </a:lnTo>
                  <a:lnTo>
                    <a:pt x="351" y="343"/>
                  </a:lnTo>
                  <a:lnTo>
                    <a:pt x="339" y="330"/>
                  </a:lnTo>
                  <a:lnTo>
                    <a:pt x="330" y="321"/>
                  </a:lnTo>
                  <a:lnTo>
                    <a:pt x="327" y="317"/>
                  </a:lnTo>
                  <a:lnTo>
                    <a:pt x="320" y="311"/>
                  </a:lnTo>
                  <a:lnTo>
                    <a:pt x="297" y="311"/>
                  </a:lnTo>
                  <a:lnTo>
                    <a:pt x="0" y="32"/>
                  </a:lnTo>
                  <a:lnTo>
                    <a:pt x="17" y="20"/>
                  </a:lnTo>
                  <a:lnTo>
                    <a:pt x="294" y="277"/>
                  </a:lnTo>
                  <a:lnTo>
                    <a:pt x="297" y="261"/>
                  </a:lnTo>
                  <a:lnTo>
                    <a:pt x="303" y="251"/>
                  </a:lnTo>
                  <a:lnTo>
                    <a:pt x="303" y="277"/>
                  </a:lnTo>
                  <a:lnTo>
                    <a:pt x="310" y="277"/>
                  </a:lnTo>
                  <a:lnTo>
                    <a:pt x="327" y="265"/>
                  </a:lnTo>
                  <a:lnTo>
                    <a:pt x="322" y="251"/>
                  </a:lnTo>
                  <a:lnTo>
                    <a:pt x="301" y="232"/>
                  </a:lnTo>
                  <a:lnTo>
                    <a:pt x="45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3" name="Freeform 295"/>
            <p:cNvSpPr>
              <a:spLocks/>
            </p:cNvSpPr>
            <p:nvPr/>
          </p:nvSpPr>
          <p:spPr bwMode="auto">
            <a:xfrm>
              <a:off x="564" y="2833"/>
              <a:ext cx="24" cy="23"/>
            </a:xfrm>
            <a:custGeom>
              <a:avLst/>
              <a:gdLst/>
              <a:ahLst/>
              <a:cxnLst>
                <a:cxn ang="0">
                  <a:pos x="143" y="92"/>
                </a:cxn>
                <a:cxn ang="0">
                  <a:pos x="71" y="35"/>
                </a:cxn>
                <a:cxn ang="0">
                  <a:pos x="52" y="23"/>
                </a:cxn>
                <a:cxn ang="0">
                  <a:pos x="50" y="22"/>
                </a:cxn>
                <a:cxn ang="0">
                  <a:pos x="44" y="19"/>
                </a:cxn>
                <a:cxn ang="0">
                  <a:pos x="36" y="14"/>
                </a:cxn>
                <a:cxn ang="0">
                  <a:pos x="27" y="8"/>
                </a:cxn>
                <a:cxn ang="0">
                  <a:pos x="18" y="4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14"/>
                </a:cxn>
                <a:cxn ang="0">
                  <a:pos x="12" y="29"/>
                </a:cxn>
                <a:cxn ang="0">
                  <a:pos x="20" y="42"/>
                </a:cxn>
                <a:cxn ang="0">
                  <a:pos x="25" y="48"/>
                </a:cxn>
                <a:cxn ang="0">
                  <a:pos x="52" y="78"/>
                </a:cxn>
                <a:cxn ang="0">
                  <a:pos x="102" y="137"/>
                </a:cxn>
                <a:cxn ang="0">
                  <a:pos x="112" y="128"/>
                </a:cxn>
                <a:cxn ang="0">
                  <a:pos x="86" y="94"/>
                </a:cxn>
                <a:cxn ang="0">
                  <a:pos x="41" y="40"/>
                </a:cxn>
                <a:cxn ang="0">
                  <a:pos x="59" y="45"/>
                </a:cxn>
                <a:cxn ang="0">
                  <a:pos x="136" y="102"/>
                </a:cxn>
                <a:cxn ang="0">
                  <a:pos x="143" y="92"/>
                </a:cxn>
              </a:cxnLst>
              <a:rect l="0" t="0" r="r" b="b"/>
              <a:pathLst>
                <a:path w="143" h="137">
                  <a:moveTo>
                    <a:pt x="143" y="92"/>
                  </a:moveTo>
                  <a:lnTo>
                    <a:pt x="71" y="35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4" y="19"/>
                  </a:lnTo>
                  <a:lnTo>
                    <a:pt x="36" y="14"/>
                  </a:lnTo>
                  <a:lnTo>
                    <a:pt x="27" y="8"/>
                  </a:lnTo>
                  <a:lnTo>
                    <a:pt x="18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14"/>
                  </a:lnTo>
                  <a:lnTo>
                    <a:pt x="12" y="29"/>
                  </a:lnTo>
                  <a:lnTo>
                    <a:pt x="20" y="42"/>
                  </a:lnTo>
                  <a:lnTo>
                    <a:pt x="25" y="48"/>
                  </a:lnTo>
                  <a:lnTo>
                    <a:pt x="52" y="78"/>
                  </a:lnTo>
                  <a:lnTo>
                    <a:pt x="102" y="137"/>
                  </a:lnTo>
                  <a:lnTo>
                    <a:pt x="112" y="128"/>
                  </a:lnTo>
                  <a:lnTo>
                    <a:pt x="86" y="94"/>
                  </a:lnTo>
                  <a:lnTo>
                    <a:pt x="41" y="40"/>
                  </a:lnTo>
                  <a:lnTo>
                    <a:pt x="59" y="45"/>
                  </a:lnTo>
                  <a:lnTo>
                    <a:pt x="136" y="102"/>
                  </a:lnTo>
                  <a:lnTo>
                    <a:pt x="143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Freeform 296"/>
            <p:cNvSpPr>
              <a:spLocks/>
            </p:cNvSpPr>
            <p:nvPr/>
          </p:nvSpPr>
          <p:spPr bwMode="auto">
            <a:xfrm>
              <a:off x="440" y="2732"/>
              <a:ext cx="178" cy="230"/>
            </a:xfrm>
            <a:custGeom>
              <a:avLst/>
              <a:gdLst/>
              <a:ahLst/>
              <a:cxnLst>
                <a:cxn ang="0">
                  <a:pos x="79" y="1367"/>
                </a:cxn>
                <a:cxn ang="0">
                  <a:pos x="339" y="1374"/>
                </a:cxn>
                <a:cxn ang="0">
                  <a:pos x="94" y="1346"/>
                </a:cxn>
                <a:cxn ang="0">
                  <a:pos x="37" y="1243"/>
                </a:cxn>
                <a:cxn ang="0">
                  <a:pos x="189" y="137"/>
                </a:cxn>
                <a:cxn ang="0">
                  <a:pos x="212" y="80"/>
                </a:cxn>
                <a:cxn ang="0">
                  <a:pos x="237" y="45"/>
                </a:cxn>
                <a:cxn ang="0">
                  <a:pos x="278" y="26"/>
                </a:cxn>
                <a:cxn ang="0">
                  <a:pos x="1021" y="68"/>
                </a:cxn>
                <a:cxn ang="0">
                  <a:pos x="1072" y="79"/>
                </a:cxn>
                <a:cxn ang="0">
                  <a:pos x="1072" y="54"/>
                </a:cxn>
                <a:cxn ang="0">
                  <a:pos x="1058" y="53"/>
                </a:cxn>
                <a:cxn ang="0">
                  <a:pos x="1042" y="52"/>
                </a:cxn>
                <a:cxn ang="0">
                  <a:pos x="1023" y="51"/>
                </a:cxn>
                <a:cxn ang="0">
                  <a:pos x="1003" y="51"/>
                </a:cxn>
                <a:cxn ang="0">
                  <a:pos x="983" y="50"/>
                </a:cxn>
                <a:cxn ang="0">
                  <a:pos x="960" y="47"/>
                </a:cxn>
                <a:cxn ang="0">
                  <a:pos x="938" y="46"/>
                </a:cxn>
                <a:cxn ang="0">
                  <a:pos x="918" y="45"/>
                </a:cxn>
                <a:cxn ang="0">
                  <a:pos x="897" y="44"/>
                </a:cxn>
                <a:cxn ang="0">
                  <a:pos x="876" y="43"/>
                </a:cxn>
                <a:cxn ang="0">
                  <a:pos x="857" y="42"/>
                </a:cxn>
                <a:cxn ang="0">
                  <a:pos x="841" y="40"/>
                </a:cxn>
                <a:cxn ang="0">
                  <a:pos x="827" y="39"/>
                </a:cxn>
                <a:cxn ang="0">
                  <a:pos x="815" y="38"/>
                </a:cxn>
                <a:cxn ang="0">
                  <a:pos x="806" y="37"/>
                </a:cxn>
                <a:cxn ang="0">
                  <a:pos x="802" y="36"/>
                </a:cxn>
                <a:cxn ang="0">
                  <a:pos x="792" y="35"/>
                </a:cxn>
                <a:cxn ang="0">
                  <a:pos x="774" y="32"/>
                </a:cxn>
                <a:cxn ang="0">
                  <a:pos x="747" y="30"/>
                </a:cxn>
                <a:cxn ang="0">
                  <a:pos x="713" y="28"/>
                </a:cxn>
                <a:cxn ang="0">
                  <a:pos x="674" y="24"/>
                </a:cxn>
                <a:cxn ang="0">
                  <a:pos x="631" y="22"/>
                </a:cxn>
                <a:cxn ang="0">
                  <a:pos x="586" y="18"/>
                </a:cxn>
                <a:cxn ang="0">
                  <a:pos x="538" y="15"/>
                </a:cxn>
                <a:cxn ang="0">
                  <a:pos x="492" y="13"/>
                </a:cxn>
                <a:cxn ang="0">
                  <a:pos x="447" y="9"/>
                </a:cxn>
                <a:cxn ang="0">
                  <a:pos x="405" y="7"/>
                </a:cxn>
                <a:cxn ang="0">
                  <a:pos x="368" y="4"/>
                </a:cxn>
                <a:cxn ang="0">
                  <a:pos x="336" y="2"/>
                </a:cxn>
                <a:cxn ang="0">
                  <a:pos x="312" y="1"/>
                </a:cxn>
                <a:cxn ang="0">
                  <a:pos x="297" y="0"/>
                </a:cxn>
                <a:cxn ang="0">
                  <a:pos x="291" y="0"/>
                </a:cxn>
                <a:cxn ang="0">
                  <a:pos x="228" y="11"/>
                </a:cxn>
                <a:cxn ang="0">
                  <a:pos x="174" y="58"/>
                </a:cxn>
                <a:cxn ang="0">
                  <a:pos x="29" y="1022"/>
                </a:cxn>
                <a:cxn ang="0">
                  <a:pos x="13" y="1141"/>
                </a:cxn>
                <a:cxn ang="0">
                  <a:pos x="0" y="1246"/>
                </a:cxn>
                <a:cxn ang="0">
                  <a:pos x="45" y="1332"/>
                </a:cxn>
                <a:cxn ang="0">
                  <a:pos x="79" y="1367"/>
                </a:cxn>
              </a:cxnLst>
              <a:rect l="0" t="0" r="r" b="b"/>
              <a:pathLst>
                <a:path w="1072" h="1374">
                  <a:moveTo>
                    <a:pt x="79" y="1367"/>
                  </a:moveTo>
                  <a:lnTo>
                    <a:pt x="339" y="1374"/>
                  </a:lnTo>
                  <a:lnTo>
                    <a:pt x="94" y="1346"/>
                  </a:lnTo>
                  <a:lnTo>
                    <a:pt x="37" y="1243"/>
                  </a:lnTo>
                  <a:lnTo>
                    <a:pt x="189" y="137"/>
                  </a:lnTo>
                  <a:lnTo>
                    <a:pt x="212" y="80"/>
                  </a:lnTo>
                  <a:lnTo>
                    <a:pt x="237" y="45"/>
                  </a:lnTo>
                  <a:lnTo>
                    <a:pt x="278" y="26"/>
                  </a:lnTo>
                  <a:lnTo>
                    <a:pt x="1021" y="68"/>
                  </a:lnTo>
                  <a:lnTo>
                    <a:pt x="1072" y="79"/>
                  </a:lnTo>
                  <a:lnTo>
                    <a:pt x="1072" y="54"/>
                  </a:lnTo>
                  <a:lnTo>
                    <a:pt x="1058" y="53"/>
                  </a:lnTo>
                  <a:lnTo>
                    <a:pt x="1042" y="52"/>
                  </a:lnTo>
                  <a:lnTo>
                    <a:pt x="1023" y="51"/>
                  </a:lnTo>
                  <a:lnTo>
                    <a:pt x="1003" y="51"/>
                  </a:lnTo>
                  <a:lnTo>
                    <a:pt x="983" y="50"/>
                  </a:lnTo>
                  <a:lnTo>
                    <a:pt x="960" y="47"/>
                  </a:lnTo>
                  <a:lnTo>
                    <a:pt x="938" y="46"/>
                  </a:lnTo>
                  <a:lnTo>
                    <a:pt x="918" y="45"/>
                  </a:lnTo>
                  <a:lnTo>
                    <a:pt x="897" y="44"/>
                  </a:lnTo>
                  <a:lnTo>
                    <a:pt x="876" y="43"/>
                  </a:lnTo>
                  <a:lnTo>
                    <a:pt x="857" y="42"/>
                  </a:lnTo>
                  <a:lnTo>
                    <a:pt x="841" y="40"/>
                  </a:lnTo>
                  <a:lnTo>
                    <a:pt x="827" y="39"/>
                  </a:lnTo>
                  <a:lnTo>
                    <a:pt x="815" y="38"/>
                  </a:lnTo>
                  <a:lnTo>
                    <a:pt x="806" y="37"/>
                  </a:lnTo>
                  <a:lnTo>
                    <a:pt x="802" y="36"/>
                  </a:lnTo>
                  <a:lnTo>
                    <a:pt x="792" y="35"/>
                  </a:lnTo>
                  <a:lnTo>
                    <a:pt x="774" y="32"/>
                  </a:lnTo>
                  <a:lnTo>
                    <a:pt x="747" y="30"/>
                  </a:lnTo>
                  <a:lnTo>
                    <a:pt x="713" y="28"/>
                  </a:lnTo>
                  <a:lnTo>
                    <a:pt x="674" y="24"/>
                  </a:lnTo>
                  <a:lnTo>
                    <a:pt x="631" y="22"/>
                  </a:lnTo>
                  <a:lnTo>
                    <a:pt x="586" y="18"/>
                  </a:lnTo>
                  <a:lnTo>
                    <a:pt x="538" y="15"/>
                  </a:lnTo>
                  <a:lnTo>
                    <a:pt x="492" y="13"/>
                  </a:lnTo>
                  <a:lnTo>
                    <a:pt x="447" y="9"/>
                  </a:lnTo>
                  <a:lnTo>
                    <a:pt x="405" y="7"/>
                  </a:lnTo>
                  <a:lnTo>
                    <a:pt x="368" y="4"/>
                  </a:lnTo>
                  <a:lnTo>
                    <a:pt x="336" y="2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28" y="11"/>
                  </a:lnTo>
                  <a:lnTo>
                    <a:pt x="174" y="58"/>
                  </a:lnTo>
                  <a:lnTo>
                    <a:pt x="29" y="1022"/>
                  </a:lnTo>
                  <a:lnTo>
                    <a:pt x="13" y="1141"/>
                  </a:lnTo>
                  <a:lnTo>
                    <a:pt x="0" y="1246"/>
                  </a:lnTo>
                  <a:lnTo>
                    <a:pt x="45" y="1332"/>
                  </a:lnTo>
                  <a:lnTo>
                    <a:pt x="79" y="1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Freeform 297"/>
            <p:cNvSpPr>
              <a:spLocks/>
            </p:cNvSpPr>
            <p:nvPr/>
          </p:nvSpPr>
          <p:spPr bwMode="auto">
            <a:xfrm>
              <a:off x="544" y="2985"/>
              <a:ext cx="71" cy="22"/>
            </a:xfrm>
            <a:custGeom>
              <a:avLst/>
              <a:gdLst/>
              <a:ahLst/>
              <a:cxnLst>
                <a:cxn ang="0">
                  <a:pos x="364" y="106"/>
                </a:cxn>
                <a:cxn ang="0">
                  <a:pos x="405" y="57"/>
                </a:cxn>
                <a:cxn ang="0">
                  <a:pos x="410" y="0"/>
                </a:cxn>
                <a:cxn ang="0">
                  <a:pos x="353" y="72"/>
                </a:cxn>
                <a:cxn ang="0">
                  <a:pos x="22" y="54"/>
                </a:cxn>
                <a:cxn ang="0">
                  <a:pos x="0" y="112"/>
                </a:cxn>
                <a:cxn ang="0">
                  <a:pos x="29" y="114"/>
                </a:cxn>
                <a:cxn ang="0">
                  <a:pos x="55" y="118"/>
                </a:cxn>
                <a:cxn ang="0">
                  <a:pos x="79" y="120"/>
                </a:cxn>
                <a:cxn ang="0">
                  <a:pos x="99" y="121"/>
                </a:cxn>
                <a:cxn ang="0">
                  <a:pos x="115" y="122"/>
                </a:cxn>
                <a:cxn ang="0">
                  <a:pos x="128" y="123"/>
                </a:cxn>
                <a:cxn ang="0">
                  <a:pos x="136" y="125"/>
                </a:cxn>
                <a:cxn ang="0">
                  <a:pos x="141" y="125"/>
                </a:cxn>
                <a:cxn ang="0">
                  <a:pos x="146" y="125"/>
                </a:cxn>
                <a:cxn ang="0">
                  <a:pos x="156" y="125"/>
                </a:cxn>
                <a:cxn ang="0">
                  <a:pos x="168" y="126"/>
                </a:cxn>
                <a:cxn ang="0">
                  <a:pos x="184" y="126"/>
                </a:cxn>
                <a:cxn ang="0">
                  <a:pos x="202" y="127"/>
                </a:cxn>
                <a:cxn ang="0">
                  <a:pos x="221" y="128"/>
                </a:cxn>
                <a:cxn ang="0">
                  <a:pos x="240" y="128"/>
                </a:cxn>
                <a:cxn ang="0">
                  <a:pos x="261" y="129"/>
                </a:cxn>
                <a:cxn ang="0">
                  <a:pos x="281" y="130"/>
                </a:cxn>
                <a:cxn ang="0">
                  <a:pos x="301" y="130"/>
                </a:cxn>
                <a:cxn ang="0">
                  <a:pos x="319" y="132"/>
                </a:cxn>
                <a:cxn ang="0">
                  <a:pos x="335" y="133"/>
                </a:cxn>
                <a:cxn ang="0">
                  <a:pos x="348" y="133"/>
                </a:cxn>
                <a:cxn ang="0">
                  <a:pos x="359" y="134"/>
                </a:cxn>
                <a:cxn ang="0">
                  <a:pos x="366" y="134"/>
                </a:cxn>
                <a:cxn ang="0">
                  <a:pos x="368" y="134"/>
                </a:cxn>
                <a:cxn ang="0">
                  <a:pos x="425" y="86"/>
                </a:cxn>
                <a:cxn ang="0">
                  <a:pos x="364" y="106"/>
                </a:cxn>
              </a:cxnLst>
              <a:rect l="0" t="0" r="r" b="b"/>
              <a:pathLst>
                <a:path w="425" h="134">
                  <a:moveTo>
                    <a:pt x="364" y="106"/>
                  </a:moveTo>
                  <a:lnTo>
                    <a:pt x="405" y="57"/>
                  </a:lnTo>
                  <a:lnTo>
                    <a:pt x="410" y="0"/>
                  </a:lnTo>
                  <a:lnTo>
                    <a:pt x="353" y="72"/>
                  </a:lnTo>
                  <a:lnTo>
                    <a:pt x="22" y="54"/>
                  </a:lnTo>
                  <a:lnTo>
                    <a:pt x="0" y="112"/>
                  </a:lnTo>
                  <a:lnTo>
                    <a:pt x="29" y="114"/>
                  </a:lnTo>
                  <a:lnTo>
                    <a:pt x="55" y="118"/>
                  </a:lnTo>
                  <a:lnTo>
                    <a:pt x="79" y="120"/>
                  </a:lnTo>
                  <a:lnTo>
                    <a:pt x="99" y="121"/>
                  </a:lnTo>
                  <a:lnTo>
                    <a:pt x="115" y="122"/>
                  </a:lnTo>
                  <a:lnTo>
                    <a:pt x="128" y="123"/>
                  </a:lnTo>
                  <a:lnTo>
                    <a:pt x="136" y="125"/>
                  </a:lnTo>
                  <a:lnTo>
                    <a:pt x="141" y="125"/>
                  </a:lnTo>
                  <a:lnTo>
                    <a:pt x="146" y="125"/>
                  </a:lnTo>
                  <a:lnTo>
                    <a:pt x="156" y="125"/>
                  </a:lnTo>
                  <a:lnTo>
                    <a:pt x="168" y="126"/>
                  </a:lnTo>
                  <a:lnTo>
                    <a:pt x="184" y="126"/>
                  </a:lnTo>
                  <a:lnTo>
                    <a:pt x="202" y="127"/>
                  </a:lnTo>
                  <a:lnTo>
                    <a:pt x="221" y="128"/>
                  </a:lnTo>
                  <a:lnTo>
                    <a:pt x="240" y="128"/>
                  </a:lnTo>
                  <a:lnTo>
                    <a:pt x="261" y="129"/>
                  </a:lnTo>
                  <a:lnTo>
                    <a:pt x="281" y="130"/>
                  </a:lnTo>
                  <a:lnTo>
                    <a:pt x="301" y="130"/>
                  </a:lnTo>
                  <a:lnTo>
                    <a:pt x="319" y="132"/>
                  </a:lnTo>
                  <a:lnTo>
                    <a:pt x="335" y="133"/>
                  </a:lnTo>
                  <a:lnTo>
                    <a:pt x="348" y="133"/>
                  </a:lnTo>
                  <a:lnTo>
                    <a:pt x="359" y="134"/>
                  </a:lnTo>
                  <a:lnTo>
                    <a:pt x="366" y="134"/>
                  </a:lnTo>
                  <a:lnTo>
                    <a:pt x="368" y="134"/>
                  </a:lnTo>
                  <a:lnTo>
                    <a:pt x="425" y="86"/>
                  </a:lnTo>
                  <a:lnTo>
                    <a:pt x="36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6" name="Freeform 298"/>
            <p:cNvSpPr>
              <a:spLocks/>
            </p:cNvSpPr>
            <p:nvPr/>
          </p:nvSpPr>
          <p:spPr bwMode="auto">
            <a:xfrm>
              <a:off x="613" y="2929"/>
              <a:ext cx="27" cy="72"/>
            </a:xfrm>
            <a:custGeom>
              <a:avLst/>
              <a:gdLst/>
              <a:ahLst/>
              <a:cxnLst>
                <a:cxn ang="0">
                  <a:pos x="139" y="51"/>
                </a:cxn>
                <a:cxn ang="0">
                  <a:pos x="115" y="156"/>
                </a:cxn>
                <a:cxn ang="0">
                  <a:pos x="98" y="165"/>
                </a:cxn>
                <a:cxn ang="0">
                  <a:pos x="92" y="217"/>
                </a:cxn>
                <a:cxn ang="0">
                  <a:pos x="73" y="322"/>
                </a:cxn>
                <a:cxn ang="0">
                  <a:pos x="0" y="431"/>
                </a:cxn>
                <a:cxn ang="0">
                  <a:pos x="49" y="409"/>
                </a:cxn>
                <a:cxn ang="0">
                  <a:pos x="122" y="295"/>
                </a:cxn>
                <a:cxn ang="0">
                  <a:pos x="161" y="0"/>
                </a:cxn>
                <a:cxn ang="0">
                  <a:pos x="139" y="51"/>
                </a:cxn>
              </a:cxnLst>
              <a:rect l="0" t="0" r="r" b="b"/>
              <a:pathLst>
                <a:path w="161" h="431">
                  <a:moveTo>
                    <a:pt x="139" y="51"/>
                  </a:moveTo>
                  <a:lnTo>
                    <a:pt x="115" y="156"/>
                  </a:lnTo>
                  <a:lnTo>
                    <a:pt x="98" y="165"/>
                  </a:lnTo>
                  <a:lnTo>
                    <a:pt x="92" y="217"/>
                  </a:lnTo>
                  <a:lnTo>
                    <a:pt x="73" y="322"/>
                  </a:lnTo>
                  <a:lnTo>
                    <a:pt x="0" y="431"/>
                  </a:lnTo>
                  <a:lnTo>
                    <a:pt x="49" y="409"/>
                  </a:lnTo>
                  <a:lnTo>
                    <a:pt x="122" y="295"/>
                  </a:lnTo>
                  <a:lnTo>
                    <a:pt x="161" y="0"/>
                  </a:lnTo>
                  <a:lnTo>
                    <a:pt x="13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Freeform 299"/>
            <p:cNvSpPr>
              <a:spLocks/>
            </p:cNvSpPr>
            <p:nvPr/>
          </p:nvSpPr>
          <p:spPr bwMode="auto">
            <a:xfrm>
              <a:off x="409" y="2880"/>
              <a:ext cx="59" cy="116"/>
            </a:xfrm>
            <a:custGeom>
              <a:avLst/>
              <a:gdLst/>
              <a:ahLst/>
              <a:cxnLst>
                <a:cxn ang="0">
                  <a:pos x="76" y="610"/>
                </a:cxn>
                <a:cxn ang="0">
                  <a:pos x="48" y="519"/>
                </a:cxn>
                <a:cxn ang="0">
                  <a:pos x="119" y="0"/>
                </a:cxn>
                <a:cxn ang="0">
                  <a:pos x="85" y="39"/>
                </a:cxn>
                <a:cxn ang="0">
                  <a:pos x="56" y="205"/>
                </a:cxn>
                <a:cxn ang="0">
                  <a:pos x="19" y="382"/>
                </a:cxn>
                <a:cxn ang="0">
                  <a:pos x="7" y="469"/>
                </a:cxn>
                <a:cxn ang="0">
                  <a:pos x="0" y="524"/>
                </a:cxn>
                <a:cxn ang="0">
                  <a:pos x="57" y="631"/>
                </a:cxn>
                <a:cxn ang="0">
                  <a:pos x="99" y="676"/>
                </a:cxn>
                <a:cxn ang="0">
                  <a:pos x="100" y="676"/>
                </a:cxn>
                <a:cxn ang="0">
                  <a:pos x="104" y="676"/>
                </a:cxn>
                <a:cxn ang="0">
                  <a:pos x="108" y="677"/>
                </a:cxn>
                <a:cxn ang="0">
                  <a:pos x="116" y="677"/>
                </a:cxn>
                <a:cxn ang="0">
                  <a:pos x="126" y="678"/>
                </a:cxn>
                <a:cxn ang="0">
                  <a:pos x="136" y="679"/>
                </a:cxn>
                <a:cxn ang="0">
                  <a:pos x="149" y="681"/>
                </a:cxn>
                <a:cxn ang="0">
                  <a:pos x="164" y="682"/>
                </a:cxn>
                <a:cxn ang="0">
                  <a:pos x="179" y="684"/>
                </a:cxn>
                <a:cxn ang="0">
                  <a:pos x="196" y="685"/>
                </a:cxn>
                <a:cxn ang="0">
                  <a:pos x="215" y="686"/>
                </a:cxn>
                <a:cxn ang="0">
                  <a:pos x="235" y="689"/>
                </a:cxn>
                <a:cxn ang="0">
                  <a:pos x="256" y="691"/>
                </a:cxn>
                <a:cxn ang="0">
                  <a:pos x="278" y="692"/>
                </a:cxn>
                <a:cxn ang="0">
                  <a:pos x="301" y="695"/>
                </a:cxn>
                <a:cxn ang="0">
                  <a:pos x="324" y="697"/>
                </a:cxn>
                <a:cxn ang="0">
                  <a:pos x="359" y="655"/>
                </a:cxn>
                <a:cxn ang="0">
                  <a:pos x="157" y="643"/>
                </a:cxn>
                <a:cxn ang="0">
                  <a:pos x="76" y="610"/>
                </a:cxn>
              </a:cxnLst>
              <a:rect l="0" t="0" r="r" b="b"/>
              <a:pathLst>
                <a:path w="359" h="697">
                  <a:moveTo>
                    <a:pt x="76" y="610"/>
                  </a:moveTo>
                  <a:lnTo>
                    <a:pt x="48" y="519"/>
                  </a:lnTo>
                  <a:lnTo>
                    <a:pt x="119" y="0"/>
                  </a:lnTo>
                  <a:lnTo>
                    <a:pt x="85" y="39"/>
                  </a:lnTo>
                  <a:lnTo>
                    <a:pt x="56" y="205"/>
                  </a:lnTo>
                  <a:lnTo>
                    <a:pt x="19" y="382"/>
                  </a:lnTo>
                  <a:lnTo>
                    <a:pt x="7" y="469"/>
                  </a:lnTo>
                  <a:lnTo>
                    <a:pt x="0" y="524"/>
                  </a:lnTo>
                  <a:lnTo>
                    <a:pt x="57" y="631"/>
                  </a:lnTo>
                  <a:lnTo>
                    <a:pt x="99" y="676"/>
                  </a:lnTo>
                  <a:lnTo>
                    <a:pt x="100" y="676"/>
                  </a:lnTo>
                  <a:lnTo>
                    <a:pt x="104" y="676"/>
                  </a:lnTo>
                  <a:lnTo>
                    <a:pt x="108" y="677"/>
                  </a:lnTo>
                  <a:lnTo>
                    <a:pt x="116" y="677"/>
                  </a:lnTo>
                  <a:lnTo>
                    <a:pt x="126" y="678"/>
                  </a:lnTo>
                  <a:lnTo>
                    <a:pt x="136" y="679"/>
                  </a:lnTo>
                  <a:lnTo>
                    <a:pt x="149" y="681"/>
                  </a:lnTo>
                  <a:lnTo>
                    <a:pt x="164" y="682"/>
                  </a:lnTo>
                  <a:lnTo>
                    <a:pt x="179" y="684"/>
                  </a:lnTo>
                  <a:lnTo>
                    <a:pt x="196" y="685"/>
                  </a:lnTo>
                  <a:lnTo>
                    <a:pt x="215" y="686"/>
                  </a:lnTo>
                  <a:lnTo>
                    <a:pt x="235" y="689"/>
                  </a:lnTo>
                  <a:lnTo>
                    <a:pt x="256" y="691"/>
                  </a:lnTo>
                  <a:lnTo>
                    <a:pt x="278" y="692"/>
                  </a:lnTo>
                  <a:lnTo>
                    <a:pt x="301" y="695"/>
                  </a:lnTo>
                  <a:lnTo>
                    <a:pt x="324" y="697"/>
                  </a:lnTo>
                  <a:lnTo>
                    <a:pt x="359" y="655"/>
                  </a:lnTo>
                  <a:lnTo>
                    <a:pt x="157" y="643"/>
                  </a:lnTo>
                  <a:lnTo>
                    <a:pt x="76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Freeform 300"/>
            <p:cNvSpPr>
              <a:spLocks/>
            </p:cNvSpPr>
            <p:nvPr/>
          </p:nvSpPr>
          <p:spPr bwMode="auto">
            <a:xfrm>
              <a:off x="426" y="2707"/>
              <a:ext cx="239" cy="177"/>
            </a:xfrm>
            <a:custGeom>
              <a:avLst/>
              <a:gdLst/>
              <a:ahLst/>
              <a:cxnLst>
                <a:cxn ang="0">
                  <a:pos x="1424" y="136"/>
                </a:cxn>
                <a:cxn ang="0">
                  <a:pos x="1382" y="118"/>
                </a:cxn>
                <a:cxn ang="0">
                  <a:pos x="1326" y="95"/>
                </a:cxn>
                <a:cxn ang="0">
                  <a:pos x="1279" y="76"/>
                </a:cxn>
                <a:cxn ang="0">
                  <a:pos x="1263" y="70"/>
                </a:cxn>
                <a:cxn ang="0">
                  <a:pos x="1232" y="68"/>
                </a:cxn>
                <a:cxn ang="0">
                  <a:pos x="1182" y="65"/>
                </a:cxn>
                <a:cxn ang="0">
                  <a:pos x="1120" y="61"/>
                </a:cxn>
                <a:cxn ang="0">
                  <a:pos x="1055" y="58"/>
                </a:cxn>
                <a:cxn ang="0">
                  <a:pos x="993" y="54"/>
                </a:cxn>
                <a:cxn ang="0">
                  <a:pos x="942" y="51"/>
                </a:cxn>
                <a:cxn ang="0">
                  <a:pos x="907" y="47"/>
                </a:cxn>
                <a:cxn ang="0">
                  <a:pos x="887" y="43"/>
                </a:cxn>
                <a:cxn ang="0">
                  <a:pos x="830" y="38"/>
                </a:cxn>
                <a:cxn ang="0">
                  <a:pos x="740" y="31"/>
                </a:cxn>
                <a:cxn ang="0">
                  <a:pos x="629" y="23"/>
                </a:cxn>
                <a:cxn ang="0">
                  <a:pos x="513" y="16"/>
                </a:cxn>
                <a:cxn ang="0">
                  <a:pos x="406" y="9"/>
                </a:cxn>
                <a:cxn ang="0">
                  <a:pos x="320" y="3"/>
                </a:cxn>
                <a:cxn ang="0">
                  <a:pos x="270" y="0"/>
                </a:cxn>
                <a:cxn ang="0">
                  <a:pos x="183" y="15"/>
                </a:cxn>
                <a:cxn ang="0">
                  <a:pos x="0" y="833"/>
                </a:cxn>
                <a:cxn ang="0">
                  <a:pos x="44" y="823"/>
                </a:cxn>
                <a:cxn ang="0">
                  <a:pos x="161" y="101"/>
                </a:cxn>
                <a:cxn ang="0">
                  <a:pos x="247" y="33"/>
                </a:cxn>
                <a:cxn ang="0">
                  <a:pos x="1246" y="101"/>
                </a:cxn>
                <a:cxn ang="0">
                  <a:pos x="1252" y="106"/>
                </a:cxn>
                <a:cxn ang="0">
                  <a:pos x="1269" y="118"/>
                </a:cxn>
                <a:cxn ang="0">
                  <a:pos x="1287" y="134"/>
                </a:cxn>
                <a:cxn ang="0">
                  <a:pos x="1302" y="147"/>
                </a:cxn>
                <a:cxn ang="0">
                  <a:pos x="1322" y="184"/>
                </a:cxn>
                <a:cxn ang="0">
                  <a:pos x="1330" y="210"/>
                </a:cxn>
                <a:cxn ang="0">
                  <a:pos x="1233" y="982"/>
                </a:cxn>
                <a:cxn ang="0">
                  <a:pos x="1283" y="779"/>
                </a:cxn>
                <a:cxn ang="0">
                  <a:pos x="1345" y="133"/>
                </a:cxn>
                <a:cxn ang="0">
                  <a:pos x="1396" y="204"/>
                </a:cxn>
                <a:cxn ang="0">
                  <a:pos x="1288" y="1029"/>
                </a:cxn>
                <a:cxn ang="0">
                  <a:pos x="1428" y="309"/>
                </a:cxn>
                <a:cxn ang="0">
                  <a:pos x="1430" y="138"/>
                </a:cxn>
              </a:cxnLst>
              <a:rect l="0" t="0" r="r" b="b"/>
              <a:pathLst>
                <a:path w="1437" h="1059">
                  <a:moveTo>
                    <a:pt x="1430" y="138"/>
                  </a:moveTo>
                  <a:lnTo>
                    <a:pt x="1424" y="136"/>
                  </a:lnTo>
                  <a:lnTo>
                    <a:pt x="1407" y="129"/>
                  </a:lnTo>
                  <a:lnTo>
                    <a:pt x="1382" y="118"/>
                  </a:lnTo>
                  <a:lnTo>
                    <a:pt x="1355" y="106"/>
                  </a:lnTo>
                  <a:lnTo>
                    <a:pt x="1326" y="95"/>
                  </a:lnTo>
                  <a:lnTo>
                    <a:pt x="1300" y="84"/>
                  </a:lnTo>
                  <a:lnTo>
                    <a:pt x="1279" y="76"/>
                  </a:lnTo>
                  <a:lnTo>
                    <a:pt x="1269" y="72"/>
                  </a:lnTo>
                  <a:lnTo>
                    <a:pt x="1263" y="70"/>
                  </a:lnTo>
                  <a:lnTo>
                    <a:pt x="1250" y="69"/>
                  </a:lnTo>
                  <a:lnTo>
                    <a:pt x="1232" y="68"/>
                  </a:lnTo>
                  <a:lnTo>
                    <a:pt x="1208" y="66"/>
                  </a:lnTo>
                  <a:lnTo>
                    <a:pt x="1182" y="65"/>
                  </a:lnTo>
                  <a:lnTo>
                    <a:pt x="1153" y="63"/>
                  </a:lnTo>
                  <a:lnTo>
                    <a:pt x="1120" y="61"/>
                  </a:lnTo>
                  <a:lnTo>
                    <a:pt x="1088" y="60"/>
                  </a:lnTo>
                  <a:lnTo>
                    <a:pt x="1055" y="58"/>
                  </a:lnTo>
                  <a:lnTo>
                    <a:pt x="1023" y="55"/>
                  </a:lnTo>
                  <a:lnTo>
                    <a:pt x="993" y="54"/>
                  </a:lnTo>
                  <a:lnTo>
                    <a:pt x="965" y="52"/>
                  </a:lnTo>
                  <a:lnTo>
                    <a:pt x="942" y="51"/>
                  </a:lnTo>
                  <a:lnTo>
                    <a:pt x="922" y="48"/>
                  </a:lnTo>
                  <a:lnTo>
                    <a:pt x="907" y="47"/>
                  </a:lnTo>
                  <a:lnTo>
                    <a:pt x="899" y="45"/>
                  </a:lnTo>
                  <a:lnTo>
                    <a:pt x="887" y="43"/>
                  </a:lnTo>
                  <a:lnTo>
                    <a:pt x="864" y="40"/>
                  </a:lnTo>
                  <a:lnTo>
                    <a:pt x="830" y="38"/>
                  </a:lnTo>
                  <a:lnTo>
                    <a:pt x="788" y="34"/>
                  </a:lnTo>
                  <a:lnTo>
                    <a:pt x="740" y="31"/>
                  </a:lnTo>
                  <a:lnTo>
                    <a:pt x="686" y="27"/>
                  </a:lnTo>
                  <a:lnTo>
                    <a:pt x="629" y="23"/>
                  </a:lnTo>
                  <a:lnTo>
                    <a:pt x="571" y="19"/>
                  </a:lnTo>
                  <a:lnTo>
                    <a:pt x="513" y="16"/>
                  </a:lnTo>
                  <a:lnTo>
                    <a:pt x="458" y="11"/>
                  </a:lnTo>
                  <a:lnTo>
                    <a:pt x="406" y="9"/>
                  </a:lnTo>
                  <a:lnTo>
                    <a:pt x="359" y="5"/>
                  </a:lnTo>
                  <a:lnTo>
                    <a:pt x="320" y="3"/>
                  </a:lnTo>
                  <a:lnTo>
                    <a:pt x="290" y="1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183" y="15"/>
                  </a:lnTo>
                  <a:lnTo>
                    <a:pt x="114" y="73"/>
                  </a:lnTo>
                  <a:lnTo>
                    <a:pt x="0" y="833"/>
                  </a:lnTo>
                  <a:lnTo>
                    <a:pt x="38" y="821"/>
                  </a:lnTo>
                  <a:lnTo>
                    <a:pt x="44" y="823"/>
                  </a:lnTo>
                  <a:lnTo>
                    <a:pt x="133" y="172"/>
                  </a:lnTo>
                  <a:lnTo>
                    <a:pt x="161" y="101"/>
                  </a:lnTo>
                  <a:lnTo>
                    <a:pt x="194" y="58"/>
                  </a:lnTo>
                  <a:lnTo>
                    <a:pt x="247" y="33"/>
                  </a:lnTo>
                  <a:lnTo>
                    <a:pt x="1174" y="86"/>
                  </a:lnTo>
                  <a:lnTo>
                    <a:pt x="1246" y="101"/>
                  </a:lnTo>
                  <a:lnTo>
                    <a:pt x="1248" y="102"/>
                  </a:lnTo>
                  <a:lnTo>
                    <a:pt x="1252" y="106"/>
                  </a:lnTo>
                  <a:lnTo>
                    <a:pt x="1259" y="111"/>
                  </a:lnTo>
                  <a:lnTo>
                    <a:pt x="1269" y="118"/>
                  </a:lnTo>
                  <a:lnTo>
                    <a:pt x="1278" y="126"/>
                  </a:lnTo>
                  <a:lnTo>
                    <a:pt x="1287" y="134"/>
                  </a:lnTo>
                  <a:lnTo>
                    <a:pt x="1295" y="141"/>
                  </a:lnTo>
                  <a:lnTo>
                    <a:pt x="1302" y="147"/>
                  </a:lnTo>
                  <a:lnTo>
                    <a:pt x="1313" y="163"/>
                  </a:lnTo>
                  <a:lnTo>
                    <a:pt x="1322" y="184"/>
                  </a:lnTo>
                  <a:lnTo>
                    <a:pt x="1328" y="202"/>
                  </a:lnTo>
                  <a:lnTo>
                    <a:pt x="1330" y="210"/>
                  </a:lnTo>
                  <a:lnTo>
                    <a:pt x="1269" y="684"/>
                  </a:lnTo>
                  <a:lnTo>
                    <a:pt x="1233" y="982"/>
                  </a:lnTo>
                  <a:lnTo>
                    <a:pt x="1250" y="996"/>
                  </a:lnTo>
                  <a:lnTo>
                    <a:pt x="1283" y="779"/>
                  </a:lnTo>
                  <a:lnTo>
                    <a:pt x="1359" y="242"/>
                  </a:lnTo>
                  <a:lnTo>
                    <a:pt x="1345" y="133"/>
                  </a:lnTo>
                  <a:lnTo>
                    <a:pt x="1382" y="158"/>
                  </a:lnTo>
                  <a:lnTo>
                    <a:pt x="1396" y="204"/>
                  </a:lnTo>
                  <a:lnTo>
                    <a:pt x="1382" y="338"/>
                  </a:lnTo>
                  <a:lnTo>
                    <a:pt x="1288" y="1029"/>
                  </a:lnTo>
                  <a:lnTo>
                    <a:pt x="1324" y="1059"/>
                  </a:lnTo>
                  <a:lnTo>
                    <a:pt x="1428" y="309"/>
                  </a:lnTo>
                  <a:lnTo>
                    <a:pt x="1437" y="238"/>
                  </a:lnTo>
                  <a:lnTo>
                    <a:pt x="143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9" name="Freeform 301"/>
            <p:cNvSpPr>
              <a:spLocks/>
            </p:cNvSpPr>
            <p:nvPr/>
          </p:nvSpPr>
          <p:spPr bwMode="auto">
            <a:xfrm>
              <a:off x="589" y="2852"/>
              <a:ext cx="13" cy="9"/>
            </a:xfrm>
            <a:custGeom>
              <a:avLst/>
              <a:gdLst/>
              <a:ahLst/>
              <a:cxnLst>
                <a:cxn ang="0">
                  <a:pos x="36" y="25"/>
                </a:cxn>
                <a:cxn ang="0">
                  <a:pos x="38" y="25"/>
                </a:cxn>
                <a:cxn ang="0">
                  <a:pos x="44" y="26"/>
                </a:cxn>
                <a:cxn ang="0">
                  <a:pos x="52" y="28"/>
                </a:cxn>
                <a:cxn ang="0">
                  <a:pos x="61" y="34"/>
                </a:cxn>
                <a:cxn ang="0">
                  <a:pos x="69" y="42"/>
                </a:cxn>
                <a:cxn ang="0">
                  <a:pos x="77" y="49"/>
                </a:cxn>
                <a:cxn ang="0">
                  <a:pos x="81" y="54"/>
                </a:cxn>
                <a:cxn ang="0">
                  <a:pos x="84" y="56"/>
                </a:cxn>
                <a:cxn ang="0">
                  <a:pos x="76" y="33"/>
                </a:cxn>
                <a:cxn ang="0">
                  <a:pos x="28" y="7"/>
                </a:cxn>
                <a:cxn ang="0">
                  <a:pos x="0" y="0"/>
                </a:cxn>
                <a:cxn ang="0">
                  <a:pos x="36" y="25"/>
                </a:cxn>
              </a:cxnLst>
              <a:rect l="0" t="0" r="r" b="b"/>
              <a:pathLst>
                <a:path w="84" h="56">
                  <a:moveTo>
                    <a:pt x="36" y="25"/>
                  </a:moveTo>
                  <a:lnTo>
                    <a:pt x="38" y="25"/>
                  </a:lnTo>
                  <a:lnTo>
                    <a:pt x="44" y="26"/>
                  </a:lnTo>
                  <a:lnTo>
                    <a:pt x="52" y="28"/>
                  </a:lnTo>
                  <a:lnTo>
                    <a:pt x="61" y="34"/>
                  </a:lnTo>
                  <a:lnTo>
                    <a:pt x="69" y="42"/>
                  </a:lnTo>
                  <a:lnTo>
                    <a:pt x="77" y="49"/>
                  </a:lnTo>
                  <a:lnTo>
                    <a:pt x="81" y="54"/>
                  </a:lnTo>
                  <a:lnTo>
                    <a:pt x="84" y="56"/>
                  </a:lnTo>
                  <a:lnTo>
                    <a:pt x="76" y="33"/>
                  </a:lnTo>
                  <a:lnTo>
                    <a:pt x="28" y="7"/>
                  </a:lnTo>
                  <a:lnTo>
                    <a:pt x="0" y="0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Freeform 302"/>
            <p:cNvSpPr>
              <a:spLocks/>
            </p:cNvSpPr>
            <p:nvPr/>
          </p:nvSpPr>
          <p:spPr bwMode="auto">
            <a:xfrm>
              <a:off x="420" y="2853"/>
              <a:ext cx="16" cy="1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" y="40"/>
                </a:cxn>
                <a:cxn ang="0">
                  <a:pos x="4" y="43"/>
                </a:cxn>
                <a:cxn ang="0">
                  <a:pos x="9" y="44"/>
                </a:cxn>
                <a:cxn ang="0">
                  <a:pos x="15" y="46"/>
                </a:cxn>
                <a:cxn ang="0">
                  <a:pos x="22" y="50"/>
                </a:cxn>
                <a:cxn ang="0">
                  <a:pos x="28" y="52"/>
                </a:cxn>
                <a:cxn ang="0">
                  <a:pos x="32" y="54"/>
                </a:cxn>
                <a:cxn ang="0">
                  <a:pos x="36" y="55"/>
                </a:cxn>
                <a:cxn ang="0">
                  <a:pos x="39" y="59"/>
                </a:cxn>
                <a:cxn ang="0">
                  <a:pos x="43" y="61"/>
                </a:cxn>
                <a:cxn ang="0">
                  <a:pos x="47" y="62"/>
                </a:cxn>
                <a:cxn ang="0">
                  <a:pos x="52" y="60"/>
                </a:cxn>
                <a:cxn ang="0">
                  <a:pos x="57" y="57"/>
                </a:cxn>
                <a:cxn ang="0">
                  <a:pos x="62" y="51"/>
                </a:cxn>
                <a:cxn ang="0">
                  <a:pos x="69" y="43"/>
                </a:cxn>
                <a:cxn ang="0">
                  <a:pos x="76" y="33"/>
                </a:cxn>
                <a:cxn ang="0">
                  <a:pos x="83" y="25"/>
                </a:cxn>
                <a:cxn ang="0">
                  <a:pos x="89" y="17"/>
                </a:cxn>
                <a:cxn ang="0">
                  <a:pos x="93" y="12"/>
                </a:cxn>
                <a:cxn ang="0">
                  <a:pos x="94" y="10"/>
                </a:cxn>
                <a:cxn ang="0">
                  <a:pos x="86" y="0"/>
                </a:cxn>
                <a:cxn ang="0">
                  <a:pos x="86" y="10"/>
                </a:cxn>
                <a:cxn ang="0">
                  <a:pos x="57" y="45"/>
                </a:cxn>
                <a:cxn ang="0">
                  <a:pos x="48" y="53"/>
                </a:cxn>
                <a:cxn ang="0">
                  <a:pos x="35" y="47"/>
                </a:cxn>
                <a:cxn ang="0">
                  <a:pos x="0" y="40"/>
                </a:cxn>
              </a:cxnLst>
              <a:rect l="0" t="0" r="r" b="b"/>
              <a:pathLst>
                <a:path w="94" h="62">
                  <a:moveTo>
                    <a:pt x="0" y="40"/>
                  </a:moveTo>
                  <a:lnTo>
                    <a:pt x="1" y="40"/>
                  </a:lnTo>
                  <a:lnTo>
                    <a:pt x="4" y="43"/>
                  </a:lnTo>
                  <a:lnTo>
                    <a:pt x="9" y="44"/>
                  </a:lnTo>
                  <a:lnTo>
                    <a:pt x="15" y="46"/>
                  </a:lnTo>
                  <a:lnTo>
                    <a:pt x="22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5"/>
                  </a:lnTo>
                  <a:lnTo>
                    <a:pt x="39" y="59"/>
                  </a:lnTo>
                  <a:lnTo>
                    <a:pt x="43" y="61"/>
                  </a:lnTo>
                  <a:lnTo>
                    <a:pt x="47" y="62"/>
                  </a:lnTo>
                  <a:lnTo>
                    <a:pt x="52" y="60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9" y="43"/>
                  </a:lnTo>
                  <a:lnTo>
                    <a:pt x="76" y="33"/>
                  </a:lnTo>
                  <a:lnTo>
                    <a:pt x="83" y="25"/>
                  </a:lnTo>
                  <a:lnTo>
                    <a:pt x="89" y="17"/>
                  </a:lnTo>
                  <a:lnTo>
                    <a:pt x="93" y="12"/>
                  </a:lnTo>
                  <a:lnTo>
                    <a:pt x="94" y="1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57" y="45"/>
                  </a:lnTo>
                  <a:lnTo>
                    <a:pt x="48" y="53"/>
                  </a:lnTo>
                  <a:lnTo>
                    <a:pt x="35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Freeform 303"/>
            <p:cNvSpPr>
              <a:spLocks/>
            </p:cNvSpPr>
            <p:nvPr/>
          </p:nvSpPr>
          <p:spPr bwMode="auto">
            <a:xfrm>
              <a:off x="489" y="2767"/>
              <a:ext cx="102" cy="24"/>
            </a:xfrm>
            <a:custGeom>
              <a:avLst/>
              <a:gdLst/>
              <a:ahLst/>
              <a:cxnLst>
                <a:cxn ang="0">
                  <a:pos x="562" y="87"/>
                </a:cxn>
                <a:cxn ang="0">
                  <a:pos x="501" y="73"/>
                </a:cxn>
                <a:cxn ang="0">
                  <a:pos x="467" y="80"/>
                </a:cxn>
                <a:cxn ang="0">
                  <a:pos x="441" y="68"/>
                </a:cxn>
                <a:cxn ang="0">
                  <a:pos x="429" y="68"/>
                </a:cxn>
                <a:cxn ang="0">
                  <a:pos x="374" y="116"/>
                </a:cxn>
                <a:cxn ang="0">
                  <a:pos x="359" y="24"/>
                </a:cxn>
                <a:cxn ang="0">
                  <a:pos x="352" y="21"/>
                </a:cxn>
                <a:cxn ang="0">
                  <a:pos x="319" y="59"/>
                </a:cxn>
                <a:cxn ang="0">
                  <a:pos x="278" y="81"/>
                </a:cxn>
                <a:cxn ang="0">
                  <a:pos x="267" y="65"/>
                </a:cxn>
                <a:cxn ang="0">
                  <a:pos x="255" y="68"/>
                </a:cxn>
                <a:cxn ang="0">
                  <a:pos x="240" y="87"/>
                </a:cxn>
                <a:cxn ang="0">
                  <a:pos x="224" y="101"/>
                </a:cxn>
                <a:cxn ang="0">
                  <a:pos x="219" y="72"/>
                </a:cxn>
                <a:cxn ang="0">
                  <a:pos x="213" y="65"/>
                </a:cxn>
                <a:cxn ang="0">
                  <a:pos x="209" y="61"/>
                </a:cxn>
                <a:cxn ang="0">
                  <a:pos x="190" y="78"/>
                </a:cxn>
                <a:cxn ang="0">
                  <a:pos x="163" y="107"/>
                </a:cxn>
                <a:cxn ang="0">
                  <a:pos x="153" y="111"/>
                </a:cxn>
                <a:cxn ang="0">
                  <a:pos x="161" y="66"/>
                </a:cxn>
                <a:cxn ang="0">
                  <a:pos x="163" y="31"/>
                </a:cxn>
                <a:cxn ang="0">
                  <a:pos x="153" y="29"/>
                </a:cxn>
                <a:cxn ang="0">
                  <a:pos x="102" y="76"/>
                </a:cxn>
                <a:cxn ang="0">
                  <a:pos x="90" y="89"/>
                </a:cxn>
                <a:cxn ang="0">
                  <a:pos x="93" y="54"/>
                </a:cxn>
                <a:cxn ang="0">
                  <a:pos x="83" y="2"/>
                </a:cxn>
                <a:cxn ang="0">
                  <a:pos x="65" y="1"/>
                </a:cxn>
                <a:cxn ang="0">
                  <a:pos x="35" y="7"/>
                </a:cxn>
                <a:cxn ang="0">
                  <a:pos x="1" y="62"/>
                </a:cxn>
                <a:cxn ang="0">
                  <a:pos x="1" y="71"/>
                </a:cxn>
                <a:cxn ang="0">
                  <a:pos x="6" y="80"/>
                </a:cxn>
                <a:cxn ang="0">
                  <a:pos x="16" y="78"/>
                </a:cxn>
                <a:cxn ang="0">
                  <a:pos x="25" y="64"/>
                </a:cxn>
                <a:cxn ang="0">
                  <a:pos x="36" y="38"/>
                </a:cxn>
                <a:cxn ang="0">
                  <a:pos x="38" y="24"/>
                </a:cxn>
                <a:cxn ang="0">
                  <a:pos x="72" y="11"/>
                </a:cxn>
                <a:cxn ang="0">
                  <a:pos x="75" y="101"/>
                </a:cxn>
                <a:cxn ang="0">
                  <a:pos x="79" y="123"/>
                </a:cxn>
                <a:cxn ang="0">
                  <a:pos x="106" y="93"/>
                </a:cxn>
                <a:cxn ang="0">
                  <a:pos x="151" y="49"/>
                </a:cxn>
                <a:cxn ang="0">
                  <a:pos x="134" y="134"/>
                </a:cxn>
                <a:cxn ang="0">
                  <a:pos x="142" y="141"/>
                </a:cxn>
                <a:cxn ang="0">
                  <a:pos x="183" y="107"/>
                </a:cxn>
                <a:cxn ang="0">
                  <a:pos x="206" y="93"/>
                </a:cxn>
                <a:cxn ang="0">
                  <a:pos x="216" y="117"/>
                </a:cxn>
                <a:cxn ang="0">
                  <a:pos x="229" y="119"/>
                </a:cxn>
                <a:cxn ang="0">
                  <a:pos x="257" y="90"/>
                </a:cxn>
                <a:cxn ang="0">
                  <a:pos x="276" y="104"/>
                </a:cxn>
                <a:cxn ang="0">
                  <a:pos x="297" y="109"/>
                </a:cxn>
                <a:cxn ang="0">
                  <a:pos x="320" y="82"/>
                </a:cxn>
                <a:cxn ang="0">
                  <a:pos x="351" y="42"/>
                </a:cxn>
                <a:cxn ang="0">
                  <a:pos x="364" y="130"/>
                </a:cxn>
                <a:cxn ang="0">
                  <a:pos x="379" y="131"/>
                </a:cxn>
                <a:cxn ang="0">
                  <a:pos x="407" y="109"/>
                </a:cxn>
                <a:cxn ang="0">
                  <a:pos x="432" y="85"/>
                </a:cxn>
                <a:cxn ang="0">
                  <a:pos x="438" y="93"/>
                </a:cxn>
                <a:cxn ang="0">
                  <a:pos x="465" y="95"/>
                </a:cxn>
                <a:cxn ang="0">
                  <a:pos x="504" y="89"/>
                </a:cxn>
                <a:cxn ang="0">
                  <a:pos x="518" y="98"/>
                </a:cxn>
                <a:cxn ang="0">
                  <a:pos x="586" y="98"/>
                </a:cxn>
                <a:cxn ang="0">
                  <a:pos x="615" y="90"/>
                </a:cxn>
              </a:cxnLst>
              <a:rect l="0" t="0" r="r" b="b"/>
              <a:pathLst>
                <a:path w="615" h="141">
                  <a:moveTo>
                    <a:pt x="608" y="83"/>
                  </a:moveTo>
                  <a:lnTo>
                    <a:pt x="598" y="83"/>
                  </a:lnTo>
                  <a:lnTo>
                    <a:pt x="589" y="83"/>
                  </a:lnTo>
                  <a:lnTo>
                    <a:pt x="580" y="85"/>
                  </a:lnTo>
                  <a:lnTo>
                    <a:pt x="572" y="86"/>
                  </a:lnTo>
                  <a:lnTo>
                    <a:pt x="562" y="87"/>
                  </a:lnTo>
                  <a:lnTo>
                    <a:pt x="553" y="88"/>
                  </a:lnTo>
                  <a:lnTo>
                    <a:pt x="544" y="88"/>
                  </a:lnTo>
                  <a:lnTo>
                    <a:pt x="535" y="88"/>
                  </a:lnTo>
                  <a:lnTo>
                    <a:pt x="515" y="83"/>
                  </a:lnTo>
                  <a:lnTo>
                    <a:pt x="507" y="74"/>
                  </a:lnTo>
                  <a:lnTo>
                    <a:pt x="501" y="73"/>
                  </a:lnTo>
                  <a:lnTo>
                    <a:pt x="495" y="73"/>
                  </a:lnTo>
                  <a:lnTo>
                    <a:pt x="489" y="74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3" y="79"/>
                  </a:lnTo>
                  <a:lnTo>
                    <a:pt x="467" y="80"/>
                  </a:lnTo>
                  <a:lnTo>
                    <a:pt x="461" y="80"/>
                  </a:lnTo>
                  <a:lnTo>
                    <a:pt x="446" y="80"/>
                  </a:lnTo>
                  <a:lnTo>
                    <a:pt x="444" y="78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1" y="68"/>
                  </a:lnTo>
                  <a:lnTo>
                    <a:pt x="439" y="68"/>
                  </a:lnTo>
                  <a:lnTo>
                    <a:pt x="439" y="68"/>
                  </a:lnTo>
                  <a:lnTo>
                    <a:pt x="437" y="67"/>
                  </a:lnTo>
                  <a:lnTo>
                    <a:pt x="435" y="66"/>
                  </a:lnTo>
                  <a:lnTo>
                    <a:pt x="431" y="66"/>
                  </a:lnTo>
                  <a:lnTo>
                    <a:pt x="429" y="68"/>
                  </a:lnTo>
                  <a:lnTo>
                    <a:pt x="419" y="78"/>
                  </a:lnTo>
                  <a:lnTo>
                    <a:pt x="414" y="81"/>
                  </a:lnTo>
                  <a:lnTo>
                    <a:pt x="409" y="86"/>
                  </a:lnTo>
                  <a:lnTo>
                    <a:pt x="405" y="91"/>
                  </a:lnTo>
                  <a:lnTo>
                    <a:pt x="401" y="96"/>
                  </a:lnTo>
                  <a:lnTo>
                    <a:pt x="374" y="116"/>
                  </a:lnTo>
                  <a:lnTo>
                    <a:pt x="373" y="110"/>
                  </a:lnTo>
                  <a:lnTo>
                    <a:pt x="371" y="97"/>
                  </a:lnTo>
                  <a:lnTo>
                    <a:pt x="369" y="83"/>
                  </a:lnTo>
                  <a:lnTo>
                    <a:pt x="366" y="71"/>
                  </a:lnTo>
                  <a:lnTo>
                    <a:pt x="366" y="57"/>
                  </a:lnTo>
                  <a:lnTo>
                    <a:pt x="359" y="24"/>
                  </a:lnTo>
                  <a:lnTo>
                    <a:pt x="359" y="24"/>
                  </a:lnTo>
                  <a:lnTo>
                    <a:pt x="358" y="23"/>
                  </a:lnTo>
                  <a:lnTo>
                    <a:pt x="358" y="23"/>
                  </a:lnTo>
                  <a:lnTo>
                    <a:pt x="357" y="22"/>
                  </a:lnTo>
                  <a:lnTo>
                    <a:pt x="355" y="21"/>
                  </a:lnTo>
                  <a:lnTo>
                    <a:pt x="352" y="21"/>
                  </a:lnTo>
                  <a:lnTo>
                    <a:pt x="350" y="22"/>
                  </a:lnTo>
                  <a:lnTo>
                    <a:pt x="348" y="23"/>
                  </a:lnTo>
                  <a:lnTo>
                    <a:pt x="335" y="38"/>
                  </a:lnTo>
                  <a:lnTo>
                    <a:pt x="329" y="45"/>
                  </a:lnTo>
                  <a:lnTo>
                    <a:pt x="325" y="52"/>
                  </a:lnTo>
                  <a:lnTo>
                    <a:pt x="319" y="59"/>
                  </a:lnTo>
                  <a:lnTo>
                    <a:pt x="313" y="67"/>
                  </a:lnTo>
                  <a:lnTo>
                    <a:pt x="292" y="95"/>
                  </a:lnTo>
                  <a:lnTo>
                    <a:pt x="286" y="94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78" y="81"/>
                  </a:lnTo>
                  <a:lnTo>
                    <a:pt x="274" y="7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5"/>
                  </a:lnTo>
                  <a:lnTo>
                    <a:pt x="265" y="65"/>
                  </a:lnTo>
                  <a:lnTo>
                    <a:pt x="264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7" y="66"/>
                  </a:lnTo>
                  <a:lnTo>
                    <a:pt x="255" y="68"/>
                  </a:lnTo>
                  <a:lnTo>
                    <a:pt x="253" y="73"/>
                  </a:lnTo>
                  <a:lnTo>
                    <a:pt x="247" y="80"/>
                  </a:lnTo>
                  <a:lnTo>
                    <a:pt x="246" y="81"/>
                  </a:lnTo>
                  <a:lnTo>
                    <a:pt x="245" y="82"/>
                  </a:lnTo>
                  <a:lnTo>
                    <a:pt x="242" y="85"/>
                  </a:lnTo>
                  <a:lnTo>
                    <a:pt x="240" y="87"/>
                  </a:lnTo>
                  <a:lnTo>
                    <a:pt x="239" y="88"/>
                  </a:lnTo>
                  <a:lnTo>
                    <a:pt x="236" y="91"/>
                  </a:lnTo>
                  <a:lnTo>
                    <a:pt x="232" y="96"/>
                  </a:lnTo>
                  <a:lnTo>
                    <a:pt x="225" y="104"/>
                  </a:lnTo>
                  <a:lnTo>
                    <a:pt x="224" y="102"/>
                  </a:lnTo>
                  <a:lnTo>
                    <a:pt x="224" y="101"/>
                  </a:lnTo>
                  <a:lnTo>
                    <a:pt x="222" y="98"/>
                  </a:lnTo>
                  <a:lnTo>
                    <a:pt x="221" y="96"/>
                  </a:lnTo>
                  <a:lnTo>
                    <a:pt x="220" y="83"/>
                  </a:lnTo>
                  <a:lnTo>
                    <a:pt x="219" y="76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214" y="67"/>
                  </a:lnTo>
                  <a:lnTo>
                    <a:pt x="213" y="65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1" y="62"/>
                  </a:lnTo>
                  <a:lnTo>
                    <a:pt x="209" y="61"/>
                  </a:lnTo>
                  <a:lnTo>
                    <a:pt x="205" y="61"/>
                  </a:lnTo>
                  <a:lnTo>
                    <a:pt x="204" y="62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95" y="72"/>
                  </a:lnTo>
                  <a:lnTo>
                    <a:pt x="190" y="78"/>
                  </a:lnTo>
                  <a:lnTo>
                    <a:pt x="187" y="82"/>
                  </a:lnTo>
                  <a:lnTo>
                    <a:pt x="182" y="88"/>
                  </a:lnTo>
                  <a:lnTo>
                    <a:pt x="175" y="95"/>
                  </a:lnTo>
                  <a:lnTo>
                    <a:pt x="169" y="101"/>
                  </a:lnTo>
                  <a:lnTo>
                    <a:pt x="164" y="105"/>
                  </a:lnTo>
                  <a:lnTo>
                    <a:pt x="163" y="107"/>
                  </a:lnTo>
                  <a:lnTo>
                    <a:pt x="160" y="110"/>
                  </a:lnTo>
                  <a:lnTo>
                    <a:pt x="156" y="112"/>
                  </a:lnTo>
                  <a:lnTo>
                    <a:pt x="153" y="115"/>
                  </a:lnTo>
                  <a:lnTo>
                    <a:pt x="151" y="117"/>
                  </a:lnTo>
                  <a:lnTo>
                    <a:pt x="152" y="115"/>
                  </a:lnTo>
                  <a:lnTo>
                    <a:pt x="153" y="111"/>
                  </a:lnTo>
                  <a:lnTo>
                    <a:pt x="154" y="108"/>
                  </a:lnTo>
                  <a:lnTo>
                    <a:pt x="155" y="103"/>
                  </a:lnTo>
                  <a:lnTo>
                    <a:pt x="156" y="89"/>
                  </a:lnTo>
                  <a:lnTo>
                    <a:pt x="159" y="78"/>
                  </a:lnTo>
                  <a:lnTo>
                    <a:pt x="160" y="69"/>
                  </a:lnTo>
                  <a:lnTo>
                    <a:pt x="161" y="66"/>
                  </a:lnTo>
                  <a:lnTo>
                    <a:pt x="162" y="47"/>
                  </a:lnTo>
                  <a:lnTo>
                    <a:pt x="163" y="37"/>
                  </a:lnTo>
                  <a:lnTo>
                    <a:pt x="163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3" y="31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8" y="28"/>
                  </a:lnTo>
                  <a:lnTo>
                    <a:pt x="155" y="28"/>
                  </a:lnTo>
                  <a:lnTo>
                    <a:pt x="154" y="29"/>
                  </a:lnTo>
                  <a:lnTo>
                    <a:pt x="153" y="29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1" y="46"/>
                  </a:lnTo>
                  <a:lnTo>
                    <a:pt x="122" y="54"/>
                  </a:lnTo>
                  <a:lnTo>
                    <a:pt x="111" y="67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93" y="86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8"/>
                  </a:lnTo>
                  <a:lnTo>
                    <a:pt x="90" y="89"/>
                  </a:lnTo>
                  <a:lnTo>
                    <a:pt x="90" y="87"/>
                  </a:lnTo>
                  <a:lnTo>
                    <a:pt x="90" y="86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3" y="67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3" y="42"/>
                  </a:lnTo>
                  <a:lnTo>
                    <a:pt x="88" y="19"/>
                  </a:lnTo>
                  <a:lnTo>
                    <a:pt x="86" y="9"/>
                  </a:lnTo>
                  <a:lnTo>
                    <a:pt x="84" y="4"/>
                  </a:lnTo>
                  <a:lnTo>
                    <a:pt x="83" y="2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6" y="3"/>
                  </a:lnTo>
                  <a:lnTo>
                    <a:pt x="41" y="4"/>
                  </a:lnTo>
                  <a:lnTo>
                    <a:pt x="35" y="7"/>
                  </a:lnTo>
                  <a:lnTo>
                    <a:pt x="24" y="16"/>
                  </a:lnTo>
                  <a:lnTo>
                    <a:pt x="16" y="26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7" y="81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5" y="80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1" y="71"/>
                  </a:lnTo>
                  <a:lnTo>
                    <a:pt x="23" y="67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8" y="57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35" y="42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35" y="28"/>
                  </a:lnTo>
                  <a:lnTo>
                    <a:pt x="38" y="24"/>
                  </a:lnTo>
                  <a:lnTo>
                    <a:pt x="44" y="21"/>
                  </a:lnTo>
                  <a:lnTo>
                    <a:pt x="48" y="18"/>
                  </a:lnTo>
                  <a:lnTo>
                    <a:pt x="54" y="15"/>
                  </a:lnTo>
                  <a:lnTo>
                    <a:pt x="60" y="14"/>
                  </a:lnTo>
                  <a:lnTo>
                    <a:pt x="66" y="1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5" y="21"/>
                  </a:lnTo>
                  <a:lnTo>
                    <a:pt x="79" y="40"/>
                  </a:lnTo>
                  <a:lnTo>
                    <a:pt x="79" y="60"/>
                  </a:lnTo>
                  <a:lnTo>
                    <a:pt x="77" y="81"/>
                  </a:lnTo>
                  <a:lnTo>
                    <a:pt x="75" y="101"/>
                  </a:lnTo>
                  <a:lnTo>
                    <a:pt x="74" y="116"/>
                  </a:lnTo>
                  <a:lnTo>
                    <a:pt x="74" y="117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6" y="121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6" y="110"/>
                  </a:lnTo>
                  <a:lnTo>
                    <a:pt x="101" y="101"/>
                  </a:lnTo>
                  <a:lnTo>
                    <a:pt x="106" y="93"/>
                  </a:lnTo>
                  <a:lnTo>
                    <a:pt x="113" y="85"/>
                  </a:lnTo>
                  <a:lnTo>
                    <a:pt x="120" y="76"/>
                  </a:lnTo>
                  <a:lnTo>
                    <a:pt x="127" y="69"/>
                  </a:lnTo>
                  <a:lnTo>
                    <a:pt x="135" y="62"/>
                  </a:lnTo>
                  <a:lnTo>
                    <a:pt x="144" y="55"/>
                  </a:lnTo>
                  <a:lnTo>
                    <a:pt x="151" y="49"/>
                  </a:lnTo>
                  <a:lnTo>
                    <a:pt x="146" y="66"/>
                  </a:lnTo>
                  <a:lnTo>
                    <a:pt x="142" y="83"/>
                  </a:lnTo>
                  <a:lnTo>
                    <a:pt x="139" y="101"/>
                  </a:lnTo>
                  <a:lnTo>
                    <a:pt x="135" y="118"/>
                  </a:lnTo>
                  <a:lnTo>
                    <a:pt x="134" y="133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7" y="140"/>
                  </a:lnTo>
                  <a:lnTo>
                    <a:pt x="139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61" y="132"/>
                  </a:lnTo>
                  <a:lnTo>
                    <a:pt x="166" y="125"/>
                  </a:lnTo>
                  <a:lnTo>
                    <a:pt x="171" y="119"/>
                  </a:lnTo>
                  <a:lnTo>
                    <a:pt x="177" y="114"/>
                  </a:lnTo>
                  <a:lnTo>
                    <a:pt x="183" y="107"/>
                  </a:lnTo>
                  <a:lnTo>
                    <a:pt x="189" y="101"/>
                  </a:lnTo>
                  <a:lnTo>
                    <a:pt x="195" y="95"/>
                  </a:lnTo>
                  <a:lnTo>
                    <a:pt x="199" y="89"/>
                  </a:lnTo>
                  <a:lnTo>
                    <a:pt x="205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98"/>
                  </a:lnTo>
                  <a:lnTo>
                    <a:pt x="210" y="103"/>
                  </a:lnTo>
                  <a:lnTo>
                    <a:pt x="211" y="108"/>
                  </a:lnTo>
                  <a:lnTo>
                    <a:pt x="213" y="114"/>
                  </a:lnTo>
                  <a:lnTo>
                    <a:pt x="214" y="115"/>
                  </a:lnTo>
                  <a:lnTo>
                    <a:pt x="216" y="117"/>
                  </a:lnTo>
                  <a:lnTo>
                    <a:pt x="217" y="118"/>
                  </a:lnTo>
                  <a:lnTo>
                    <a:pt x="218" y="118"/>
                  </a:lnTo>
                  <a:lnTo>
                    <a:pt x="225" y="119"/>
                  </a:lnTo>
                  <a:lnTo>
                    <a:pt x="226" y="119"/>
                  </a:lnTo>
                  <a:lnTo>
                    <a:pt x="228" y="119"/>
                  </a:lnTo>
                  <a:lnTo>
                    <a:pt x="229" y="119"/>
                  </a:lnTo>
                  <a:lnTo>
                    <a:pt x="231" y="118"/>
                  </a:lnTo>
                  <a:lnTo>
                    <a:pt x="240" y="110"/>
                  </a:lnTo>
                  <a:lnTo>
                    <a:pt x="243" y="105"/>
                  </a:lnTo>
                  <a:lnTo>
                    <a:pt x="248" y="100"/>
                  </a:lnTo>
                  <a:lnTo>
                    <a:pt x="253" y="95"/>
                  </a:lnTo>
                  <a:lnTo>
                    <a:pt x="257" y="90"/>
                  </a:lnTo>
                  <a:lnTo>
                    <a:pt x="263" y="81"/>
                  </a:lnTo>
                  <a:lnTo>
                    <a:pt x="265" y="86"/>
                  </a:lnTo>
                  <a:lnTo>
                    <a:pt x="268" y="89"/>
                  </a:lnTo>
                  <a:lnTo>
                    <a:pt x="269" y="93"/>
                  </a:lnTo>
                  <a:lnTo>
                    <a:pt x="271" y="96"/>
                  </a:lnTo>
                  <a:lnTo>
                    <a:pt x="276" y="104"/>
                  </a:lnTo>
                  <a:lnTo>
                    <a:pt x="277" y="105"/>
                  </a:lnTo>
                  <a:lnTo>
                    <a:pt x="278" y="105"/>
                  </a:lnTo>
                  <a:lnTo>
                    <a:pt x="279" y="107"/>
                  </a:lnTo>
                  <a:lnTo>
                    <a:pt x="280" y="107"/>
                  </a:lnTo>
                  <a:lnTo>
                    <a:pt x="294" y="109"/>
                  </a:lnTo>
                  <a:lnTo>
                    <a:pt x="297" y="109"/>
                  </a:lnTo>
                  <a:lnTo>
                    <a:pt x="298" y="109"/>
                  </a:lnTo>
                  <a:lnTo>
                    <a:pt x="300" y="108"/>
                  </a:lnTo>
                  <a:lnTo>
                    <a:pt x="301" y="107"/>
                  </a:lnTo>
                  <a:lnTo>
                    <a:pt x="309" y="95"/>
                  </a:lnTo>
                  <a:lnTo>
                    <a:pt x="315" y="88"/>
                  </a:lnTo>
                  <a:lnTo>
                    <a:pt x="320" y="82"/>
                  </a:lnTo>
                  <a:lnTo>
                    <a:pt x="326" y="75"/>
                  </a:lnTo>
                  <a:lnTo>
                    <a:pt x="330" y="68"/>
                  </a:lnTo>
                  <a:lnTo>
                    <a:pt x="336" y="61"/>
                  </a:lnTo>
                  <a:lnTo>
                    <a:pt x="341" y="54"/>
                  </a:lnTo>
                  <a:lnTo>
                    <a:pt x="347" y="49"/>
                  </a:lnTo>
                  <a:lnTo>
                    <a:pt x="351" y="42"/>
                  </a:lnTo>
                  <a:lnTo>
                    <a:pt x="351" y="59"/>
                  </a:lnTo>
                  <a:lnTo>
                    <a:pt x="354" y="76"/>
                  </a:lnTo>
                  <a:lnTo>
                    <a:pt x="355" y="95"/>
                  </a:lnTo>
                  <a:lnTo>
                    <a:pt x="358" y="112"/>
                  </a:lnTo>
                  <a:lnTo>
                    <a:pt x="363" y="126"/>
                  </a:lnTo>
                  <a:lnTo>
                    <a:pt x="364" y="130"/>
                  </a:lnTo>
                  <a:lnTo>
                    <a:pt x="366" y="131"/>
                  </a:lnTo>
                  <a:lnTo>
                    <a:pt x="369" y="132"/>
                  </a:lnTo>
                  <a:lnTo>
                    <a:pt x="371" y="132"/>
                  </a:lnTo>
                  <a:lnTo>
                    <a:pt x="377" y="132"/>
                  </a:lnTo>
                  <a:lnTo>
                    <a:pt x="378" y="132"/>
                  </a:lnTo>
                  <a:lnTo>
                    <a:pt x="379" y="131"/>
                  </a:lnTo>
                  <a:lnTo>
                    <a:pt x="379" y="131"/>
                  </a:lnTo>
                  <a:lnTo>
                    <a:pt x="380" y="131"/>
                  </a:lnTo>
                  <a:lnTo>
                    <a:pt x="393" y="121"/>
                  </a:lnTo>
                  <a:lnTo>
                    <a:pt x="398" y="117"/>
                  </a:lnTo>
                  <a:lnTo>
                    <a:pt x="402" y="114"/>
                  </a:lnTo>
                  <a:lnTo>
                    <a:pt x="407" y="109"/>
                  </a:lnTo>
                  <a:lnTo>
                    <a:pt x="410" y="104"/>
                  </a:lnTo>
                  <a:lnTo>
                    <a:pt x="415" y="101"/>
                  </a:lnTo>
                  <a:lnTo>
                    <a:pt x="419" y="96"/>
                  </a:lnTo>
                  <a:lnTo>
                    <a:pt x="423" y="91"/>
                  </a:lnTo>
                  <a:lnTo>
                    <a:pt x="428" y="88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7" y="91"/>
                  </a:lnTo>
                  <a:lnTo>
                    <a:pt x="438" y="93"/>
                  </a:lnTo>
                  <a:lnTo>
                    <a:pt x="439" y="93"/>
                  </a:lnTo>
                  <a:lnTo>
                    <a:pt x="441" y="94"/>
                  </a:lnTo>
                  <a:lnTo>
                    <a:pt x="442" y="94"/>
                  </a:lnTo>
                  <a:lnTo>
                    <a:pt x="452" y="96"/>
                  </a:lnTo>
                  <a:lnTo>
                    <a:pt x="459" y="96"/>
                  </a:lnTo>
                  <a:lnTo>
                    <a:pt x="465" y="95"/>
                  </a:lnTo>
                  <a:lnTo>
                    <a:pt x="472" y="93"/>
                  </a:lnTo>
                  <a:lnTo>
                    <a:pt x="478" y="91"/>
                  </a:lnTo>
                  <a:lnTo>
                    <a:pt x="485" y="90"/>
                  </a:lnTo>
                  <a:lnTo>
                    <a:pt x="490" y="89"/>
                  </a:lnTo>
                  <a:lnTo>
                    <a:pt x="497" y="88"/>
                  </a:lnTo>
                  <a:lnTo>
                    <a:pt x="504" y="89"/>
                  </a:lnTo>
                  <a:lnTo>
                    <a:pt x="506" y="94"/>
                  </a:lnTo>
                  <a:lnTo>
                    <a:pt x="507" y="95"/>
                  </a:lnTo>
                  <a:lnTo>
                    <a:pt x="508" y="95"/>
                  </a:lnTo>
                  <a:lnTo>
                    <a:pt x="508" y="96"/>
                  </a:lnTo>
                  <a:lnTo>
                    <a:pt x="509" y="96"/>
                  </a:lnTo>
                  <a:lnTo>
                    <a:pt x="518" y="98"/>
                  </a:lnTo>
                  <a:lnTo>
                    <a:pt x="530" y="101"/>
                  </a:lnTo>
                  <a:lnTo>
                    <a:pt x="540" y="102"/>
                  </a:lnTo>
                  <a:lnTo>
                    <a:pt x="552" y="102"/>
                  </a:lnTo>
                  <a:lnTo>
                    <a:pt x="564" y="101"/>
                  </a:lnTo>
                  <a:lnTo>
                    <a:pt x="575" y="100"/>
                  </a:lnTo>
                  <a:lnTo>
                    <a:pt x="586" y="98"/>
                  </a:lnTo>
                  <a:lnTo>
                    <a:pt x="597" y="97"/>
                  </a:lnTo>
                  <a:lnTo>
                    <a:pt x="608" y="97"/>
                  </a:lnTo>
                  <a:lnTo>
                    <a:pt x="611" y="97"/>
                  </a:lnTo>
                  <a:lnTo>
                    <a:pt x="613" y="95"/>
                  </a:lnTo>
                  <a:lnTo>
                    <a:pt x="615" y="94"/>
                  </a:lnTo>
                  <a:lnTo>
                    <a:pt x="615" y="90"/>
                  </a:lnTo>
                  <a:lnTo>
                    <a:pt x="613" y="88"/>
                  </a:lnTo>
                  <a:lnTo>
                    <a:pt x="612" y="86"/>
                  </a:lnTo>
                  <a:lnTo>
                    <a:pt x="610" y="85"/>
                  </a:lnTo>
                  <a:lnTo>
                    <a:pt x="608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2" name="Freeform 304"/>
            <p:cNvSpPr>
              <a:spLocks/>
            </p:cNvSpPr>
            <p:nvPr/>
          </p:nvSpPr>
          <p:spPr bwMode="auto">
            <a:xfrm>
              <a:off x="485" y="2804"/>
              <a:ext cx="35" cy="11"/>
            </a:xfrm>
            <a:custGeom>
              <a:avLst/>
              <a:gdLst/>
              <a:ahLst/>
              <a:cxnLst>
                <a:cxn ang="0">
                  <a:pos x="207" y="36"/>
                </a:cxn>
                <a:cxn ang="0">
                  <a:pos x="194" y="40"/>
                </a:cxn>
                <a:cxn ang="0">
                  <a:pos x="179" y="42"/>
                </a:cxn>
                <a:cxn ang="0">
                  <a:pos x="171" y="33"/>
                </a:cxn>
                <a:cxn ang="0">
                  <a:pos x="169" y="31"/>
                </a:cxn>
                <a:cxn ang="0">
                  <a:pos x="159" y="34"/>
                </a:cxn>
                <a:cxn ang="0">
                  <a:pos x="143" y="52"/>
                </a:cxn>
                <a:cxn ang="0">
                  <a:pos x="130" y="40"/>
                </a:cxn>
                <a:cxn ang="0">
                  <a:pos x="123" y="22"/>
                </a:cxn>
                <a:cxn ang="0">
                  <a:pos x="114" y="21"/>
                </a:cxn>
                <a:cxn ang="0">
                  <a:pos x="102" y="37"/>
                </a:cxn>
                <a:cxn ang="0">
                  <a:pos x="91" y="45"/>
                </a:cxn>
                <a:cxn ang="0">
                  <a:pos x="83" y="27"/>
                </a:cxn>
                <a:cxn ang="0">
                  <a:pos x="82" y="23"/>
                </a:cxn>
                <a:cxn ang="0">
                  <a:pos x="73" y="18"/>
                </a:cxn>
                <a:cxn ang="0">
                  <a:pos x="66" y="15"/>
                </a:cxn>
                <a:cxn ang="0">
                  <a:pos x="54" y="30"/>
                </a:cxn>
                <a:cxn ang="0">
                  <a:pos x="51" y="33"/>
                </a:cxn>
                <a:cxn ang="0">
                  <a:pos x="51" y="29"/>
                </a:cxn>
                <a:cxn ang="0">
                  <a:pos x="48" y="22"/>
                </a:cxn>
                <a:cxn ang="0">
                  <a:pos x="37" y="4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17" y="13"/>
                </a:cxn>
                <a:cxn ang="0">
                  <a:pos x="14" y="15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2"/>
                </a:cxn>
                <a:cxn ang="0">
                  <a:pos x="6" y="31"/>
                </a:cxn>
                <a:cxn ang="0">
                  <a:pos x="0" y="43"/>
                </a:cxn>
                <a:cxn ang="0">
                  <a:pos x="4" y="51"/>
                </a:cxn>
                <a:cxn ang="0">
                  <a:pos x="13" y="48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17" y="41"/>
                </a:cxn>
                <a:cxn ang="0">
                  <a:pos x="24" y="28"/>
                </a:cxn>
                <a:cxn ang="0">
                  <a:pos x="34" y="26"/>
                </a:cxn>
                <a:cxn ang="0">
                  <a:pos x="41" y="50"/>
                </a:cxn>
                <a:cxn ang="0">
                  <a:pos x="43" y="55"/>
                </a:cxn>
                <a:cxn ang="0">
                  <a:pos x="54" y="54"/>
                </a:cxn>
                <a:cxn ang="0">
                  <a:pos x="63" y="41"/>
                </a:cxn>
                <a:cxn ang="0">
                  <a:pos x="73" y="43"/>
                </a:cxn>
                <a:cxn ang="0">
                  <a:pos x="78" y="52"/>
                </a:cxn>
                <a:cxn ang="0">
                  <a:pos x="89" y="69"/>
                </a:cxn>
                <a:cxn ang="0">
                  <a:pos x="97" y="70"/>
                </a:cxn>
                <a:cxn ang="0">
                  <a:pos x="112" y="50"/>
                </a:cxn>
                <a:cxn ang="0">
                  <a:pos x="127" y="55"/>
                </a:cxn>
                <a:cxn ang="0">
                  <a:pos x="149" y="71"/>
                </a:cxn>
                <a:cxn ang="0">
                  <a:pos x="160" y="62"/>
                </a:cxn>
                <a:cxn ang="0">
                  <a:pos x="165" y="55"/>
                </a:cxn>
                <a:cxn ang="0">
                  <a:pos x="172" y="61"/>
                </a:cxn>
                <a:cxn ang="0">
                  <a:pos x="194" y="56"/>
                </a:cxn>
                <a:cxn ang="0">
                  <a:pos x="210" y="49"/>
                </a:cxn>
              </a:cxnLst>
              <a:rect l="0" t="0" r="r" b="b"/>
              <a:pathLst>
                <a:path w="213" h="71">
                  <a:moveTo>
                    <a:pt x="213" y="41"/>
                  </a:moveTo>
                  <a:lnTo>
                    <a:pt x="212" y="38"/>
                  </a:lnTo>
                  <a:lnTo>
                    <a:pt x="209" y="36"/>
                  </a:lnTo>
                  <a:lnTo>
                    <a:pt x="207" y="36"/>
                  </a:lnTo>
                  <a:lnTo>
                    <a:pt x="203" y="36"/>
                  </a:lnTo>
                  <a:lnTo>
                    <a:pt x="200" y="37"/>
                  </a:lnTo>
                  <a:lnTo>
                    <a:pt x="198" y="38"/>
                  </a:lnTo>
                  <a:lnTo>
                    <a:pt x="194" y="40"/>
                  </a:lnTo>
                  <a:lnTo>
                    <a:pt x="191" y="41"/>
                  </a:lnTo>
                  <a:lnTo>
                    <a:pt x="180" y="45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1" y="33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9" y="31"/>
                  </a:lnTo>
                  <a:lnTo>
                    <a:pt x="169" y="31"/>
                  </a:lnTo>
                  <a:lnTo>
                    <a:pt x="166" y="30"/>
                  </a:lnTo>
                  <a:lnTo>
                    <a:pt x="163" y="30"/>
                  </a:lnTo>
                  <a:lnTo>
                    <a:pt x="160" y="31"/>
                  </a:lnTo>
                  <a:lnTo>
                    <a:pt x="159" y="34"/>
                  </a:lnTo>
                  <a:lnTo>
                    <a:pt x="154" y="47"/>
                  </a:lnTo>
                  <a:lnTo>
                    <a:pt x="154" y="45"/>
                  </a:lnTo>
                  <a:lnTo>
                    <a:pt x="148" y="55"/>
                  </a:lnTo>
                  <a:lnTo>
                    <a:pt x="143" y="52"/>
                  </a:lnTo>
                  <a:lnTo>
                    <a:pt x="141" y="49"/>
                  </a:lnTo>
                  <a:lnTo>
                    <a:pt x="137" y="45"/>
                  </a:lnTo>
                  <a:lnTo>
                    <a:pt x="134" y="42"/>
                  </a:lnTo>
                  <a:lnTo>
                    <a:pt x="130" y="40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2" y="21"/>
                  </a:lnTo>
                  <a:lnTo>
                    <a:pt x="120" y="20"/>
                  </a:lnTo>
                  <a:lnTo>
                    <a:pt x="116" y="20"/>
                  </a:lnTo>
                  <a:lnTo>
                    <a:pt x="114" y="21"/>
                  </a:lnTo>
                  <a:lnTo>
                    <a:pt x="112" y="23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1" y="40"/>
                  </a:lnTo>
                  <a:lnTo>
                    <a:pt x="100" y="42"/>
                  </a:lnTo>
                  <a:lnTo>
                    <a:pt x="94" y="5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3"/>
                  </a:lnTo>
                  <a:lnTo>
                    <a:pt x="87" y="3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6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0" y="22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0" y="23"/>
                  </a:lnTo>
                  <a:lnTo>
                    <a:pt x="54" y="30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2" y="12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7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4" y="26"/>
                  </a:lnTo>
                  <a:lnTo>
                    <a:pt x="35" y="29"/>
                  </a:lnTo>
                  <a:lnTo>
                    <a:pt x="37" y="33"/>
                  </a:lnTo>
                  <a:lnTo>
                    <a:pt x="39" y="37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1" y="56"/>
                  </a:lnTo>
                  <a:lnTo>
                    <a:pt x="54" y="54"/>
                  </a:lnTo>
                  <a:lnTo>
                    <a:pt x="58" y="47"/>
                  </a:lnTo>
                  <a:lnTo>
                    <a:pt x="60" y="44"/>
                  </a:lnTo>
                  <a:lnTo>
                    <a:pt x="62" y="43"/>
                  </a:lnTo>
                  <a:lnTo>
                    <a:pt x="63" y="41"/>
                  </a:lnTo>
                  <a:lnTo>
                    <a:pt x="64" y="40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3" y="43"/>
                  </a:lnTo>
                  <a:lnTo>
                    <a:pt x="75" y="45"/>
                  </a:lnTo>
                  <a:lnTo>
                    <a:pt x="76" y="48"/>
                  </a:lnTo>
                  <a:lnTo>
                    <a:pt x="77" y="50"/>
                  </a:lnTo>
                  <a:lnTo>
                    <a:pt x="78" y="5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2" y="70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9" y="67"/>
                  </a:lnTo>
                  <a:lnTo>
                    <a:pt x="106" y="58"/>
                  </a:lnTo>
                  <a:lnTo>
                    <a:pt x="108" y="54"/>
                  </a:lnTo>
                  <a:lnTo>
                    <a:pt x="112" y="50"/>
                  </a:lnTo>
                  <a:lnTo>
                    <a:pt x="115" y="47"/>
                  </a:lnTo>
                  <a:lnTo>
                    <a:pt x="118" y="42"/>
                  </a:lnTo>
                  <a:lnTo>
                    <a:pt x="122" y="49"/>
                  </a:lnTo>
                  <a:lnTo>
                    <a:pt x="127" y="55"/>
                  </a:lnTo>
                  <a:lnTo>
                    <a:pt x="133" y="61"/>
                  </a:lnTo>
                  <a:lnTo>
                    <a:pt x="140" y="66"/>
                  </a:lnTo>
                  <a:lnTo>
                    <a:pt x="147" y="70"/>
                  </a:lnTo>
                  <a:lnTo>
                    <a:pt x="149" y="71"/>
                  </a:lnTo>
                  <a:lnTo>
                    <a:pt x="151" y="71"/>
                  </a:lnTo>
                  <a:lnTo>
                    <a:pt x="152" y="70"/>
                  </a:lnTo>
                  <a:lnTo>
                    <a:pt x="155" y="69"/>
                  </a:lnTo>
                  <a:lnTo>
                    <a:pt x="160" y="62"/>
                  </a:lnTo>
                  <a:lnTo>
                    <a:pt x="162" y="59"/>
                  </a:lnTo>
                  <a:lnTo>
                    <a:pt x="163" y="58"/>
                  </a:lnTo>
                  <a:lnTo>
                    <a:pt x="164" y="56"/>
                  </a:lnTo>
                  <a:lnTo>
                    <a:pt x="165" y="55"/>
                  </a:lnTo>
                  <a:lnTo>
                    <a:pt x="166" y="51"/>
                  </a:lnTo>
                  <a:lnTo>
                    <a:pt x="169" y="57"/>
                  </a:lnTo>
                  <a:lnTo>
                    <a:pt x="170" y="59"/>
                  </a:lnTo>
                  <a:lnTo>
                    <a:pt x="172" y="61"/>
                  </a:lnTo>
                  <a:lnTo>
                    <a:pt x="174" y="62"/>
                  </a:lnTo>
                  <a:lnTo>
                    <a:pt x="177" y="62"/>
                  </a:lnTo>
                  <a:lnTo>
                    <a:pt x="191" y="58"/>
                  </a:lnTo>
                  <a:lnTo>
                    <a:pt x="194" y="56"/>
                  </a:lnTo>
                  <a:lnTo>
                    <a:pt x="198" y="51"/>
                  </a:lnTo>
                  <a:lnTo>
                    <a:pt x="201" y="48"/>
                  </a:lnTo>
                  <a:lnTo>
                    <a:pt x="208" y="50"/>
                  </a:lnTo>
                  <a:lnTo>
                    <a:pt x="210" y="49"/>
                  </a:lnTo>
                  <a:lnTo>
                    <a:pt x="213" y="47"/>
                  </a:lnTo>
                  <a:lnTo>
                    <a:pt x="213" y="4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Freeform 305"/>
            <p:cNvSpPr>
              <a:spLocks/>
            </p:cNvSpPr>
            <p:nvPr/>
          </p:nvSpPr>
          <p:spPr bwMode="auto">
            <a:xfrm>
              <a:off x="530" y="2807"/>
              <a:ext cx="46" cy="14"/>
            </a:xfrm>
            <a:custGeom>
              <a:avLst/>
              <a:gdLst/>
              <a:ahLst/>
              <a:cxnLst>
                <a:cxn ang="0">
                  <a:pos x="270" y="22"/>
                </a:cxn>
                <a:cxn ang="0">
                  <a:pos x="248" y="28"/>
                </a:cxn>
                <a:cxn ang="0">
                  <a:pos x="223" y="35"/>
                </a:cxn>
                <a:cxn ang="0">
                  <a:pos x="216" y="17"/>
                </a:cxn>
                <a:cxn ang="0">
                  <a:pos x="213" y="15"/>
                </a:cxn>
                <a:cxn ang="0">
                  <a:pos x="204" y="15"/>
                </a:cxn>
                <a:cxn ang="0">
                  <a:pos x="196" y="27"/>
                </a:cxn>
                <a:cxn ang="0">
                  <a:pos x="190" y="31"/>
                </a:cxn>
                <a:cxn ang="0">
                  <a:pos x="184" y="13"/>
                </a:cxn>
                <a:cxn ang="0">
                  <a:pos x="181" y="4"/>
                </a:cxn>
                <a:cxn ang="0">
                  <a:pos x="175" y="0"/>
                </a:cxn>
                <a:cxn ang="0">
                  <a:pos x="161" y="8"/>
                </a:cxn>
                <a:cxn ang="0">
                  <a:pos x="143" y="31"/>
                </a:cxn>
                <a:cxn ang="0">
                  <a:pos x="135" y="16"/>
                </a:cxn>
                <a:cxn ang="0">
                  <a:pos x="130" y="14"/>
                </a:cxn>
                <a:cxn ang="0">
                  <a:pos x="117" y="28"/>
                </a:cxn>
                <a:cxn ang="0">
                  <a:pos x="111" y="37"/>
                </a:cxn>
                <a:cxn ang="0">
                  <a:pos x="104" y="30"/>
                </a:cxn>
                <a:cxn ang="0">
                  <a:pos x="102" y="22"/>
                </a:cxn>
                <a:cxn ang="0">
                  <a:pos x="95" y="17"/>
                </a:cxn>
                <a:cxn ang="0">
                  <a:pos x="87" y="26"/>
                </a:cxn>
                <a:cxn ang="0">
                  <a:pos x="74" y="41"/>
                </a:cxn>
                <a:cxn ang="0">
                  <a:pos x="64" y="57"/>
                </a:cxn>
                <a:cxn ang="0">
                  <a:pos x="59" y="45"/>
                </a:cxn>
                <a:cxn ang="0">
                  <a:pos x="53" y="17"/>
                </a:cxn>
                <a:cxn ang="0">
                  <a:pos x="46" y="2"/>
                </a:cxn>
                <a:cxn ang="0">
                  <a:pos x="38" y="2"/>
                </a:cxn>
                <a:cxn ang="0">
                  <a:pos x="36" y="4"/>
                </a:cxn>
                <a:cxn ang="0">
                  <a:pos x="23" y="6"/>
                </a:cxn>
                <a:cxn ang="0">
                  <a:pos x="1" y="20"/>
                </a:cxn>
                <a:cxn ang="0">
                  <a:pos x="5" y="29"/>
                </a:cxn>
                <a:cxn ang="0">
                  <a:pos x="12" y="29"/>
                </a:cxn>
                <a:cxn ang="0">
                  <a:pos x="27" y="19"/>
                </a:cxn>
                <a:cxn ang="0">
                  <a:pos x="42" y="29"/>
                </a:cxn>
                <a:cxn ang="0">
                  <a:pos x="48" y="77"/>
                </a:cxn>
                <a:cxn ang="0">
                  <a:pos x="49" y="80"/>
                </a:cxn>
                <a:cxn ang="0">
                  <a:pos x="58" y="83"/>
                </a:cxn>
                <a:cxn ang="0">
                  <a:pos x="86" y="48"/>
                </a:cxn>
                <a:cxn ang="0">
                  <a:pos x="94" y="43"/>
                </a:cxn>
                <a:cxn ang="0">
                  <a:pos x="100" y="60"/>
                </a:cxn>
                <a:cxn ang="0">
                  <a:pos x="103" y="64"/>
                </a:cxn>
                <a:cxn ang="0">
                  <a:pos x="118" y="56"/>
                </a:cxn>
                <a:cxn ang="0">
                  <a:pos x="129" y="35"/>
                </a:cxn>
                <a:cxn ang="0">
                  <a:pos x="130" y="37"/>
                </a:cxn>
                <a:cxn ang="0">
                  <a:pos x="138" y="49"/>
                </a:cxn>
                <a:cxn ang="0">
                  <a:pos x="145" y="50"/>
                </a:cxn>
                <a:cxn ang="0">
                  <a:pos x="160" y="30"/>
                </a:cxn>
                <a:cxn ang="0">
                  <a:pos x="172" y="19"/>
                </a:cxn>
                <a:cxn ang="0">
                  <a:pos x="175" y="30"/>
                </a:cxn>
                <a:cxn ang="0">
                  <a:pos x="184" y="49"/>
                </a:cxn>
                <a:cxn ang="0">
                  <a:pos x="198" y="46"/>
                </a:cxn>
                <a:cxn ang="0">
                  <a:pos x="208" y="35"/>
                </a:cxn>
                <a:cxn ang="0">
                  <a:pos x="211" y="45"/>
                </a:cxn>
                <a:cxn ang="0">
                  <a:pos x="222" y="55"/>
                </a:cxn>
                <a:cxn ang="0">
                  <a:pos x="231" y="55"/>
                </a:cxn>
                <a:cxn ang="0">
                  <a:pos x="248" y="43"/>
                </a:cxn>
                <a:cxn ang="0">
                  <a:pos x="274" y="34"/>
                </a:cxn>
              </a:cxnLst>
              <a:rect l="0" t="0" r="r" b="b"/>
              <a:pathLst>
                <a:path w="276" h="83">
                  <a:moveTo>
                    <a:pt x="276" y="27"/>
                  </a:moveTo>
                  <a:lnTo>
                    <a:pt x="275" y="24"/>
                  </a:lnTo>
                  <a:lnTo>
                    <a:pt x="273" y="22"/>
                  </a:lnTo>
                  <a:lnTo>
                    <a:pt x="270" y="22"/>
                  </a:lnTo>
                  <a:lnTo>
                    <a:pt x="267" y="22"/>
                  </a:lnTo>
                  <a:lnTo>
                    <a:pt x="261" y="24"/>
                  </a:lnTo>
                  <a:lnTo>
                    <a:pt x="254" y="26"/>
                  </a:lnTo>
                  <a:lnTo>
                    <a:pt x="248" y="28"/>
                  </a:lnTo>
                  <a:lnTo>
                    <a:pt x="241" y="30"/>
                  </a:lnTo>
                  <a:lnTo>
                    <a:pt x="226" y="41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2" y="33"/>
                  </a:lnTo>
                  <a:lnTo>
                    <a:pt x="219" y="28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16" y="16"/>
                  </a:lnTo>
                  <a:lnTo>
                    <a:pt x="215" y="16"/>
                  </a:lnTo>
                  <a:lnTo>
                    <a:pt x="215" y="15"/>
                  </a:lnTo>
                  <a:lnTo>
                    <a:pt x="213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5" y="13"/>
                  </a:lnTo>
                  <a:lnTo>
                    <a:pt x="204" y="15"/>
                  </a:lnTo>
                  <a:lnTo>
                    <a:pt x="203" y="17"/>
                  </a:lnTo>
                  <a:lnTo>
                    <a:pt x="201" y="21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194" y="30"/>
                  </a:lnTo>
                  <a:lnTo>
                    <a:pt x="191" y="34"/>
                  </a:lnTo>
                  <a:lnTo>
                    <a:pt x="190" y="31"/>
                  </a:lnTo>
                  <a:lnTo>
                    <a:pt x="190" y="30"/>
                  </a:lnTo>
                  <a:lnTo>
                    <a:pt x="190" y="28"/>
                  </a:lnTo>
                  <a:lnTo>
                    <a:pt x="189" y="27"/>
                  </a:lnTo>
                  <a:lnTo>
                    <a:pt x="184" y="13"/>
                  </a:lnTo>
                  <a:lnTo>
                    <a:pt x="182" y="6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1" y="8"/>
                  </a:lnTo>
                  <a:lnTo>
                    <a:pt x="157" y="12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30"/>
                  </a:lnTo>
                  <a:lnTo>
                    <a:pt x="136" y="17"/>
                  </a:lnTo>
                  <a:lnTo>
                    <a:pt x="135" y="16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28" y="14"/>
                  </a:lnTo>
                  <a:lnTo>
                    <a:pt x="125" y="15"/>
                  </a:lnTo>
                  <a:lnTo>
                    <a:pt x="123" y="17"/>
                  </a:lnTo>
                  <a:lnTo>
                    <a:pt x="117" y="28"/>
                  </a:lnTo>
                  <a:lnTo>
                    <a:pt x="116" y="30"/>
                  </a:lnTo>
                  <a:lnTo>
                    <a:pt x="114" y="33"/>
                  </a:lnTo>
                  <a:lnTo>
                    <a:pt x="113" y="35"/>
                  </a:lnTo>
                  <a:lnTo>
                    <a:pt x="111" y="37"/>
                  </a:lnTo>
                  <a:lnTo>
                    <a:pt x="109" y="41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4" y="30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1" y="21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2" y="20"/>
                  </a:lnTo>
                  <a:lnTo>
                    <a:pt x="89" y="22"/>
                  </a:lnTo>
                  <a:lnTo>
                    <a:pt x="87" y="26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4" y="41"/>
                  </a:lnTo>
                  <a:lnTo>
                    <a:pt x="70" y="46"/>
                  </a:lnTo>
                  <a:lnTo>
                    <a:pt x="68" y="50"/>
                  </a:lnTo>
                  <a:lnTo>
                    <a:pt x="66" y="53"/>
                  </a:lnTo>
                  <a:lnTo>
                    <a:pt x="64" y="57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9" y="52"/>
                  </a:lnTo>
                  <a:lnTo>
                    <a:pt x="59" y="45"/>
                  </a:lnTo>
                  <a:lnTo>
                    <a:pt x="58" y="37"/>
                  </a:lnTo>
                  <a:lnTo>
                    <a:pt x="57" y="30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8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6" y="26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8" y="19"/>
                  </a:lnTo>
                  <a:lnTo>
                    <a:pt x="42" y="29"/>
                  </a:lnTo>
                  <a:lnTo>
                    <a:pt x="44" y="41"/>
                  </a:lnTo>
                  <a:lnTo>
                    <a:pt x="45" y="51"/>
                  </a:lnTo>
                  <a:lnTo>
                    <a:pt x="46" y="63"/>
                  </a:lnTo>
                  <a:lnTo>
                    <a:pt x="48" y="77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9"/>
                  </a:lnTo>
                  <a:lnTo>
                    <a:pt x="49" y="80"/>
                  </a:lnTo>
                  <a:lnTo>
                    <a:pt x="50" y="81"/>
                  </a:lnTo>
                  <a:lnTo>
                    <a:pt x="52" y="83"/>
                  </a:lnTo>
                  <a:lnTo>
                    <a:pt x="56" y="83"/>
                  </a:lnTo>
                  <a:lnTo>
                    <a:pt x="58" y="83"/>
                  </a:lnTo>
                  <a:lnTo>
                    <a:pt x="70" y="74"/>
                  </a:lnTo>
                  <a:lnTo>
                    <a:pt x="75" y="66"/>
                  </a:lnTo>
                  <a:lnTo>
                    <a:pt x="80" y="57"/>
                  </a:lnTo>
                  <a:lnTo>
                    <a:pt x="86" y="48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5" y="45"/>
                  </a:lnTo>
                  <a:lnTo>
                    <a:pt x="95" y="48"/>
                  </a:lnTo>
                  <a:lnTo>
                    <a:pt x="100" y="59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3" y="64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8" y="56"/>
                  </a:lnTo>
                  <a:lnTo>
                    <a:pt x="121" y="50"/>
                  </a:lnTo>
                  <a:lnTo>
                    <a:pt x="123" y="45"/>
                  </a:lnTo>
                  <a:lnTo>
                    <a:pt x="125" y="40"/>
                  </a:lnTo>
                  <a:lnTo>
                    <a:pt x="129" y="35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8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9" y="50"/>
                  </a:lnTo>
                  <a:lnTo>
                    <a:pt x="142" y="51"/>
                  </a:lnTo>
                  <a:lnTo>
                    <a:pt x="145" y="50"/>
                  </a:lnTo>
                  <a:lnTo>
                    <a:pt x="147" y="50"/>
                  </a:lnTo>
                  <a:lnTo>
                    <a:pt x="148" y="48"/>
                  </a:lnTo>
                  <a:lnTo>
                    <a:pt x="158" y="35"/>
                  </a:lnTo>
                  <a:lnTo>
                    <a:pt x="160" y="30"/>
                  </a:lnTo>
                  <a:lnTo>
                    <a:pt x="164" y="26"/>
                  </a:lnTo>
                  <a:lnTo>
                    <a:pt x="167" y="21"/>
                  </a:lnTo>
                  <a:lnTo>
                    <a:pt x="172" y="17"/>
                  </a:lnTo>
                  <a:lnTo>
                    <a:pt x="172" y="19"/>
                  </a:lnTo>
                  <a:lnTo>
                    <a:pt x="173" y="21"/>
                  </a:lnTo>
                  <a:lnTo>
                    <a:pt x="174" y="24"/>
                  </a:lnTo>
                  <a:lnTo>
                    <a:pt x="174" y="28"/>
                  </a:lnTo>
                  <a:lnTo>
                    <a:pt x="175" y="30"/>
                  </a:lnTo>
                  <a:lnTo>
                    <a:pt x="179" y="44"/>
                  </a:lnTo>
                  <a:lnTo>
                    <a:pt x="180" y="46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7" y="49"/>
                  </a:lnTo>
                  <a:lnTo>
                    <a:pt x="196" y="48"/>
                  </a:lnTo>
                  <a:lnTo>
                    <a:pt x="197" y="48"/>
                  </a:lnTo>
                  <a:lnTo>
                    <a:pt x="198" y="46"/>
                  </a:lnTo>
                  <a:lnTo>
                    <a:pt x="200" y="45"/>
                  </a:lnTo>
                  <a:lnTo>
                    <a:pt x="201" y="44"/>
                  </a:lnTo>
                  <a:lnTo>
                    <a:pt x="208" y="36"/>
                  </a:lnTo>
                  <a:lnTo>
                    <a:pt x="208" y="35"/>
                  </a:lnTo>
                  <a:lnTo>
                    <a:pt x="209" y="37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211" y="45"/>
                  </a:lnTo>
                  <a:lnTo>
                    <a:pt x="218" y="52"/>
                  </a:lnTo>
                  <a:lnTo>
                    <a:pt x="219" y="53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3" y="53"/>
                  </a:lnTo>
                  <a:lnTo>
                    <a:pt x="241" y="48"/>
                  </a:lnTo>
                  <a:lnTo>
                    <a:pt x="248" y="43"/>
                  </a:lnTo>
                  <a:lnTo>
                    <a:pt x="255" y="40"/>
                  </a:lnTo>
                  <a:lnTo>
                    <a:pt x="263" y="37"/>
                  </a:lnTo>
                  <a:lnTo>
                    <a:pt x="271" y="35"/>
                  </a:lnTo>
                  <a:lnTo>
                    <a:pt x="274" y="34"/>
                  </a:lnTo>
                  <a:lnTo>
                    <a:pt x="276" y="31"/>
                  </a:lnTo>
                  <a:lnTo>
                    <a:pt x="276" y="29"/>
                  </a:lnTo>
                  <a:lnTo>
                    <a:pt x="27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Freeform 306"/>
            <p:cNvSpPr>
              <a:spLocks/>
            </p:cNvSpPr>
            <p:nvPr/>
          </p:nvSpPr>
          <p:spPr bwMode="auto">
            <a:xfrm>
              <a:off x="485" y="2824"/>
              <a:ext cx="27" cy="12"/>
            </a:xfrm>
            <a:custGeom>
              <a:avLst/>
              <a:gdLst/>
              <a:ahLst/>
              <a:cxnLst>
                <a:cxn ang="0">
                  <a:pos x="148" y="58"/>
                </a:cxn>
                <a:cxn ang="0">
                  <a:pos x="137" y="51"/>
                </a:cxn>
                <a:cxn ang="0">
                  <a:pos x="121" y="35"/>
                </a:cxn>
                <a:cxn ang="0">
                  <a:pos x="118" y="34"/>
                </a:cxn>
                <a:cxn ang="0">
                  <a:pos x="115" y="35"/>
                </a:cxn>
                <a:cxn ang="0">
                  <a:pos x="101" y="40"/>
                </a:cxn>
                <a:cxn ang="0">
                  <a:pos x="101" y="40"/>
                </a:cxn>
                <a:cxn ang="0">
                  <a:pos x="96" y="31"/>
                </a:cxn>
                <a:cxn ang="0">
                  <a:pos x="95" y="27"/>
                </a:cxn>
                <a:cxn ang="0">
                  <a:pos x="87" y="11"/>
                </a:cxn>
                <a:cxn ang="0">
                  <a:pos x="86" y="9"/>
                </a:cxn>
                <a:cxn ang="0">
                  <a:pos x="85" y="8"/>
                </a:cxn>
                <a:cxn ang="0">
                  <a:pos x="79" y="7"/>
                </a:cxn>
                <a:cxn ang="0">
                  <a:pos x="75" y="11"/>
                </a:cxn>
                <a:cxn ang="0">
                  <a:pos x="64" y="26"/>
                </a:cxn>
                <a:cxn ang="0">
                  <a:pos x="57" y="36"/>
                </a:cxn>
                <a:cxn ang="0">
                  <a:pos x="54" y="43"/>
                </a:cxn>
                <a:cxn ang="0">
                  <a:pos x="53" y="37"/>
                </a:cxn>
                <a:cxn ang="0">
                  <a:pos x="52" y="31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17" y="13"/>
                </a:cxn>
                <a:cxn ang="0">
                  <a:pos x="6" y="24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0" y="42"/>
                </a:cxn>
                <a:cxn ang="0">
                  <a:pos x="16" y="34"/>
                </a:cxn>
                <a:cxn ang="0">
                  <a:pos x="27" y="24"/>
                </a:cxn>
                <a:cxn ang="0">
                  <a:pos x="36" y="18"/>
                </a:cxn>
                <a:cxn ang="0">
                  <a:pos x="37" y="29"/>
                </a:cxn>
                <a:cxn ang="0">
                  <a:pos x="39" y="41"/>
                </a:cxn>
                <a:cxn ang="0">
                  <a:pos x="44" y="61"/>
                </a:cxn>
                <a:cxn ang="0">
                  <a:pos x="44" y="62"/>
                </a:cxn>
                <a:cxn ang="0">
                  <a:pos x="45" y="64"/>
                </a:cxn>
                <a:cxn ang="0">
                  <a:pos x="50" y="66"/>
                </a:cxn>
                <a:cxn ang="0">
                  <a:pos x="56" y="65"/>
                </a:cxn>
                <a:cxn ang="0">
                  <a:pos x="66" y="51"/>
                </a:cxn>
                <a:cxn ang="0">
                  <a:pos x="74" y="36"/>
                </a:cxn>
                <a:cxn ang="0">
                  <a:pos x="80" y="29"/>
                </a:cxn>
                <a:cxn ang="0">
                  <a:pos x="82" y="34"/>
                </a:cxn>
                <a:cxn ang="0">
                  <a:pos x="85" y="40"/>
                </a:cxn>
                <a:cxn ang="0">
                  <a:pos x="93" y="51"/>
                </a:cxn>
                <a:cxn ang="0">
                  <a:pos x="96" y="54"/>
                </a:cxn>
                <a:cxn ang="0">
                  <a:pos x="103" y="54"/>
                </a:cxn>
                <a:cxn ang="0">
                  <a:pos x="109" y="51"/>
                </a:cxn>
                <a:cxn ang="0">
                  <a:pos x="115" y="50"/>
                </a:cxn>
                <a:cxn ang="0">
                  <a:pos x="124" y="57"/>
                </a:cxn>
                <a:cxn ang="0">
                  <a:pos x="139" y="71"/>
                </a:cxn>
                <a:cxn ang="0">
                  <a:pos x="152" y="74"/>
                </a:cxn>
                <a:cxn ang="0">
                  <a:pos x="158" y="72"/>
                </a:cxn>
                <a:cxn ang="0">
                  <a:pos x="159" y="67"/>
                </a:cxn>
                <a:cxn ang="0">
                  <a:pos x="156" y="63"/>
                </a:cxn>
              </a:cxnLst>
              <a:rect l="0" t="0" r="r" b="b"/>
              <a:pathLst>
                <a:path w="159" h="74">
                  <a:moveTo>
                    <a:pt x="154" y="61"/>
                  </a:moveTo>
                  <a:lnTo>
                    <a:pt x="148" y="58"/>
                  </a:lnTo>
                  <a:lnTo>
                    <a:pt x="143" y="55"/>
                  </a:lnTo>
                  <a:lnTo>
                    <a:pt x="137" y="51"/>
                  </a:lnTo>
                  <a:lnTo>
                    <a:pt x="132" y="45"/>
                  </a:lnTo>
                  <a:lnTo>
                    <a:pt x="121" y="35"/>
                  </a:lnTo>
                  <a:lnTo>
                    <a:pt x="119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5" y="35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2" y="38"/>
                  </a:lnTo>
                  <a:lnTo>
                    <a:pt x="101" y="40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5" y="27"/>
                  </a:lnTo>
                  <a:lnTo>
                    <a:pt x="94" y="24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6" y="8"/>
                  </a:lnTo>
                  <a:lnTo>
                    <a:pt x="75" y="11"/>
                  </a:lnTo>
                  <a:lnTo>
                    <a:pt x="67" y="21"/>
                  </a:lnTo>
                  <a:lnTo>
                    <a:pt x="64" y="26"/>
                  </a:lnTo>
                  <a:lnTo>
                    <a:pt x="60" y="31"/>
                  </a:lnTo>
                  <a:lnTo>
                    <a:pt x="57" y="36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3" y="41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2" y="31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7" y="13"/>
                  </a:lnTo>
                  <a:lnTo>
                    <a:pt x="11" y="18"/>
                  </a:lnTo>
                  <a:lnTo>
                    <a:pt x="6" y="24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3" y="40"/>
                  </a:lnTo>
                  <a:lnTo>
                    <a:pt x="16" y="34"/>
                  </a:lnTo>
                  <a:lnTo>
                    <a:pt x="21" y="29"/>
                  </a:lnTo>
                  <a:lnTo>
                    <a:pt x="27" y="24"/>
                  </a:lnTo>
                  <a:lnTo>
                    <a:pt x="31" y="20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40" y="47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7" y="66"/>
                  </a:lnTo>
                  <a:lnTo>
                    <a:pt x="50" y="66"/>
                  </a:lnTo>
                  <a:lnTo>
                    <a:pt x="53" y="66"/>
                  </a:lnTo>
                  <a:lnTo>
                    <a:pt x="56" y="65"/>
                  </a:lnTo>
                  <a:lnTo>
                    <a:pt x="62" y="59"/>
                  </a:lnTo>
                  <a:lnTo>
                    <a:pt x="66" y="51"/>
                  </a:lnTo>
                  <a:lnTo>
                    <a:pt x="69" y="44"/>
                  </a:lnTo>
                  <a:lnTo>
                    <a:pt x="74" y="3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31"/>
                  </a:lnTo>
                  <a:lnTo>
                    <a:pt x="82" y="34"/>
                  </a:lnTo>
                  <a:lnTo>
                    <a:pt x="83" y="37"/>
                  </a:lnTo>
                  <a:lnTo>
                    <a:pt x="85" y="40"/>
                  </a:lnTo>
                  <a:lnTo>
                    <a:pt x="90" y="50"/>
                  </a:lnTo>
                  <a:lnTo>
                    <a:pt x="93" y="51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3" y="54"/>
                  </a:lnTo>
                  <a:lnTo>
                    <a:pt x="107" y="52"/>
                  </a:lnTo>
                  <a:lnTo>
                    <a:pt x="109" y="51"/>
                  </a:lnTo>
                  <a:lnTo>
                    <a:pt x="112" y="51"/>
                  </a:lnTo>
                  <a:lnTo>
                    <a:pt x="115" y="50"/>
                  </a:lnTo>
                  <a:lnTo>
                    <a:pt x="118" y="49"/>
                  </a:lnTo>
                  <a:lnTo>
                    <a:pt x="124" y="57"/>
                  </a:lnTo>
                  <a:lnTo>
                    <a:pt x="131" y="64"/>
                  </a:lnTo>
                  <a:lnTo>
                    <a:pt x="139" y="71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5" y="74"/>
                  </a:lnTo>
                  <a:lnTo>
                    <a:pt x="158" y="72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6" y="63"/>
                  </a:lnTo>
                  <a:lnTo>
                    <a:pt x="154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40" name="Group 332"/>
          <p:cNvGrpSpPr>
            <a:grpSpLocks/>
          </p:cNvGrpSpPr>
          <p:nvPr/>
        </p:nvGrpSpPr>
        <p:grpSpPr bwMode="auto">
          <a:xfrm flipH="1">
            <a:off x="1430338" y="4867275"/>
            <a:ext cx="577850" cy="554038"/>
            <a:chOff x="1697" y="1685"/>
            <a:chExt cx="364" cy="349"/>
          </a:xfrm>
        </p:grpSpPr>
        <p:grpSp>
          <p:nvGrpSpPr>
            <p:cNvPr id="43341" name="Group 333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43342" name="Arc 334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3" name="Arc 335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4" name="Arc 336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45" name="Group 337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43346" name="Arc 338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7" name="Arc 339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8" name="Arc 340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49" name="Arc 341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Arc 342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1" name="Arc 343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Arc 344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66" name="Group 358"/>
          <p:cNvGrpSpPr>
            <a:grpSpLocks/>
          </p:cNvGrpSpPr>
          <p:nvPr/>
        </p:nvGrpSpPr>
        <p:grpSpPr bwMode="auto">
          <a:xfrm>
            <a:off x="1176338" y="5022850"/>
            <a:ext cx="201612" cy="233363"/>
            <a:chOff x="930" y="2363"/>
            <a:chExt cx="127" cy="147"/>
          </a:xfrm>
        </p:grpSpPr>
        <p:sp>
          <p:nvSpPr>
            <p:cNvPr id="43362" name="Arc 354"/>
            <p:cNvSpPr>
              <a:spLocks/>
            </p:cNvSpPr>
            <p:nvPr/>
          </p:nvSpPr>
          <p:spPr bwMode="auto">
            <a:xfrm>
              <a:off x="990" y="2363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3" name="Arc 355"/>
            <p:cNvSpPr>
              <a:spLocks/>
            </p:cNvSpPr>
            <p:nvPr/>
          </p:nvSpPr>
          <p:spPr bwMode="auto">
            <a:xfrm>
              <a:off x="962" y="2374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4" name="Arc 356"/>
            <p:cNvSpPr>
              <a:spLocks/>
            </p:cNvSpPr>
            <p:nvPr/>
          </p:nvSpPr>
          <p:spPr bwMode="auto">
            <a:xfrm>
              <a:off x="939" y="2390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5" name="Arc 357"/>
            <p:cNvSpPr>
              <a:spLocks/>
            </p:cNvSpPr>
            <p:nvPr/>
          </p:nvSpPr>
          <p:spPr bwMode="auto">
            <a:xfrm>
              <a:off x="930" y="2405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Overview of the </a:t>
            </a:r>
            <a:r>
              <a:rPr lang="en-US" dirty="0" smtClean="0">
                <a:solidFill>
                  <a:srgbClr val="0070C0"/>
                </a:solidFill>
              </a:rPr>
              <a:t>lecture</a:t>
            </a:r>
            <a:r>
              <a:rPr lang="tr-TR" dirty="0" smtClean="0">
                <a:solidFill>
                  <a:srgbClr val="0070C0"/>
                </a:solidFill>
              </a:rPr>
              <a:t> (</a:t>
            </a:r>
            <a:r>
              <a:rPr lang="tr-TR" dirty="0" err="1" smtClean="0">
                <a:solidFill>
                  <a:srgbClr val="0070C0"/>
                </a:solidFill>
              </a:rPr>
              <a:t>tentative</a:t>
            </a:r>
            <a:r>
              <a:rPr lang="tr-TR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1600" dirty="0"/>
              <a:t>Introduction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Use-cases, applications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Definition of terms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Challenges, history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Wireless Transmission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Frequencies &amp; </a:t>
            </a:r>
            <a:r>
              <a:rPr lang="en-US" sz="1400" dirty="0" smtClean="0"/>
              <a:t>regulations, Cognitive Radio</a:t>
            </a: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1400" dirty="0"/>
              <a:t>Signals, antennas, signal </a:t>
            </a:r>
            <a:r>
              <a:rPr lang="en-US" sz="1400" dirty="0" smtClean="0"/>
              <a:t>propagation, MIMO</a:t>
            </a: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sz="1400" dirty="0"/>
              <a:t>Multiplexing, modulation, spread spectrum, cellular </a:t>
            </a:r>
            <a:r>
              <a:rPr lang="en-US" sz="1400" dirty="0" smtClean="0"/>
              <a:t>system, SDR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Medium Access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SDMA, FDMA, TDMA, CDMA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CSMA/CA, versions of Aloha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Collision avoidance, polling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Wireless Telecommunication Systems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GSM, HSCSD, GPRS, DECT, TETRA, UMTS, </a:t>
            </a:r>
            <a:r>
              <a:rPr lang="en-US" sz="1400" dirty="0" smtClean="0"/>
              <a:t>IMT-2000, LTE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Satellite Systems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GEO, LEO, MEO, routing, handover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1800" dirty="0" smtClean="0"/>
              <a:t>Wireless </a:t>
            </a:r>
            <a:r>
              <a:rPr lang="en-US" sz="1800" dirty="0"/>
              <a:t>LANs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Basic Technology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IEEE 802.11a/b/g/…, .15, Bluetooth, </a:t>
            </a:r>
            <a:r>
              <a:rPr lang="en-US" sz="1600" dirty="0" err="1"/>
              <a:t>ZigBee</a:t>
            </a:r>
            <a:r>
              <a:rPr lang="en-US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Network Protocols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Mobile IP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Ad-hoc networking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Routing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Transport Protocols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Reliable transmission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Flow control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Mobility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File systems, WWW, WAP, </a:t>
            </a:r>
            <a:r>
              <a:rPr lang="en-US" sz="1600" dirty="0" err="1"/>
              <a:t>i</a:t>
            </a:r>
            <a:r>
              <a:rPr lang="en-US" sz="1600" dirty="0"/>
              <a:t>-mode, J2ME, </a:t>
            </a:r>
            <a:r>
              <a:rPr lang="en-US" sz="1600" dirty="0" smtClean="0"/>
              <a:t>...</a:t>
            </a:r>
            <a:endParaRPr lang="tr-TR" sz="1600" dirty="0" smtClean="0"/>
          </a:p>
          <a:p>
            <a:pPr lvl="1">
              <a:lnSpc>
                <a:spcPct val="90000"/>
              </a:lnSpc>
            </a:pPr>
            <a:r>
              <a:rPr lang="tr-TR" sz="1800" dirty="0" err="1" smtClean="0"/>
              <a:t>Game</a:t>
            </a:r>
            <a:r>
              <a:rPr lang="tr-TR" sz="1800" dirty="0" smtClean="0"/>
              <a:t> </a:t>
            </a:r>
            <a:r>
              <a:rPr lang="tr-TR" sz="1800" dirty="0" err="1" smtClean="0"/>
              <a:t>Theory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tr-TR" sz="1600" dirty="0" smtClean="0"/>
              <a:t>GT </a:t>
            </a:r>
            <a:r>
              <a:rPr lang="tr-TR" sz="1600" dirty="0" err="1" smtClean="0"/>
              <a:t>Applications</a:t>
            </a:r>
            <a:r>
              <a:rPr lang="tr-TR" sz="1600" dirty="0" smtClean="0"/>
              <a:t> in </a:t>
            </a:r>
            <a:r>
              <a:rPr lang="tr-TR" sz="1600" dirty="0" err="1" smtClean="0"/>
              <a:t>Wireless</a:t>
            </a:r>
            <a:r>
              <a:rPr lang="tr-TR" sz="1600" dirty="0" smtClean="0"/>
              <a:t> Networks</a:t>
            </a:r>
            <a:endParaRPr lang="tr-TR" sz="1600" dirty="0" smtClean="0"/>
          </a:p>
          <a:p>
            <a:pPr lvl="1">
              <a:lnSpc>
                <a:spcPct val="90000"/>
              </a:lnSpc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Mobile Communications</a:t>
            </a:r>
            <a:br>
              <a:rPr lang="en-US"/>
            </a:br>
            <a:r>
              <a:rPr lang="en-US" b="0"/>
              <a:t>Chapter 1: Introduction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 A case for mobility – many aspects</a:t>
            </a:r>
          </a:p>
          <a:p>
            <a:pPr>
              <a:buFontTx/>
              <a:buChar char="•"/>
            </a:pPr>
            <a:r>
              <a:rPr lang="en-US"/>
              <a:t> History of mobile communication</a:t>
            </a:r>
          </a:p>
          <a:p>
            <a:pPr>
              <a:buFontTx/>
              <a:buChar char="•"/>
            </a:pPr>
            <a:r>
              <a:rPr lang="en-US"/>
              <a:t> Market</a:t>
            </a:r>
          </a:p>
          <a:p>
            <a:pPr>
              <a:buFontTx/>
              <a:buChar char="•"/>
            </a:pPr>
            <a:r>
              <a:rPr lang="en-US"/>
              <a:t> Areas of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Computers for the next decades?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Computers are </a:t>
            </a:r>
            <a:r>
              <a:rPr lang="en-US" sz="2000" dirty="0" smtClean="0"/>
              <a:t>integrated (95% embedded systems!)</a:t>
            </a:r>
            <a:endParaRPr lang="en-US" sz="2000" dirty="0"/>
          </a:p>
          <a:p>
            <a:pPr lvl="1"/>
            <a:r>
              <a:rPr lang="en-US" sz="1800" dirty="0"/>
              <a:t>small, cheap, portable, replaceable - no more separate devices</a:t>
            </a:r>
          </a:p>
          <a:p>
            <a:endParaRPr lang="en-US" sz="2000" dirty="0"/>
          </a:p>
          <a:p>
            <a:r>
              <a:rPr lang="en-US" sz="2000" dirty="0"/>
              <a:t>Technology is in the background</a:t>
            </a:r>
          </a:p>
          <a:p>
            <a:pPr lvl="1"/>
            <a:r>
              <a:rPr lang="en-US" sz="1800" dirty="0"/>
              <a:t>computer are aware of their environment and adapt (“location awareness”)</a:t>
            </a:r>
          </a:p>
          <a:p>
            <a:pPr lvl="1"/>
            <a:r>
              <a:rPr lang="en-US" sz="1800" dirty="0"/>
              <a:t>computer recognize the location of the user and react appropriately (e.g., call forwarding, fax forwarding, “context awareness”))</a:t>
            </a:r>
          </a:p>
          <a:p>
            <a:endParaRPr lang="en-US" sz="2000" dirty="0"/>
          </a:p>
          <a:p>
            <a:r>
              <a:rPr lang="en-US" sz="2000" dirty="0"/>
              <a:t>Advances in technology</a:t>
            </a:r>
          </a:p>
          <a:p>
            <a:pPr lvl="1"/>
            <a:r>
              <a:rPr lang="en-US" sz="1800" dirty="0"/>
              <a:t>more computing power in smaller devices</a:t>
            </a:r>
          </a:p>
          <a:p>
            <a:pPr lvl="1"/>
            <a:r>
              <a:rPr lang="en-US" sz="1800" dirty="0"/>
              <a:t>flat, lightweight displays with low power consumption</a:t>
            </a:r>
          </a:p>
          <a:p>
            <a:pPr lvl="1"/>
            <a:r>
              <a:rPr lang="en-US" sz="1800" dirty="0"/>
              <a:t>new user interfaces due to small dimensions</a:t>
            </a:r>
          </a:p>
          <a:p>
            <a:pPr lvl="1"/>
            <a:r>
              <a:rPr lang="en-US" sz="1800" dirty="0"/>
              <a:t>more bandwidth per cubic meter</a:t>
            </a:r>
          </a:p>
          <a:p>
            <a:pPr lvl="1"/>
            <a:r>
              <a:rPr lang="en-US" sz="1800" dirty="0"/>
              <a:t>multiple wireless interfaces: wireless LANs, wireless WANs, regional wireless telecommunication networks etc. („overlay networks“)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14325"/>
            <a:ext cx="7772400" cy="1143000"/>
          </a:xfrm>
          <a:noFill/>
        </p:spPr>
        <p:txBody>
          <a:bodyPr lIns="92075" tIns="46038" rIns="92075" bIns="46038" anchor="b"/>
          <a:lstStyle/>
          <a:p>
            <a:r>
              <a:rPr lang="en-US" dirty="0" smtClean="0">
                <a:solidFill>
                  <a:srgbClr val="0070C0"/>
                </a:solidFill>
              </a:rPr>
              <a:t>Wireless communication and mobility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Aspects of mobility: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user mobility</a:t>
            </a:r>
            <a:r>
              <a:rPr lang="en-US" sz="1800" dirty="0" smtClean="0"/>
              <a:t>: users communicate “anytime, anywhere, with anyone”</a:t>
            </a:r>
          </a:p>
          <a:p>
            <a:pPr lvl="1">
              <a:lnSpc>
                <a:spcPct val="90000"/>
              </a:lnSpc>
            </a:pPr>
            <a:r>
              <a:rPr lang="en-US" sz="1800" i="1" dirty="0" smtClean="0"/>
              <a:t>device portability</a:t>
            </a:r>
            <a:r>
              <a:rPr lang="en-US" sz="1800" dirty="0" smtClean="0"/>
              <a:t>: devices can be connected anytime, anywhere to the network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ts val="2200"/>
              </a:lnSpc>
            </a:pPr>
            <a:r>
              <a:rPr lang="en-US" sz="2000" dirty="0" smtClean="0"/>
              <a:t>Wireless vs. mobile        Examples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800" dirty="0" smtClean="0">
                <a:solidFill>
                  <a:srgbClr val="FF3300"/>
                </a:solidFill>
                <a:sym typeface="Wingdings" pitchFamily="2" charset="2"/>
              </a:rPr>
              <a:t>	</a:t>
            </a:r>
            <a:r>
              <a:rPr lang="tr-TR" sz="2800" dirty="0" smtClean="0">
                <a:solidFill>
                  <a:srgbClr val="FF3300"/>
                </a:solidFill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FF3300"/>
                </a:solidFill>
                <a:sym typeface="Wingdings" pitchFamily="2" charset="2"/>
              </a:rPr>
              <a:t></a:t>
            </a:r>
            <a:r>
              <a:rPr lang="tr-TR" sz="2800" dirty="0" smtClean="0">
                <a:solidFill>
                  <a:srgbClr val="FF33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stationary computer (desktop)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800" dirty="0" smtClean="0">
                <a:solidFill>
                  <a:srgbClr val="FF3300"/>
                </a:solidFill>
                <a:sym typeface="Wingdings" pitchFamily="2" charset="2"/>
              </a:rPr>
              <a:t>	</a:t>
            </a:r>
            <a:r>
              <a:rPr lang="tr-TR" sz="2800" dirty="0" smtClean="0">
                <a:solidFill>
                  <a:srgbClr val="FF3300"/>
                </a:solidFill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</a:t>
            </a:r>
            <a:r>
              <a:rPr lang="tr-TR" sz="2800" dirty="0" smtClean="0">
                <a:solidFill>
                  <a:srgbClr val="00CC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notebook in a hotel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  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	</a:t>
            </a:r>
            <a:r>
              <a:rPr lang="tr-TR" sz="2800" dirty="0" smtClean="0">
                <a:solidFill>
                  <a:srgbClr val="FF3300"/>
                </a:solidFill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FF3300"/>
                </a:solidFill>
                <a:sym typeface="Wingdings" pitchFamily="2" charset="2"/>
              </a:rPr>
              <a:t></a:t>
            </a:r>
            <a:r>
              <a:rPr lang="tr-TR" sz="2800" dirty="0" smtClean="0">
                <a:solidFill>
                  <a:srgbClr val="FF3300"/>
                </a:solidFill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wireless LANs in historic buildings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  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	</a:t>
            </a:r>
            <a:r>
              <a:rPr lang="tr-TR" sz="2800" dirty="0" smtClean="0">
                <a:solidFill>
                  <a:srgbClr val="FF3300"/>
                </a:solidFill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</a:t>
            </a:r>
            <a:r>
              <a:rPr lang="tr-TR" sz="2800" dirty="0" smtClean="0">
                <a:solidFill>
                  <a:srgbClr val="00CC00"/>
                </a:solidFill>
                <a:sym typeface="Wingdings" pitchFamily="2" charset="2"/>
              </a:rPr>
              <a:t>  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CC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Personal Digital Assistant (PDA)</a:t>
            </a:r>
            <a:br>
              <a:rPr lang="en-US" sz="1800" dirty="0" smtClean="0">
                <a:sym typeface="Wingdings" pitchFamily="2" charset="2"/>
              </a:rPr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demand for mobile communication creates the need for integration of wireless networks or mobility mechanisms into existing fixed networks: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telephone network </a:t>
            </a:r>
            <a:r>
              <a:rPr lang="en-US" sz="1800" dirty="0" smtClean="0">
                <a:sym typeface="Wingdings" pitchFamily="2" charset="2"/>
              </a:rPr>
              <a:t> cellular telephony (e.g., GSM, UMTS, LTE)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local area networks </a:t>
            </a:r>
            <a:r>
              <a:rPr lang="en-US" sz="1800" dirty="0" smtClean="0">
                <a:sym typeface="Wingdings" pitchFamily="2" charset="2"/>
              </a:rPr>
              <a:t> Wireless LANs (e.g., </a:t>
            </a:r>
            <a:r>
              <a:rPr lang="en-US" sz="1800" dirty="0" smtClean="0"/>
              <a:t>IEEE 802.11 or “</a:t>
            </a:r>
            <a:r>
              <a:rPr lang="en-US" sz="1800" dirty="0" err="1" smtClean="0"/>
              <a:t>WiFi</a:t>
            </a:r>
            <a:r>
              <a:rPr lang="en-US" sz="1800" dirty="0" smtClean="0"/>
              <a:t>”)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 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1800" dirty="0" smtClean="0"/>
              <a:t> Mobile 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Applications </a:t>
            </a:r>
            <a:r>
              <a:rPr lang="en-US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Person to person communication (e.g., voice, SMS)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Person to server (e.g., location-based services, timetable consultation, </a:t>
            </a:r>
            <a:r>
              <a:rPr lang="en-US" dirty="0" err="1" smtClean="0"/>
              <a:t>telebanking</a:t>
            </a:r>
            <a:r>
              <a:rPr lang="en-US" dirty="0" smtClean="0"/>
              <a:t>)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Vehicles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1800" dirty="0"/>
              <a:t>transmission of news, road condition, </a:t>
            </a:r>
            <a:r>
              <a:rPr lang="en-US" sz="1800" dirty="0" smtClean="0"/>
              <a:t>weather,</a:t>
            </a:r>
            <a:r>
              <a:rPr lang="tr-TR" sz="1800" dirty="0" smtClean="0"/>
              <a:t> </a:t>
            </a:r>
            <a:r>
              <a:rPr lang="en-US" sz="1800" dirty="0" smtClean="0"/>
              <a:t>music via</a:t>
            </a:r>
            <a:r>
              <a:rPr lang="tr-TR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/>
              <a:t>DAB/DVB-T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personal communication using </a:t>
            </a:r>
            <a:r>
              <a:rPr lang="en-US" sz="1800" dirty="0" smtClean="0"/>
              <a:t>GSM/UMTS/LTE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position via GPS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local ad-hoc network with vehicles close-by to prevent accidents, guidance system, redundancy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vehicle data (e.g., from busses, high-speed trains) can be transmitted in advance for maintenance </a:t>
            </a:r>
          </a:p>
          <a:p>
            <a:pPr>
              <a:lnSpc>
                <a:spcPct val="90000"/>
              </a:lnSpc>
            </a:pPr>
            <a:r>
              <a:rPr lang="en-US" dirty="0"/>
              <a:t>Emergencies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early transmission of patient data to the hospital, current status, first diagnosis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replacement of a fixed infrastructure in case of earthquakes, hurricanes, fire etc.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crisis, war,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Typical application: road traffic</a:t>
            </a:r>
          </a:p>
        </p:txBody>
      </p:sp>
      <p:grpSp>
        <p:nvGrpSpPr>
          <p:cNvPr id="52804" name="Group 580"/>
          <p:cNvGrpSpPr>
            <a:grpSpLocks/>
          </p:cNvGrpSpPr>
          <p:nvPr/>
        </p:nvGrpSpPr>
        <p:grpSpPr bwMode="auto">
          <a:xfrm>
            <a:off x="2549512" y="4032233"/>
            <a:ext cx="7937" cy="125413"/>
            <a:chOff x="1621" y="2390"/>
            <a:chExt cx="5" cy="79"/>
          </a:xfrm>
        </p:grpSpPr>
        <p:sp>
          <p:nvSpPr>
            <p:cNvPr id="52790" name="Rectangle 566"/>
            <p:cNvSpPr>
              <a:spLocks noChangeArrowheads="1"/>
            </p:cNvSpPr>
            <p:nvPr/>
          </p:nvSpPr>
          <p:spPr bwMode="auto">
            <a:xfrm>
              <a:off x="1622" y="2390"/>
              <a:ext cx="3" cy="7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1" name="Rectangle 567"/>
            <p:cNvSpPr>
              <a:spLocks noChangeArrowheads="1"/>
            </p:cNvSpPr>
            <p:nvPr/>
          </p:nvSpPr>
          <p:spPr bwMode="auto">
            <a:xfrm>
              <a:off x="1621" y="239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2" name="Rectangle 568"/>
            <p:cNvSpPr>
              <a:spLocks noChangeArrowheads="1"/>
            </p:cNvSpPr>
            <p:nvPr/>
          </p:nvSpPr>
          <p:spPr bwMode="auto">
            <a:xfrm>
              <a:off x="1621" y="239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3" name="Rectangle 569"/>
            <p:cNvSpPr>
              <a:spLocks noChangeArrowheads="1"/>
            </p:cNvSpPr>
            <p:nvPr/>
          </p:nvSpPr>
          <p:spPr bwMode="auto">
            <a:xfrm>
              <a:off x="1621" y="240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4" name="Rectangle 570"/>
            <p:cNvSpPr>
              <a:spLocks noChangeArrowheads="1"/>
            </p:cNvSpPr>
            <p:nvPr/>
          </p:nvSpPr>
          <p:spPr bwMode="auto">
            <a:xfrm>
              <a:off x="1621" y="241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5" name="Rectangle 571"/>
            <p:cNvSpPr>
              <a:spLocks noChangeArrowheads="1"/>
            </p:cNvSpPr>
            <p:nvPr/>
          </p:nvSpPr>
          <p:spPr bwMode="auto">
            <a:xfrm>
              <a:off x="1621" y="2416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6" name="Rectangle 572"/>
            <p:cNvSpPr>
              <a:spLocks noChangeArrowheads="1"/>
            </p:cNvSpPr>
            <p:nvPr/>
          </p:nvSpPr>
          <p:spPr bwMode="auto">
            <a:xfrm>
              <a:off x="1621" y="2422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7" name="Rectangle 573"/>
            <p:cNvSpPr>
              <a:spLocks noChangeArrowheads="1"/>
            </p:cNvSpPr>
            <p:nvPr/>
          </p:nvSpPr>
          <p:spPr bwMode="auto">
            <a:xfrm>
              <a:off x="1621" y="242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8" name="Rectangle 574"/>
            <p:cNvSpPr>
              <a:spLocks noChangeArrowheads="1"/>
            </p:cNvSpPr>
            <p:nvPr/>
          </p:nvSpPr>
          <p:spPr bwMode="auto">
            <a:xfrm>
              <a:off x="1621" y="243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9" name="Rectangle 575"/>
            <p:cNvSpPr>
              <a:spLocks noChangeArrowheads="1"/>
            </p:cNvSpPr>
            <p:nvPr/>
          </p:nvSpPr>
          <p:spPr bwMode="auto">
            <a:xfrm>
              <a:off x="1621" y="244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0" name="Rectangle 576"/>
            <p:cNvSpPr>
              <a:spLocks noChangeArrowheads="1"/>
            </p:cNvSpPr>
            <p:nvPr/>
          </p:nvSpPr>
          <p:spPr bwMode="auto">
            <a:xfrm>
              <a:off x="1621" y="2446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1" name="Rectangle 577"/>
            <p:cNvSpPr>
              <a:spLocks noChangeArrowheads="1"/>
            </p:cNvSpPr>
            <p:nvPr/>
          </p:nvSpPr>
          <p:spPr bwMode="auto">
            <a:xfrm>
              <a:off x="1621" y="245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2" name="Rectangle 578"/>
            <p:cNvSpPr>
              <a:spLocks noChangeArrowheads="1"/>
            </p:cNvSpPr>
            <p:nvPr/>
          </p:nvSpPr>
          <p:spPr bwMode="auto">
            <a:xfrm>
              <a:off x="1621" y="245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3" name="Rectangle 579"/>
            <p:cNvSpPr>
              <a:spLocks noChangeArrowheads="1"/>
            </p:cNvSpPr>
            <p:nvPr/>
          </p:nvSpPr>
          <p:spPr bwMode="auto">
            <a:xfrm>
              <a:off x="1621" y="2463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9" name="Freeform 265"/>
          <p:cNvSpPr>
            <a:spLocks/>
          </p:cNvSpPr>
          <p:nvPr/>
        </p:nvSpPr>
        <p:spPr bwMode="auto">
          <a:xfrm>
            <a:off x="280974" y="1506521"/>
            <a:ext cx="8077200" cy="4721225"/>
          </a:xfrm>
          <a:custGeom>
            <a:avLst/>
            <a:gdLst/>
            <a:ahLst/>
            <a:cxnLst>
              <a:cxn ang="0">
                <a:pos x="0" y="3120"/>
              </a:cxn>
              <a:cxn ang="0">
                <a:pos x="2448" y="3132"/>
              </a:cxn>
              <a:cxn ang="0">
                <a:pos x="5088" y="0"/>
              </a:cxn>
              <a:cxn ang="0">
                <a:pos x="4512" y="0"/>
              </a:cxn>
              <a:cxn ang="0">
                <a:pos x="0" y="3120"/>
              </a:cxn>
            </a:cxnLst>
            <a:rect l="0" t="0" r="r" b="b"/>
            <a:pathLst>
              <a:path w="5088" h="3132">
                <a:moveTo>
                  <a:pt x="0" y="3120"/>
                </a:moveTo>
                <a:lnTo>
                  <a:pt x="2448" y="3132"/>
                </a:lnTo>
                <a:lnTo>
                  <a:pt x="5088" y="0"/>
                </a:lnTo>
                <a:lnTo>
                  <a:pt x="4512" y="0"/>
                </a:lnTo>
                <a:lnTo>
                  <a:pt x="0" y="312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3" name="AutoShape 359"/>
          <p:cNvSpPr>
            <a:spLocks noChangeArrowheads="1"/>
          </p:cNvSpPr>
          <p:nvPr/>
        </p:nvSpPr>
        <p:spPr bwMode="auto">
          <a:xfrm rot="8235498">
            <a:off x="5246674" y="2657458"/>
            <a:ext cx="1012825" cy="735013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0" hangingPunct="0"/>
            <a:endParaRPr lang="en-US"/>
          </a:p>
        </p:txBody>
      </p:sp>
      <p:sp>
        <p:nvSpPr>
          <p:cNvPr id="52584" name="Text Box 360"/>
          <p:cNvSpPr txBox="1">
            <a:spLocks noChangeArrowheads="1"/>
          </p:cNvSpPr>
          <p:nvPr/>
        </p:nvSpPr>
        <p:spPr bwMode="auto">
          <a:xfrm rot="19078098">
            <a:off x="5184762" y="2687621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/>
              <a:t>ad hoc</a:t>
            </a:r>
          </a:p>
        </p:txBody>
      </p:sp>
      <p:grpSp>
        <p:nvGrpSpPr>
          <p:cNvPr id="54405" name="Group 2181"/>
          <p:cNvGrpSpPr>
            <a:grpSpLocks/>
          </p:cNvGrpSpPr>
          <p:nvPr/>
        </p:nvGrpSpPr>
        <p:grpSpPr bwMode="auto">
          <a:xfrm rot="18898972" flipH="1">
            <a:off x="5542743" y="3029727"/>
            <a:ext cx="1012825" cy="715963"/>
            <a:chOff x="12912" y="12144"/>
            <a:chExt cx="2736" cy="1795"/>
          </a:xfrm>
        </p:grpSpPr>
        <p:grpSp>
          <p:nvGrpSpPr>
            <p:cNvPr id="54406" name="Group 2182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407" name="Freeform 2183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Freeform 2184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2185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Freeform 2186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2187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Freeform 2188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2189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2190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2191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2192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2193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2194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" name="Freeform 2195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" name="Freeform 2196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" name="Freeform 2197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" name="Freeform 2198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23" name="Group 2199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424" name="Freeform 2200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" name="Freeform 2201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" name="Freeform 2202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Freeform 2203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" name="Freeform 2204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" name="Freeform 2205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" name="Freeform 2206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" name="Freeform 2207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" name="Freeform 2208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" name="Freeform 2209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" name="Freeform 2210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" name="Freeform 2211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" name="Freeform 2212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" name="Freeform 2213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" name="Freeform 2214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" name="Freeform 2215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52228" name="AutoShape 4"/>
          <p:cNvCxnSpPr>
            <a:cxnSpLocks noChangeShapeType="1"/>
          </p:cNvCxnSpPr>
          <p:nvPr/>
        </p:nvCxnSpPr>
        <p:spPr bwMode="auto">
          <a:xfrm flipH="1" flipV="1">
            <a:off x="1081074" y="3170221"/>
            <a:ext cx="1028700" cy="70167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29" name="AutoShape 5"/>
          <p:cNvCxnSpPr>
            <a:cxnSpLocks noChangeShapeType="1"/>
            <a:stCxn id="52274" idx="19"/>
            <a:endCxn id="52425" idx="1"/>
          </p:cNvCxnSpPr>
          <p:nvPr/>
        </p:nvCxnSpPr>
        <p:spPr bwMode="auto">
          <a:xfrm>
            <a:off x="776274" y="2708258"/>
            <a:ext cx="806450" cy="26987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0" name="AutoShape 6"/>
          <p:cNvCxnSpPr>
            <a:cxnSpLocks noChangeShapeType="1"/>
            <a:endCxn id="52425" idx="1"/>
          </p:cNvCxnSpPr>
          <p:nvPr/>
        </p:nvCxnSpPr>
        <p:spPr bwMode="auto">
          <a:xfrm flipV="1">
            <a:off x="1081074" y="2976546"/>
            <a:ext cx="501650" cy="192087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1" name="AutoShape 7"/>
          <p:cNvCxnSpPr>
            <a:cxnSpLocks noChangeShapeType="1"/>
          </p:cNvCxnSpPr>
          <p:nvPr/>
        </p:nvCxnSpPr>
        <p:spPr bwMode="auto">
          <a:xfrm flipV="1">
            <a:off x="573074" y="4138596"/>
            <a:ext cx="1806575" cy="153352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2" name="AutoShape 8"/>
          <p:cNvCxnSpPr>
            <a:cxnSpLocks noChangeShapeType="1"/>
            <a:endCxn id="52351" idx="29"/>
          </p:cNvCxnSpPr>
          <p:nvPr/>
        </p:nvCxnSpPr>
        <p:spPr bwMode="auto">
          <a:xfrm flipV="1">
            <a:off x="2649524" y="2543158"/>
            <a:ext cx="1920875" cy="133032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3" name="AutoShape 9"/>
          <p:cNvCxnSpPr>
            <a:cxnSpLocks noChangeShapeType="1"/>
            <a:stCxn id="52370" idx="4"/>
          </p:cNvCxnSpPr>
          <p:nvPr/>
        </p:nvCxnSpPr>
        <p:spPr bwMode="auto">
          <a:xfrm flipV="1">
            <a:off x="4705337" y="1917683"/>
            <a:ext cx="1444625" cy="469900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4" name="AutoShape 10"/>
          <p:cNvCxnSpPr>
            <a:cxnSpLocks noChangeShapeType="1"/>
            <a:stCxn id="52423" idx="1"/>
            <a:endCxn id="52329" idx="19"/>
          </p:cNvCxnSpPr>
          <p:nvPr/>
        </p:nvCxnSpPr>
        <p:spPr bwMode="auto">
          <a:xfrm flipV="1">
            <a:off x="1877999" y="2468546"/>
            <a:ext cx="2201863" cy="449262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357174" y="4908533"/>
            <a:ext cx="223838" cy="815975"/>
            <a:chOff x="1635" y="1833"/>
            <a:chExt cx="92" cy="246"/>
          </a:xfrm>
        </p:grpSpPr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1636" y="1918"/>
              <a:ext cx="91" cy="161"/>
              <a:chOff x="1636" y="1918"/>
              <a:chExt cx="91" cy="161"/>
            </a:xfrm>
          </p:grpSpPr>
          <p:grpSp>
            <p:nvGrpSpPr>
              <p:cNvPr id="52238" name="Group 14"/>
              <p:cNvGrpSpPr>
                <a:grpSpLocks/>
              </p:cNvGrpSpPr>
              <p:nvPr/>
            </p:nvGrpSpPr>
            <p:grpSpPr bwMode="auto">
              <a:xfrm>
                <a:off x="1636" y="1922"/>
                <a:ext cx="59" cy="156"/>
                <a:chOff x="1636" y="1922"/>
                <a:chExt cx="59" cy="156"/>
              </a:xfrm>
            </p:grpSpPr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auto">
                <a:xfrm>
                  <a:off x="1660" y="1922"/>
                  <a:ext cx="21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53" y="1923"/>
                  <a:ext cx="27" cy="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1653" y="1956"/>
                  <a:ext cx="37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636" y="2024"/>
                  <a:ext cx="53" cy="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auto">
                <a:xfrm>
                  <a:off x="1644" y="2025"/>
                  <a:ext cx="51" cy="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43" y="1956"/>
                  <a:ext cx="41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5" name="Line 21"/>
                <p:cNvSpPr>
                  <a:spLocks noChangeShapeType="1"/>
                </p:cNvSpPr>
                <p:nvPr/>
              </p:nvSpPr>
              <p:spPr bwMode="auto">
                <a:xfrm>
                  <a:off x="1660" y="1922"/>
                  <a:ext cx="24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 flipV="1">
                <a:off x="1693" y="2014"/>
                <a:ext cx="22" cy="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>
                <a:off x="1685" y="1957"/>
                <a:ext cx="30" cy="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1685" y="1918"/>
                <a:ext cx="7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 flipV="1">
                <a:off x="1682" y="1918"/>
                <a:ext cx="12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19" cy="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Line 27"/>
              <p:cNvSpPr>
                <a:spLocks noChangeShapeType="1"/>
              </p:cNvSpPr>
              <p:nvPr/>
            </p:nvSpPr>
            <p:spPr bwMode="auto">
              <a:xfrm flipV="1">
                <a:off x="1691" y="1951"/>
                <a:ext cx="8" cy="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>
                <a:off x="1691" y="2024"/>
                <a:ext cx="36" cy="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3" name="Group 29"/>
            <p:cNvGrpSpPr>
              <a:grpSpLocks/>
            </p:cNvGrpSpPr>
            <p:nvPr/>
          </p:nvGrpSpPr>
          <p:grpSpPr bwMode="auto">
            <a:xfrm>
              <a:off x="1635" y="1841"/>
              <a:ext cx="90" cy="236"/>
              <a:chOff x="1635" y="1841"/>
              <a:chExt cx="90" cy="236"/>
            </a:xfrm>
          </p:grpSpPr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 flipV="1">
                <a:off x="1635" y="1841"/>
                <a:ext cx="35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>
                <a:off x="1671" y="1847"/>
                <a:ext cx="22" cy="2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V="1">
                <a:off x="1694" y="2057"/>
                <a:ext cx="31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>
                <a:off x="1676" y="1846"/>
                <a:ext cx="48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1636" y="2075"/>
                <a:ext cx="59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1662" y="1833"/>
              <a:ext cx="25" cy="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60" name="Group 36"/>
          <p:cNvGrpSpPr>
            <a:grpSpLocks/>
          </p:cNvGrpSpPr>
          <p:nvPr/>
        </p:nvGrpSpPr>
        <p:grpSpPr bwMode="auto">
          <a:xfrm>
            <a:off x="496874" y="4329096"/>
            <a:ext cx="889000" cy="1157287"/>
            <a:chOff x="1697" y="1685"/>
            <a:chExt cx="364" cy="349"/>
          </a:xfrm>
        </p:grpSpPr>
        <p:grpSp>
          <p:nvGrpSpPr>
            <p:cNvPr id="52261" name="Group 3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262" name="Arc 3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Arc 3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Arc 4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65" name="Group 4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266" name="Arc 4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Arc 4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Arc 4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9" name="Arc 4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Arc 4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Arc 4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Arc 4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4" name="Freeform 50"/>
          <p:cNvSpPr>
            <a:spLocks/>
          </p:cNvSpPr>
          <p:nvPr/>
        </p:nvSpPr>
        <p:spPr bwMode="auto">
          <a:xfrm flipH="1">
            <a:off x="357174" y="2012933"/>
            <a:ext cx="739775" cy="723900"/>
          </a:xfrm>
          <a:custGeom>
            <a:avLst/>
            <a:gdLst/>
            <a:ahLst/>
            <a:cxnLst>
              <a:cxn ang="0">
                <a:pos x="938" y="994"/>
              </a:cxn>
              <a:cxn ang="0">
                <a:pos x="901" y="933"/>
              </a:cxn>
              <a:cxn ang="0">
                <a:pos x="748" y="989"/>
              </a:cxn>
              <a:cxn ang="0">
                <a:pos x="794" y="1133"/>
              </a:cxn>
              <a:cxn ang="0">
                <a:pos x="901" y="1052"/>
              </a:cxn>
              <a:cxn ang="0">
                <a:pos x="901" y="1365"/>
              </a:cxn>
              <a:cxn ang="0">
                <a:pos x="790" y="1167"/>
              </a:cxn>
              <a:cxn ang="0">
                <a:pos x="673" y="1260"/>
              </a:cxn>
              <a:cxn ang="0">
                <a:pos x="779" y="1147"/>
              </a:cxn>
              <a:cxn ang="0">
                <a:pos x="673" y="1260"/>
              </a:cxn>
              <a:cxn ang="0">
                <a:pos x="658" y="1323"/>
              </a:cxn>
              <a:cxn ang="0">
                <a:pos x="901" y="1365"/>
              </a:cxn>
              <a:cxn ang="0">
                <a:pos x="901" y="1021"/>
              </a:cxn>
              <a:cxn ang="0">
                <a:pos x="748" y="989"/>
              </a:cxn>
              <a:cxn ang="0">
                <a:pos x="938" y="994"/>
              </a:cxn>
              <a:cxn ang="0">
                <a:pos x="1116" y="997"/>
              </a:cxn>
              <a:cxn ang="0">
                <a:pos x="940" y="1046"/>
              </a:cxn>
              <a:cxn ang="0">
                <a:pos x="950" y="1357"/>
              </a:cxn>
              <a:cxn ang="0">
                <a:pos x="1368" y="1277"/>
              </a:cxn>
              <a:cxn ang="0">
                <a:pos x="592" y="1355"/>
              </a:cxn>
              <a:cxn ang="0">
                <a:pos x="676" y="874"/>
              </a:cxn>
              <a:cxn ang="0">
                <a:pos x="389" y="816"/>
              </a:cxn>
              <a:cxn ang="0">
                <a:pos x="306" y="821"/>
              </a:cxn>
              <a:cxn ang="0">
                <a:pos x="233" y="819"/>
              </a:cxn>
              <a:cxn ang="0">
                <a:pos x="167" y="812"/>
              </a:cxn>
              <a:cxn ang="0">
                <a:pos x="110" y="798"/>
              </a:cxn>
              <a:cxn ang="0">
                <a:pos x="66" y="782"/>
              </a:cxn>
              <a:cxn ang="0">
                <a:pos x="32" y="766"/>
              </a:cxn>
              <a:cxn ang="0">
                <a:pos x="11" y="750"/>
              </a:cxn>
              <a:cxn ang="0">
                <a:pos x="0" y="729"/>
              </a:cxn>
              <a:cxn ang="0">
                <a:pos x="6" y="692"/>
              </a:cxn>
              <a:cxn ang="0">
                <a:pos x="32" y="643"/>
              </a:cxn>
              <a:cxn ang="0">
                <a:pos x="77" y="585"/>
              </a:cxn>
              <a:cxn ang="0">
                <a:pos x="136" y="520"/>
              </a:cxn>
              <a:cxn ang="0">
                <a:pos x="211" y="452"/>
              </a:cxn>
              <a:cxn ang="0">
                <a:pos x="299" y="380"/>
              </a:cxn>
              <a:cxn ang="0">
                <a:pos x="396" y="306"/>
              </a:cxn>
              <a:cxn ang="0">
                <a:pos x="384" y="176"/>
              </a:cxn>
              <a:cxn ang="0">
                <a:pos x="592" y="182"/>
              </a:cxn>
              <a:cxn ang="0">
                <a:pos x="698" y="127"/>
              </a:cxn>
              <a:cxn ang="0">
                <a:pos x="796" y="81"/>
              </a:cxn>
              <a:cxn ang="0">
                <a:pos x="886" y="46"/>
              </a:cxn>
              <a:cxn ang="0">
                <a:pos x="967" y="21"/>
              </a:cxn>
              <a:cxn ang="0">
                <a:pos x="1038" y="6"/>
              </a:cxn>
              <a:cxn ang="0">
                <a:pos x="1093" y="0"/>
              </a:cxn>
              <a:cxn ang="0">
                <a:pos x="1134" y="3"/>
              </a:cxn>
              <a:cxn ang="0">
                <a:pos x="1157" y="15"/>
              </a:cxn>
              <a:cxn ang="0">
                <a:pos x="1184" y="101"/>
              </a:cxn>
              <a:cxn ang="0">
                <a:pos x="1168" y="216"/>
              </a:cxn>
              <a:cxn ang="0">
                <a:pos x="1116" y="341"/>
              </a:cxn>
              <a:cxn ang="0">
                <a:pos x="1041" y="456"/>
              </a:cxn>
              <a:cxn ang="0">
                <a:pos x="1368" y="1277"/>
              </a:cxn>
              <a:cxn ang="0">
                <a:pos x="1079" y="1127"/>
              </a:cxn>
              <a:cxn ang="0">
                <a:pos x="1259" y="1199"/>
              </a:cxn>
              <a:cxn ang="0">
                <a:pos x="1093" y="1103"/>
              </a:cxn>
              <a:cxn ang="0">
                <a:pos x="950" y="1357"/>
              </a:cxn>
              <a:cxn ang="0">
                <a:pos x="1059" y="1113"/>
              </a:cxn>
              <a:cxn ang="0">
                <a:pos x="941" y="1021"/>
              </a:cxn>
              <a:cxn ang="0">
                <a:pos x="1116" y="997"/>
              </a:cxn>
              <a:cxn ang="0">
                <a:pos x="993" y="815"/>
              </a:cxn>
            </a:cxnLst>
            <a:rect l="0" t="0" r="r" b="b"/>
            <a:pathLst>
              <a:path w="1368" h="1409">
                <a:moveTo>
                  <a:pt x="938" y="888"/>
                </a:moveTo>
                <a:lnTo>
                  <a:pt x="938" y="994"/>
                </a:lnTo>
                <a:lnTo>
                  <a:pt x="901" y="995"/>
                </a:lnTo>
                <a:lnTo>
                  <a:pt x="901" y="933"/>
                </a:lnTo>
                <a:lnTo>
                  <a:pt x="762" y="939"/>
                </a:lnTo>
                <a:lnTo>
                  <a:pt x="748" y="989"/>
                </a:lnTo>
                <a:lnTo>
                  <a:pt x="741" y="1015"/>
                </a:lnTo>
                <a:lnTo>
                  <a:pt x="794" y="1133"/>
                </a:lnTo>
                <a:lnTo>
                  <a:pt x="901" y="1021"/>
                </a:lnTo>
                <a:lnTo>
                  <a:pt x="901" y="1052"/>
                </a:lnTo>
                <a:lnTo>
                  <a:pt x="805" y="1153"/>
                </a:lnTo>
                <a:lnTo>
                  <a:pt x="901" y="1365"/>
                </a:lnTo>
                <a:lnTo>
                  <a:pt x="878" y="1362"/>
                </a:lnTo>
                <a:lnTo>
                  <a:pt x="790" y="1167"/>
                </a:lnTo>
                <a:lnTo>
                  <a:pt x="663" y="1300"/>
                </a:lnTo>
                <a:lnTo>
                  <a:pt x="673" y="1260"/>
                </a:lnTo>
                <a:lnTo>
                  <a:pt x="779" y="1147"/>
                </a:lnTo>
                <a:lnTo>
                  <a:pt x="779" y="1147"/>
                </a:lnTo>
                <a:lnTo>
                  <a:pt x="733" y="1046"/>
                </a:lnTo>
                <a:lnTo>
                  <a:pt x="673" y="1260"/>
                </a:lnTo>
                <a:lnTo>
                  <a:pt x="663" y="1300"/>
                </a:lnTo>
                <a:lnTo>
                  <a:pt x="658" y="1323"/>
                </a:lnTo>
                <a:lnTo>
                  <a:pt x="878" y="1362"/>
                </a:lnTo>
                <a:lnTo>
                  <a:pt x="901" y="1365"/>
                </a:lnTo>
                <a:lnTo>
                  <a:pt x="901" y="1052"/>
                </a:lnTo>
                <a:lnTo>
                  <a:pt x="901" y="1021"/>
                </a:lnTo>
                <a:lnTo>
                  <a:pt x="741" y="1015"/>
                </a:lnTo>
                <a:lnTo>
                  <a:pt x="748" y="989"/>
                </a:lnTo>
                <a:lnTo>
                  <a:pt x="901" y="995"/>
                </a:lnTo>
                <a:lnTo>
                  <a:pt x="938" y="994"/>
                </a:lnTo>
                <a:lnTo>
                  <a:pt x="1100" y="971"/>
                </a:lnTo>
                <a:lnTo>
                  <a:pt x="1116" y="997"/>
                </a:lnTo>
                <a:lnTo>
                  <a:pt x="941" y="1021"/>
                </a:lnTo>
                <a:lnTo>
                  <a:pt x="940" y="1046"/>
                </a:lnTo>
                <a:lnTo>
                  <a:pt x="938" y="1337"/>
                </a:lnTo>
                <a:lnTo>
                  <a:pt x="950" y="1357"/>
                </a:lnTo>
                <a:lnTo>
                  <a:pt x="1305" y="1254"/>
                </a:lnTo>
                <a:lnTo>
                  <a:pt x="1368" y="1277"/>
                </a:lnTo>
                <a:lnTo>
                  <a:pt x="911" y="1409"/>
                </a:lnTo>
                <a:lnTo>
                  <a:pt x="592" y="1355"/>
                </a:lnTo>
                <a:lnTo>
                  <a:pt x="721" y="928"/>
                </a:lnTo>
                <a:lnTo>
                  <a:pt x="676" y="874"/>
                </a:lnTo>
                <a:lnTo>
                  <a:pt x="432" y="810"/>
                </a:lnTo>
                <a:lnTo>
                  <a:pt x="389" y="816"/>
                </a:lnTo>
                <a:lnTo>
                  <a:pt x="346" y="819"/>
                </a:lnTo>
                <a:lnTo>
                  <a:pt x="306" y="821"/>
                </a:lnTo>
                <a:lnTo>
                  <a:pt x="268" y="821"/>
                </a:lnTo>
                <a:lnTo>
                  <a:pt x="233" y="819"/>
                </a:lnTo>
                <a:lnTo>
                  <a:pt x="199" y="816"/>
                </a:lnTo>
                <a:lnTo>
                  <a:pt x="167" y="812"/>
                </a:lnTo>
                <a:lnTo>
                  <a:pt x="138" y="805"/>
                </a:lnTo>
                <a:lnTo>
                  <a:pt x="110" y="798"/>
                </a:lnTo>
                <a:lnTo>
                  <a:pt x="87" y="790"/>
                </a:lnTo>
                <a:lnTo>
                  <a:pt x="66" y="782"/>
                </a:lnTo>
                <a:lnTo>
                  <a:pt x="48" y="775"/>
                </a:lnTo>
                <a:lnTo>
                  <a:pt x="32" y="766"/>
                </a:lnTo>
                <a:lnTo>
                  <a:pt x="20" y="758"/>
                </a:lnTo>
                <a:lnTo>
                  <a:pt x="11" y="750"/>
                </a:lnTo>
                <a:lnTo>
                  <a:pt x="6" y="743"/>
                </a:lnTo>
                <a:lnTo>
                  <a:pt x="0" y="729"/>
                </a:lnTo>
                <a:lnTo>
                  <a:pt x="2" y="712"/>
                </a:lnTo>
                <a:lnTo>
                  <a:pt x="6" y="692"/>
                </a:lnTo>
                <a:lnTo>
                  <a:pt x="17" y="669"/>
                </a:lnTo>
                <a:lnTo>
                  <a:pt x="32" y="643"/>
                </a:lnTo>
                <a:lnTo>
                  <a:pt x="52" y="615"/>
                </a:lnTo>
                <a:lnTo>
                  <a:pt x="77" y="585"/>
                </a:lnTo>
                <a:lnTo>
                  <a:pt x="104" y="554"/>
                </a:lnTo>
                <a:lnTo>
                  <a:pt x="136" y="520"/>
                </a:lnTo>
                <a:lnTo>
                  <a:pt x="173" y="487"/>
                </a:lnTo>
                <a:lnTo>
                  <a:pt x="211" y="452"/>
                </a:lnTo>
                <a:lnTo>
                  <a:pt x="254" y="415"/>
                </a:lnTo>
                <a:lnTo>
                  <a:pt x="299" y="380"/>
                </a:lnTo>
                <a:lnTo>
                  <a:pt x="346" y="343"/>
                </a:lnTo>
                <a:lnTo>
                  <a:pt x="396" y="306"/>
                </a:lnTo>
                <a:lnTo>
                  <a:pt x="449" y="271"/>
                </a:lnTo>
                <a:lnTo>
                  <a:pt x="384" y="176"/>
                </a:lnTo>
                <a:lnTo>
                  <a:pt x="519" y="85"/>
                </a:lnTo>
                <a:lnTo>
                  <a:pt x="592" y="182"/>
                </a:lnTo>
                <a:lnTo>
                  <a:pt x="646" y="153"/>
                </a:lnTo>
                <a:lnTo>
                  <a:pt x="698" y="127"/>
                </a:lnTo>
                <a:lnTo>
                  <a:pt x="747" y="102"/>
                </a:lnTo>
                <a:lnTo>
                  <a:pt x="796" y="81"/>
                </a:lnTo>
                <a:lnTo>
                  <a:pt x="842" y="62"/>
                </a:lnTo>
                <a:lnTo>
                  <a:pt x="886" y="46"/>
                </a:lnTo>
                <a:lnTo>
                  <a:pt x="929" y="32"/>
                </a:lnTo>
                <a:lnTo>
                  <a:pt x="967" y="21"/>
                </a:lnTo>
                <a:lnTo>
                  <a:pt x="1004" y="12"/>
                </a:lnTo>
                <a:lnTo>
                  <a:pt x="1038" y="6"/>
                </a:lnTo>
                <a:lnTo>
                  <a:pt x="1067" y="1"/>
                </a:lnTo>
                <a:lnTo>
                  <a:pt x="1093" y="0"/>
                </a:lnTo>
                <a:lnTo>
                  <a:pt x="1116" y="0"/>
                </a:lnTo>
                <a:lnTo>
                  <a:pt x="1134" y="3"/>
                </a:lnTo>
                <a:lnTo>
                  <a:pt x="1148" y="7"/>
                </a:lnTo>
                <a:lnTo>
                  <a:pt x="1157" y="15"/>
                </a:lnTo>
                <a:lnTo>
                  <a:pt x="1177" y="53"/>
                </a:lnTo>
                <a:lnTo>
                  <a:pt x="1184" y="101"/>
                </a:lnTo>
                <a:lnTo>
                  <a:pt x="1181" y="156"/>
                </a:lnTo>
                <a:lnTo>
                  <a:pt x="1168" y="216"/>
                </a:lnTo>
                <a:lnTo>
                  <a:pt x="1145" y="278"/>
                </a:lnTo>
                <a:lnTo>
                  <a:pt x="1116" y="341"/>
                </a:lnTo>
                <a:lnTo>
                  <a:pt x="1080" y="401"/>
                </a:lnTo>
                <a:lnTo>
                  <a:pt x="1041" y="456"/>
                </a:lnTo>
                <a:lnTo>
                  <a:pt x="1018" y="778"/>
                </a:lnTo>
                <a:lnTo>
                  <a:pt x="1368" y="1277"/>
                </a:lnTo>
                <a:lnTo>
                  <a:pt x="1305" y="1254"/>
                </a:lnTo>
                <a:lnTo>
                  <a:pt x="1079" y="1127"/>
                </a:lnTo>
                <a:lnTo>
                  <a:pt x="1093" y="1103"/>
                </a:lnTo>
                <a:lnTo>
                  <a:pt x="1259" y="1199"/>
                </a:lnTo>
                <a:lnTo>
                  <a:pt x="1134" y="1018"/>
                </a:lnTo>
                <a:lnTo>
                  <a:pt x="1093" y="1103"/>
                </a:lnTo>
                <a:lnTo>
                  <a:pt x="1079" y="1127"/>
                </a:lnTo>
                <a:lnTo>
                  <a:pt x="950" y="1357"/>
                </a:lnTo>
                <a:lnTo>
                  <a:pt x="938" y="1337"/>
                </a:lnTo>
                <a:lnTo>
                  <a:pt x="1059" y="1113"/>
                </a:lnTo>
                <a:lnTo>
                  <a:pt x="940" y="1046"/>
                </a:lnTo>
                <a:lnTo>
                  <a:pt x="941" y="1021"/>
                </a:lnTo>
                <a:lnTo>
                  <a:pt x="1071" y="1090"/>
                </a:lnTo>
                <a:lnTo>
                  <a:pt x="1116" y="997"/>
                </a:lnTo>
                <a:lnTo>
                  <a:pt x="1100" y="971"/>
                </a:lnTo>
                <a:lnTo>
                  <a:pt x="993" y="815"/>
                </a:lnTo>
                <a:lnTo>
                  <a:pt x="938" y="888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 flipH="1">
            <a:off x="563549" y="2281221"/>
            <a:ext cx="169863" cy="169862"/>
          </a:xfrm>
          <a:custGeom>
            <a:avLst/>
            <a:gdLst/>
            <a:ahLst/>
            <a:cxnLst>
              <a:cxn ang="0">
                <a:pos x="240" y="333"/>
              </a:cxn>
              <a:cxn ang="0">
                <a:pos x="199" y="284"/>
              </a:cxn>
              <a:cxn ang="0">
                <a:pos x="0" y="218"/>
              </a:cxn>
              <a:cxn ang="0">
                <a:pos x="15" y="212"/>
              </a:cxn>
              <a:cxn ang="0">
                <a:pos x="30" y="204"/>
              </a:cxn>
              <a:cxn ang="0">
                <a:pos x="46" y="197"/>
              </a:cxn>
              <a:cxn ang="0">
                <a:pos x="63" y="189"/>
              </a:cxn>
              <a:cxn ang="0">
                <a:pos x="78" y="181"/>
              </a:cxn>
              <a:cxn ang="0">
                <a:pos x="93" y="174"/>
              </a:cxn>
              <a:cxn ang="0">
                <a:pos x="109" y="164"/>
              </a:cxn>
              <a:cxn ang="0">
                <a:pos x="124" y="155"/>
              </a:cxn>
              <a:cxn ang="0">
                <a:pos x="148" y="140"/>
              </a:cxn>
              <a:cxn ang="0">
                <a:pos x="173" y="123"/>
              </a:cxn>
              <a:cxn ang="0">
                <a:pos x="197" y="106"/>
              </a:cxn>
              <a:cxn ang="0">
                <a:pos x="222" y="86"/>
              </a:cxn>
              <a:cxn ang="0">
                <a:pos x="245" y="66"/>
              </a:cxn>
              <a:cxn ang="0">
                <a:pos x="268" y="46"/>
              </a:cxn>
              <a:cxn ang="0">
                <a:pos x="291" y="23"/>
              </a:cxn>
              <a:cxn ang="0">
                <a:pos x="314" y="0"/>
              </a:cxn>
              <a:cxn ang="0">
                <a:pos x="298" y="255"/>
              </a:cxn>
              <a:cxn ang="0">
                <a:pos x="240" y="333"/>
              </a:cxn>
            </a:cxnLst>
            <a:rect l="0" t="0" r="r" b="b"/>
            <a:pathLst>
              <a:path w="314" h="333">
                <a:moveTo>
                  <a:pt x="240" y="333"/>
                </a:moveTo>
                <a:lnTo>
                  <a:pt x="199" y="284"/>
                </a:lnTo>
                <a:lnTo>
                  <a:pt x="0" y="218"/>
                </a:lnTo>
                <a:lnTo>
                  <a:pt x="15" y="212"/>
                </a:lnTo>
                <a:lnTo>
                  <a:pt x="30" y="204"/>
                </a:lnTo>
                <a:lnTo>
                  <a:pt x="46" y="197"/>
                </a:lnTo>
                <a:lnTo>
                  <a:pt x="63" y="189"/>
                </a:lnTo>
                <a:lnTo>
                  <a:pt x="78" y="181"/>
                </a:lnTo>
                <a:lnTo>
                  <a:pt x="93" y="174"/>
                </a:lnTo>
                <a:lnTo>
                  <a:pt x="109" y="164"/>
                </a:lnTo>
                <a:lnTo>
                  <a:pt x="124" y="155"/>
                </a:lnTo>
                <a:lnTo>
                  <a:pt x="148" y="140"/>
                </a:lnTo>
                <a:lnTo>
                  <a:pt x="173" y="123"/>
                </a:lnTo>
                <a:lnTo>
                  <a:pt x="197" y="106"/>
                </a:lnTo>
                <a:lnTo>
                  <a:pt x="222" y="86"/>
                </a:lnTo>
                <a:lnTo>
                  <a:pt x="245" y="66"/>
                </a:lnTo>
                <a:lnTo>
                  <a:pt x="268" y="46"/>
                </a:lnTo>
                <a:lnTo>
                  <a:pt x="291" y="23"/>
                </a:lnTo>
                <a:lnTo>
                  <a:pt x="314" y="0"/>
                </a:lnTo>
                <a:lnTo>
                  <a:pt x="298" y="255"/>
                </a:lnTo>
                <a:lnTo>
                  <a:pt x="240" y="333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 flipH="1">
            <a:off x="512749" y="2151046"/>
            <a:ext cx="474663" cy="261937"/>
          </a:xfrm>
          <a:custGeom>
            <a:avLst/>
            <a:gdLst/>
            <a:ahLst/>
            <a:cxnLst>
              <a:cxn ang="0">
                <a:pos x="855" y="17"/>
              </a:cxn>
              <a:cxn ang="0">
                <a:pos x="823" y="51"/>
              </a:cxn>
              <a:cxn ang="0">
                <a:pos x="786" y="84"/>
              </a:cxn>
              <a:cxn ang="0">
                <a:pos x="748" y="118"/>
              </a:cxn>
              <a:cxn ang="0">
                <a:pos x="703" y="153"/>
              </a:cxn>
              <a:cxn ang="0">
                <a:pos x="658" y="190"/>
              </a:cxn>
              <a:cxn ang="0">
                <a:pos x="606" y="225"/>
              </a:cxn>
              <a:cxn ang="0">
                <a:pos x="551" y="261"/>
              </a:cxn>
              <a:cxn ang="0">
                <a:pos x="498" y="293"/>
              </a:cxn>
              <a:cxn ang="0">
                <a:pos x="451" y="319"/>
              </a:cxn>
              <a:cxn ang="0">
                <a:pos x="404" y="345"/>
              </a:cxn>
              <a:cxn ang="0">
                <a:pos x="358" y="368"/>
              </a:cxn>
              <a:cxn ang="0">
                <a:pos x="312" y="391"/>
              </a:cxn>
              <a:cxn ang="0">
                <a:pos x="266" y="412"/>
              </a:cxn>
              <a:cxn ang="0">
                <a:pos x="222" y="431"/>
              </a:cxn>
              <a:cxn ang="0">
                <a:pos x="177" y="449"/>
              </a:cxn>
              <a:cxn ang="0">
                <a:pos x="134" y="464"/>
              </a:cxn>
              <a:cxn ang="0">
                <a:pos x="95" y="480"/>
              </a:cxn>
              <a:cxn ang="0">
                <a:pos x="55" y="492"/>
              </a:cxn>
              <a:cxn ang="0">
                <a:pos x="18" y="501"/>
              </a:cxn>
              <a:cxn ang="0">
                <a:pos x="29" y="509"/>
              </a:cxn>
              <a:cxn ang="0">
                <a:pos x="87" y="510"/>
              </a:cxn>
              <a:cxn ang="0">
                <a:pos x="145" y="509"/>
              </a:cxn>
              <a:cxn ang="0">
                <a:pos x="203" y="503"/>
              </a:cxn>
              <a:cxn ang="0">
                <a:pos x="260" y="492"/>
              </a:cxn>
              <a:cxn ang="0">
                <a:pos x="313" y="480"/>
              </a:cxn>
              <a:cxn ang="0">
                <a:pos x="367" y="463"/>
              </a:cxn>
              <a:cxn ang="0">
                <a:pos x="416" y="444"/>
              </a:cxn>
              <a:cxn ang="0">
                <a:pos x="460" y="428"/>
              </a:cxn>
              <a:cxn ang="0">
                <a:pos x="498" y="409"/>
              </a:cxn>
              <a:cxn ang="0">
                <a:pos x="532" y="391"/>
              </a:cxn>
              <a:cxn ang="0">
                <a:pos x="564" y="372"/>
              </a:cxn>
              <a:cxn ang="0">
                <a:pos x="607" y="345"/>
              </a:cxn>
              <a:cxn ang="0">
                <a:pos x="659" y="305"/>
              </a:cxn>
              <a:cxn ang="0">
                <a:pos x="708" y="264"/>
              </a:cxn>
              <a:cxn ang="0">
                <a:pos x="754" y="219"/>
              </a:cxn>
              <a:cxn ang="0">
                <a:pos x="792" y="173"/>
              </a:cxn>
              <a:cxn ang="0">
                <a:pos x="826" y="124"/>
              </a:cxn>
              <a:cxn ang="0">
                <a:pos x="852" y="75"/>
              </a:cxn>
              <a:cxn ang="0">
                <a:pos x="870" y="25"/>
              </a:cxn>
              <a:cxn ang="0">
                <a:pos x="870" y="2"/>
              </a:cxn>
            </a:cxnLst>
            <a:rect l="0" t="0" r="r" b="b"/>
            <a:pathLst>
              <a:path w="876" h="510">
                <a:moveTo>
                  <a:pt x="870" y="2"/>
                </a:moveTo>
                <a:lnTo>
                  <a:pt x="855" y="17"/>
                </a:lnTo>
                <a:lnTo>
                  <a:pt x="840" y="34"/>
                </a:lnTo>
                <a:lnTo>
                  <a:pt x="823" y="51"/>
                </a:lnTo>
                <a:lnTo>
                  <a:pt x="804" y="68"/>
                </a:lnTo>
                <a:lnTo>
                  <a:pt x="786" y="84"/>
                </a:lnTo>
                <a:lnTo>
                  <a:pt x="768" y="101"/>
                </a:lnTo>
                <a:lnTo>
                  <a:pt x="748" y="118"/>
                </a:lnTo>
                <a:lnTo>
                  <a:pt x="726" y="137"/>
                </a:lnTo>
                <a:lnTo>
                  <a:pt x="703" y="153"/>
                </a:lnTo>
                <a:lnTo>
                  <a:pt x="681" y="172"/>
                </a:lnTo>
                <a:lnTo>
                  <a:pt x="658" y="190"/>
                </a:lnTo>
                <a:lnTo>
                  <a:pt x="632" y="207"/>
                </a:lnTo>
                <a:lnTo>
                  <a:pt x="606" y="225"/>
                </a:lnTo>
                <a:lnTo>
                  <a:pt x="580" y="244"/>
                </a:lnTo>
                <a:lnTo>
                  <a:pt x="551" y="261"/>
                </a:lnTo>
                <a:lnTo>
                  <a:pt x="521" y="279"/>
                </a:lnTo>
                <a:lnTo>
                  <a:pt x="498" y="293"/>
                </a:lnTo>
                <a:lnTo>
                  <a:pt x="474" y="307"/>
                </a:lnTo>
                <a:lnTo>
                  <a:pt x="451" y="319"/>
                </a:lnTo>
                <a:lnTo>
                  <a:pt x="428" y="331"/>
                </a:lnTo>
                <a:lnTo>
                  <a:pt x="404" y="345"/>
                </a:lnTo>
                <a:lnTo>
                  <a:pt x="381" y="357"/>
                </a:lnTo>
                <a:lnTo>
                  <a:pt x="358" y="368"/>
                </a:lnTo>
                <a:lnTo>
                  <a:pt x="335" y="380"/>
                </a:lnTo>
                <a:lnTo>
                  <a:pt x="312" y="391"/>
                </a:lnTo>
                <a:lnTo>
                  <a:pt x="289" y="402"/>
                </a:lnTo>
                <a:lnTo>
                  <a:pt x="266" y="412"/>
                </a:lnTo>
                <a:lnTo>
                  <a:pt x="243" y="421"/>
                </a:lnTo>
                <a:lnTo>
                  <a:pt x="222" y="431"/>
                </a:lnTo>
                <a:lnTo>
                  <a:pt x="199" y="440"/>
                </a:lnTo>
                <a:lnTo>
                  <a:pt x="177" y="449"/>
                </a:lnTo>
                <a:lnTo>
                  <a:pt x="156" y="457"/>
                </a:lnTo>
                <a:lnTo>
                  <a:pt x="134" y="464"/>
                </a:lnTo>
                <a:lnTo>
                  <a:pt x="114" y="472"/>
                </a:lnTo>
                <a:lnTo>
                  <a:pt x="95" y="480"/>
                </a:lnTo>
                <a:lnTo>
                  <a:pt x="75" y="486"/>
                </a:lnTo>
                <a:lnTo>
                  <a:pt x="55" y="492"/>
                </a:lnTo>
                <a:lnTo>
                  <a:pt x="36" y="497"/>
                </a:lnTo>
                <a:lnTo>
                  <a:pt x="18" y="501"/>
                </a:lnTo>
                <a:lnTo>
                  <a:pt x="0" y="506"/>
                </a:lnTo>
                <a:lnTo>
                  <a:pt x="29" y="509"/>
                </a:lnTo>
                <a:lnTo>
                  <a:pt x="58" y="510"/>
                </a:lnTo>
                <a:lnTo>
                  <a:pt x="87" y="510"/>
                </a:lnTo>
                <a:lnTo>
                  <a:pt x="118" y="510"/>
                </a:lnTo>
                <a:lnTo>
                  <a:pt x="145" y="509"/>
                </a:lnTo>
                <a:lnTo>
                  <a:pt x="174" y="506"/>
                </a:lnTo>
                <a:lnTo>
                  <a:pt x="203" y="503"/>
                </a:lnTo>
                <a:lnTo>
                  <a:pt x="232" y="498"/>
                </a:lnTo>
                <a:lnTo>
                  <a:pt x="260" y="492"/>
                </a:lnTo>
                <a:lnTo>
                  <a:pt x="287" y="486"/>
                </a:lnTo>
                <a:lnTo>
                  <a:pt x="313" y="480"/>
                </a:lnTo>
                <a:lnTo>
                  <a:pt x="341" y="472"/>
                </a:lnTo>
                <a:lnTo>
                  <a:pt x="367" y="463"/>
                </a:lnTo>
                <a:lnTo>
                  <a:pt x="391" y="455"/>
                </a:lnTo>
                <a:lnTo>
                  <a:pt x="416" y="444"/>
                </a:lnTo>
                <a:lnTo>
                  <a:pt x="440" y="435"/>
                </a:lnTo>
                <a:lnTo>
                  <a:pt x="460" y="428"/>
                </a:lnTo>
                <a:lnTo>
                  <a:pt x="479" y="418"/>
                </a:lnTo>
                <a:lnTo>
                  <a:pt x="498" y="409"/>
                </a:lnTo>
                <a:lnTo>
                  <a:pt x="515" y="400"/>
                </a:lnTo>
                <a:lnTo>
                  <a:pt x="532" y="391"/>
                </a:lnTo>
                <a:lnTo>
                  <a:pt x="549" y="382"/>
                </a:lnTo>
                <a:lnTo>
                  <a:pt x="564" y="372"/>
                </a:lnTo>
                <a:lnTo>
                  <a:pt x="580" y="363"/>
                </a:lnTo>
                <a:lnTo>
                  <a:pt x="607" y="345"/>
                </a:lnTo>
                <a:lnTo>
                  <a:pt x="633" y="325"/>
                </a:lnTo>
                <a:lnTo>
                  <a:pt x="659" y="305"/>
                </a:lnTo>
                <a:lnTo>
                  <a:pt x="685" y="285"/>
                </a:lnTo>
                <a:lnTo>
                  <a:pt x="708" y="264"/>
                </a:lnTo>
                <a:lnTo>
                  <a:pt x="731" y="242"/>
                </a:lnTo>
                <a:lnTo>
                  <a:pt x="754" y="219"/>
                </a:lnTo>
                <a:lnTo>
                  <a:pt x="774" y="196"/>
                </a:lnTo>
                <a:lnTo>
                  <a:pt x="792" y="173"/>
                </a:lnTo>
                <a:lnTo>
                  <a:pt x="811" y="149"/>
                </a:lnTo>
                <a:lnTo>
                  <a:pt x="826" y="124"/>
                </a:lnTo>
                <a:lnTo>
                  <a:pt x="840" y="100"/>
                </a:lnTo>
                <a:lnTo>
                  <a:pt x="852" y="75"/>
                </a:lnTo>
                <a:lnTo>
                  <a:pt x="863" y="51"/>
                </a:lnTo>
                <a:lnTo>
                  <a:pt x="870" y="25"/>
                </a:lnTo>
                <a:lnTo>
                  <a:pt x="876" y="0"/>
                </a:lnTo>
                <a:lnTo>
                  <a:pt x="870" y="2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 flipH="1">
            <a:off x="849299" y="2174858"/>
            <a:ext cx="225425" cy="220663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381" y="26"/>
              </a:cxn>
              <a:cxn ang="0">
                <a:pos x="343" y="55"/>
              </a:cxn>
              <a:cxn ang="0">
                <a:pos x="306" y="84"/>
              </a:cxn>
              <a:cxn ang="0">
                <a:pos x="268" y="115"/>
              </a:cxn>
              <a:cxn ang="0">
                <a:pos x="231" y="145"/>
              </a:cxn>
              <a:cxn ang="0">
                <a:pos x="196" y="176"/>
              </a:cxn>
              <a:cxn ang="0">
                <a:pos x="161" y="206"/>
              </a:cxn>
              <a:cxn ang="0">
                <a:pos x="129" y="236"/>
              </a:cxn>
              <a:cxn ang="0">
                <a:pos x="99" y="265"/>
              </a:cxn>
              <a:cxn ang="0">
                <a:pos x="73" y="291"/>
              </a:cxn>
              <a:cxn ang="0">
                <a:pos x="49" y="317"/>
              </a:cxn>
              <a:cxn ang="0">
                <a:pos x="31" y="340"/>
              </a:cxn>
              <a:cxn ang="0">
                <a:pos x="15" y="361"/>
              </a:cxn>
              <a:cxn ang="0">
                <a:pos x="5" y="380"/>
              </a:cxn>
              <a:cxn ang="0">
                <a:pos x="0" y="395"/>
              </a:cxn>
              <a:cxn ang="0">
                <a:pos x="0" y="406"/>
              </a:cxn>
              <a:cxn ang="0">
                <a:pos x="6" y="415"/>
              </a:cxn>
              <a:cxn ang="0">
                <a:pos x="15" y="422"/>
              </a:cxn>
              <a:cxn ang="0">
                <a:pos x="28" y="427"/>
              </a:cxn>
              <a:cxn ang="0">
                <a:pos x="43" y="430"/>
              </a:cxn>
              <a:cxn ang="0">
                <a:pos x="61" y="430"/>
              </a:cxn>
              <a:cxn ang="0">
                <a:pos x="83" y="429"/>
              </a:cxn>
              <a:cxn ang="0">
                <a:pos x="106" y="426"/>
              </a:cxn>
              <a:cxn ang="0">
                <a:pos x="130" y="421"/>
              </a:cxn>
              <a:cxn ang="0">
                <a:pos x="156" y="415"/>
              </a:cxn>
              <a:cxn ang="0">
                <a:pos x="185" y="407"/>
              </a:cxn>
              <a:cxn ang="0">
                <a:pos x="214" y="400"/>
              </a:cxn>
              <a:cxn ang="0">
                <a:pos x="245" y="389"/>
              </a:cxn>
              <a:cxn ang="0">
                <a:pos x="277" y="378"/>
              </a:cxn>
              <a:cxn ang="0">
                <a:pos x="309" y="367"/>
              </a:cxn>
              <a:cxn ang="0">
                <a:pos x="341" y="354"/>
              </a:cxn>
              <a:cxn ang="0">
                <a:pos x="373" y="341"/>
              </a:cxn>
              <a:cxn ang="0">
                <a:pos x="418" y="0"/>
              </a:cxn>
            </a:cxnLst>
            <a:rect l="0" t="0" r="r" b="b"/>
            <a:pathLst>
              <a:path w="418" h="430">
                <a:moveTo>
                  <a:pt x="418" y="0"/>
                </a:moveTo>
                <a:lnTo>
                  <a:pt x="381" y="26"/>
                </a:lnTo>
                <a:lnTo>
                  <a:pt x="343" y="55"/>
                </a:lnTo>
                <a:lnTo>
                  <a:pt x="306" y="84"/>
                </a:lnTo>
                <a:lnTo>
                  <a:pt x="268" y="115"/>
                </a:lnTo>
                <a:lnTo>
                  <a:pt x="231" y="145"/>
                </a:lnTo>
                <a:lnTo>
                  <a:pt x="196" y="176"/>
                </a:lnTo>
                <a:lnTo>
                  <a:pt x="161" y="206"/>
                </a:lnTo>
                <a:lnTo>
                  <a:pt x="129" y="236"/>
                </a:lnTo>
                <a:lnTo>
                  <a:pt x="99" y="265"/>
                </a:lnTo>
                <a:lnTo>
                  <a:pt x="73" y="291"/>
                </a:lnTo>
                <a:lnTo>
                  <a:pt x="49" y="317"/>
                </a:lnTo>
                <a:lnTo>
                  <a:pt x="31" y="340"/>
                </a:lnTo>
                <a:lnTo>
                  <a:pt x="15" y="361"/>
                </a:lnTo>
                <a:lnTo>
                  <a:pt x="5" y="380"/>
                </a:lnTo>
                <a:lnTo>
                  <a:pt x="0" y="395"/>
                </a:lnTo>
                <a:lnTo>
                  <a:pt x="0" y="406"/>
                </a:lnTo>
                <a:lnTo>
                  <a:pt x="6" y="415"/>
                </a:lnTo>
                <a:lnTo>
                  <a:pt x="15" y="422"/>
                </a:lnTo>
                <a:lnTo>
                  <a:pt x="28" y="427"/>
                </a:lnTo>
                <a:lnTo>
                  <a:pt x="43" y="430"/>
                </a:lnTo>
                <a:lnTo>
                  <a:pt x="61" y="430"/>
                </a:lnTo>
                <a:lnTo>
                  <a:pt x="83" y="429"/>
                </a:lnTo>
                <a:lnTo>
                  <a:pt x="106" y="426"/>
                </a:lnTo>
                <a:lnTo>
                  <a:pt x="130" y="421"/>
                </a:lnTo>
                <a:lnTo>
                  <a:pt x="156" y="415"/>
                </a:lnTo>
                <a:lnTo>
                  <a:pt x="185" y="407"/>
                </a:lnTo>
                <a:lnTo>
                  <a:pt x="214" y="400"/>
                </a:lnTo>
                <a:lnTo>
                  <a:pt x="245" y="389"/>
                </a:lnTo>
                <a:lnTo>
                  <a:pt x="277" y="378"/>
                </a:lnTo>
                <a:lnTo>
                  <a:pt x="309" y="367"/>
                </a:lnTo>
                <a:lnTo>
                  <a:pt x="341" y="354"/>
                </a:lnTo>
                <a:lnTo>
                  <a:pt x="373" y="341"/>
                </a:lnTo>
                <a:lnTo>
                  <a:pt x="418" y="0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Freeform 54"/>
          <p:cNvSpPr>
            <a:spLocks/>
          </p:cNvSpPr>
          <p:nvPr/>
        </p:nvSpPr>
        <p:spPr bwMode="auto">
          <a:xfrm flipH="1">
            <a:off x="820724" y="2198671"/>
            <a:ext cx="31750" cy="142875"/>
          </a:xfrm>
          <a:custGeom>
            <a:avLst/>
            <a:gdLst/>
            <a:ahLst/>
            <a:cxnLst>
              <a:cxn ang="0">
                <a:pos x="61" y="254"/>
              </a:cxn>
              <a:cxn ang="0">
                <a:pos x="53" y="257"/>
              </a:cxn>
              <a:cxn ang="0">
                <a:pos x="45" y="261"/>
              </a:cxn>
              <a:cxn ang="0">
                <a:pos x="38" y="265"/>
              </a:cxn>
              <a:cxn ang="0">
                <a:pos x="30" y="268"/>
              </a:cxn>
              <a:cxn ang="0">
                <a:pos x="23" y="271"/>
              </a:cxn>
              <a:cxn ang="0">
                <a:pos x="15" y="274"/>
              </a:cxn>
              <a:cxn ang="0">
                <a:pos x="7" y="279"/>
              </a:cxn>
              <a:cxn ang="0">
                <a:pos x="0" y="282"/>
              </a:cxn>
              <a:cxn ang="0">
                <a:pos x="32" y="0"/>
              </a:cxn>
              <a:cxn ang="0">
                <a:pos x="61" y="254"/>
              </a:cxn>
            </a:cxnLst>
            <a:rect l="0" t="0" r="r" b="b"/>
            <a:pathLst>
              <a:path w="61" h="282">
                <a:moveTo>
                  <a:pt x="61" y="254"/>
                </a:moveTo>
                <a:lnTo>
                  <a:pt x="53" y="257"/>
                </a:lnTo>
                <a:lnTo>
                  <a:pt x="45" y="261"/>
                </a:lnTo>
                <a:lnTo>
                  <a:pt x="38" y="265"/>
                </a:lnTo>
                <a:lnTo>
                  <a:pt x="30" y="268"/>
                </a:lnTo>
                <a:lnTo>
                  <a:pt x="23" y="271"/>
                </a:lnTo>
                <a:lnTo>
                  <a:pt x="15" y="274"/>
                </a:lnTo>
                <a:lnTo>
                  <a:pt x="7" y="279"/>
                </a:lnTo>
                <a:lnTo>
                  <a:pt x="0" y="282"/>
                </a:lnTo>
                <a:lnTo>
                  <a:pt x="32" y="0"/>
                </a:lnTo>
                <a:lnTo>
                  <a:pt x="61" y="254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Freeform 55"/>
          <p:cNvSpPr>
            <a:spLocks/>
          </p:cNvSpPr>
          <p:nvPr/>
        </p:nvSpPr>
        <p:spPr bwMode="auto">
          <a:xfrm flipH="1">
            <a:off x="712774" y="2258996"/>
            <a:ext cx="25400" cy="23812"/>
          </a:xfrm>
          <a:custGeom>
            <a:avLst/>
            <a:gdLst/>
            <a:ahLst/>
            <a:cxnLst>
              <a:cxn ang="0">
                <a:pos x="47" y="29"/>
              </a:cxn>
              <a:cxn ang="0">
                <a:pos x="46" y="30"/>
              </a:cxn>
              <a:cxn ang="0">
                <a:pos x="43" y="33"/>
              </a:cxn>
              <a:cxn ang="0">
                <a:pos x="39" y="35"/>
              </a:cxn>
              <a:cxn ang="0">
                <a:pos x="36" y="38"/>
              </a:cxn>
              <a:cxn ang="0">
                <a:pos x="32" y="39"/>
              </a:cxn>
              <a:cxn ang="0">
                <a:pos x="29" y="42"/>
              </a:cxn>
              <a:cxn ang="0">
                <a:pos x="24" y="44"/>
              </a:cxn>
              <a:cxn ang="0">
                <a:pos x="20" y="47"/>
              </a:cxn>
              <a:cxn ang="0">
                <a:pos x="0" y="15"/>
              </a:cxn>
              <a:cxn ang="0">
                <a:pos x="29" y="0"/>
              </a:cxn>
              <a:cxn ang="0">
                <a:pos x="47" y="29"/>
              </a:cxn>
            </a:cxnLst>
            <a:rect l="0" t="0" r="r" b="b"/>
            <a:pathLst>
              <a:path w="47" h="47">
                <a:moveTo>
                  <a:pt x="47" y="29"/>
                </a:moveTo>
                <a:lnTo>
                  <a:pt x="46" y="30"/>
                </a:lnTo>
                <a:lnTo>
                  <a:pt x="43" y="33"/>
                </a:lnTo>
                <a:lnTo>
                  <a:pt x="39" y="35"/>
                </a:lnTo>
                <a:lnTo>
                  <a:pt x="36" y="38"/>
                </a:lnTo>
                <a:lnTo>
                  <a:pt x="32" y="39"/>
                </a:lnTo>
                <a:lnTo>
                  <a:pt x="29" y="42"/>
                </a:lnTo>
                <a:lnTo>
                  <a:pt x="24" y="44"/>
                </a:lnTo>
                <a:lnTo>
                  <a:pt x="20" y="47"/>
                </a:lnTo>
                <a:lnTo>
                  <a:pt x="0" y="15"/>
                </a:lnTo>
                <a:lnTo>
                  <a:pt x="29" y="0"/>
                </a:lnTo>
                <a:lnTo>
                  <a:pt x="47" y="29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 flipH="1">
            <a:off x="625462" y="2139933"/>
            <a:ext cx="193675" cy="180975"/>
          </a:xfrm>
          <a:custGeom>
            <a:avLst/>
            <a:gdLst/>
            <a:ahLst/>
            <a:cxnLst>
              <a:cxn ang="0">
                <a:pos x="141" y="292"/>
              </a:cxn>
              <a:cxn ang="0">
                <a:pos x="129" y="299"/>
              </a:cxn>
              <a:cxn ang="0">
                <a:pos x="117" y="306"/>
              </a:cxn>
              <a:cxn ang="0">
                <a:pos x="104" y="312"/>
              </a:cxn>
              <a:cxn ang="0">
                <a:pos x="91" y="320"/>
              </a:cxn>
              <a:cxn ang="0">
                <a:pos x="77" y="326"/>
              </a:cxn>
              <a:cxn ang="0">
                <a:pos x="61" y="334"/>
              </a:cxn>
              <a:cxn ang="0">
                <a:pos x="46" y="341"/>
              </a:cxn>
              <a:cxn ang="0">
                <a:pos x="31" y="349"/>
              </a:cxn>
              <a:cxn ang="0">
                <a:pos x="0" y="44"/>
              </a:cxn>
              <a:cxn ang="0">
                <a:pos x="69" y="0"/>
              </a:cxn>
              <a:cxn ang="0">
                <a:pos x="358" y="145"/>
              </a:cxn>
              <a:cxn ang="0">
                <a:pos x="340" y="159"/>
              </a:cxn>
              <a:cxn ang="0">
                <a:pos x="320" y="173"/>
              </a:cxn>
              <a:cxn ang="0">
                <a:pos x="302" y="187"/>
              </a:cxn>
              <a:cxn ang="0">
                <a:pos x="283" y="199"/>
              </a:cxn>
              <a:cxn ang="0">
                <a:pos x="267" y="213"/>
              </a:cxn>
              <a:cxn ang="0">
                <a:pos x="250" y="223"/>
              </a:cxn>
              <a:cxn ang="0">
                <a:pos x="233" y="234"/>
              </a:cxn>
              <a:cxn ang="0">
                <a:pos x="218" y="245"/>
              </a:cxn>
              <a:cxn ang="0">
                <a:pos x="185" y="193"/>
              </a:cxn>
              <a:cxn ang="0">
                <a:pos x="110" y="237"/>
              </a:cxn>
              <a:cxn ang="0">
                <a:pos x="141" y="292"/>
              </a:cxn>
            </a:cxnLst>
            <a:rect l="0" t="0" r="r" b="b"/>
            <a:pathLst>
              <a:path w="358" h="349">
                <a:moveTo>
                  <a:pt x="141" y="292"/>
                </a:moveTo>
                <a:lnTo>
                  <a:pt x="129" y="299"/>
                </a:lnTo>
                <a:lnTo>
                  <a:pt x="117" y="306"/>
                </a:lnTo>
                <a:lnTo>
                  <a:pt x="104" y="312"/>
                </a:lnTo>
                <a:lnTo>
                  <a:pt x="91" y="320"/>
                </a:lnTo>
                <a:lnTo>
                  <a:pt x="77" y="326"/>
                </a:lnTo>
                <a:lnTo>
                  <a:pt x="61" y="334"/>
                </a:lnTo>
                <a:lnTo>
                  <a:pt x="46" y="341"/>
                </a:lnTo>
                <a:lnTo>
                  <a:pt x="31" y="349"/>
                </a:lnTo>
                <a:lnTo>
                  <a:pt x="0" y="44"/>
                </a:lnTo>
                <a:lnTo>
                  <a:pt x="69" y="0"/>
                </a:lnTo>
                <a:lnTo>
                  <a:pt x="358" y="145"/>
                </a:lnTo>
                <a:lnTo>
                  <a:pt x="340" y="159"/>
                </a:lnTo>
                <a:lnTo>
                  <a:pt x="320" y="173"/>
                </a:lnTo>
                <a:lnTo>
                  <a:pt x="302" y="187"/>
                </a:lnTo>
                <a:lnTo>
                  <a:pt x="283" y="199"/>
                </a:lnTo>
                <a:lnTo>
                  <a:pt x="267" y="213"/>
                </a:lnTo>
                <a:lnTo>
                  <a:pt x="250" y="223"/>
                </a:lnTo>
                <a:lnTo>
                  <a:pt x="233" y="234"/>
                </a:lnTo>
                <a:lnTo>
                  <a:pt x="218" y="245"/>
                </a:lnTo>
                <a:lnTo>
                  <a:pt x="185" y="193"/>
                </a:lnTo>
                <a:lnTo>
                  <a:pt x="110" y="237"/>
                </a:lnTo>
                <a:lnTo>
                  <a:pt x="141" y="292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 flipH="1">
            <a:off x="477824" y="2033571"/>
            <a:ext cx="293688" cy="171450"/>
          </a:xfrm>
          <a:custGeom>
            <a:avLst/>
            <a:gdLst/>
            <a:ahLst/>
            <a:cxnLst>
              <a:cxn ang="0">
                <a:pos x="298" y="331"/>
              </a:cxn>
              <a:cxn ang="0">
                <a:pos x="313" y="319"/>
              </a:cxn>
              <a:cxn ang="0">
                <a:pos x="327" y="306"/>
              </a:cxn>
              <a:cxn ang="0">
                <a:pos x="342" y="294"/>
              </a:cxn>
              <a:cxn ang="0">
                <a:pos x="358" y="282"/>
              </a:cxn>
              <a:cxn ang="0">
                <a:pos x="371" y="270"/>
              </a:cxn>
              <a:cxn ang="0">
                <a:pos x="385" y="257"/>
              </a:cxn>
              <a:cxn ang="0">
                <a:pos x="399" y="245"/>
              </a:cxn>
              <a:cxn ang="0">
                <a:pos x="413" y="233"/>
              </a:cxn>
              <a:cxn ang="0">
                <a:pos x="446" y="201"/>
              </a:cxn>
              <a:cxn ang="0">
                <a:pos x="475" y="170"/>
              </a:cxn>
              <a:cxn ang="0">
                <a:pos x="500" y="139"/>
              </a:cxn>
              <a:cxn ang="0">
                <a:pos x="520" y="110"/>
              </a:cxn>
              <a:cxn ang="0">
                <a:pos x="533" y="83"/>
              </a:cxn>
              <a:cxn ang="0">
                <a:pos x="541" y="57"/>
              </a:cxn>
              <a:cxn ang="0">
                <a:pos x="541" y="34"/>
              </a:cxn>
              <a:cxn ang="0">
                <a:pos x="533" y="14"/>
              </a:cxn>
              <a:cxn ang="0">
                <a:pos x="529" y="9"/>
              </a:cxn>
              <a:cxn ang="0">
                <a:pos x="523" y="5"/>
              </a:cxn>
              <a:cxn ang="0">
                <a:pos x="514" y="3"/>
              </a:cxn>
              <a:cxn ang="0">
                <a:pos x="503" y="2"/>
              </a:cxn>
              <a:cxn ang="0">
                <a:pos x="492" y="0"/>
              </a:cxn>
              <a:cxn ang="0">
                <a:pos x="478" y="0"/>
              </a:cxn>
              <a:cxn ang="0">
                <a:pos x="463" y="2"/>
              </a:cxn>
              <a:cxn ang="0">
                <a:pos x="448" y="5"/>
              </a:cxn>
              <a:cxn ang="0">
                <a:pos x="429" y="8"/>
              </a:cxn>
              <a:cxn ang="0">
                <a:pos x="411" y="11"/>
              </a:cxn>
              <a:cxn ang="0">
                <a:pos x="391" y="17"/>
              </a:cxn>
              <a:cxn ang="0">
                <a:pos x="371" y="21"/>
              </a:cxn>
              <a:cxn ang="0">
                <a:pos x="350" y="29"/>
              </a:cxn>
              <a:cxn ang="0">
                <a:pos x="327" y="35"/>
              </a:cxn>
              <a:cxn ang="0">
                <a:pos x="304" y="43"/>
              </a:cxn>
              <a:cxn ang="0">
                <a:pos x="281" y="52"/>
              </a:cxn>
              <a:cxn ang="0">
                <a:pos x="264" y="58"/>
              </a:cxn>
              <a:cxn ang="0">
                <a:pos x="247" y="64"/>
              </a:cxn>
              <a:cxn ang="0">
                <a:pos x="229" y="72"/>
              </a:cxn>
              <a:cxn ang="0">
                <a:pos x="212" y="78"/>
              </a:cxn>
              <a:cxn ang="0">
                <a:pos x="194" y="86"/>
              </a:cxn>
              <a:cxn ang="0">
                <a:pos x="177" y="93"/>
              </a:cxn>
              <a:cxn ang="0">
                <a:pos x="159" y="101"/>
              </a:cxn>
              <a:cxn ang="0">
                <a:pos x="140" y="109"/>
              </a:cxn>
              <a:cxn ang="0">
                <a:pos x="123" y="118"/>
              </a:cxn>
              <a:cxn ang="0">
                <a:pos x="105" y="126"/>
              </a:cxn>
              <a:cxn ang="0">
                <a:pos x="87" y="135"/>
              </a:cxn>
              <a:cxn ang="0">
                <a:pos x="70" y="144"/>
              </a:cxn>
              <a:cxn ang="0">
                <a:pos x="52" y="153"/>
              </a:cxn>
              <a:cxn ang="0">
                <a:pos x="35" y="162"/>
              </a:cxn>
              <a:cxn ang="0">
                <a:pos x="16" y="172"/>
              </a:cxn>
              <a:cxn ang="0">
                <a:pos x="0" y="181"/>
              </a:cxn>
              <a:cxn ang="0">
                <a:pos x="298" y="331"/>
              </a:cxn>
            </a:cxnLst>
            <a:rect l="0" t="0" r="r" b="b"/>
            <a:pathLst>
              <a:path w="541" h="331">
                <a:moveTo>
                  <a:pt x="298" y="331"/>
                </a:moveTo>
                <a:lnTo>
                  <a:pt x="313" y="319"/>
                </a:lnTo>
                <a:lnTo>
                  <a:pt x="327" y="306"/>
                </a:lnTo>
                <a:lnTo>
                  <a:pt x="342" y="294"/>
                </a:lnTo>
                <a:lnTo>
                  <a:pt x="358" y="282"/>
                </a:lnTo>
                <a:lnTo>
                  <a:pt x="371" y="270"/>
                </a:lnTo>
                <a:lnTo>
                  <a:pt x="385" y="257"/>
                </a:lnTo>
                <a:lnTo>
                  <a:pt x="399" y="245"/>
                </a:lnTo>
                <a:lnTo>
                  <a:pt x="413" y="233"/>
                </a:lnTo>
                <a:lnTo>
                  <a:pt x="446" y="201"/>
                </a:lnTo>
                <a:lnTo>
                  <a:pt x="475" y="170"/>
                </a:lnTo>
                <a:lnTo>
                  <a:pt x="500" y="139"/>
                </a:lnTo>
                <a:lnTo>
                  <a:pt x="520" y="110"/>
                </a:lnTo>
                <a:lnTo>
                  <a:pt x="533" y="83"/>
                </a:lnTo>
                <a:lnTo>
                  <a:pt x="541" y="57"/>
                </a:lnTo>
                <a:lnTo>
                  <a:pt x="541" y="34"/>
                </a:lnTo>
                <a:lnTo>
                  <a:pt x="533" y="14"/>
                </a:lnTo>
                <a:lnTo>
                  <a:pt x="529" y="9"/>
                </a:lnTo>
                <a:lnTo>
                  <a:pt x="523" y="5"/>
                </a:lnTo>
                <a:lnTo>
                  <a:pt x="514" y="3"/>
                </a:lnTo>
                <a:lnTo>
                  <a:pt x="503" y="2"/>
                </a:lnTo>
                <a:lnTo>
                  <a:pt x="492" y="0"/>
                </a:lnTo>
                <a:lnTo>
                  <a:pt x="478" y="0"/>
                </a:lnTo>
                <a:lnTo>
                  <a:pt x="463" y="2"/>
                </a:lnTo>
                <a:lnTo>
                  <a:pt x="448" y="5"/>
                </a:lnTo>
                <a:lnTo>
                  <a:pt x="429" y="8"/>
                </a:lnTo>
                <a:lnTo>
                  <a:pt x="411" y="11"/>
                </a:lnTo>
                <a:lnTo>
                  <a:pt x="391" y="17"/>
                </a:lnTo>
                <a:lnTo>
                  <a:pt x="371" y="21"/>
                </a:lnTo>
                <a:lnTo>
                  <a:pt x="350" y="29"/>
                </a:lnTo>
                <a:lnTo>
                  <a:pt x="327" y="35"/>
                </a:lnTo>
                <a:lnTo>
                  <a:pt x="304" y="43"/>
                </a:lnTo>
                <a:lnTo>
                  <a:pt x="281" y="52"/>
                </a:lnTo>
                <a:lnTo>
                  <a:pt x="264" y="58"/>
                </a:lnTo>
                <a:lnTo>
                  <a:pt x="247" y="64"/>
                </a:lnTo>
                <a:lnTo>
                  <a:pt x="229" y="72"/>
                </a:lnTo>
                <a:lnTo>
                  <a:pt x="212" y="78"/>
                </a:lnTo>
                <a:lnTo>
                  <a:pt x="194" y="86"/>
                </a:lnTo>
                <a:lnTo>
                  <a:pt x="177" y="93"/>
                </a:lnTo>
                <a:lnTo>
                  <a:pt x="159" y="101"/>
                </a:lnTo>
                <a:lnTo>
                  <a:pt x="140" y="109"/>
                </a:lnTo>
                <a:lnTo>
                  <a:pt x="123" y="118"/>
                </a:lnTo>
                <a:lnTo>
                  <a:pt x="105" y="126"/>
                </a:lnTo>
                <a:lnTo>
                  <a:pt x="87" y="135"/>
                </a:lnTo>
                <a:lnTo>
                  <a:pt x="70" y="144"/>
                </a:lnTo>
                <a:lnTo>
                  <a:pt x="52" y="153"/>
                </a:lnTo>
                <a:lnTo>
                  <a:pt x="35" y="162"/>
                </a:lnTo>
                <a:lnTo>
                  <a:pt x="16" y="172"/>
                </a:lnTo>
                <a:lnTo>
                  <a:pt x="0" y="181"/>
                </a:lnTo>
                <a:lnTo>
                  <a:pt x="298" y="331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 flipH="1">
            <a:off x="793737" y="2085958"/>
            <a:ext cx="63500" cy="55563"/>
          </a:xfrm>
          <a:custGeom>
            <a:avLst/>
            <a:gdLst/>
            <a:ahLst/>
            <a:cxnLst>
              <a:cxn ang="0">
                <a:pos x="45" y="110"/>
              </a:cxn>
              <a:cxn ang="0">
                <a:pos x="0" y="46"/>
              </a:cxn>
              <a:cxn ang="0">
                <a:pos x="71" y="0"/>
              </a:cxn>
              <a:cxn ang="0">
                <a:pos x="120" y="64"/>
              </a:cxn>
              <a:cxn ang="0">
                <a:pos x="45" y="110"/>
              </a:cxn>
            </a:cxnLst>
            <a:rect l="0" t="0" r="r" b="b"/>
            <a:pathLst>
              <a:path w="120" h="110">
                <a:moveTo>
                  <a:pt x="45" y="110"/>
                </a:moveTo>
                <a:lnTo>
                  <a:pt x="0" y="46"/>
                </a:lnTo>
                <a:lnTo>
                  <a:pt x="71" y="0"/>
                </a:lnTo>
                <a:lnTo>
                  <a:pt x="120" y="64"/>
                </a:lnTo>
                <a:lnTo>
                  <a:pt x="45" y="110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 flipH="1">
            <a:off x="749287" y="2346308"/>
            <a:ext cx="238125" cy="66675"/>
          </a:xfrm>
          <a:custGeom>
            <a:avLst/>
            <a:gdLst/>
            <a:ahLst/>
            <a:cxnLst>
              <a:cxn ang="0">
                <a:pos x="440" y="55"/>
              </a:cxn>
              <a:cxn ang="0">
                <a:pos x="416" y="64"/>
              </a:cxn>
              <a:cxn ang="0">
                <a:pos x="391" y="75"/>
              </a:cxn>
              <a:cxn ang="0">
                <a:pos x="367" y="83"/>
              </a:cxn>
              <a:cxn ang="0">
                <a:pos x="341" y="92"/>
              </a:cxn>
              <a:cxn ang="0">
                <a:pos x="313" y="100"/>
              </a:cxn>
              <a:cxn ang="0">
                <a:pos x="287" y="106"/>
              </a:cxn>
              <a:cxn ang="0">
                <a:pos x="260" y="112"/>
              </a:cxn>
              <a:cxn ang="0">
                <a:pos x="232" y="118"/>
              </a:cxn>
              <a:cxn ang="0">
                <a:pos x="203" y="123"/>
              </a:cxn>
              <a:cxn ang="0">
                <a:pos x="174" y="126"/>
              </a:cxn>
              <a:cxn ang="0">
                <a:pos x="145" y="129"/>
              </a:cxn>
              <a:cxn ang="0">
                <a:pos x="118" y="130"/>
              </a:cxn>
              <a:cxn ang="0">
                <a:pos x="87" y="130"/>
              </a:cxn>
              <a:cxn ang="0">
                <a:pos x="58" y="130"/>
              </a:cxn>
              <a:cxn ang="0">
                <a:pos x="29" y="129"/>
              </a:cxn>
              <a:cxn ang="0">
                <a:pos x="0" y="126"/>
              </a:cxn>
              <a:cxn ang="0">
                <a:pos x="18" y="121"/>
              </a:cxn>
              <a:cxn ang="0">
                <a:pos x="36" y="117"/>
              </a:cxn>
              <a:cxn ang="0">
                <a:pos x="55" y="112"/>
              </a:cxn>
              <a:cxn ang="0">
                <a:pos x="75" y="106"/>
              </a:cxn>
              <a:cxn ang="0">
                <a:pos x="95" y="100"/>
              </a:cxn>
              <a:cxn ang="0">
                <a:pos x="114" y="92"/>
              </a:cxn>
              <a:cxn ang="0">
                <a:pos x="134" y="84"/>
              </a:cxn>
              <a:cxn ang="0">
                <a:pos x="156" y="77"/>
              </a:cxn>
              <a:cxn ang="0">
                <a:pos x="177" y="69"/>
              </a:cxn>
              <a:cxn ang="0">
                <a:pos x="199" y="60"/>
              </a:cxn>
              <a:cxn ang="0">
                <a:pos x="222" y="51"/>
              </a:cxn>
              <a:cxn ang="0">
                <a:pos x="243" y="41"/>
              </a:cxn>
              <a:cxn ang="0">
                <a:pos x="266" y="32"/>
              </a:cxn>
              <a:cxn ang="0">
                <a:pos x="289" y="22"/>
              </a:cxn>
              <a:cxn ang="0">
                <a:pos x="312" y="11"/>
              </a:cxn>
              <a:cxn ang="0">
                <a:pos x="335" y="0"/>
              </a:cxn>
              <a:cxn ang="0">
                <a:pos x="335" y="3"/>
              </a:cxn>
              <a:cxn ang="0">
                <a:pos x="338" y="11"/>
              </a:cxn>
              <a:cxn ang="0">
                <a:pos x="341" y="20"/>
              </a:cxn>
              <a:cxn ang="0">
                <a:pos x="350" y="32"/>
              </a:cxn>
              <a:cxn ang="0">
                <a:pos x="362" y="43"/>
              </a:cxn>
              <a:cxn ang="0">
                <a:pos x="381" y="51"/>
              </a:cxn>
              <a:cxn ang="0">
                <a:pos x="407" y="55"/>
              </a:cxn>
              <a:cxn ang="0">
                <a:pos x="440" y="55"/>
              </a:cxn>
            </a:cxnLst>
            <a:rect l="0" t="0" r="r" b="b"/>
            <a:pathLst>
              <a:path w="440" h="130">
                <a:moveTo>
                  <a:pt x="440" y="55"/>
                </a:moveTo>
                <a:lnTo>
                  <a:pt x="416" y="64"/>
                </a:lnTo>
                <a:lnTo>
                  <a:pt x="391" y="75"/>
                </a:lnTo>
                <a:lnTo>
                  <a:pt x="367" y="83"/>
                </a:lnTo>
                <a:lnTo>
                  <a:pt x="341" y="92"/>
                </a:lnTo>
                <a:lnTo>
                  <a:pt x="313" y="100"/>
                </a:lnTo>
                <a:lnTo>
                  <a:pt x="287" y="106"/>
                </a:lnTo>
                <a:lnTo>
                  <a:pt x="260" y="112"/>
                </a:lnTo>
                <a:lnTo>
                  <a:pt x="232" y="118"/>
                </a:lnTo>
                <a:lnTo>
                  <a:pt x="203" y="123"/>
                </a:lnTo>
                <a:lnTo>
                  <a:pt x="174" y="126"/>
                </a:lnTo>
                <a:lnTo>
                  <a:pt x="145" y="129"/>
                </a:lnTo>
                <a:lnTo>
                  <a:pt x="118" y="130"/>
                </a:lnTo>
                <a:lnTo>
                  <a:pt x="87" y="130"/>
                </a:lnTo>
                <a:lnTo>
                  <a:pt x="58" y="130"/>
                </a:lnTo>
                <a:lnTo>
                  <a:pt x="29" y="129"/>
                </a:lnTo>
                <a:lnTo>
                  <a:pt x="0" y="126"/>
                </a:lnTo>
                <a:lnTo>
                  <a:pt x="18" y="121"/>
                </a:lnTo>
                <a:lnTo>
                  <a:pt x="36" y="117"/>
                </a:lnTo>
                <a:lnTo>
                  <a:pt x="55" y="112"/>
                </a:lnTo>
                <a:lnTo>
                  <a:pt x="75" y="106"/>
                </a:lnTo>
                <a:lnTo>
                  <a:pt x="95" y="100"/>
                </a:lnTo>
                <a:lnTo>
                  <a:pt x="114" y="92"/>
                </a:lnTo>
                <a:lnTo>
                  <a:pt x="134" y="84"/>
                </a:lnTo>
                <a:lnTo>
                  <a:pt x="156" y="77"/>
                </a:lnTo>
                <a:lnTo>
                  <a:pt x="177" y="69"/>
                </a:lnTo>
                <a:lnTo>
                  <a:pt x="199" y="60"/>
                </a:lnTo>
                <a:lnTo>
                  <a:pt x="222" y="51"/>
                </a:lnTo>
                <a:lnTo>
                  <a:pt x="243" y="41"/>
                </a:lnTo>
                <a:lnTo>
                  <a:pt x="266" y="32"/>
                </a:lnTo>
                <a:lnTo>
                  <a:pt x="289" y="22"/>
                </a:lnTo>
                <a:lnTo>
                  <a:pt x="312" y="11"/>
                </a:lnTo>
                <a:lnTo>
                  <a:pt x="335" y="0"/>
                </a:lnTo>
                <a:lnTo>
                  <a:pt x="335" y="3"/>
                </a:lnTo>
                <a:lnTo>
                  <a:pt x="338" y="11"/>
                </a:lnTo>
                <a:lnTo>
                  <a:pt x="341" y="20"/>
                </a:lnTo>
                <a:lnTo>
                  <a:pt x="350" y="32"/>
                </a:lnTo>
                <a:lnTo>
                  <a:pt x="362" y="43"/>
                </a:lnTo>
                <a:lnTo>
                  <a:pt x="381" y="51"/>
                </a:lnTo>
                <a:lnTo>
                  <a:pt x="407" y="55"/>
                </a:lnTo>
                <a:lnTo>
                  <a:pt x="440" y="55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Freeform 60"/>
          <p:cNvSpPr>
            <a:spLocks/>
          </p:cNvSpPr>
          <p:nvPr/>
        </p:nvSpPr>
        <p:spPr bwMode="auto">
          <a:xfrm flipH="1">
            <a:off x="477824" y="2033571"/>
            <a:ext cx="141288" cy="119062"/>
          </a:xfrm>
          <a:custGeom>
            <a:avLst/>
            <a:gdLst/>
            <a:ahLst/>
            <a:cxnLst>
              <a:cxn ang="0">
                <a:pos x="132" y="233"/>
              </a:cxn>
              <a:cxn ang="0">
                <a:pos x="165" y="201"/>
              </a:cxn>
              <a:cxn ang="0">
                <a:pos x="194" y="170"/>
              </a:cxn>
              <a:cxn ang="0">
                <a:pos x="219" y="139"/>
              </a:cxn>
              <a:cxn ang="0">
                <a:pos x="239" y="110"/>
              </a:cxn>
              <a:cxn ang="0">
                <a:pos x="252" y="83"/>
              </a:cxn>
              <a:cxn ang="0">
                <a:pos x="260" y="57"/>
              </a:cxn>
              <a:cxn ang="0">
                <a:pos x="260" y="34"/>
              </a:cxn>
              <a:cxn ang="0">
                <a:pos x="252" y="14"/>
              </a:cxn>
              <a:cxn ang="0">
                <a:pos x="248" y="9"/>
              </a:cxn>
              <a:cxn ang="0">
                <a:pos x="242" y="5"/>
              </a:cxn>
              <a:cxn ang="0">
                <a:pos x="233" y="3"/>
              </a:cxn>
              <a:cxn ang="0">
                <a:pos x="222" y="2"/>
              </a:cxn>
              <a:cxn ang="0">
                <a:pos x="211" y="0"/>
              </a:cxn>
              <a:cxn ang="0">
                <a:pos x="197" y="0"/>
              </a:cxn>
              <a:cxn ang="0">
                <a:pos x="182" y="2"/>
              </a:cxn>
              <a:cxn ang="0">
                <a:pos x="167" y="5"/>
              </a:cxn>
              <a:cxn ang="0">
                <a:pos x="148" y="8"/>
              </a:cxn>
              <a:cxn ang="0">
                <a:pos x="130" y="11"/>
              </a:cxn>
              <a:cxn ang="0">
                <a:pos x="110" y="17"/>
              </a:cxn>
              <a:cxn ang="0">
                <a:pos x="90" y="21"/>
              </a:cxn>
              <a:cxn ang="0">
                <a:pos x="69" y="29"/>
              </a:cxn>
              <a:cxn ang="0">
                <a:pos x="46" y="35"/>
              </a:cxn>
              <a:cxn ang="0">
                <a:pos x="23" y="43"/>
              </a:cxn>
              <a:cxn ang="0">
                <a:pos x="0" y="52"/>
              </a:cxn>
              <a:cxn ang="0">
                <a:pos x="34" y="54"/>
              </a:cxn>
              <a:cxn ang="0">
                <a:pos x="66" y="63"/>
              </a:cxn>
              <a:cxn ang="0">
                <a:pos x="93" y="80"/>
              </a:cxn>
              <a:cxn ang="0">
                <a:pos x="118" y="103"/>
              </a:cxn>
              <a:cxn ang="0">
                <a:pos x="135" y="130"/>
              </a:cxn>
              <a:cxn ang="0">
                <a:pos x="144" y="162"/>
              </a:cxn>
              <a:cxn ang="0">
                <a:pos x="142" y="198"/>
              </a:cxn>
              <a:cxn ang="0">
                <a:pos x="132" y="233"/>
              </a:cxn>
            </a:cxnLst>
            <a:rect l="0" t="0" r="r" b="b"/>
            <a:pathLst>
              <a:path w="260" h="233">
                <a:moveTo>
                  <a:pt x="132" y="233"/>
                </a:moveTo>
                <a:lnTo>
                  <a:pt x="165" y="201"/>
                </a:lnTo>
                <a:lnTo>
                  <a:pt x="194" y="170"/>
                </a:lnTo>
                <a:lnTo>
                  <a:pt x="219" y="139"/>
                </a:lnTo>
                <a:lnTo>
                  <a:pt x="239" y="110"/>
                </a:lnTo>
                <a:lnTo>
                  <a:pt x="252" y="83"/>
                </a:lnTo>
                <a:lnTo>
                  <a:pt x="260" y="57"/>
                </a:lnTo>
                <a:lnTo>
                  <a:pt x="260" y="34"/>
                </a:lnTo>
                <a:lnTo>
                  <a:pt x="252" y="14"/>
                </a:lnTo>
                <a:lnTo>
                  <a:pt x="248" y="9"/>
                </a:lnTo>
                <a:lnTo>
                  <a:pt x="242" y="5"/>
                </a:lnTo>
                <a:lnTo>
                  <a:pt x="233" y="3"/>
                </a:lnTo>
                <a:lnTo>
                  <a:pt x="222" y="2"/>
                </a:lnTo>
                <a:lnTo>
                  <a:pt x="211" y="0"/>
                </a:lnTo>
                <a:lnTo>
                  <a:pt x="197" y="0"/>
                </a:lnTo>
                <a:lnTo>
                  <a:pt x="182" y="2"/>
                </a:lnTo>
                <a:lnTo>
                  <a:pt x="167" y="5"/>
                </a:lnTo>
                <a:lnTo>
                  <a:pt x="148" y="8"/>
                </a:lnTo>
                <a:lnTo>
                  <a:pt x="130" y="11"/>
                </a:lnTo>
                <a:lnTo>
                  <a:pt x="110" y="17"/>
                </a:lnTo>
                <a:lnTo>
                  <a:pt x="90" y="21"/>
                </a:lnTo>
                <a:lnTo>
                  <a:pt x="69" y="29"/>
                </a:lnTo>
                <a:lnTo>
                  <a:pt x="46" y="35"/>
                </a:lnTo>
                <a:lnTo>
                  <a:pt x="23" y="43"/>
                </a:lnTo>
                <a:lnTo>
                  <a:pt x="0" y="52"/>
                </a:lnTo>
                <a:lnTo>
                  <a:pt x="34" y="54"/>
                </a:lnTo>
                <a:lnTo>
                  <a:pt x="66" y="63"/>
                </a:lnTo>
                <a:lnTo>
                  <a:pt x="93" y="80"/>
                </a:lnTo>
                <a:lnTo>
                  <a:pt x="118" y="103"/>
                </a:lnTo>
                <a:lnTo>
                  <a:pt x="135" y="130"/>
                </a:lnTo>
                <a:lnTo>
                  <a:pt x="144" y="162"/>
                </a:lnTo>
                <a:lnTo>
                  <a:pt x="142" y="198"/>
                </a:lnTo>
                <a:lnTo>
                  <a:pt x="132" y="233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5" name="Freeform 761"/>
          <p:cNvSpPr>
            <a:spLocks/>
          </p:cNvSpPr>
          <p:nvPr/>
        </p:nvSpPr>
        <p:spPr bwMode="auto">
          <a:xfrm>
            <a:off x="744524" y="3182921"/>
            <a:ext cx="474663" cy="488950"/>
          </a:xfrm>
          <a:custGeom>
            <a:avLst/>
            <a:gdLst/>
            <a:ahLst/>
            <a:cxnLst>
              <a:cxn ang="0">
                <a:pos x="41" y="227"/>
              </a:cxn>
              <a:cxn ang="0">
                <a:pos x="77" y="194"/>
              </a:cxn>
              <a:cxn ang="0">
                <a:pos x="123" y="158"/>
              </a:cxn>
              <a:cxn ang="0">
                <a:pos x="171" y="123"/>
              </a:cxn>
              <a:cxn ang="0">
                <a:pos x="218" y="91"/>
              </a:cxn>
              <a:cxn ang="0">
                <a:pos x="260" y="63"/>
              </a:cxn>
              <a:cxn ang="0">
                <a:pos x="294" y="43"/>
              </a:cxn>
              <a:cxn ang="0">
                <a:pos x="311" y="31"/>
              </a:cxn>
              <a:cxn ang="0">
                <a:pos x="323" y="27"/>
              </a:cxn>
              <a:cxn ang="0">
                <a:pos x="355" y="21"/>
              </a:cxn>
              <a:cxn ang="0">
                <a:pos x="402" y="13"/>
              </a:cxn>
              <a:cxn ang="0">
                <a:pos x="460" y="8"/>
              </a:cxn>
              <a:cxn ang="0">
                <a:pos x="526" y="2"/>
              </a:cxn>
              <a:cxn ang="0">
                <a:pos x="590" y="0"/>
              </a:cxn>
              <a:cxn ang="0">
                <a:pos x="651" y="3"/>
              </a:cxn>
              <a:cxn ang="0">
                <a:pos x="704" y="10"/>
              </a:cxn>
              <a:cxn ang="0">
                <a:pos x="738" y="45"/>
              </a:cxn>
              <a:cxn ang="0">
                <a:pos x="777" y="158"/>
              </a:cxn>
              <a:cxn ang="0">
                <a:pos x="821" y="300"/>
              </a:cxn>
              <a:cxn ang="0">
                <a:pos x="848" y="423"/>
              </a:cxn>
              <a:cxn ang="0">
                <a:pos x="844" y="487"/>
              </a:cxn>
              <a:cxn ang="0">
                <a:pos x="825" y="558"/>
              </a:cxn>
              <a:cxn ang="0">
                <a:pos x="830" y="597"/>
              </a:cxn>
              <a:cxn ang="0">
                <a:pos x="862" y="603"/>
              </a:cxn>
              <a:cxn ang="0">
                <a:pos x="886" y="609"/>
              </a:cxn>
              <a:cxn ang="0">
                <a:pos x="898" y="615"/>
              </a:cxn>
              <a:cxn ang="0">
                <a:pos x="889" y="641"/>
              </a:cxn>
              <a:cxn ang="0">
                <a:pos x="865" y="711"/>
              </a:cxn>
              <a:cxn ang="0">
                <a:pos x="831" y="797"/>
              </a:cxn>
              <a:cxn ang="0">
                <a:pos x="786" y="877"/>
              </a:cxn>
              <a:cxn ang="0">
                <a:pos x="735" y="919"/>
              </a:cxn>
              <a:cxn ang="0">
                <a:pos x="656" y="936"/>
              </a:cxn>
              <a:cxn ang="0">
                <a:pos x="548" y="951"/>
              </a:cxn>
              <a:cxn ang="0">
                <a:pos x="422" y="963"/>
              </a:cxn>
              <a:cxn ang="0">
                <a:pos x="294" y="970"/>
              </a:cxn>
              <a:cxn ang="0">
                <a:pos x="174" y="973"/>
              </a:cxn>
              <a:cxn ang="0">
                <a:pos x="76" y="971"/>
              </a:cxn>
              <a:cxn ang="0">
                <a:pos x="13" y="966"/>
              </a:cxn>
              <a:cxn ang="0">
                <a:pos x="7" y="935"/>
              </a:cxn>
              <a:cxn ang="0">
                <a:pos x="41" y="886"/>
              </a:cxn>
              <a:cxn ang="0">
                <a:pos x="85" y="840"/>
              </a:cxn>
              <a:cxn ang="0">
                <a:pos x="126" y="794"/>
              </a:cxn>
              <a:cxn ang="0">
                <a:pos x="104" y="725"/>
              </a:cxn>
              <a:cxn ang="0">
                <a:pos x="42" y="589"/>
              </a:cxn>
              <a:cxn ang="0">
                <a:pos x="4" y="427"/>
              </a:cxn>
              <a:cxn ang="0">
                <a:pos x="7" y="289"/>
              </a:cxn>
            </a:cxnLst>
            <a:rect l="0" t="0" r="r" b="b"/>
            <a:pathLst>
              <a:path w="898" h="973">
                <a:moveTo>
                  <a:pt x="28" y="243"/>
                </a:moveTo>
                <a:lnTo>
                  <a:pt x="41" y="227"/>
                </a:lnTo>
                <a:lnTo>
                  <a:pt x="58" y="211"/>
                </a:lnTo>
                <a:lnTo>
                  <a:pt x="77" y="194"/>
                </a:lnTo>
                <a:lnTo>
                  <a:pt x="99" y="175"/>
                </a:lnTo>
                <a:lnTo>
                  <a:pt x="123" y="158"/>
                </a:lnTo>
                <a:lnTo>
                  <a:pt x="146" y="140"/>
                </a:lnTo>
                <a:lnTo>
                  <a:pt x="171" y="123"/>
                </a:lnTo>
                <a:lnTo>
                  <a:pt x="194" y="105"/>
                </a:lnTo>
                <a:lnTo>
                  <a:pt x="218" y="91"/>
                </a:lnTo>
                <a:lnTo>
                  <a:pt x="239" y="76"/>
                </a:lnTo>
                <a:lnTo>
                  <a:pt x="260" y="63"/>
                </a:lnTo>
                <a:lnTo>
                  <a:pt x="277" y="51"/>
                </a:lnTo>
                <a:lnTo>
                  <a:pt x="294" y="43"/>
                </a:lnTo>
                <a:lnTo>
                  <a:pt x="304" y="35"/>
                </a:lnTo>
                <a:lnTo>
                  <a:pt x="311" y="31"/>
                </a:lnTo>
                <a:lnTo>
                  <a:pt x="314" y="29"/>
                </a:lnTo>
                <a:lnTo>
                  <a:pt x="323" y="27"/>
                </a:lnTo>
                <a:lnTo>
                  <a:pt x="336" y="24"/>
                </a:lnTo>
                <a:lnTo>
                  <a:pt x="355" y="21"/>
                </a:lnTo>
                <a:lnTo>
                  <a:pt x="377" y="18"/>
                </a:lnTo>
                <a:lnTo>
                  <a:pt x="402" y="13"/>
                </a:lnTo>
                <a:lnTo>
                  <a:pt x="431" y="10"/>
                </a:lnTo>
                <a:lnTo>
                  <a:pt x="460" y="8"/>
                </a:lnTo>
                <a:lnTo>
                  <a:pt x="492" y="5"/>
                </a:lnTo>
                <a:lnTo>
                  <a:pt x="526" y="2"/>
                </a:lnTo>
                <a:lnTo>
                  <a:pt x="558" y="0"/>
                </a:lnTo>
                <a:lnTo>
                  <a:pt x="590" y="0"/>
                </a:lnTo>
                <a:lnTo>
                  <a:pt x="622" y="0"/>
                </a:lnTo>
                <a:lnTo>
                  <a:pt x="651" y="3"/>
                </a:lnTo>
                <a:lnTo>
                  <a:pt x="679" y="6"/>
                </a:lnTo>
                <a:lnTo>
                  <a:pt x="704" y="10"/>
                </a:lnTo>
                <a:lnTo>
                  <a:pt x="726" y="18"/>
                </a:lnTo>
                <a:lnTo>
                  <a:pt x="738" y="45"/>
                </a:lnTo>
                <a:lnTo>
                  <a:pt x="755" y="95"/>
                </a:lnTo>
                <a:lnTo>
                  <a:pt x="777" y="158"/>
                </a:lnTo>
                <a:lnTo>
                  <a:pt x="800" y="227"/>
                </a:lnTo>
                <a:lnTo>
                  <a:pt x="821" y="300"/>
                </a:lnTo>
                <a:lnTo>
                  <a:pt x="838" y="367"/>
                </a:lnTo>
                <a:lnTo>
                  <a:pt x="848" y="423"/>
                </a:lnTo>
                <a:lnTo>
                  <a:pt x="850" y="459"/>
                </a:lnTo>
                <a:lnTo>
                  <a:pt x="844" y="487"/>
                </a:lnTo>
                <a:lnTo>
                  <a:pt x="835" y="520"/>
                </a:lnTo>
                <a:lnTo>
                  <a:pt x="825" y="558"/>
                </a:lnTo>
                <a:lnTo>
                  <a:pt x="812" y="596"/>
                </a:lnTo>
                <a:lnTo>
                  <a:pt x="830" y="597"/>
                </a:lnTo>
                <a:lnTo>
                  <a:pt x="847" y="600"/>
                </a:lnTo>
                <a:lnTo>
                  <a:pt x="862" y="603"/>
                </a:lnTo>
                <a:lnTo>
                  <a:pt x="875" y="605"/>
                </a:lnTo>
                <a:lnTo>
                  <a:pt x="886" y="609"/>
                </a:lnTo>
                <a:lnTo>
                  <a:pt x="894" y="612"/>
                </a:lnTo>
                <a:lnTo>
                  <a:pt x="898" y="615"/>
                </a:lnTo>
                <a:lnTo>
                  <a:pt x="898" y="619"/>
                </a:lnTo>
                <a:lnTo>
                  <a:pt x="889" y="641"/>
                </a:lnTo>
                <a:lnTo>
                  <a:pt x="878" y="673"/>
                </a:lnTo>
                <a:lnTo>
                  <a:pt x="865" y="711"/>
                </a:lnTo>
                <a:lnTo>
                  <a:pt x="850" y="753"/>
                </a:lnTo>
                <a:lnTo>
                  <a:pt x="831" y="797"/>
                </a:lnTo>
                <a:lnTo>
                  <a:pt x="811" y="839"/>
                </a:lnTo>
                <a:lnTo>
                  <a:pt x="786" y="877"/>
                </a:lnTo>
                <a:lnTo>
                  <a:pt x="758" y="909"/>
                </a:lnTo>
                <a:lnTo>
                  <a:pt x="735" y="919"/>
                </a:lnTo>
                <a:lnTo>
                  <a:pt x="700" y="928"/>
                </a:lnTo>
                <a:lnTo>
                  <a:pt x="656" y="936"/>
                </a:lnTo>
                <a:lnTo>
                  <a:pt x="605" y="944"/>
                </a:lnTo>
                <a:lnTo>
                  <a:pt x="548" y="951"/>
                </a:lnTo>
                <a:lnTo>
                  <a:pt x="486" y="957"/>
                </a:lnTo>
                <a:lnTo>
                  <a:pt x="422" y="963"/>
                </a:lnTo>
                <a:lnTo>
                  <a:pt x="358" y="966"/>
                </a:lnTo>
                <a:lnTo>
                  <a:pt x="294" y="970"/>
                </a:lnTo>
                <a:lnTo>
                  <a:pt x="231" y="971"/>
                </a:lnTo>
                <a:lnTo>
                  <a:pt x="174" y="973"/>
                </a:lnTo>
                <a:lnTo>
                  <a:pt x="121" y="973"/>
                </a:lnTo>
                <a:lnTo>
                  <a:pt x="76" y="971"/>
                </a:lnTo>
                <a:lnTo>
                  <a:pt x="39" y="969"/>
                </a:lnTo>
                <a:lnTo>
                  <a:pt x="13" y="966"/>
                </a:lnTo>
                <a:lnTo>
                  <a:pt x="0" y="961"/>
                </a:lnTo>
                <a:lnTo>
                  <a:pt x="7" y="935"/>
                </a:lnTo>
                <a:lnTo>
                  <a:pt x="22" y="909"/>
                </a:lnTo>
                <a:lnTo>
                  <a:pt x="41" y="886"/>
                </a:lnTo>
                <a:lnTo>
                  <a:pt x="63" y="862"/>
                </a:lnTo>
                <a:lnTo>
                  <a:pt x="85" y="840"/>
                </a:lnTo>
                <a:lnTo>
                  <a:pt x="107" y="817"/>
                </a:lnTo>
                <a:lnTo>
                  <a:pt x="126" y="794"/>
                </a:lnTo>
                <a:lnTo>
                  <a:pt x="140" y="769"/>
                </a:lnTo>
                <a:lnTo>
                  <a:pt x="104" y="725"/>
                </a:lnTo>
                <a:lnTo>
                  <a:pt x="72" y="663"/>
                </a:lnTo>
                <a:lnTo>
                  <a:pt x="42" y="589"/>
                </a:lnTo>
                <a:lnTo>
                  <a:pt x="19" y="508"/>
                </a:lnTo>
                <a:lnTo>
                  <a:pt x="4" y="427"/>
                </a:lnTo>
                <a:lnTo>
                  <a:pt x="0" y="351"/>
                </a:lnTo>
                <a:lnTo>
                  <a:pt x="7" y="289"/>
                </a:lnTo>
                <a:lnTo>
                  <a:pt x="28" y="243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6" name="Freeform 762"/>
          <p:cNvSpPr>
            <a:spLocks/>
          </p:cNvSpPr>
          <p:nvPr/>
        </p:nvSpPr>
        <p:spPr bwMode="auto">
          <a:xfrm>
            <a:off x="744524" y="3274996"/>
            <a:ext cx="406400" cy="293687"/>
          </a:xfrm>
          <a:custGeom>
            <a:avLst/>
            <a:gdLst/>
            <a:ahLst/>
            <a:cxnLst>
              <a:cxn ang="0">
                <a:pos x="28" y="59"/>
              </a:cxn>
              <a:cxn ang="0">
                <a:pos x="7" y="105"/>
              </a:cxn>
              <a:cxn ang="0">
                <a:pos x="0" y="167"/>
              </a:cxn>
              <a:cxn ang="0">
                <a:pos x="4" y="243"/>
              </a:cxn>
              <a:cxn ang="0">
                <a:pos x="19" y="324"/>
              </a:cxn>
              <a:cxn ang="0">
                <a:pos x="42" y="405"/>
              </a:cxn>
              <a:cxn ang="0">
                <a:pos x="72" y="479"/>
              </a:cxn>
              <a:cxn ang="0">
                <a:pos x="104" y="541"/>
              </a:cxn>
              <a:cxn ang="0">
                <a:pos x="140" y="585"/>
              </a:cxn>
              <a:cxn ang="0">
                <a:pos x="169" y="584"/>
              </a:cxn>
              <a:cxn ang="0">
                <a:pos x="202" y="582"/>
              </a:cxn>
              <a:cxn ang="0">
                <a:pos x="238" y="579"/>
              </a:cxn>
              <a:cxn ang="0">
                <a:pos x="279" y="576"/>
              </a:cxn>
              <a:cxn ang="0">
                <a:pos x="320" y="573"/>
              </a:cxn>
              <a:cxn ang="0">
                <a:pos x="364" y="569"/>
              </a:cxn>
              <a:cxn ang="0">
                <a:pos x="409" y="565"/>
              </a:cxn>
              <a:cxn ang="0">
                <a:pos x="453" y="560"/>
              </a:cxn>
              <a:cxn ang="0">
                <a:pos x="498" y="554"/>
              </a:cxn>
              <a:cxn ang="0">
                <a:pos x="540" y="549"/>
              </a:cxn>
              <a:cxn ang="0">
                <a:pos x="583" y="541"/>
              </a:cxn>
              <a:cxn ang="0">
                <a:pos x="621" y="533"/>
              </a:cxn>
              <a:cxn ang="0">
                <a:pos x="657" y="524"/>
              </a:cxn>
              <a:cxn ang="0">
                <a:pos x="689" y="515"/>
              </a:cxn>
              <a:cxn ang="0">
                <a:pos x="717" y="505"/>
              </a:cxn>
              <a:cxn ang="0">
                <a:pos x="739" y="493"/>
              </a:cxn>
              <a:cxn ang="0">
                <a:pos x="752" y="445"/>
              </a:cxn>
              <a:cxn ang="0">
                <a:pos x="761" y="383"/>
              </a:cxn>
              <a:cxn ang="0">
                <a:pos x="767" y="313"/>
              </a:cxn>
              <a:cxn ang="0">
                <a:pos x="765" y="239"/>
              </a:cxn>
              <a:cxn ang="0">
                <a:pos x="754" y="167"/>
              </a:cxn>
              <a:cxn ang="0">
                <a:pos x="733" y="102"/>
              </a:cxn>
              <a:cxn ang="0">
                <a:pos x="701" y="49"/>
              </a:cxn>
              <a:cxn ang="0">
                <a:pos x="654" y="14"/>
              </a:cxn>
              <a:cxn ang="0">
                <a:pos x="627" y="8"/>
              </a:cxn>
              <a:cxn ang="0">
                <a:pos x="594" y="4"/>
              </a:cxn>
              <a:cxn ang="0">
                <a:pos x="558" y="1"/>
              </a:cxn>
              <a:cxn ang="0">
                <a:pos x="518" y="0"/>
              </a:cxn>
              <a:cxn ang="0">
                <a:pos x="475" y="0"/>
              </a:cxn>
              <a:cxn ang="0">
                <a:pos x="431" y="3"/>
              </a:cxn>
              <a:cxn ang="0">
                <a:pos x="384" y="4"/>
              </a:cxn>
              <a:cxn ang="0">
                <a:pos x="337" y="8"/>
              </a:cxn>
              <a:cxn ang="0">
                <a:pos x="289" y="13"/>
              </a:cxn>
              <a:cxn ang="0">
                <a:pos x="244" y="19"/>
              </a:cxn>
              <a:cxn ang="0">
                <a:pos x="199" y="24"/>
              </a:cxn>
              <a:cxn ang="0">
                <a:pos x="158" y="32"/>
              </a:cxn>
              <a:cxn ang="0">
                <a:pos x="118" y="38"/>
              </a:cxn>
              <a:cxn ang="0">
                <a:pos x="83" y="45"/>
              </a:cxn>
              <a:cxn ang="0">
                <a:pos x="53" y="52"/>
              </a:cxn>
              <a:cxn ang="0">
                <a:pos x="28" y="59"/>
              </a:cxn>
            </a:cxnLst>
            <a:rect l="0" t="0" r="r" b="b"/>
            <a:pathLst>
              <a:path w="767" h="585">
                <a:moveTo>
                  <a:pt x="28" y="59"/>
                </a:moveTo>
                <a:lnTo>
                  <a:pt x="7" y="105"/>
                </a:lnTo>
                <a:lnTo>
                  <a:pt x="0" y="167"/>
                </a:lnTo>
                <a:lnTo>
                  <a:pt x="4" y="243"/>
                </a:lnTo>
                <a:lnTo>
                  <a:pt x="19" y="324"/>
                </a:lnTo>
                <a:lnTo>
                  <a:pt x="42" y="405"/>
                </a:lnTo>
                <a:lnTo>
                  <a:pt x="72" y="479"/>
                </a:lnTo>
                <a:lnTo>
                  <a:pt x="104" y="541"/>
                </a:lnTo>
                <a:lnTo>
                  <a:pt x="140" y="585"/>
                </a:lnTo>
                <a:lnTo>
                  <a:pt x="169" y="584"/>
                </a:lnTo>
                <a:lnTo>
                  <a:pt x="202" y="582"/>
                </a:lnTo>
                <a:lnTo>
                  <a:pt x="238" y="579"/>
                </a:lnTo>
                <a:lnTo>
                  <a:pt x="279" y="576"/>
                </a:lnTo>
                <a:lnTo>
                  <a:pt x="320" y="573"/>
                </a:lnTo>
                <a:lnTo>
                  <a:pt x="364" y="569"/>
                </a:lnTo>
                <a:lnTo>
                  <a:pt x="409" y="565"/>
                </a:lnTo>
                <a:lnTo>
                  <a:pt x="453" y="560"/>
                </a:lnTo>
                <a:lnTo>
                  <a:pt x="498" y="554"/>
                </a:lnTo>
                <a:lnTo>
                  <a:pt x="540" y="549"/>
                </a:lnTo>
                <a:lnTo>
                  <a:pt x="583" y="541"/>
                </a:lnTo>
                <a:lnTo>
                  <a:pt x="621" y="533"/>
                </a:lnTo>
                <a:lnTo>
                  <a:pt x="657" y="524"/>
                </a:lnTo>
                <a:lnTo>
                  <a:pt x="689" y="515"/>
                </a:lnTo>
                <a:lnTo>
                  <a:pt x="717" y="505"/>
                </a:lnTo>
                <a:lnTo>
                  <a:pt x="739" y="493"/>
                </a:lnTo>
                <a:lnTo>
                  <a:pt x="752" y="445"/>
                </a:lnTo>
                <a:lnTo>
                  <a:pt x="761" y="383"/>
                </a:lnTo>
                <a:lnTo>
                  <a:pt x="767" y="313"/>
                </a:lnTo>
                <a:lnTo>
                  <a:pt x="765" y="239"/>
                </a:lnTo>
                <a:lnTo>
                  <a:pt x="754" y="167"/>
                </a:lnTo>
                <a:lnTo>
                  <a:pt x="733" y="102"/>
                </a:lnTo>
                <a:lnTo>
                  <a:pt x="701" y="49"/>
                </a:lnTo>
                <a:lnTo>
                  <a:pt x="654" y="14"/>
                </a:lnTo>
                <a:lnTo>
                  <a:pt x="627" y="8"/>
                </a:lnTo>
                <a:lnTo>
                  <a:pt x="594" y="4"/>
                </a:lnTo>
                <a:lnTo>
                  <a:pt x="558" y="1"/>
                </a:lnTo>
                <a:lnTo>
                  <a:pt x="518" y="0"/>
                </a:lnTo>
                <a:lnTo>
                  <a:pt x="475" y="0"/>
                </a:lnTo>
                <a:lnTo>
                  <a:pt x="431" y="3"/>
                </a:lnTo>
                <a:lnTo>
                  <a:pt x="384" y="4"/>
                </a:lnTo>
                <a:lnTo>
                  <a:pt x="337" y="8"/>
                </a:lnTo>
                <a:lnTo>
                  <a:pt x="289" y="13"/>
                </a:lnTo>
                <a:lnTo>
                  <a:pt x="244" y="19"/>
                </a:lnTo>
                <a:lnTo>
                  <a:pt x="199" y="24"/>
                </a:lnTo>
                <a:lnTo>
                  <a:pt x="158" y="32"/>
                </a:lnTo>
                <a:lnTo>
                  <a:pt x="118" y="38"/>
                </a:lnTo>
                <a:lnTo>
                  <a:pt x="83" y="45"/>
                </a:lnTo>
                <a:lnTo>
                  <a:pt x="53" y="52"/>
                </a:lnTo>
                <a:lnTo>
                  <a:pt x="28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7" name="Freeform 763"/>
          <p:cNvSpPr>
            <a:spLocks/>
          </p:cNvSpPr>
          <p:nvPr/>
        </p:nvSpPr>
        <p:spPr bwMode="auto">
          <a:xfrm>
            <a:off x="739762" y="3300396"/>
            <a:ext cx="400050" cy="284162"/>
          </a:xfrm>
          <a:custGeom>
            <a:avLst/>
            <a:gdLst/>
            <a:ahLst/>
            <a:cxnLst>
              <a:cxn ang="0">
                <a:pos x="25" y="42"/>
              </a:cxn>
              <a:cxn ang="0">
                <a:pos x="7" y="85"/>
              </a:cxn>
              <a:cxn ang="0">
                <a:pos x="0" y="147"/>
              </a:cxn>
              <a:cxn ang="0">
                <a:pos x="1" y="221"/>
              </a:cxn>
              <a:cxn ang="0">
                <a:pos x="10" y="303"/>
              </a:cxn>
              <a:cxn ang="0">
                <a:pos x="26" y="385"/>
              </a:cxn>
              <a:cxn ang="0">
                <a:pos x="49" y="459"/>
              </a:cxn>
              <a:cxn ang="0">
                <a:pos x="79" y="521"/>
              </a:cxn>
              <a:cxn ang="0">
                <a:pos x="112" y="565"/>
              </a:cxn>
              <a:cxn ang="0">
                <a:pos x="141" y="564"/>
              </a:cxn>
              <a:cxn ang="0">
                <a:pos x="175" y="562"/>
              </a:cxn>
              <a:cxn ang="0">
                <a:pos x="213" y="562"/>
              </a:cxn>
              <a:cxn ang="0">
                <a:pos x="252" y="561"/>
              </a:cxn>
              <a:cxn ang="0">
                <a:pos x="296" y="559"/>
              </a:cxn>
              <a:cxn ang="0">
                <a:pos x="341" y="558"/>
              </a:cxn>
              <a:cxn ang="0">
                <a:pos x="388" y="555"/>
              </a:cxn>
              <a:cxn ang="0">
                <a:pos x="434" y="553"/>
              </a:cxn>
              <a:cxn ang="0">
                <a:pos x="480" y="549"/>
              </a:cxn>
              <a:cxn ang="0">
                <a:pos x="526" y="546"/>
              </a:cxn>
              <a:cxn ang="0">
                <a:pos x="568" y="540"/>
              </a:cxn>
              <a:cxn ang="0">
                <a:pos x="609" y="535"/>
              </a:cxn>
              <a:cxn ang="0">
                <a:pos x="645" y="527"/>
              </a:cxn>
              <a:cxn ang="0">
                <a:pos x="677" y="518"/>
              </a:cxn>
              <a:cxn ang="0">
                <a:pos x="707" y="510"/>
              </a:cxn>
              <a:cxn ang="0">
                <a:pos x="729" y="498"/>
              </a:cxn>
              <a:cxn ang="0">
                <a:pos x="742" y="450"/>
              </a:cxn>
              <a:cxn ang="0">
                <a:pos x="750" y="389"/>
              </a:cxn>
              <a:cxn ang="0">
                <a:pos x="756" y="318"/>
              </a:cxn>
              <a:cxn ang="0">
                <a:pos x="755" y="243"/>
              </a:cxn>
              <a:cxn ang="0">
                <a:pos x="743" y="172"/>
              </a:cxn>
              <a:cxn ang="0">
                <a:pos x="723" y="106"/>
              </a:cxn>
              <a:cxn ang="0">
                <a:pos x="691" y="54"/>
              </a:cxn>
              <a:cxn ang="0">
                <a:pos x="644" y="19"/>
              </a:cxn>
              <a:cxn ang="0">
                <a:pos x="616" y="13"/>
              </a:cxn>
              <a:cxn ang="0">
                <a:pos x="584" y="7"/>
              </a:cxn>
              <a:cxn ang="0">
                <a:pos x="547" y="5"/>
              </a:cxn>
              <a:cxn ang="0">
                <a:pos x="508" y="2"/>
              </a:cxn>
              <a:cxn ang="0">
                <a:pos x="466" y="0"/>
              </a:cxn>
              <a:cxn ang="0">
                <a:pos x="420" y="0"/>
              </a:cxn>
              <a:cxn ang="0">
                <a:pos x="375" y="0"/>
              </a:cxn>
              <a:cxn ang="0">
                <a:pos x="328" y="2"/>
              </a:cxn>
              <a:cxn ang="0">
                <a:pos x="283" y="5"/>
              </a:cxn>
              <a:cxn ang="0">
                <a:pos x="238" y="9"/>
              </a:cxn>
              <a:cxn ang="0">
                <a:pos x="194" y="13"/>
              </a:cxn>
              <a:cxn ang="0">
                <a:pos x="152" y="18"/>
              </a:cxn>
              <a:cxn ang="0">
                <a:pos x="114" y="23"/>
              </a:cxn>
              <a:cxn ang="0">
                <a:pos x="79" y="29"/>
              </a:cxn>
              <a:cxn ang="0">
                <a:pos x="49" y="35"/>
              </a:cxn>
              <a:cxn ang="0">
                <a:pos x="25" y="42"/>
              </a:cxn>
            </a:cxnLst>
            <a:rect l="0" t="0" r="r" b="b"/>
            <a:pathLst>
              <a:path w="756" h="565">
                <a:moveTo>
                  <a:pt x="25" y="42"/>
                </a:moveTo>
                <a:lnTo>
                  <a:pt x="7" y="85"/>
                </a:lnTo>
                <a:lnTo>
                  <a:pt x="0" y="147"/>
                </a:lnTo>
                <a:lnTo>
                  <a:pt x="1" y="221"/>
                </a:lnTo>
                <a:lnTo>
                  <a:pt x="10" y="303"/>
                </a:lnTo>
                <a:lnTo>
                  <a:pt x="26" y="385"/>
                </a:lnTo>
                <a:lnTo>
                  <a:pt x="49" y="459"/>
                </a:lnTo>
                <a:lnTo>
                  <a:pt x="79" y="521"/>
                </a:lnTo>
                <a:lnTo>
                  <a:pt x="112" y="565"/>
                </a:lnTo>
                <a:lnTo>
                  <a:pt x="141" y="564"/>
                </a:lnTo>
                <a:lnTo>
                  <a:pt x="175" y="562"/>
                </a:lnTo>
                <a:lnTo>
                  <a:pt x="213" y="562"/>
                </a:lnTo>
                <a:lnTo>
                  <a:pt x="252" y="561"/>
                </a:lnTo>
                <a:lnTo>
                  <a:pt x="296" y="559"/>
                </a:lnTo>
                <a:lnTo>
                  <a:pt x="341" y="558"/>
                </a:lnTo>
                <a:lnTo>
                  <a:pt x="388" y="555"/>
                </a:lnTo>
                <a:lnTo>
                  <a:pt x="434" y="553"/>
                </a:lnTo>
                <a:lnTo>
                  <a:pt x="480" y="549"/>
                </a:lnTo>
                <a:lnTo>
                  <a:pt x="526" y="546"/>
                </a:lnTo>
                <a:lnTo>
                  <a:pt x="568" y="540"/>
                </a:lnTo>
                <a:lnTo>
                  <a:pt x="609" y="535"/>
                </a:lnTo>
                <a:lnTo>
                  <a:pt x="645" y="527"/>
                </a:lnTo>
                <a:lnTo>
                  <a:pt x="677" y="518"/>
                </a:lnTo>
                <a:lnTo>
                  <a:pt x="707" y="510"/>
                </a:lnTo>
                <a:lnTo>
                  <a:pt x="729" y="498"/>
                </a:lnTo>
                <a:lnTo>
                  <a:pt x="742" y="450"/>
                </a:lnTo>
                <a:lnTo>
                  <a:pt x="750" y="389"/>
                </a:lnTo>
                <a:lnTo>
                  <a:pt x="756" y="318"/>
                </a:lnTo>
                <a:lnTo>
                  <a:pt x="755" y="243"/>
                </a:lnTo>
                <a:lnTo>
                  <a:pt x="743" y="172"/>
                </a:lnTo>
                <a:lnTo>
                  <a:pt x="723" y="106"/>
                </a:lnTo>
                <a:lnTo>
                  <a:pt x="691" y="54"/>
                </a:lnTo>
                <a:lnTo>
                  <a:pt x="644" y="19"/>
                </a:lnTo>
                <a:lnTo>
                  <a:pt x="616" y="13"/>
                </a:lnTo>
                <a:lnTo>
                  <a:pt x="584" y="7"/>
                </a:lnTo>
                <a:lnTo>
                  <a:pt x="547" y="5"/>
                </a:lnTo>
                <a:lnTo>
                  <a:pt x="508" y="2"/>
                </a:lnTo>
                <a:lnTo>
                  <a:pt x="466" y="0"/>
                </a:lnTo>
                <a:lnTo>
                  <a:pt x="420" y="0"/>
                </a:lnTo>
                <a:lnTo>
                  <a:pt x="375" y="0"/>
                </a:lnTo>
                <a:lnTo>
                  <a:pt x="328" y="2"/>
                </a:lnTo>
                <a:lnTo>
                  <a:pt x="283" y="5"/>
                </a:lnTo>
                <a:lnTo>
                  <a:pt x="238" y="9"/>
                </a:lnTo>
                <a:lnTo>
                  <a:pt x="194" y="13"/>
                </a:lnTo>
                <a:lnTo>
                  <a:pt x="152" y="18"/>
                </a:lnTo>
                <a:lnTo>
                  <a:pt x="114" y="23"/>
                </a:lnTo>
                <a:lnTo>
                  <a:pt x="79" y="29"/>
                </a:lnTo>
                <a:lnTo>
                  <a:pt x="49" y="35"/>
                </a:lnTo>
                <a:lnTo>
                  <a:pt x="25" y="42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8" name="Freeform 764"/>
          <p:cNvSpPr>
            <a:spLocks/>
          </p:cNvSpPr>
          <p:nvPr/>
        </p:nvSpPr>
        <p:spPr bwMode="auto">
          <a:xfrm>
            <a:off x="798499" y="3328971"/>
            <a:ext cx="292100" cy="190500"/>
          </a:xfrm>
          <a:custGeom>
            <a:avLst/>
            <a:gdLst/>
            <a:ahLst/>
            <a:cxnLst>
              <a:cxn ang="0">
                <a:pos x="10" y="37"/>
              </a:cxn>
              <a:cxn ang="0">
                <a:pos x="3" y="60"/>
              </a:cxn>
              <a:cxn ang="0">
                <a:pos x="0" y="95"/>
              </a:cxn>
              <a:cxn ang="0">
                <a:pos x="2" y="140"/>
              </a:cxn>
              <a:cxn ang="0">
                <a:pos x="8" y="190"/>
              </a:cxn>
              <a:cxn ang="0">
                <a:pos x="15" y="241"/>
              </a:cxn>
              <a:cxn ang="0">
                <a:pos x="26" y="286"/>
              </a:cxn>
              <a:cxn ang="0">
                <a:pos x="41" y="324"/>
              </a:cxn>
              <a:cxn ang="0">
                <a:pos x="56" y="348"/>
              </a:cxn>
              <a:cxn ang="0">
                <a:pos x="73" y="357"/>
              </a:cxn>
              <a:cxn ang="0">
                <a:pos x="95" y="364"/>
              </a:cxn>
              <a:cxn ang="0">
                <a:pos x="123" y="370"/>
              </a:cxn>
              <a:cxn ang="0">
                <a:pos x="152" y="375"/>
              </a:cxn>
              <a:cxn ang="0">
                <a:pos x="184" y="376"/>
              </a:cxn>
              <a:cxn ang="0">
                <a:pos x="219" y="378"/>
              </a:cxn>
              <a:cxn ang="0">
                <a:pos x="256" y="378"/>
              </a:cxn>
              <a:cxn ang="0">
                <a:pos x="294" y="376"/>
              </a:cxn>
              <a:cxn ang="0">
                <a:pos x="330" y="373"/>
              </a:cxn>
              <a:cxn ang="0">
                <a:pos x="368" y="370"/>
              </a:cxn>
              <a:cxn ang="0">
                <a:pos x="403" y="366"/>
              </a:cxn>
              <a:cxn ang="0">
                <a:pos x="438" y="362"/>
              </a:cxn>
              <a:cxn ang="0">
                <a:pos x="470" y="357"/>
              </a:cxn>
              <a:cxn ang="0">
                <a:pos x="498" y="351"/>
              </a:cxn>
              <a:cxn ang="0">
                <a:pos x="525" y="346"/>
              </a:cxn>
              <a:cxn ang="0">
                <a:pos x="545" y="340"/>
              </a:cxn>
              <a:cxn ang="0">
                <a:pos x="549" y="308"/>
              </a:cxn>
              <a:cxn ang="0">
                <a:pos x="552" y="264"/>
              </a:cxn>
              <a:cxn ang="0">
                <a:pos x="552" y="213"/>
              </a:cxn>
              <a:cxn ang="0">
                <a:pos x="548" y="158"/>
              </a:cxn>
              <a:cxn ang="0">
                <a:pos x="541" y="105"/>
              </a:cxn>
              <a:cxn ang="0">
                <a:pos x="527" y="60"/>
              </a:cxn>
              <a:cxn ang="0">
                <a:pos x="510" y="27"/>
              </a:cxn>
              <a:cxn ang="0">
                <a:pos x="485" y="9"/>
              </a:cxn>
              <a:cxn ang="0">
                <a:pos x="466" y="8"/>
              </a:cxn>
              <a:cxn ang="0">
                <a:pos x="443" y="8"/>
              </a:cxn>
              <a:cxn ang="0">
                <a:pos x="415" y="6"/>
              </a:cxn>
              <a:cxn ang="0">
                <a:pos x="384" y="3"/>
              </a:cxn>
              <a:cxn ang="0">
                <a:pos x="351" y="2"/>
              </a:cxn>
              <a:cxn ang="0">
                <a:pos x="316" y="2"/>
              </a:cxn>
              <a:cxn ang="0">
                <a:pos x="279" y="0"/>
              </a:cxn>
              <a:cxn ang="0">
                <a:pos x="243" y="0"/>
              </a:cxn>
              <a:cxn ang="0">
                <a:pos x="206" y="0"/>
              </a:cxn>
              <a:cxn ang="0">
                <a:pos x="170" y="2"/>
              </a:cxn>
              <a:cxn ang="0">
                <a:pos x="136" y="3"/>
              </a:cxn>
              <a:cxn ang="0">
                <a:pos x="104" y="8"/>
              </a:cxn>
              <a:cxn ang="0">
                <a:pos x="75" y="12"/>
              </a:cxn>
              <a:cxn ang="0">
                <a:pos x="48" y="19"/>
              </a:cxn>
              <a:cxn ang="0">
                <a:pos x="26" y="27"/>
              </a:cxn>
              <a:cxn ang="0">
                <a:pos x="10" y="37"/>
              </a:cxn>
            </a:cxnLst>
            <a:rect l="0" t="0" r="r" b="b"/>
            <a:pathLst>
              <a:path w="552" h="378">
                <a:moveTo>
                  <a:pt x="10" y="37"/>
                </a:moveTo>
                <a:lnTo>
                  <a:pt x="3" y="60"/>
                </a:lnTo>
                <a:lnTo>
                  <a:pt x="0" y="95"/>
                </a:lnTo>
                <a:lnTo>
                  <a:pt x="2" y="140"/>
                </a:lnTo>
                <a:lnTo>
                  <a:pt x="8" y="190"/>
                </a:lnTo>
                <a:lnTo>
                  <a:pt x="15" y="241"/>
                </a:lnTo>
                <a:lnTo>
                  <a:pt x="26" y="286"/>
                </a:lnTo>
                <a:lnTo>
                  <a:pt x="41" y="324"/>
                </a:lnTo>
                <a:lnTo>
                  <a:pt x="56" y="348"/>
                </a:lnTo>
                <a:lnTo>
                  <a:pt x="73" y="357"/>
                </a:lnTo>
                <a:lnTo>
                  <a:pt x="95" y="364"/>
                </a:lnTo>
                <a:lnTo>
                  <a:pt x="123" y="370"/>
                </a:lnTo>
                <a:lnTo>
                  <a:pt x="152" y="375"/>
                </a:lnTo>
                <a:lnTo>
                  <a:pt x="184" y="376"/>
                </a:lnTo>
                <a:lnTo>
                  <a:pt x="219" y="378"/>
                </a:lnTo>
                <a:lnTo>
                  <a:pt x="256" y="378"/>
                </a:lnTo>
                <a:lnTo>
                  <a:pt x="294" y="376"/>
                </a:lnTo>
                <a:lnTo>
                  <a:pt x="330" y="373"/>
                </a:lnTo>
                <a:lnTo>
                  <a:pt x="368" y="370"/>
                </a:lnTo>
                <a:lnTo>
                  <a:pt x="403" y="366"/>
                </a:lnTo>
                <a:lnTo>
                  <a:pt x="438" y="362"/>
                </a:lnTo>
                <a:lnTo>
                  <a:pt x="470" y="357"/>
                </a:lnTo>
                <a:lnTo>
                  <a:pt x="498" y="351"/>
                </a:lnTo>
                <a:lnTo>
                  <a:pt x="525" y="346"/>
                </a:lnTo>
                <a:lnTo>
                  <a:pt x="545" y="340"/>
                </a:lnTo>
                <a:lnTo>
                  <a:pt x="549" y="308"/>
                </a:lnTo>
                <a:lnTo>
                  <a:pt x="552" y="264"/>
                </a:lnTo>
                <a:lnTo>
                  <a:pt x="552" y="213"/>
                </a:lnTo>
                <a:lnTo>
                  <a:pt x="548" y="158"/>
                </a:lnTo>
                <a:lnTo>
                  <a:pt x="541" y="105"/>
                </a:lnTo>
                <a:lnTo>
                  <a:pt x="527" y="60"/>
                </a:lnTo>
                <a:lnTo>
                  <a:pt x="510" y="27"/>
                </a:lnTo>
                <a:lnTo>
                  <a:pt x="485" y="9"/>
                </a:lnTo>
                <a:lnTo>
                  <a:pt x="466" y="8"/>
                </a:lnTo>
                <a:lnTo>
                  <a:pt x="443" y="8"/>
                </a:lnTo>
                <a:lnTo>
                  <a:pt x="415" y="6"/>
                </a:lnTo>
                <a:lnTo>
                  <a:pt x="384" y="3"/>
                </a:lnTo>
                <a:lnTo>
                  <a:pt x="351" y="2"/>
                </a:lnTo>
                <a:lnTo>
                  <a:pt x="316" y="2"/>
                </a:lnTo>
                <a:lnTo>
                  <a:pt x="279" y="0"/>
                </a:lnTo>
                <a:lnTo>
                  <a:pt x="243" y="0"/>
                </a:lnTo>
                <a:lnTo>
                  <a:pt x="206" y="0"/>
                </a:lnTo>
                <a:lnTo>
                  <a:pt x="170" y="2"/>
                </a:lnTo>
                <a:lnTo>
                  <a:pt x="136" y="3"/>
                </a:lnTo>
                <a:lnTo>
                  <a:pt x="104" y="8"/>
                </a:lnTo>
                <a:lnTo>
                  <a:pt x="75" y="12"/>
                </a:lnTo>
                <a:lnTo>
                  <a:pt x="48" y="19"/>
                </a:lnTo>
                <a:lnTo>
                  <a:pt x="26" y="27"/>
                </a:lnTo>
                <a:lnTo>
                  <a:pt x="10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9" name="Freeform 765"/>
          <p:cNvSpPr>
            <a:spLocks/>
          </p:cNvSpPr>
          <p:nvPr/>
        </p:nvSpPr>
        <p:spPr bwMode="auto">
          <a:xfrm>
            <a:off x="779449" y="3346433"/>
            <a:ext cx="292100" cy="190500"/>
          </a:xfrm>
          <a:custGeom>
            <a:avLst/>
            <a:gdLst/>
            <a:ahLst/>
            <a:cxnLst>
              <a:cxn ang="0">
                <a:pos x="10" y="36"/>
              </a:cxn>
              <a:cxn ang="0">
                <a:pos x="3" y="60"/>
              </a:cxn>
              <a:cxn ang="0">
                <a:pos x="0" y="96"/>
              </a:cxn>
              <a:cxn ang="0">
                <a:pos x="1" y="141"/>
              </a:cxn>
              <a:cxn ang="0">
                <a:pos x="7" y="191"/>
              </a:cxn>
              <a:cxn ang="0">
                <a:pos x="14" y="240"/>
              </a:cxn>
              <a:cxn ang="0">
                <a:pos x="26" y="287"/>
              </a:cxn>
              <a:cxn ang="0">
                <a:pos x="41" y="323"/>
              </a:cxn>
              <a:cxn ang="0">
                <a:pos x="55" y="348"/>
              </a:cxn>
              <a:cxn ang="0">
                <a:pos x="73" y="357"/>
              </a:cxn>
              <a:cxn ang="0">
                <a:pos x="95" y="364"/>
              </a:cxn>
              <a:cxn ang="0">
                <a:pos x="122" y="370"/>
              </a:cxn>
              <a:cxn ang="0">
                <a:pos x="152" y="374"/>
              </a:cxn>
              <a:cxn ang="0">
                <a:pos x="184" y="376"/>
              </a:cxn>
              <a:cxn ang="0">
                <a:pos x="219" y="377"/>
              </a:cxn>
              <a:cxn ang="0">
                <a:pos x="255" y="377"/>
              </a:cxn>
              <a:cxn ang="0">
                <a:pos x="293" y="376"/>
              </a:cxn>
              <a:cxn ang="0">
                <a:pos x="330" y="373"/>
              </a:cxn>
              <a:cxn ang="0">
                <a:pos x="368" y="370"/>
              </a:cxn>
              <a:cxn ang="0">
                <a:pos x="403" y="365"/>
              </a:cxn>
              <a:cxn ang="0">
                <a:pos x="438" y="361"/>
              </a:cxn>
              <a:cxn ang="0">
                <a:pos x="470" y="357"/>
              </a:cxn>
              <a:cxn ang="0">
                <a:pos x="498" y="351"/>
              </a:cxn>
              <a:cxn ang="0">
                <a:pos x="524" y="345"/>
              </a:cxn>
              <a:cxn ang="0">
                <a:pos x="544" y="339"/>
              </a:cxn>
              <a:cxn ang="0">
                <a:pos x="549" y="307"/>
              </a:cxn>
              <a:cxn ang="0">
                <a:pos x="552" y="263"/>
              </a:cxn>
              <a:cxn ang="0">
                <a:pos x="552" y="212"/>
              </a:cxn>
              <a:cxn ang="0">
                <a:pos x="547" y="157"/>
              </a:cxn>
              <a:cxn ang="0">
                <a:pos x="540" y="105"/>
              </a:cxn>
              <a:cxn ang="0">
                <a:pos x="527" y="60"/>
              </a:cxn>
              <a:cxn ang="0">
                <a:pos x="509" y="26"/>
              </a:cxn>
              <a:cxn ang="0">
                <a:pos x="485" y="9"/>
              </a:cxn>
              <a:cxn ang="0">
                <a:pos x="466" y="9"/>
              </a:cxn>
              <a:cxn ang="0">
                <a:pos x="442" y="7"/>
              </a:cxn>
              <a:cxn ang="0">
                <a:pos x="414" y="6"/>
              </a:cxn>
              <a:cxn ang="0">
                <a:pos x="384" y="4"/>
              </a:cxn>
              <a:cxn ang="0">
                <a:pos x="350" y="3"/>
              </a:cxn>
              <a:cxn ang="0">
                <a:pos x="315" y="1"/>
              </a:cxn>
              <a:cxn ang="0">
                <a:pos x="279" y="0"/>
              </a:cxn>
              <a:cxn ang="0">
                <a:pos x="242" y="0"/>
              </a:cxn>
              <a:cxn ang="0">
                <a:pos x="206" y="0"/>
              </a:cxn>
              <a:cxn ang="0">
                <a:pos x="169" y="1"/>
              </a:cxn>
              <a:cxn ang="0">
                <a:pos x="136" y="4"/>
              </a:cxn>
              <a:cxn ang="0">
                <a:pos x="103" y="7"/>
              </a:cxn>
              <a:cxn ang="0">
                <a:pos x="74" y="12"/>
              </a:cxn>
              <a:cxn ang="0">
                <a:pos x="48" y="19"/>
              </a:cxn>
              <a:cxn ang="0">
                <a:pos x="26" y="26"/>
              </a:cxn>
              <a:cxn ang="0">
                <a:pos x="10" y="36"/>
              </a:cxn>
            </a:cxnLst>
            <a:rect l="0" t="0" r="r" b="b"/>
            <a:pathLst>
              <a:path w="552" h="377">
                <a:moveTo>
                  <a:pt x="10" y="36"/>
                </a:moveTo>
                <a:lnTo>
                  <a:pt x="3" y="60"/>
                </a:lnTo>
                <a:lnTo>
                  <a:pt x="0" y="96"/>
                </a:lnTo>
                <a:lnTo>
                  <a:pt x="1" y="141"/>
                </a:lnTo>
                <a:lnTo>
                  <a:pt x="7" y="191"/>
                </a:lnTo>
                <a:lnTo>
                  <a:pt x="14" y="240"/>
                </a:lnTo>
                <a:lnTo>
                  <a:pt x="26" y="287"/>
                </a:lnTo>
                <a:lnTo>
                  <a:pt x="41" y="323"/>
                </a:lnTo>
                <a:lnTo>
                  <a:pt x="55" y="348"/>
                </a:lnTo>
                <a:lnTo>
                  <a:pt x="73" y="357"/>
                </a:lnTo>
                <a:lnTo>
                  <a:pt x="95" y="364"/>
                </a:lnTo>
                <a:lnTo>
                  <a:pt x="122" y="370"/>
                </a:lnTo>
                <a:lnTo>
                  <a:pt x="152" y="374"/>
                </a:lnTo>
                <a:lnTo>
                  <a:pt x="184" y="376"/>
                </a:lnTo>
                <a:lnTo>
                  <a:pt x="219" y="377"/>
                </a:lnTo>
                <a:lnTo>
                  <a:pt x="255" y="377"/>
                </a:lnTo>
                <a:lnTo>
                  <a:pt x="293" y="376"/>
                </a:lnTo>
                <a:lnTo>
                  <a:pt x="330" y="373"/>
                </a:lnTo>
                <a:lnTo>
                  <a:pt x="368" y="370"/>
                </a:lnTo>
                <a:lnTo>
                  <a:pt x="403" y="365"/>
                </a:lnTo>
                <a:lnTo>
                  <a:pt x="438" y="361"/>
                </a:lnTo>
                <a:lnTo>
                  <a:pt x="470" y="357"/>
                </a:lnTo>
                <a:lnTo>
                  <a:pt x="498" y="351"/>
                </a:lnTo>
                <a:lnTo>
                  <a:pt x="524" y="345"/>
                </a:lnTo>
                <a:lnTo>
                  <a:pt x="544" y="339"/>
                </a:lnTo>
                <a:lnTo>
                  <a:pt x="549" y="307"/>
                </a:lnTo>
                <a:lnTo>
                  <a:pt x="552" y="263"/>
                </a:lnTo>
                <a:lnTo>
                  <a:pt x="552" y="212"/>
                </a:lnTo>
                <a:lnTo>
                  <a:pt x="547" y="157"/>
                </a:lnTo>
                <a:lnTo>
                  <a:pt x="540" y="105"/>
                </a:lnTo>
                <a:lnTo>
                  <a:pt x="527" y="60"/>
                </a:lnTo>
                <a:lnTo>
                  <a:pt x="509" y="26"/>
                </a:lnTo>
                <a:lnTo>
                  <a:pt x="485" y="9"/>
                </a:lnTo>
                <a:lnTo>
                  <a:pt x="466" y="9"/>
                </a:lnTo>
                <a:lnTo>
                  <a:pt x="442" y="7"/>
                </a:lnTo>
                <a:lnTo>
                  <a:pt x="414" y="6"/>
                </a:lnTo>
                <a:lnTo>
                  <a:pt x="384" y="4"/>
                </a:lnTo>
                <a:lnTo>
                  <a:pt x="350" y="3"/>
                </a:lnTo>
                <a:lnTo>
                  <a:pt x="315" y="1"/>
                </a:lnTo>
                <a:lnTo>
                  <a:pt x="279" y="0"/>
                </a:lnTo>
                <a:lnTo>
                  <a:pt x="242" y="0"/>
                </a:lnTo>
                <a:lnTo>
                  <a:pt x="206" y="0"/>
                </a:lnTo>
                <a:lnTo>
                  <a:pt x="169" y="1"/>
                </a:lnTo>
                <a:lnTo>
                  <a:pt x="136" y="4"/>
                </a:lnTo>
                <a:lnTo>
                  <a:pt x="103" y="7"/>
                </a:lnTo>
                <a:lnTo>
                  <a:pt x="74" y="12"/>
                </a:lnTo>
                <a:lnTo>
                  <a:pt x="48" y="19"/>
                </a:lnTo>
                <a:lnTo>
                  <a:pt x="26" y="26"/>
                </a:lnTo>
                <a:lnTo>
                  <a:pt x="10" y="36"/>
                </a:lnTo>
                <a:close/>
              </a:path>
            </a:pathLst>
          </a:custGeom>
          <a:solidFill>
            <a:srgbClr val="006D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0" name="Freeform 766"/>
          <p:cNvSpPr>
            <a:spLocks/>
          </p:cNvSpPr>
          <p:nvPr/>
        </p:nvSpPr>
        <p:spPr bwMode="auto">
          <a:xfrm>
            <a:off x="806437" y="3594083"/>
            <a:ext cx="271462" cy="47625"/>
          </a:xfrm>
          <a:custGeom>
            <a:avLst/>
            <a:gdLst/>
            <a:ahLst/>
            <a:cxnLst>
              <a:cxn ang="0">
                <a:pos x="39" y="10"/>
              </a:cxn>
              <a:cxn ang="0">
                <a:pos x="25" y="25"/>
              </a:cxn>
              <a:cxn ang="0">
                <a:pos x="10" y="42"/>
              </a:cxn>
              <a:cxn ang="0">
                <a:pos x="1" y="55"/>
              </a:cxn>
              <a:cxn ang="0">
                <a:pos x="1" y="74"/>
              </a:cxn>
              <a:cxn ang="0">
                <a:pos x="16" y="87"/>
              </a:cxn>
              <a:cxn ang="0">
                <a:pos x="36" y="92"/>
              </a:cxn>
              <a:cxn ang="0">
                <a:pos x="58" y="90"/>
              </a:cxn>
              <a:cxn ang="0">
                <a:pos x="95" y="86"/>
              </a:cxn>
              <a:cxn ang="0">
                <a:pos x="152" y="77"/>
              </a:cxn>
              <a:cxn ang="0">
                <a:pos x="209" y="68"/>
              </a:cxn>
              <a:cxn ang="0">
                <a:pos x="266" y="60"/>
              </a:cxn>
              <a:cxn ang="0">
                <a:pos x="320" y="52"/>
              </a:cxn>
              <a:cxn ang="0">
                <a:pos x="371" y="48"/>
              </a:cxn>
              <a:cxn ang="0">
                <a:pos x="422" y="45"/>
              </a:cxn>
              <a:cxn ang="0">
                <a:pos x="473" y="42"/>
              </a:cxn>
              <a:cxn ang="0">
                <a:pos x="505" y="38"/>
              </a:cxn>
              <a:cxn ang="0">
                <a:pos x="512" y="32"/>
              </a:cxn>
              <a:cxn ang="0">
                <a:pos x="512" y="22"/>
              </a:cxn>
              <a:cxn ang="0">
                <a:pos x="507" y="15"/>
              </a:cxn>
              <a:cxn ang="0">
                <a:pos x="470" y="13"/>
              </a:cxn>
              <a:cxn ang="0">
                <a:pos x="400" y="15"/>
              </a:cxn>
              <a:cxn ang="0">
                <a:pos x="323" y="20"/>
              </a:cxn>
              <a:cxn ang="0">
                <a:pos x="245" y="28"/>
              </a:cxn>
              <a:cxn ang="0">
                <a:pos x="174" y="36"/>
              </a:cxn>
              <a:cxn ang="0">
                <a:pos x="111" y="44"/>
              </a:cxn>
              <a:cxn ang="0">
                <a:pos x="63" y="51"/>
              </a:cxn>
              <a:cxn ang="0">
                <a:pos x="36" y="55"/>
              </a:cxn>
              <a:cxn ang="0">
                <a:pos x="38" y="47"/>
              </a:cxn>
              <a:cxn ang="0">
                <a:pos x="48" y="29"/>
              </a:cxn>
              <a:cxn ang="0">
                <a:pos x="61" y="12"/>
              </a:cxn>
              <a:cxn ang="0">
                <a:pos x="57" y="0"/>
              </a:cxn>
            </a:cxnLst>
            <a:rect l="0" t="0" r="r" b="b"/>
            <a:pathLst>
              <a:path w="514" h="92">
                <a:moveTo>
                  <a:pt x="47" y="4"/>
                </a:moveTo>
                <a:lnTo>
                  <a:pt x="39" y="10"/>
                </a:lnTo>
                <a:lnTo>
                  <a:pt x="32" y="17"/>
                </a:lnTo>
                <a:lnTo>
                  <a:pt x="25" y="25"/>
                </a:lnTo>
                <a:lnTo>
                  <a:pt x="17" y="33"/>
                </a:lnTo>
                <a:lnTo>
                  <a:pt x="10" y="42"/>
                </a:lnTo>
                <a:lnTo>
                  <a:pt x="4" y="50"/>
                </a:lnTo>
                <a:lnTo>
                  <a:pt x="1" y="55"/>
                </a:lnTo>
                <a:lnTo>
                  <a:pt x="0" y="61"/>
                </a:lnTo>
                <a:lnTo>
                  <a:pt x="1" y="74"/>
                </a:lnTo>
                <a:lnTo>
                  <a:pt x="7" y="82"/>
                </a:lnTo>
                <a:lnTo>
                  <a:pt x="16" y="87"/>
                </a:lnTo>
                <a:lnTo>
                  <a:pt x="26" y="90"/>
                </a:lnTo>
                <a:lnTo>
                  <a:pt x="36" y="92"/>
                </a:lnTo>
                <a:lnTo>
                  <a:pt x="48" y="90"/>
                </a:lnTo>
                <a:lnTo>
                  <a:pt x="58" y="90"/>
                </a:lnTo>
                <a:lnTo>
                  <a:pt x="67" y="89"/>
                </a:lnTo>
                <a:lnTo>
                  <a:pt x="95" y="86"/>
                </a:lnTo>
                <a:lnTo>
                  <a:pt x="124" y="82"/>
                </a:lnTo>
                <a:lnTo>
                  <a:pt x="152" y="77"/>
                </a:lnTo>
                <a:lnTo>
                  <a:pt x="181" y="73"/>
                </a:lnTo>
                <a:lnTo>
                  <a:pt x="209" y="68"/>
                </a:lnTo>
                <a:lnTo>
                  <a:pt x="236" y="64"/>
                </a:lnTo>
                <a:lnTo>
                  <a:pt x="266" y="60"/>
                </a:lnTo>
                <a:lnTo>
                  <a:pt x="293" y="55"/>
                </a:lnTo>
                <a:lnTo>
                  <a:pt x="320" y="52"/>
                </a:lnTo>
                <a:lnTo>
                  <a:pt x="344" y="50"/>
                </a:lnTo>
                <a:lnTo>
                  <a:pt x="371" y="48"/>
                </a:lnTo>
                <a:lnTo>
                  <a:pt x="397" y="47"/>
                </a:lnTo>
                <a:lnTo>
                  <a:pt x="422" y="45"/>
                </a:lnTo>
                <a:lnTo>
                  <a:pt x="448" y="44"/>
                </a:lnTo>
                <a:lnTo>
                  <a:pt x="473" y="42"/>
                </a:lnTo>
                <a:lnTo>
                  <a:pt x="499" y="39"/>
                </a:lnTo>
                <a:lnTo>
                  <a:pt x="505" y="38"/>
                </a:lnTo>
                <a:lnTo>
                  <a:pt x="510" y="35"/>
                </a:lnTo>
                <a:lnTo>
                  <a:pt x="512" y="32"/>
                </a:lnTo>
                <a:lnTo>
                  <a:pt x="514" y="28"/>
                </a:lnTo>
                <a:lnTo>
                  <a:pt x="512" y="22"/>
                </a:lnTo>
                <a:lnTo>
                  <a:pt x="510" y="17"/>
                </a:lnTo>
                <a:lnTo>
                  <a:pt x="507" y="15"/>
                </a:lnTo>
                <a:lnTo>
                  <a:pt x="501" y="13"/>
                </a:lnTo>
                <a:lnTo>
                  <a:pt x="470" y="13"/>
                </a:lnTo>
                <a:lnTo>
                  <a:pt x="436" y="13"/>
                </a:lnTo>
                <a:lnTo>
                  <a:pt x="400" y="15"/>
                </a:lnTo>
                <a:lnTo>
                  <a:pt x="362" y="17"/>
                </a:lnTo>
                <a:lnTo>
                  <a:pt x="323" y="20"/>
                </a:lnTo>
                <a:lnTo>
                  <a:pt x="285" y="23"/>
                </a:lnTo>
                <a:lnTo>
                  <a:pt x="245" y="28"/>
                </a:lnTo>
                <a:lnTo>
                  <a:pt x="209" y="32"/>
                </a:lnTo>
                <a:lnTo>
                  <a:pt x="174" y="36"/>
                </a:lnTo>
                <a:lnTo>
                  <a:pt x="140" y="41"/>
                </a:lnTo>
                <a:lnTo>
                  <a:pt x="111" y="44"/>
                </a:lnTo>
                <a:lnTo>
                  <a:pt x="85" y="48"/>
                </a:lnTo>
                <a:lnTo>
                  <a:pt x="63" y="51"/>
                </a:lnTo>
                <a:lnTo>
                  <a:pt x="47" y="54"/>
                </a:lnTo>
                <a:lnTo>
                  <a:pt x="36" y="55"/>
                </a:lnTo>
                <a:lnTo>
                  <a:pt x="33" y="55"/>
                </a:lnTo>
                <a:lnTo>
                  <a:pt x="38" y="47"/>
                </a:lnTo>
                <a:lnTo>
                  <a:pt x="44" y="38"/>
                </a:lnTo>
                <a:lnTo>
                  <a:pt x="48" y="29"/>
                </a:lnTo>
                <a:lnTo>
                  <a:pt x="55" y="20"/>
                </a:lnTo>
                <a:lnTo>
                  <a:pt x="61" y="12"/>
                </a:lnTo>
                <a:lnTo>
                  <a:pt x="61" y="3"/>
                </a:lnTo>
                <a:lnTo>
                  <a:pt x="57" y="0"/>
                </a:lnTo>
                <a:lnTo>
                  <a:pt x="47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1" name="Freeform 767"/>
          <p:cNvSpPr>
            <a:spLocks/>
          </p:cNvSpPr>
          <p:nvPr/>
        </p:nvSpPr>
        <p:spPr bwMode="auto">
          <a:xfrm>
            <a:off x="827074" y="3475021"/>
            <a:ext cx="47625" cy="31750"/>
          </a:xfrm>
          <a:custGeom>
            <a:avLst/>
            <a:gdLst/>
            <a:ahLst/>
            <a:cxnLst>
              <a:cxn ang="0">
                <a:pos x="76" y="61"/>
              </a:cxn>
              <a:cxn ang="0">
                <a:pos x="81" y="62"/>
              </a:cxn>
              <a:cxn ang="0">
                <a:pos x="85" y="61"/>
              </a:cxn>
              <a:cxn ang="0">
                <a:pos x="88" y="59"/>
              </a:cxn>
              <a:cxn ang="0">
                <a:pos x="89" y="55"/>
              </a:cxn>
              <a:cxn ang="0">
                <a:pos x="89" y="52"/>
              </a:cxn>
              <a:cxn ang="0">
                <a:pos x="89" y="48"/>
              </a:cxn>
              <a:cxn ang="0">
                <a:pos x="86" y="45"/>
              </a:cxn>
              <a:cxn ang="0">
                <a:pos x="83" y="43"/>
              </a:cxn>
              <a:cxn ang="0">
                <a:pos x="72" y="38"/>
              </a:cxn>
              <a:cxn ang="0">
                <a:pos x="60" y="29"/>
              </a:cxn>
              <a:cxn ang="0">
                <a:pos x="47" y="22"/>
              </a:cxn>
              <a:cxn ang="0">
                <a:pos x="35" y="13"/>
              </a:cxn>
              <a:cxn ang="0">
                <a:pos x="24" y="6"/>
              </a:cxn>
              <a:cxn ang="0">
                <a:pos x="13" y="1"/>
              </a:cxn>
              <a:cxn ang="0">
                <a:pos x="5" y="0"/>
              </a:cxn>
              <a:cxn ang="0">
                <a:pos x="0" y="1"/>
              </a:cxn>
              <a:cxn ang="0">
                <a:pos x="0" y="6"/>
              </a:cxn>
              <a:cxn ang="0">
                <a:pos x="5" y="13"/>
              </a:cxn>
              <a:cxn ang="0">
                <a:pos x="13" y="20"/>
              </a:cxn>
              <a:cxn ang="0">
                <a:pos x="25" y="29"/>
              </a:cxn>
              <a:cxn ang="0">
                <a:pos x="38" y="38"/>
              </a:cxn>
              <a:cxn ang="0">
                <a:pos x="51" y="46"/>
              </a:cxn>
              <a:cxn ang="0">
                <a:pos x="65" y="55"/>
              </a:cxn>
              <a:cxn ang="0">
                <a:pos x="76" y="61"/>
              </a:cxn>
            </a:cxnLst>
            <a:rect l="0" t="0" r="r" b="b"/>
            <a:pathLst>
              <a:path w="89" h="62">
                <a:moveTo>
                  <a:pt x="76" y="61"/>
                </a:moveTo>
                <a:lnTo>
                  <a:pt x="81" y="62"/>
                </a:lnTo>
                <a:lnTo>
                  <a:pt x="85" y="61"/>
                </a:lnTo>
                <a:lnTo>
                  <a:pt x="88" y="59"/>
                </a:lnTo>
                <a:lnTo>
                  <a:pt x="89" y="55"/>
                </a:lnTo>
                <a:lnTo>
                  <a:pt x="89" y="52"/>
                </a:lnTo>
                <a:lnTo>
                  <a:pt x="89" y="48"/>
                </a:lnTo>
                <a:lnTo>
                  <a:pt x="86" y="45"/>
                </a:lnTo>
                <a:lnTo>
                  <a:pt x="83" y="43"/>
                </a:lnTo>
                <a:lnTo>
                  <a:pt x="72" y="38"/>
                </a:lnTo>
                <a:lnTo>
                  <a:pt x="60" y="29"/>
                </a:lnTo>
                <a:lnTo>
                  <a:pt x="47" y="22"/>
                </a:lnTo>
                <a:lnTo>
                  <a:pt x="35" y="13"/>
                </a:lnTo>
                <a:lnTo>
                  <a:pt x="24" y="6"/>
                </a:lnTo>
                <a:lnTo>
                  <a:pt x="13" y="1"/>
                </a:lnTo>
                <a:lnTo>
                  <a:pt x="5" y="0"/>
                </a:lnTo>
                <a:lnTo>
                  <a:pt x="0" y="1"/>
                </a:lnTo>
                <a:lnTo>
                  <a:pt x="0" y="6"/>
                </a:lnTo>
                <a:lnTo>
                  <a:pt x="5" y="13"/>
                </a:lnTo>
                <a:lnTo>
                  <a:pt x="13" y="20"/>
                </a:lnTo>
                <a:lnTo>
                  <a:pt x="25" y="29"/>
                </a:lnTo>
                <a:lnTo>
                  <a:pt x="38" y="38"/>
                </a:lnTo>
                <a:lnTo>
                  <a:pt x="51" y="46"/>
                </a:lnTo>
                <a:lnTo>
                  <a:pt x="65" y="55"/>
                </a:lnTo>
                <a:lnTo>
                  <a:pt x="76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2" name="Freeform 768"/>
          <p:cNvSpPr>
            <a:spLocks/>
          </p:cNvSpPr>
          <p:nvPr/>
        </p:nvSpPr>
        <p:spPr bwMode="auto">
          <a:xfrm>
            <a:off x="855649" y="3467083"/>
            <a:ext cx="50800" cy="31750"/>
          </a:xfrm>
          <a:custGeom>
            <a:avLst/>
            <a:gdLst/>
            <a:ahLst/>
            <a:cxnLst>
              <a:cxn ang="0">
                <a:pos x="85" y="62"/>
              </a:cxn>
              <a:cxn ang="0">
                <a:pos x="87" y="64"/>
              </a:cxn>
              <a:cxn ang="0">
                <a:pos x="90" y="64"/>
              </a:cxn>
              <a:cxn ang="0">
                <a:pos x="93" y="62"/>
              </a:cxn>
              <a:cxn ang="0">
                <a:pos x="95" y="59"/>
              </a:cxn>
              <a:cxn ang="0">
                <a:pos x="96" y="56"/>
              </a:cxn>
              <a:cxn ang="0">
                <a:pos x="96" y="52"/>
              </a:cxn>
              <a:cxn ang="0">
                <a:pos x="95" y="49"/>
              </a:cxn>
              <a:cxn ang="0">
                <a:pos x="92" y="48"/>
              </a:cxn>
              <a:cxn ang="0">
                <a:pos x="80" y="40"/>
              </a:cxn>
              <a:cxn ang="0">
                <a:pos x="66" y="32"/>
              </a:cxn>
              <a:cxn ang="0">
                <a:pos x="52" y="22"/>
              </a:cxn>
              <a:cxn ang="0">
                <a:pos x="38" y="13"/>
              </a:cxn>
              <a:cxn ang="0">
                <a:pos x="25" y="7"/>
              </a:cxn>
              <a:cxn ang="0">
                <a:pos x="13" y="1"/>
              </a:cxn>
              <a:cxn ang="0">
                <a:pos x="4" y="0"/>
              </a:cxn>
              <a:cxn ang="0">
                <a:pos x="0" y="1"/>
              </a:cxn>
              <a:cxn ang="0">
                <a:pos x="0" y="5"/>
              </a:cxn>
              <a:cxn ang="0">
                <a:pos x="6" y="13"/>
              </a:cxn>
              <a:cxn ang="0">
                <a:pos x="14" y="22"/>
              </a:cxn>
              <a:cxn ang="0">
                <a:pos x="28" y="30"/>
              </a:cxn>
              <a:cxn ang="0">
                <a:pos x="41" y="39"/>
              </a:cxn>
              <a:cxn ang="0">
                <a:pos x="57" y="48"/>
              </a:cxn>
              <a:cxn ang="0">
                <a:pos x="71" y="56"/>
              </a:cxn>
              <a:cxn ang="0">
                <a:pos x="85" y="62"/>
              </a:cxn>
            </a:cxnLst>
            <a:rect l="0" t="0" r="r" b="b"/>
            <a:pathLst>
              <a:path w="96" h="64">
                <a:moveTo>
                  <a:pt x="85" y="62"/>
                </a:moveTo>
                <a:lnTo>
                  <a:pt x="87" y="64"/>
                </a:lnTo>
                <a:lnTo>
                  <a:pt x="90" y="64"/>
                </a:lnTo>
                <a:lnTo>
                  <a:pt x="93" y="62"/>
                </a:lnTo>
                <a:lnTo>
                  <a:pt x="95" y="59"/>
                </a:lnTo>
                <a:lnTo>
                  <a:pt x="96" y="56"/>
                </a:lnTo>
                <a:lnTo>
                  <a:pt x="96" y="52"/>
                </a:lnTo>
                <a:lnTo>
                  <a:pt x="95" y="49"/>
                </a:lnTo>
                <a:lnTo>
                  <a:pt x="92" y="48"/>
                </a:lnTo>
                <a:lnTo>
                  <a:pt x="80" y="40"/>
                </a:lnTo>
                <a:lnTo>
                  <a:pt x="66" y="32"/>
                </a:lnTo>
                <a:lnTo>
                  <a:pt x="52" y="22"/>
                </a:lnTo>
                <a:lnTo>
                  <a:pt x="38" y="13"/>
                </a:lnTo>
                <a:lnTo>
                  <a:pt x="25" y="7"/>
                </a:lnTo>
                <a:lnTo>
                  <a:pt x="13" y="1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6" y="13"/>
                </a:lnTo>
                <a:lnTo>
                  <a:pt x="14" y="22"/>
                </a:lnTo>
                <a:lnTo>
                  <a:pt x="28" y="30"/>
                </a:lnTo>
                <a:lnTo>
                  <a:pt x="41" y="39"/>
                </a:lnTo>
                <a:lnTo>
                  <a:pt x="57" y="48"/>
                </a:lnTo>
                <a:lnTo>
                  <a:pt x="71" y="56"/>
                </a:lnTo>
                <a:lnTo>
                  <a:pt x="85" y="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3" name="Freeform 769"/>
          <p:cNvSpPr>
            <a:spLocks/>
          </p:cNvSpPr>
          <p:nvPr/>
        </p:nvSpPr>
        <p:spPr bwMode="auto">
          <a:xfrm>
            <a:off x="855649" y="3421046"/>
            <a:ext cx="109538" cy="87312"/>
          </a:xfrm>
          <a:custGeom>
            <a:avLst/>
            <a:gdLst/>
            <a:ahLst/>
            <a:cxnLst>
              <a:cxn ang="0">
                <a:pos x="190" y="168"/>
              </a:cxn>
              <a:cxn ang="0">
                <a:pos x="193" y="171"/>
              </a:cxn>
              <a:cxn ang="0">
                <a:pos x="196" y="172"/>
              </a:cxn>
              <a:cxn ang="0">
                <a:pos x="199" y="172"/>
              </a:cxn>
              <a:cxn ang="0">
                <a:pos x="202" y="171"/>
              </a:cxn>
              <a:cxn ang="0">
                <a:pos x="205" y="168"/>
              </a:cxn>
              <a:cxn ang="0">
                <a:pos x="206" y="165"/>
              </a:cxn>
              <a:cxn ang="0">
                <a:pos x="206" y="161"/>
              </a:cxn>
              <a:cxn ang="0">
                <a:pos x="205" y="158"/>
              </a:cxn>
              <a:cxn ang="0">
                <a:pos x="200" y="147"/>
              </a:cxn>
              <a:cxn ang="0">
                <a:pos x="195" y="139"/>
              </a:cxn>
              <a:cxn ang="0">
                <a:pos x="187" y="130"/>
              </a:cxn>
              <a:cxn ang="0">
                <a:pos x="178" y="123"/>
              </a:cxn>
              <a:cxn ang="0">
                <a:pos x="154" y="105"/>
              </a:cxn>
              <a:cxn ang="0">
                <a:pos x="127" y="85"/>
              </a:cxn>
              <a:cxn ang="0">
                <a:pos x="98" y="63"/>
              </a:cxn>
              <a:cxn ang="0">
                <a:pos x="70" y="43"/>
              </a:cxn>
              <a:cxn ang="0">
                <a:pos x="46" y="24"/>
              </a:cxn>
              <a:cxn ang="0">
                <a:pos x="24" y="11"/>
              </a:cxn>
              <a:cxn ang="0">
                <a:pos x="9" y="2"/>
              </a:cxn>
              <a:cxn ang="0">
                <a:pos x="0" y="0"/>
              </a:cxn>
              <a:cxn ang="0">
                <a:pos x="3" y="8"/>
              </a:cxn>
              <a:cxn ang="0">
                <a:pos x="18" y="22"/>
              </a:cxn>
              <a:cxn ang="0">
                <a:pos x="40" y="41"/>
              </a:cxn>
              <a:cxn ang="0">
                <a:pos x="69" y="64"/>
              </a:cxn>
              <a:cxn ang="0">
                <a:pos x="101" y="91"/>
              </a:cxn>
              <a:cxn ang="0">
                <a:pos x="133" y="118"/>
              </a:cxn>
              <a:cxn ang="0">
                <a:pos x="164" y="145"/>
              </a:cxn>
              <a:cxn ang="0">
                <a:pos x="190" y="168"/>
              </a:cxn>
            </a:cxnLst>
            <a:rect l="0" t="0" r="r" b="b"/>
            <a:pathLst>
              <a:path w="206" h="172">
                <a:moveTo>
                  <a:pt x="190" y="168"/>
                </a:moveTo>
                <a:lnTo>
                  <a:pt x="193" y="171"/>
                </a:lnTo>
                <a:lnTo>
                  <a:pt x="196" y="172"/>
                </a:lnTo>
                <a:lnTo>
                  <a:pt x="199" y="172"/>
                </a:lnTo>
                <a:lnTo>
                  <a:pt x="202" y="171"/>
                </a:lnTo>
                <a:lnTo>
                  <a:pt x="205" y="168"/>
                </a:lnTo>
                <a:lnTo>
                  <a:pt x="206" y="165"/>
                </a:lnTo>
                <a:lnTo>
                  <a:pt x="206" y="161"/>
                </a:lnTo>
                <a:lnTo>
                  <a:pt x="205" y="158"/>
                </a:lnTo>
                <a:lnTo>
                  <a:pt x="200" y="147"/>
                </a:lnTo>
                <a:lnTo>
                  <a:pt x="195" y="139"/>
                </a:lnTo>
                <a:lnTo>
                  <a:pt x="187" y="130"/>
                </a:lnTo>
                <a:lnTo>
                  <a:pt x="178" y="123"/>
                </a:lnTo>
                <a:lnTo>
                  <a:pt x="154" y="105"/>
                </a:lnTo>
                <a:lnTo>
                  <a:pt x="127" y="85"/>
                </a:lnTo>
                <a:lnTo>
                  <a:pt x="98" y="63"/>
                </a:lnTo>
                <a:lnTo>
                  <a:pt x="70" y="43"/>
                </a:lnTo>
                <a:lnTo>
                  <a:pt x="46" y="24"/>
                </a:lnTo>
                <a:lnTo>
                  <a:pt x="24" y="11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18" y="22"/>
                </a:lnTo>
                <a:lnTo>
                  <a:pt x="40" y="41"/>
                </a:lnTo>
                <a:lnTo>
                  <a:pt x="69" y="64"/>
                </a:lnTo>
                <a:lnTo>
                  <a:pt x="101" y="91"/>
                </a:lnTo>
                <a:lnTo>
                  <a:pt x="133" y="118"/>
                </a:lnTo>
                <a:lnTo>
                  <a:pt x="164" y="145"/>
                </a:lnTo>
                <a:lnTo>
                  <a:pt x="190" y="1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4" name="Freeform 770"/>
          <p:cNvSpPr>
            <a:spLocks/>
          </p:cNvSpPr>
          <p:nvPr/>
        </p:nvSpPr>
        <p:spPr bwMode="auto">
          <a:xfrm>
            <a:off x="823899" y="3582971"/>
            <a:ext cx="271463" cy="42862"/>
          </a:xfrm>
          <a:custGeom>
            <a:avLst/>
            <a:gdLst/>
            <a:ahLst/>
            <a:cxnLst>
              <a:cxn ang="0">
                <a:pos x="41" y="5"/>
              </a:cxn>
              <a:cxn ang="0">
                <a:pos x="27" y="19"/>
              </a:cxn>
              <a:cxn ang="0">
                <a:pos x="12" y="37"/>
              </a:cxn>
              <a:cxn ang="0">
                <a:pos x="2" y="53"/>
              </a:cxn>
              <a:cxn ang="0">
                <a:pos x="2" y="72"/>
              </a:cxn>
              <a:cxn ang="0">
                <a:pos x="16" y="86"/>
              </a:cxn>
              <a:cxn ang="0">
                <a:pos x="37" y="89"/>
              </a:cxn>
              <a:cxn ang="0">
                <a:pos x="59" y="88"/>
              </a:cxn>
              <a:cxn ang="0">
                <a:pos x="95" y="83"/>
              </a:cxn>
              <a:cxn ang="0">
                <a:pos x="152" y="75"/>
              </a:cxn>
              <a:cxn ang="0">
                <a:pos x="209" y="66"/>
              </a:cxn>
              <a:cxn ang="0">
                <a:pos x="266" y="57"/>
              </a:cxn>
              <a:cxn ang="0">
                <a:pos x="320" y="51"/>
              </a:cxn>
              <a:cxn ang="0">
                <a:pos x="371" y="47"/>
              </a:cxn>
              <a:cxn ang="0">
                <a:pos x="422" y="42"/>
              </a:cxn>
              <a:cxn ang="0">
                <a:pos x="474" y="40"/>
              </a:cxn>
              <a:cxn ang="0">
                <a:pos x="506" y="35"/>
              </a:cxn>
              <a:cxn ang="0">
                <a:pos x="512" y="29"/>
              </a:cxn>
              <a:cxn ang="0">
                <a:pos x="512" y="19"/>
              </a:cxn>
              <a:cxn ang="0">
                <a:pos x="506" y="13"/>
              </a:cxn>
              <a:cxn ang="0">
                <a:pos x="472" y="10"/>
              </a:cxn>
              <a:cxn ang="0">
                <a:pos x="414" y="12"/>
              </a:cxn>
              <a:cxn ang="0">
                <a:pos x="355" y="16"/>
              </a:cxn>
              <a:cxn ang="0">
                <a:pos x="297" y="24"/>
              </a:cxn>
              <a:cxn ang="0">
                <a:pos x="238" y="31"/>
              </a:cxn>
              <a:cxn ang="0">
                <a:pos x="181" y="40"/>
              </a:cxn>
              <a:cxn ang="0">
                <a:pos x="123" y="48"/>
              </a:cxn>
              <a:cxn ang="0">
                <a:pos x="66" y="56"/>
              </a:cxn>
              <a:cxn ang="0">
                <a:pos x="34" y="53"/>
              </a:cxn>
              <a:cxn ang="0">
                <a:pos x="44" y="37"/>
              </a:cxn>
              <a:cxn ang="0">
                <a:pos x="56" y="19"/>
              </a:cxn>
              <a:cxn ang="0">
                <a:pos x="59" y="2"/>
              </a:cxn>
              <a:cxn ang="0">
                <a:pos x="47" y="2"/>
              </a:cxn>
            </a:cxnLst>
            <a:rect l="0" t="0" r="r" b="b"/>
            <a:pathLst>
              <a:path w="513" h="89">
                <a:moveTo>
                  <a:pt x="47" y="2"/>
                </a:moveTo>
                <a:lnTo>
                  <a:pt x="41" y="5"/>
                </a:lnTo>
                <a:lnTo>
                  <a:pt x="35" y="12"/>
                </a:lnTo>
                <a:lnTo>
                  <a:pt x="27" y="19"/>
                </a:lnTo>
                <a:lnTo>
                  <a:pt x="19" y="28"/>
                </a:lnTo>
                <a:lnTo>
                  <a:pt x="12" y="37"/>
                </a:lnTo>
                <a:lnTo>
                  <a:pt x="6" y="45"/>
                </a:lnTo>
                <a:lnTo>
                  <a:pt x="2" y="53"/>
                </a:lnTo>
                <a:lnTo>
                  <a:pt x="0" y="58"/>
                </a:lnTo>
                <a:lnTo>
                  <a:pt x="2" y="72"/>
                </a:lnTo>
                <a:lnTo>
                  <a:pt x="8" y="80"/>
                </a:lnTo>
                <a:lnTo>
                  <a:pt x="16" y="86"/>
                </a:lnTo>
                <a:lnTo>
                  <a:pt x="25" y="88"/>
                </a:lnTo>
                <a:lnTo>
                  <a:pt x="37" y="89"/>
                </a:lnTo>
                <a:lnTo>
                  <a:pt x="47" y="88"/>
                </a:lnTo>
                <a:lnTo>
                  <a:pt x="59" y="88"/>
                </a:lnTo>
                <a:lnTo>
                  <a:pt x="68" y="86"/>
                </a:lnTo>
                <a:lnTo>
                  <a:pt x="95" y="83"/>
                </a:lnTo>
                <a:lnTo>
                  <a:pt x="125" y="79"/>
                </a:lnTo>
                <a:lnTo>
                  <a:pt x="152" y="75"/>
                </a:lnTo>
                <a:lnTo>
                  <a:pt x="181" y="70"/>
                </a:lnTo>
                <a:lnTo>
                  <a:pt x="209" y="66"/>
                </a:lnTo>
                <a:lnTo>
                  <a:pt x="237" y="61"/>
                </a:lnTo>
                <a:lnTo>
                  <a:pt x="266" y="57"/>
                </a:lnTo>
                <a:lnTo>
                  <a:pt x="294" y="54"/>
                </a:lnTo>
                <a:lnTo>
                  <a:pt x="320" y="51"/>
                </a:lnTo>
                <a:lnTo>
                  <a:pt x="345" y="48"/>
                </a:lnTo>
                <a:lnTo>
                  <a:pt x="371" y="47"/>
                </a:lnTo>
                <a:lnTo>
                  <a:pt x="398" y="45"/>
                </a:lnTo>
                <a:lnTo>
                  <a:pt x="422" y="42"/>
                </a:lnTo>
                <a:lnTo>
                  <a:pt x="449" y="41"/>
                </a:lnTo>
                <a:lnTo>
                  <a:pt x="474" y="40"/>
                </a:lnTo>
                <a:lnTo>
                  <a:pt x="500" y="37"/>
                </a:lnTo>
                <a:lnTo>
                  <a:pt x="506" y="35"/>
                </a:lnTo>
                <a:lnTo>
                  <a:pt x="509" y="34"/>
                </a:lnTo>
                <a:lnTo>
                  <a:pt x="512" y="29"/>
                </a:lnTo>
                <a:lnTo>
                  <a:pt x="513" y="25"/>
                </a:lnTo>
                <a:lnTo>
                  <a:pt x="512" y="19"/>
                </a:lnTo>
                <a:lnTo>
                  <a:pt x="510" y="16"/>
                </a:lnTo>
                <a:lnTo>
                  <a:pt x="506" y="13"/>
                </a:lnTo>
                <a:lnTo>
                  <a:pt x="501" y="12"/>
                </a:lnTo>
                <a:lnTo>
                  <a:pt x="472" y="10"/>
                </a:lnTo>
                <a:lnTo>
                  <a:pt x="443" y="12"/>
                </a:lnTo>
                <a:lnTo>
                  <a:pt x="414" y="12"/>
                </a:lnTo>
                <a:lnTo>
                  <a:pt x="384" y="13"/>
                </a:lnTo>
                <a:lnTo>
                  <a:pt x="355" y="16"/>
                </a:lnTo>
                <a:lnTo>
                  <a:pt x="326" y="19"/>
                </a:lnTo>
                <a:lnTo>
                  <a:pt x="297" y="24"/>
                </a:lnTo>
                <a:lnTo>
                  <a:pt x="268" y="26"/>
                </a:lnTo>
                <a:lnTo>
                  <a:pt x="238" y="31"/>
                </a:lnTo>
                <a:lnTo>
                  <a:pt x="211" y="35"/>
                </a:lnTo>
                <a:lnTo>
                  <a:pt x="181" y="40"/>
                </a:lnTo>
                <a:lnTo>
                  <a:pt x="152" y="44"/>
                </a:lnTo>
                <a:lnTo>
                  <a:pt x="123" y="48"/>
                </a:lnTo>
                <a:lnTo>
                  <a:pt x="95" y="53"/>
                </a:lnTo>
                <a:lnTo>
                  <a:pt x="66" y="56"/>
                </a:lnTo>
                <a:lnTo>
                  <a:pt x="37" y="58"/>
                </a:lnTo>
                <a:lnTo>
                  <a:pt x="34" y="53"/>
                </a:lnTo>
                <a:lnTo>
                  <a:pt x="38" y="44"/>
                </a:lnTo>
                <a:lnTo>
                  <a:pt x="44" y="37"/>
                </a:lnTo>
                <a:lnTo>
                  <a:pt x="49" y="29"/>
                </a:lnTo>
                <a:lnTo>
                  <a:pt x="56" y="19"/>
                </a:lnTo>
                <a:lnTo>
                  <a:pt x="60" y="9"/>
                </a:lnTo>
                <a:lnTo>
                  <a:pt x="59" y="2"/>
                </a:lnTo>
                <a:lnTo>
                  <a:pt x="54" y="0"/>
                </a:lnTo>
                <a:lnTo>
                  <a:pt x="4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5" name="Freeform 771"/>
          <p:cNvSpPr>
            <a:spLocks/>
          </p:cNvSpPr>
          <p:nvPr/>
        </p:nvSpPr>
        <p:spPr bwMode="auto">
          <a:xfrm>
            <a:off x="734999" y="3478196"/>
            <a:ext cx="495300" cy="200025"/>
          </a:xfrm>
          <a:custGeom>
            <a:avLst/>
            <a:gdLst/>
            <a:ahLst/>
            <a:cxnLst>
              <a:cxn ang="0">
                <a:pos x="0" y="364"/>
              </a:cxn>
              <a:cxn ang="0">
                <a:pos x="11" y="389"/>
              </a:cxn>
              <a:cxn ang="0">
                <a:pos x="31" y="396"/>
              </a:cxn>
              <a:cxn ang="0">
                <a:pos x="116" y="397"/>
              </a:cxn>
              <a:cxn ang="0">
                <a:pos x="201" y="395"/>
              </a:cxn>
              <a:cxn ang="0">
                <a:pos x="284" y="390"/>
              </a:cxn>
              <a:cxn ang="0">
                <a:pos x="367" y="383"/>
              </a:cxn>
              <a:cxn ang="0">
                <a:pos x="452" y="379"/>
              </a:cxn>
              <a:cxn ang="0">
                <a:pos x="534" y="374"/>
              </a:cxn>
              <a:cxn ang="0">
                <a:pos x="614" y="367"/>
              </a:cxn>
              <a:cxn ang="0">
                <a:pos x="694" y="355"/>
              </a:cxn>
              <a:cxn ang="0">
                <a:pos x="748" y="342"/>
              </a:cxn>
              <a:cxn ang="0">
                <a:pos x="796" y="319"/>
              </a:cxn>
              <a:cxn ang="0">
                <a:pos x="827" y="280"/>
              </a:cxn>
              <a:cxn ang="0">
                <a:pos x="880" y="154"/>
              </a:cxn>
              <a:cxn ang="0">
                <a:pos x="931" y="26"/>
              </a:cxn>
              <a:cxn ang="0">
                <a:pos x="923" y="7"/>
              </a:cxn>
              <a:cxn ang="0">
                <a:pos x="897" y="1"/>
              </a:cxn>
              <a:cxn ang="0">
                <a:pos x="890" y="15"/>
              </a:cxn>
              <a:cxn ang="0">
                <a:pos x="899" y="23"/>
              </a:cxn>
              <a:cxn ang="0">
                <a:pos x="894" y="48"/>
              </a:cxn>
              <a:cxn ang="0">
                <a:pos x="853" y="151"/>
              </a:cxn>
              <a:cxn ang="0">
                <a:pos x="805" y="268"/>
              </a:cxn>
              <a:cxn ang="0">
                <a:pos x="783" y="297"/>
              </a:cxn>
              <a:cxn ang="0">
                <a:pos x="738" y="313"/>
              </a:cxn>
              <a:cxn ang="0">
                <a:pos x="675" y="326"/>
              </a:cxn>
              <a:cxn ang="0">
                <a:pos x="602" y="338"/>
              </a:cxn>
              <a:cxn ang="0">
                <a:pos x="529" y="346"/>
              </a:cxn>
              <a:cxn ang="0">
                <a:pos x="459" y="351"/>
              </a:cxn>
              <a:cxn ang="0">
                <a:pos x="379" y="358"/>
              </a:cxn>
              <a:cxn ang="0">
                <a:pos x="300" y="365"/>
              </a:cxn>
              <a:cxn ang="0">
                <a:pos x="220" y="371"/>
              </a:cxn>
              <a:cxn ang="0">
                <a:pos x="139" y="374"/>
              </a:cxn>
              <a:cxn ang="0">
                <a:pos x="57" y="374"/>
              </a:cxn>
              <a:cxn ang="0">
                <a:pos x="38" y="373"/>
              </a:cxn>
              <a:cxn ang="0">
                <a:pos x="24" y="358"/>
              </a:cxn>
              <a:cxn ang="0">
                <a:pos x="38" y="333"/>
              </a:cxn>
              <a:cxn ang="0">
                <a:pos x="60" y="310"/>
              </a:cxn>
              <a:cxn ang="0">
                <a:pos x="73" y="293"/>
              </a:cxn>
              <a:cxn ang="0">
                <a:pos x="88" y="271"/>
              </a:cxn>
              <a:cxn ang="0">
                <a:pos x="72" y="269"/>
              </a:cxn>
              <a:cxn ang="0">
                <a:pos x="47" y="298"/>
              </a:cxn>
              <a:cxn ang="0">
                <a:pos x="14" y="339"/>
              </a:cxn>
            </a:cxnLst>
            <a:rect l="0" t="0" r="r" b="b"/>
            <a:pathLst>
              <a:path w="935" h="397">
                <a:moveTo>
                  <a:pt x="3" y="349"/>
                </a:moveTo>
                <a:lnTo>
                  <a:pt x="2" y="354"/>
                </a:lnTo>
                <a:lnTo>
                  <a:pt x="0" y="364"/>
                </a:lnTo>
                <a:lnTo>
                  <a:pt x="0" y="374"/>
                </a:lnTo>
                <a:lnTo>
                  <a:pt x="3" y="383"/>
                </a:lnTo>
                <a:lnTo>
                  <a:pt x="11" y="389"/>
                </a:lnTo>
                <a:lnTo>
                  <a:pt x="19" y="392"/>
                </a:lnTo>
                <a:lnTo>
                  <a:pt x="28" y="395"/>
                </a:lnTo>
                <a:lnTo>
                  <a:pt x="31" y="396"/>
                </a:lnTo>
                <a:lnTo>
                  <a:pt x="59" y="397"/>
                </a:lnTo>
                <a:lnTo>
                  <a:pt x="88" y="397"/>
                </a:lnTo>
                <a:lnTo>
                  <a:pt x="116" y="397"/>
                </a:lnTo>
                <a:lnTo>
                  <a:pt x="144" y="397"/>
                </a:lnTo>
                <a:lnTo>
                  <a:pt x="173" y="396"/>
                </a:lnTo>
                <a:lnTo>
                  <a:pt x="201" y="395"/>
                </a:lnTo>
                <a:lnTo>
                  <a:pt x="228" y="393"/>
                </a:lnTo>
                <a:lnTo>
                  <a:pt x="256" y="392"/>
                </a:lnTo>
                <a:lnTo>
                  <a:pt x="284" y="390"/>
                </a:lnTo>
                <a:lnTo>
                  <a:pt x="312" y="387"/>
                </a:lnTo>
                <a:lnTo>
                  <a:pt x="339" y="386"/>
                </a:lnTo>
                <a:lnTo>
                  <a:pt x="367" y="383"/>
                </a:lnTo>
                <a:lnTo>
                  <a:pt x="395" y="381"/>
                </a:lnTo>
                <a:lnTo>
                  <a:pt x="424" y="380"/>
                </a:lnTo>
                <a:lnTo>
                  <a:pt x="452" y="379"/>
                </a:lnTo>
                <a:lnTo>
                  <a:pt x="479" y="377"/>
                </a:lnTo>
                <a:lnTo>
                  <a:pt x="506" y="376"/>
                </a:lnTo>
                <a:lnTo>
                  <a:pt x="534" y="374"/>
                </a:lnTo>
                <a:lnTo>
                  <a:pt x="560" y="373"/>
                </a:lnTo>
                <a:lnTo>
                  <a:pt x="588" y="370"/>
                </a:lnTo>
                <a:lnTo>
                  <a:pt x="614" y="367"/>
                </a:lnTo>
                <a:lnTo>
                  <a:pt x="640" y="364"/>
                </a:lnTo>
                <a:lnTo>
                  <a:pt x="668" y="360"/>
                </a:lnTo>
                <a:lnTo>
                  <a:pt x="694" y="355"/>
                </a:lnTo>
                <a:lnTo>
                  <a:pt x="712" y="352"/>
                </a:lnTo>
                <a:lnTo>
                  <a:pt x="729" y="348"/>
                </a:lnTo>
                <a:lnTo>
                  <a:pt x="748" y="342"/>
                </a:lnTo>
                <a:lnTo>
                  <a:pt x="766" y="336"/>
                </a:lnTo>
                <a:lnTo>
                  <a:pt x="782" y="329"/>
                </a:lnTo>
                <a:lnTo>
                  <a:pt x="796" y="319"/>
                </a:lnTo>
                <a:lnTo>
                  <a:pt x="811" y="306"/>
                </a:lnTo>
                <a:lnTo>
                  <a:pt x="823" y="291"/>
                </a:lnTo>
                <a:lnTo>
                  <a:pt x="827" y="280"/>
                </a:lnTo>
                <a:lnTo>
                  <a:pt x="840" y="249"/>
                </a:lnTo>
                <a:lnTo>
                  <a:pt x="859" y="205"/>
                </a:lnTo>
                <a:lnTo>
                  <a:pt x="880" y="154"/>
                </a:lnTo>
                <a:lnTo>
                  <a:pt x="902" y="103"/>
                </a:lnTo>
                <a:lnTo>
                  <a:pt x="919" y="60"/>
                </a:lnTo>
                <a:lnTo>
                  <a:pt x="931" y="26"/>
                </a:lnTo>
                <a:lnTo>
                  <a:pt x="935" y="13"/>
                </a:lnTo>
                <a:lnTo>
                  <a:pt x="932" y="12"/>
                </a:lnTo>
                <a:lnTo>
                  <a:pt x="923" y="7"/>
                </a:lnTo>
                <a:lnTo>
                  <a:pt x="913" y="3"/>
                </a:lnTo>
                <a:lnTo>
                  <a:pt x="903" y="0"/>
                </a:lnTo>
                <a:lnTo>
                  <a:pt x="897" y="1"/>
                </a:lnTo>
                <a:lnTo>
                  <a:pt x="894" y="4"/>
                </a:lnTo>
                <a:lnTo>
                  <a:pt x="891" y="10"/>
                </a:lnTo>
                <a:lnTo>
                  <a:pt x="890" y="15"/>
                </a:lnTo>
                <a:lnTo>
                  <a:pt x="891" y="19"/>
                </a:lnTo>
                <a:lnTo>
                  <a:pt x="894" y="22"/>
                </a:lnTo>
                <a:lnTo>
                  <a:pt x="899" y="23"/>
                </a:lnTo>
                <a:lnTo>
                  <a:pt x="903" y="22"/>
                </a:lnTo>
                <a:lnTo>
                  <a:pt x="899" y="38"/>
                </a:lnTo>
                <a:lnTo>
                  <a:pt x="894" y="48"/>
                </a:lnTo>
                <a:lnTo>
                  <a:pt x="885" y="73"/>
                </a:lnTo>
                <a:lnTo>
                  <a:pt x="871" y="109"/>
                </a:lnTo>
                <a:lnTo>
                  <a:pt x="853" y="151"/>
                </a:lnTo>
                <a:lnTo>
                  <a:pt x="836" y="197"/>
                </a:lnTo>
                <a:lnTo>
                  <a:pt x="820" y="236"/>
                </a:lnTo>
                <a:lnTo>
                  <a:pt x="805" y="268"/>
                </a:lnTo>
                <a:lnTo>
                  <a:pt x="796" y="287"/>
                </a:lnTo>
                <a:lnTo>
                  <a:pt x="792" y="293"/>
                </a:lnTo>
                <a:lnTo>
                  <a:pt x="783" y="297"/>
                </a:lnTo>
                <a:lnTo>
                  <a:pt x="772" y="303"/>
                </a:lnTo>
                <a:lnTo>
                  <a:pt x="756" y="307"/>
                </a:lnTo>
                <a:lnTo>
                  <a:pt x="738" y="313"/>
                </a:lnTo>
                <a:lnTo>
                  <a:pt x="719" y="317"/>
                </a:lnTo>
                <a:lnTo>
                  <a:pt x="697" y="322"/>
                </a:lnTo>
                <a:lnTo>
                  <a:pt x="675" y="326"/>
                </a:lnTo>
                <a:lnTo>
                  <a:pt x="652" y="330"/>
                </a:lnTo>
                <a:lnTo>
                  <a:pt x="627" y="335"/>
                </a:lnTo>
                <a:lnTo>
                  <a:pt x="602" y="338"/>
                </a:lnTo>
                <a:lnTo>
                  <a:pt x="577" y="341"/>
                </a:lnTo>
                <a:lnTo>
                  <a:pt x="552" y="344"/>
                </a:lnTo>
                <a:lnTo>
                  <a:pt x="529" y="346"/>
                </a:lnTo>
                <a:lnTo>
                  <a:pt x="507" y="348"/>
                </a:lnTo>
                <a:lnTo>
                  <a:pt x="487" y="349"/>
                </a:lnTo>
                <a:lnTo>
                  <a:pt x="459" y="351"/>
                </a:lnTo>
                <a:lnTo>
                  <a:pt x="433" y="354"/>
                </a:lnTo>
                <a:lnTo>
                  <a:pt x="405" y="355"/>
                </a:lnTo>
                <a:lnTo>
                  <a:pt x="379" y="358"/>
                </a:lnTo>
                <a:lnTo>
                  <a:pt x="352" y="360"/>
                </a:lnTo>
                <a:lnTo>
                  <a:pt x="326" y="362"/>
                </a:lnTo>
                <a:lnTo>
                  <a:pt x="300" y="365"/>
                </a:lnTo>
                <a:lnTo>
                  <a:pt x="272" y="367"/>
                </a:lnTo>
                <a:lnTo>
                  <a:pt x="246" y="370"/>
                </a:lnTo>
                <a:lnTo>
                  <a:pt x="220" y="371"/>
                </a:lnTo>
                <a:lnTo>
                  <a:pt x="193" y="373"/>
                </a:lnTo>
                <a:lnTo>
                  <a:pt x="165" y="374"/>
                </a:lnTo>
                <a:lnTo>
                  <a:pt x="139" y="374"/>
                </a:lnTo>
                <a:lnTo>
                  <a:pt x="113" y="376"/>
                </a:lnTo>
                <a:lnTo>
                  <a:pt x="85" y="376"/>
                </a:lnTo>
                <a:lnTo>
                  <a:pt x="57" y="374"/>
                </a:lnTo>
                <a:lnTo>
                  <a:pt x="54" y="374"/>
                </a:lnTo>
                <a:lnTo>
                  <a:pt x="47" y="374"/>
                </a:lnTo>
                <a:lnTo>
                  <a:pt x="38" y="373"/>
                </a:lnTo>
                <a:lnTo>
                  <a:pt x="30" y="370"/>
                </a:lnTo>
                <a:lnTo>
                  <a:pt x="24" y="365"/>
                </a:lnTo>
                <a:lnTo>
                  <a:pt x="24" y="358"/>
                </a:lnTo>
                <a:lnTo>
                  <a:pt x="27" y="351"/>
                </a:lnTo>
                <a:lnTo>
                  <a:pt x="33" y="342"/>
                </a:lnTo>
                <a:lnTo>
                  <a:pt x="38" y="333"/>
                </a:lnTo>
                <a:lnTo>
                  <a:pt x="47" y="325"/>
                </a:lnTo>
                <a:lnTo>
                  <a:pt x="54" y="316"/>
                </a:lnTo>
                <a:lnTo>
                  <a:pt x="60" y="310"/>
                </a:lnTo>
                <a:lnTo>
                  <a:pt x="65" y="304"/>
                </a:lnTo>
                <a:lnTo>
                  <a:pt x="69" y="298"/>
                </a:lnTo>
                <a:lnTo>
                  <a:pt x="73" y="293"/>
                </a:lnTo>
                <a:lnTo>
                  <a:pt x="79" y="288"/>
                </a:lnTo>
                <a:lnTo>
                  <a:pt x="87" y="280"/>
                </a:lnTo>
                <a:lnTo>
                  <a:pt x="88" y="271"/>
                </a:lnTo>
                <a:lnTo>
                  <a:pt x="85" y="266"/>
                </a:lnTo>
                <a:lnTo>
                  <a:pt x="73" y="266"/>
                </a:lnTo>
                <a:lnTo>
                  <a:pt x="72" y="269"/>
                </a:lnTo>
                <a:lnTo>
                  <a:pt x="66" y="277"/>
                </a:lnTo>
                <a:lnTo>
                  <a:pt x="57" y="287"/>
                </a:lnTo>
                <a:lnTo>
                  <a:pt x="47" y="298"/>
                </a:lnTo>
                <a:lnTo>
                  <a:pt x="36" y="313"/>
                </a:lnTo>
                <a:lnTo>
                  <a:pt x="24" y="326"/>
                </a:lnTo>
                <a:lnTo>
                  <a:pt x="14" y="339"/>
                </a:lnTo>
                <a:lnTo>
                  <a:pt x="3" y="3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6" name="Freeform 772"/>
          <p:cNvSpPr>
            <a:spLocks/>
          </p:cNvSpPr>
          <p:nvPr/>
        </p:nvSpPr>
        <p:spPr bwMode="auto">
          <a:xfrm>
            <a:off x="876287" y="3290871"/>
            <a:ext cx="265112" cy="274637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25" y="44"/>
              </a:cxn>
              <a:cxn ang="0">
                <a:pos x="66" y="40"/>
              </a:cxn>
              <a:cxn ang="0">
                <a:pos x="120" y="34"/>
              </a:cxn>
              <a:cxn ang="0">
                <a:pos x="183" y="28"/>
              </a:cxn>
              <a:cxn ang="0">
                <a:pos x="250" y="25"/>
              </a:cxn>
              <a:cxn ang="0">
                <a:pos x="316" y="29"/>
              </a:cxn>
              <a:cxn ang="0">
                <a:pos x="377" y="42"/>
              </a:cxn>
              <a:cxn ang="0">
                <a:pos x="433" y="109"/>
              </a:cxn>
              <a:cxn ang="0">
                <a:pos x="465" y="226"/>
              </a:cxn>
              <a:cxn ang="0">
                <a:pos x="471" y="347"/>
              </a:cxn>
              <a:cxn ang="0">
                <a:pos x="456" y="468"/>
              </a:cxn>
              <a:cxn ang="0">
                <a:pos x="444" y="532"/>
              </a:cxn>
              <a:cxn ang="0">
                <a:pos x="449" y="542"/>
              </a:cxn>
              <a:cxn ang="0">
                <a:pos x="457" y="545"/>
              </a:cxn>
              <a:cxn ang="0">
                <a:pos x="466" y="542"/>
              </a:cxn>
              <a:cxn ang="0">
                <a:pos x="488" y="460"/>
              </a:cxn>
              <a:cxn ang="0">
                <a:pos x="503" y="305"/>
              </a:cxn>
              <a:cxn ang="0">
                <a:pos x="495" y="198"/>
              </a:cxn>
              <a:cxn ang="0">
                <a:pos x="485" y="143"/>
              </a:cxn>
              <a:cxn ang="0">
                <a:pos x="466" y="89"/>
              </a:cxn>
              <a:cxn ang="0">
                <a:pos x="437" y="41"/>
              </a:cxn>
              <a:cxn ang="0">
                <a:pos x="399" y="15"/>
              </a:cxn>
              <a:cxn ang="0">
                <a:pos x="362" y="6"/>
              </a:cxn>
              <a:cxn ang="0">
                <a:pos x="326" y="2"/>
              </a:cxn>
              <a:cxn ang="0">
                <a:pos x="289" y="0"/>
              </a:cxn>
              <a:cxn ang="0">
                <a:pos x="253" y="2"/>
              </a:cxn>
              <a:cxn ang="0">
                <a:pos x="212" y="3"/>
              </a:cxn>
              <a:cxn ang="0">
                <a:pos x="167" y="8"/>
              </a:cxn>
              <a:cxn ang="0">
                <a:pos x="123" y="12"/>
              </a:cxn>
              <a:cxn ang="0">
                <a:pos x="81" y="16"/>
              </a:cxn>
              <a:cxn ang="0">
                <a:pos x="44" y="22"/>
              </a:cxn>
              <a:cxn ang="0">
                <a:pos x="18" y="28"/>
              </a:cxn>
              <a:cxn ang="0">
                <a:pos x="3" y="35"/>
              </a:cxn>
            </a:cxnLst>
            <a:rect l="0" t="0" r="r" b="b"/>
            <a:pathLst>
              <a:path w="503" h="545">
                <a:moveTo>
                  <a:pt x="0" y="38"/>
                </a:moveTo>
                <a:lnTo>
                  <a:pt x="3" y="42"/>
                </a:lnTo>
                <a:lnTo>
                  <a:pt x="12" y="44"/>
                </a:lnTo>
                <a:lnTo>
                  <a:pt x="25" y="44"/>
                </a:lnTo>
                <a:lnTo>
                  <a:pt x="43" y="42"/>
                </a:lnTo>
                <a:lnTo>
                  <a:pt x="66" y="40"/>
                </a:lnTo>
                <a:lnTo>
                  <a:pt x="91" y="37"/>
                </a:lnTo>
                <a:lnTo>
                  <a:pt x="120" y="34"/>
                </a:lnTo>
                <a:lnTo>
                  <a:pt x="151" y="31"/>
                </a:lnTo>
                <a:lnTo>
                  <a:pt x="183" y="28"/>
                </a:lnTo>
                <a:lnTo>
                  <a:pt x="216" y="25"/>
                </a:lnTo>
                <a:lnTo>
                  <a:pt x="250" y="25"/>
                </a:lnTo>
                <a:lnTo>
                  <a:pt x="284" y="26"/>
                </a:lnTo>
                <a:lnTo>
                  <a:pt x="316" y="29"/>
                </a:lnTo>
                <a:lnTo>
                  <a:pt x="348" y="35"/>
                </a:lnTo>
                <a:lnTo>
                  <a:pt x="377" y="42"/>
                </a:lnTo>
                <a:lnTo>
                  <a:pt x="403" y="54"/>
                </a:lnTo>
                <a:lnTo>
                  <a:pt x="433" y="109"/>
                </a:lnTo>
                <a:lnTo>
                  <a:pt x="453" y="166"/>
                </a:lnTo>
                <a:lnTo>
                  <a:pt x="465" y="226"/>
                </a:lnTo>
                <a:lnTo>
                  <a:pt x="471" y="286"/>
                </a:lnTo>
                <a:lnTo>
                  <a:pt x="471" y="347"/>
                </a:lnTo>
                <a:lnTo>
                  <a:pt x="466" y="408"/>
                </a:lnTo>
                <a:lnTo>
                  <a:pt x="456" y="468"/>
                </a:lnTo>
                <a:lnTo>
                  <a:pt x="444" y="527"/>
                </a:lnTo>
                <a:lnTo>
                  <a:pt x="444" y="532"/>
                </a:lnTo>
                <a:lnTo>
                  <a:pt x="446" y="537"/>
                </a:lnTo>
                <a:lnTo>
                  <a:pt x="449" y="542"/>
                </a:lnTo>
                <a:lnTo>
                  <a:pt x="453" y="545"/>
                </a:lnTo>
                <a:lnTo>
                  <a:pt x="457" y="545"/>
                </a:lnTo>
                <a:lnTo>
                  <a:pt x="462" y="543"/>
                </a:lnTo>
                <a:lnTo>
                  <a:pt x="466" y="542"/>
                </a:lnTo>
                <a:lnTo>
                  <a:pt x="469" y="537"/>
                </a:lnTo>
                <a:lnTo>
                  <a:pt x="488" y="460"/>
                </a:lnTo>
                <a:lnTo>
                  <a:pt x="500" y="382"/>
                </a:lnTo>
                <a:lnTo>
                  <a:pt x="503" y="305"/>
                </a:lnTo>
                <a:lnTo>
                  <a:pt x="498" y="226"/>
                </a:lnTo>
                <a:lnTo>
                  <a:pt x="495" y="198"/>
                </a:lnTo>
                <a:lnTo>
                  <a:pt x="491" y="171"/>
                </a:lnTo>
                <a:lnTo>
                  <a:pt x="485" y="143"/>
                </a:lnTo>
                <a:lnTo>
                  <a:pt x="476" y="115"/>
                </a:lnTo>
                <a:lnTo>
                  <a:pt x="466" y="89"/>
                </a:lnTo>
                <a:lnTo>
                  <a:pt x="453" y="64"/>
                </a:lnTo>
                <a:lnTo>
                  <a:pt x="437" y="41"/>
                </a:lnTo>
                <a:lnTo>
                  <a:pt x="416" y="21"/>
                </a:lnTo>
                <a:lnTo>
                  <a:pt x="399" y="15"/>
                </a:lnTo>
                <a:lnTo>
                  <a:pt x="381" y="10"/>
                </a:lnTo>
                <a:lnTo>
                  <a:pt x="362" y="6"/>
                </a:lnTo>
                <a:lnTo>
                  <a:pt x="345" y="3"/>
                </a:lnTo>
                <a:lnTo>
                  <a:pt x="326" y="2"/>
                </a:lnTo>
                <a:lnTo>
                  <a:pt x="308" y="0"/>
                </a:lnTo>
                <a:lnTo>
                  <a:pt x="289" y="0"/>
                </a:lnTo>
                <a:lnTo>
                  <a:pt x="272" y="0"/>
                </a:lnTo>
                <a:lnTo>
                  <a:pt x="253" y="2"/>
                </a:lnTo>
                <a:lnTo>
                  <a:pt x="232" y="2"/>
                </a:lnTo>
                <a:lnTo>
                  <a:pt x="212" y="3"/>
                </a:lnTo>
                <a:lnTo>
                  <a:pt x="190" y="6"/>
                </a:lnTo>
                <a:lnTo>
                  <a:pt x="167" y="8"/>
                </a:lnTo>
                <a:lnTo>
                  <a:pt x="145" y="9"/>
                </a:lnTo>
                <a:lnTo>
                  <a:pt x="123" y="12"/>
                </a:lnTo>
                <a:lnTo>
                  <a:pt x="101" y="15"/>
                </a:lnTo>
                <a:lnTo>
                  <a:pt x="81" y="16"/>
                </a:lnTo>
                <a:lnTo>
                  <a:pt x="62" y="19"/>
                </a:lnTo>
                <a:lnTo>
                  <a:pt x="44" y="22"/>
                </a:lnTo>
                <a:lnTo>
                  <a:pt x="29" y="25"/>
                </a:lnTo>
                <a:lnTo>
                  <a:pt x="18" y="28"/>
                </a:lnTo>
                <a:lnTo>
                  <a:pt x="9" y="32"/>
                </a:lnTo>
                <a:lnTo>
                  <a:pt x="3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7" name="Freeform 773"/>
          <p:cNvSpPr>
            <a:spLocks/>
          </p:cNvSpPr>
          <p:nvPr/>
        </p:nvSpPr>
        <p:spPr bwMode="auto">
          <a:xfrm>
            <a:off x="769924" y="3344846"/>
            <a:ext cx="296863" cy="201612"/>
          </a:xfrm>
          <a:custGeom>
            <a:avLst/>
            <a:gdLst/>
            <a:ahLst/>
            <a:cxnLst>
              <a:cxn ang="0">
                <a:pos x="260" y="378"/>
              </a:cxn>
              <a:cxn ang="0">
                <a:pos x="206" y="377"/>
              </a:cxn>
              <a:cxn ang="0">
                <a:pos x="142" y="367"/>
              </a:cxn>
              <a:cxn ang="0">
                <a:pos x="83" y="339"/>
              </a:cxn>
              <a:cxn ang="0">
                <a:pos x="50" y="257"/>
              </a:cxn>
              <a:cxn ang="0">
                <a:pos x="32" y="139"/>
              </a:cxn>
              <a:cxn ang="0">
                <a:pos x="29" y="69"/>
              </a:cxn>
              <a:cxn ang="0">
                <a:pos x="43" y="56"/>
              </a:cxn>
              <a:cxn ang="0">
                <a:pos x="59" y="48"/>
              </a:cxn>
              <a:cxn ang="0">
                <a:pos x="78" y="43"/>
              </a:cxn>
              <a:cxn ang="0">
                <a:pos x="95" y="40"/>
              </a:cxn>
              <a:cxn ang="0">
                <a:pos x="137" y="39"/>
              </a:cxn>
              <a:cxn ang="0">
                <a:pos x="180" y="36"/>
              </a:cxn>
              <a:cxn ang="0">
                <a:pos x="222" y="35"/>
              </a:cxn>
              <a:cxn ang="0">
                <a:pos x="265" y="32"/>
              </a:cxn>
              <a:cxn ang="0">
                <a:pos x="305" y="29"/>
              </a:cxn>
              <a:cxn ang="0">
                <a:pos x="348" y="29"/>
              </a:cxn>
              <a:cxn ang="0">
                <a:pos x="392" y="29"/>
              </a:cxn>
              <a:cxn ang="0">
                <a:pos x="434" y="30"/>
              </a:cxn>
              <a:cxn ang="0">
                <a:pos x="446" y="29"/>
              </a:cxn>
              <a:cxn ang="0">
                <a:pos x="456" y="21"/>
              </a:cxn>
              <a:cxn ang="0">
                <a:pos x="462" y="16"/>
              </a:cxn>
              <a:cxn ang="0">
                <a:pos x="462" y="7"/>
              </a:cxn>
              <a:cxn ang="0">
                <a:pos x="456" y="1"/>
              </a:cxn>
              <a:cxn ang="0">
                <a:pos x="447" y="1"/>
              </a:cxn>
              <a:cxn ang="0">
                <a:pos x="403" y="1"/>
              </a:cxn>
              <a:cxn ang="0">
                <a:pos x="359" y="3"/>
              </a:cxn>
              <a:cxn ang="0">
                <a:pos x="316" y="3"/>
              </a:cxn>
              <a:cxn ang="0">
                <a:pos x="272" y="4"/>
              </a:cxn>
              <a:cxn ang="0">
                <a:pos x="228" y="5"/>
              </a:cxn>
              <a:cxn ang="0">
                <a:pos x="184" y="8"/>
              </a:cxn>
              <a:cxn ang="0">
                <a:pos x="140" y="10"/>
              </a:cxn>
              <a:cxn ang="0">
                <a:pos x="97" y="13"/>
              </a:cxn>
              <a:cxn ang="0">
                <a:pos x="69" y="16"/>
              </a:cxn>
              <a:cxn ang="0">
                <a:pos x="41" y="23"/>
              </a:cxn>
              <a:cxn ang="0">
                <a:pos x="18" y="37"/>
              </a:cxn>
              <a:cxn ang="0">
                <a:pos x="3" y="58"/>
              </a:cxn>
              <a:cxn ang="0">
                <a:pos x="0" y="104"/>
              </a:cxn>
              <a:cxn ang="0">
                <a:pos x="7" y="179"/>
              </a:cxn>
              <a:cxn ang="0">
                <a:pos x="22" y="263"/>
              </a:cxn>
              <a:cxn ang="0">
                <a:pos x="44" y="334"/>
              </a:cxn>
              <a:cxn ang="0">
                <a:pos x="60" y="359"/>
              </a:cxn>
              <a:cxn ang="0">
                <a:pos x="83" y="375"/>
              </a:cxn>
              <a:cxn ang="0">
                <a:pos x="130" y="388"/>
              </a:cxn>
              <a:cxn ang="0">
                <a:pos x="177" y="396"/>
              </a:cxn>
              <a:cxn ang="0">
                <a:pos x="224" y="400"/>
              </a:cxn>
              <a:cxn ang="0">
                <a:pos x="272" y="403"/>
              </a:cxn>
              <a:cxn ang="0">
                <a:pos x="313" y="400"/>
              </a:cxn>
              <a:cxn ang="0">
                <a:pos x="352" y="393"/>
              </a:cxn>
              <a:cxn ang="0">
                <a:pos x="393" y="383"/>
              </a:cxn>
              <a:cxn ang="0">
                <a:pos x="432" y="378"/>
              </a:cxn>
              <a:cxn ang="0">
                <a:pos x="469" y="377"/>
              </a:cxn>
              <a:cxn ang="0">
                <a:pos x="511" y="371"/>
              </a:cxn>
              <a:cxn ang="0">
                <a:pos x="548" y="362"/>
              </a:cxn>
              <a:cxn ang="0">
                <a:pos x="562" y="346"/>
              </a:cxn>
              <a:cxn ang="0">
                <a:pos x="542" y="342"/>
              </a:cxn>
              <a:cxn ang="0">
                <a:pos x="508" y="342"/>
              </a:cxn>
              <a:cxn ang="0">
                <a:pos x="468" y="346"/>
              </a:cxn>
              <a:cxn ang="0">
                <a:pos x="422" y="352"/>
              </a:cxn>
              <a:cxn ang="0">
                <a:pos x="377" y="361"/>
              </a:cxn>
              <a:cxn ang="0">
                <a:pos x="335" y="368"/>
              </a:cxn>
              <a:cxn ang="0">
                <a:pos x="301" y="374"/>
              </a:cxn>
              <a:cxn ang="0">
                <a:pos x="279" y="377"/>
              </a:cxn>
            </a:cxnLst>
            <a:rect l="0" t="0" r="r" b="b"/>
            <a:pathLst>
              <a:path w="562" h="403">
                <a:moveTo>
                  <a:pt x="279" y="377"/>
                </a:moveTo>
                <a:lnTo>
                  <a:pt x="260" y="378"/>
                </a:lnTo>
                <a:lnTo>
                  <a:pt x="235" y="378"/>
                </a:lnTo>
                <a:lnTo>
                  <a:pt x="206" y="377"/>
                </a:lnTo>
                <a:lnTo>
                  <a:pt x="174" y="374"/>
                </a:lnTo>
                <a:lnTo>
                  <a:pt x="142" y="367"/>
                </a:lnTo>
                <a:lnTo>
                  <a:pt x="111" y="356"/>
                </a:lnTo>
                <a:lnTo>
                  <a:pt x="83" y="339"/>
                </a:lnTo>
                <a:lnTo>
                  <a:pt x="63" y="317"/>
                </a:lnTo>
                <a:lnTo>
                  <a:pt x="50" y="257"/>
                </a:lnTo>
                <a:lnTo>
                  <a:pt x="41" y="199"/>
                </a:lnTo>
                <a:lnTo>
                  <a:pt x="32" y="139"/>
                </a:lnTo>
                <a:lnTo>
                  <a:pt x="26" y="80"/>
                </a:lnTo>
                <a:lnTo>
                  <a:pt x="29" y="69"/>
                </a:lnTo>
                <a:lnTo>
                  <a:pt x="35" y="62"/>
                </a:lnTo>
                <a:lnTo>
                  <a:pt x="43" y="56"/>
                </a:lnTo>
                <a:lnTo>
                  <a:pt x="50" y="52"/>
                </a:lnTo>
                <a:lnTo>
                  <a:pt x="59" y="48"/>
                </a:lnTo>
                <a:lnTo>
                  <a:pt x="67" y="45"/>
                </a:lnTo>
                <a:lnTo>
                  <a:pt x="78" y="43"/>
                </a:lnTo>
                <a:lnTo>
                  <a:pt x="86" y="42"/>
                </a:lnTo>
                <a:lnTo>
                  <a:pt x="95" y="40"/>
                </a:lnTo>
                <a:lnTo>
                  <a:pt x="117" y="40"/>
                </a:lnTo>
                <a:lnTo>
                  <a:pt x="137" y="39"/>
                </a:lnTo>
                <a:lnTo>
                  <a:pt x="159" y="37"/>
                </a:lnTo>
                <a:lnTo>
                  <a:pt x="180" y="36"/>
                </a:lnTo>
                <a:lnTo>
                  <a:pt x="200" y="35"/>
                </a:lnTo>
                <a:lnTo>
                  <a:pt x="222" y="35"/>
                </a:lnTo>
                <a:lnTo>
                  <a:pt x="243" y="33"/>
                </a:lnTo>
                <a:lnTo>
                  <a:pt x="265" y="32"/>
                </a:lnTo>
                <a:lnTo>
                  <a:pt x="285" y="30"/>
                </a:lnTo>
                <a:lnTo>
                  <a:pt x="305" y="29"/>
                </a:lnTo>
                <a:lnTo>
                  <a:pt x="327" y="29"/>
                </a:lnTo>
                <a:lnTo>
                  <a:pt x="348" y="29"/>
                </a:lnTo>
                <a:lnTo>
                  <a:pt x="370" y="29"/>
                </a:lnTo>
                <a:lnTo>
                  <a:pt x="392" y="29"/>
                </a:lnTo>
                <a:lnTo>
                  <a:pt x="412" y="29"/>
                </a:lnTo>
                <a:lnTo>
                  <a:pt x="434" y="30"/>
                </a:lnTo>
                <a:lnTo>
                  <a:pt x="440" y="30"/>
                </a:lnTo>
                <a:lnTo>
                  <a:pt x="446" y="29"/>
                </a:lnTo>
                <a:lnTo>
                  <a:pt x="451" y="26"/>
                </a:lnTo>
                <a:lnTo>
                  <a:pt x="456" y="21"/>
                </a:lnTo>
                <a:lnTo>
                  <a:pt x="460" y="20"/>
                </a:lnTo>
                <a:lnTo>
                  <a:pt x="462" y="16"/>
                </a:lnTo>
                <a:lnTo>
                  <a:pt x="463" y="11"/>
                </a:lnTo>
                <a:lnTo>
                  <a:pt x="462" y="7"/>
                </a:lnTo>
                <a:lnTo>
                  <a:pt x="460" y="3"/>
                </a:lnTo>
                <a:lnTo>
                  <a:pt x="456" y="1"/>
                </a:lnTo>
                <a:lnTo>
                  <a:pt x="451" y="0"/>
                </a:lnTo>
                <a:lnTo>
                  <a:pt x="447" y="1"/>
                </a:lnTo>
                <a:lnTo>
                  <a:pt x="425" y="1"/>
                </a:lnTo>
                <a:lnTo>
                  <a:pt x="403" y="1"/>
                </a:lnTo>
                <a:lnTo>
                  <a:pt x="381" y="1"/>
                </a:lnTo>
                <a:lnTo>
                  <a:pt x="359" y="3"/>
                </a:lnTo>
                <a:lnTo>
                  <a:pt x="338" y="3"/>
                </a:lnTo>
                <a:lnTo>
                  <a:pt x="316" y="3"/>
                </a:lnTo>
                <a:lnTo>
                  <a:pt x="294" y="4"/>
                </a:lnTo>
                <a:lnTo>
                  <a:pt x="272" y="4"/>
                </a:lnTo>
                <a:lnTo>
                  <a:pt x="250" y="5"/>
                </a:lnTo>
                <a:lnTo>
                  <a:pt x="228" y="5"/>
                </a:lnTo>
                <a:lnTo>
                  <a:pt x="206" y="7"/>
                </a:lnTo>
                <a:lnTo>
                  <a:pt x="184" y="8"/>
                </a:lnTo>
                <a:lnTo>
                  <a:pt x="162" y="8"/>
                </a:lnTo>
                <a:lnTo>
                  <a:pt x="140" y="10"/>
                </a:lnTo>
                <a:lnTo>
                  <a:pt x="118" y="11"/>
                </a:lnTo>
                <a:lnTo>
                  <a:pt x="97" y="13"/>
                </a:lnTo>
                <a:lnTo>
                  <a:pt x="83" y="14"/>
                </a:lnTo>
                <a:lnTo>
                  <a:pt x="69" y="16"/>
                </a:lnTo>
                <a:lnTo>
                  <a:pt x="54" y="19"/>
                </a:lnTo>
                <a:lnTo>
                  <a:pt x="41" y="23"/>
                </a:lnTo>
                <a:lnTo>
                  <a:pt x="28" y="29"/>
                </a:lnTo>
                <a:lnTo>
                  <a:pt x="18" y="37"/>
                </a:lnTo>
                <a:lnTo>
                  <a:pt x="9" y="46"/>
                </a:lnTo>
                <a:lnTo>
                  <a:pt x="3" y="58"/>
                </a:lnTo>
                <a:lnTo>
                  <a:pt x="0" y="77"/>
                </a:lnTo>
                <a:lnTo>
                  <a:pt x="0" y="104"/>
                </a:lnTo>
                <a:lnTo>
                  <a:pt x="3" y="139"/>
                </a:lnTo>
                <a:lnTo>
                  <a:pt x="7" y="179"/>
                </a:lnTo>
                <a:lnTo>
                  <a:pt x="13" y="221"/>
                </a:lnTo>
                <a:lnTo>
                  <a:pt x="22" y="263"/>
                </a:lnTo>
                <a:lnTo>
                  <a:pt x="32" y="301"/>
                </a:lnTo>
                <a:lnTo>
                  <a:pt x="44" y="334"/>
                </a:lnTo>
                <a:lnTo>
                  <a:pt x="51" y="348"/>
                </a:lnTo>
                <a:lnTo>
                  <a:pt x="60" y="359"/>
                </a:lnTo>
                <a:lnTo>
                  <a:pt x="70" y="369"/>
                </a:lnTo>
                <a:lnTo>
                  <a:pt x="83" y="375"/>
                </a:lnTo>
                <a:lnTo>
                  <a:pt x="107" y="383"/>
                </a:lnTo>
                <a:lnTo>
                  <a:pt x="130" y="388"/>
                </a:lnTo>
                <a:lnTo>
                  <a:pt x="154" y="393"/>
                </a:lnTo>
                <a:lnTo>
                  <a:pt x="177" y="396"/>
                </a:lnTo>
                <a:lnTo>
                  <a:pt x="200" y="399"/>
                </a:lnTo>
                <a:lnTo>
                  <a:pt x="224" y="400"/>
                </a:lnTo>
                <a:lnTo>
                  <a:pt x="248" y="401"/>
                </a:lnTo>
                <a:lnTo>
                  <a:pt x="272" y="403"/>
                </a:lnTo>
                <a:lnTo>
                  <a:pt x="292" y="403"/>
                </a:lnTo>
                <a:lnTo>
                  <a:pt x="313" y="400"/>
                </a:lnTo>
                <a:lnTo>
                  <a:pt x="333" y="397"/>
                </a:lnTo>
                <a:lnTo>
                  <a:pt x="352" y="393"/>
                </a:lnTo>
                <a:lnTo>
                  <a:pt x="373" y="387"/>
                </a:lnTo>
                <a:lnTo>
                  <a:pt x="393" y="383"/>
                </a:lnTo>
                <a:lnTo>
                  <a:pt x="412" y="380"/>
                </a:lnTo>
                <a:lnTo>
                  <a:pt x="432" y="378"/>
                </a:lnTo>
                <a:lnTo>
                  <a:pt x="449" y="378"/>
                </a:lnTo>
                <a:lnTo>
                  <a:pt x="469" y="377"/>
                </a:lnTo>
                <a:lnTo>
                  <a:pt x="491" y="374"/>
                </a:lnTo>
                <a:lnTo>
                  <a:pt x="511" y="371"/>
                </a:lnTo>
                <a:lnTo>
                  <a:pt x="532" y="368"/>
                </a:lnTo>
                <a:lnTo>
                  <a:pt x="548" y="362"/>
                </a:lnTo>
                <a:lnTo>
                  <a:pt x="558" y="355"/>
                </a:lnTo>
                <a:lnTo>
                  <a:pt x="562" y="346"/>
                </a:lnTo>
                <a:lnTo>
                  <a:pt x="554" y="343"/>
                </a:lnTo>
                <a:lnTo>
                  <a:pt x="542" y="342"/>
                </a:lnTo>
                <a:lnTo>
                  <a:pt x="526" y="342"/>
                </a:lnTo>
                <a:lnTo>
                  <a:pt x="508" y="342"/>
                </a:lnTo>
                <a:lnTo>
                  <a:pt x="488" y="343"/>
                </a:lnTo>
                <a:lnTo>
                  <a:pt x="468" y="346"/>
                </a:lnTo>
                <a:lnTo>
                  <a:pt x="444" y="349"/>
                </a:lnTo>
                <a:lnTo>
                  <a:pt x="422" y="352"/>
                </a:lnTo>
                <a:lnTo>
                  <a:pt x="399" y="356"/>
                </a:lnTo>
                <a:lnTo>
                  <a:pt x="377" y="361"/>
                </a:lnTo>
                <a:lnTo>
                  <a:pt x="355" y="364"/>
                </a:lnTo>
                <a:lnTo>
                  <a:pt x="335" y="368"/>
                </a:lnTo>
                <a:lnTo>
                  <a:pt x="317" y="371"/>
                </a:lnTo>
                <a:lnTo>
                  <a:pt x="301" y="374"/>
                </a:lnTo>
                <a:lnTo>
                  <a:pt x="288" y="375"/>
                </a:lnTo>
                <a:lnTo>
                  <a:pt x="279" y="3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8" name="Freeform 774"/>
          <p:cNvSpPr>
            <a:spLocks/>
          </p:cNvSpPr>
          <p:nvPr/>
        </p:nvSpPr>
        <p:spPr bwMode="auto">
          <a:xfrm>
            <a:off x="1038212" y="3351196"/>
            <a:ext cx="41275" cy="136525"/>
          </a:xfrm>
          <a:custGeom>
            <a:avLst/>
            <a:gdLst/>
            <a:ahLst/>
            <a:cxnLst>
              <a:cxn ang="0">
                <a:pos x="6" y="26"/>
              </a:cxn>
              <a:cxn ang="0">
                <a:pos x="25" y="51"/>
              </a:cxn>
              <a:cxn ang="0">
                <a:pos x="36" y="79"/>
              </a:cxn>
              <a:cxn ang="0">
                <a:pos x="42" y="108"/>
              </a:cxn>
              <a:cxn ang="0">
                <a:pos x="45" y="137"/>
              </a:cxn>
              <a:cxn ang="0">
                <a:pos x="47" y="168"/>
              </a:cxn>
              <a:cxn ang="0">
                <a:pos x="47" y="198"/>
              </a:cxn>
              <a:cxn ang="0">
                <a:pos x="48" y="227"/>
              </a:cxn>
              <a:cxn ang="0">
                <a:pos x="53" y="255"/>
              </a:cxn>
              <a:cxn ang="0">
                <a:pos x="54" y="261"/>
              </a:cxn>
              <a:cxn ang="0">
                <a:pos x="57" y="264"/>
              </a:cxn>
              <a:cxn ang="0">
                <a:pos x="60" y="267"/>
              </a:cxn>
              <a:cxn ang="0">
                <a:pos x="66" y="268"/>
              </a:cxn>
              <a:cxn ang="0">
                <a:pos x="70" y="267"/>
              </a:cxn>
              <a:cxn ang="0">
                <a:pos x="74" y="262"/>
              </a:cxn>
              <a:cxn ang="0">
                <a:pos x="76" y="259"/>
              </a:cxn>
              <a:cxn ang="0">
                <a:pos x="77" y="253"/>
              </a:cxn>
              <a:cxn ang="0">
                <a:pos x="74" y="221"/>
              </a:cxn>
              <a:cxn ang="0">
                <a:pos x="74" y="186"/>
              </a:cxn>
              <a:cxn ang="0">
                <a:pos x="74" y="150"/>
              </a:cxn>
              <a:cxn ang="0">
                <a:pos x="73" y="115"/>
              </a:cxn>
              <a:cxn ang="0">
                <a:pos x="69" y="80"/>
              </a:cxn>
              <a:cxn ang="0">
                <a:pos x="58" y="48"/>
              </a:cxn>
              <a:cxn ang="0">
                <a:pos x="41" y="22"/>
              </a:cxn>
              <a:cxn ang="0">
                <a:pos x="15" y="0"/>
              </a:cxn>
              <a:cxn ang="0">
                <a:pos x="10" y="2"/>
              </a:cxn>
              <a:cxn ang="0">
                <a:pos x="4" y="6"/>
              </a:cxn>
              <a:cxn ang="0">
                <a:pos x="0" y="13"/>
              </a:cxn>
              <a:cxn ang="0">
                <a:pos x="6" y="26"/>
              </a:cxn>
            </a:cxnLst>
            <a:rect l="0" t="0" r="r" b="b"/>
            <a:pathLst>
              <a:path w="77" h="268">
                <a:moveTo>
                  <a:pt x="6" y="26"/>
                </a:moveTo>
                <a:lnTo>
                  <a:pt x="25" y="51"/>
                </a:lnTo>
                <a:lnTo>
                  <a:pt x="36" y="79"/>
                </a:lnTo>
                <a:lnTo>
                  <a:pt x="42" y="108"/>
                </a:lnTo>
                <a:lnTo>
                  <a:pt x="45" y="137"/>
                </a:lnTo>
                <a:lnTo>
                  <a:pt x="47" y="168"/>
                </a:lnTo>
                <a:lnTo>
                  <a:pt x="47" y="198"/>
                </a:lnTo>
                <a:lnTo>
                  <a:pt x="48" y="227"/>
                </a:lnTo>
                <a:lnTo>
                  <a:pt x="53" y="255"/>
                </a:lnTo>
                <a:lnTo>
                  <a:pt x="54" y="261"/>
                </a:lnTo>
                <a:lnTo>
                  <a:pt x="57" y="264"/>
                </a:lnTo>
                <a:lnTo>
                  <a:pt x="60" y="267"/>
                </a:lnTo>
                <a:lnTo>
                  <a:pt x="66" y="268"/>
                </a:lnTo>
                <a:lnTo>
                  <a:pt x="70" y="267"/>
                </a:lnTo>
                <a:lnTo>
                  <a:pt x="74" y="262"/>
                </a:lnTo>
                <a:lnTo>
                  <a:pt x="76" y="259"/>
                </a:lnTo>
                <a:lnTo>
                  <a:pt x="77" y="253"/>
                </a:lnTo>
                <a:lnTo>
                  <a:pt x="74" y="221"/>
                </a:lnTo>
                <a:lnTo>
                  <a:pt x="74" y="186"/>
                </a:lnTo>
                <a:lnTo>
                  <a:pt x="74" y="150"/>
                </a:lnTo>
                <a:lnTo>
                  <a:pt x="73" y="115"/>
                </a:lnTo>
                <a:lnTo>
                  <a:pt x="69" y="80"/>
                </a:lnTo>
                <a:lnTo>
                  <a:pt x="58" y="48"/>
                </a:lnTo>
                <a:lnTo>
                  <a:pt x="41" y="22"/>
                </a:lnTo>
                <a:lnTo>
                  <a:pt x="15" y="0"/>
                </a:lnTo>
                <a:lnTo>
                  <a:pt x="10" y="2"/>
                </a:lnTo>
                <a:lnTo>
                  <a:pt x="4" y="6"/>
                </a:lnTo>
                <a:lnTo>
                  <a:pt x="0" y="13"/>
                </a:lnTo>
                <a:lnTo>
                  <a:pt x="6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9" name="Freeform 775"/>
          <p:cNvSpPr>
            <a:spLocks/>
          </p:cNvSpPr>
          <p:nvPr/>
        </p:nvSpPr>
        <p:spPr bwMode="auto">
          <a:xfrm>
            <a:off x="815962" y="3478196"/>
            <a:ext cx="47625" cy="31750"/>
          </a:xfrm>
          <a:custGeom>
            <a:avLst/>
            <a:gdLst/>
            <a:ahLst/>
            <a:cxnLst>
              <a:cxn ang="0">
                <a:pos x="76" y="63"/>
              </a:cxn>
              <a:cxn ang="0">
                <a:pos x="81" y="63"/>
              </a:cxn>
              <a:cxn ang="0">
                <a:pos x="85" y="61"/>
              </a:cxn>
              <a:cxn ang="0">
                <a:pos x="88" y="60"/>
              </a:cxn>
              <a:cxn ang="0">
                <a:pos x="89" y="57"/>
              </a:cxn>
              <a:cxn ang="0">
                <a:pos x="91" y="52"/>
              </a:cxn>
              <a:cxn ang="0">
                <a:pos x="89" y="48"/>
              </a:cxn>
              <a:cxn ang="0">
                <a:pos x="88" y="45"/>
              </a:cxn>
              <a:cxn ang="0">
                <a:pos x="84" y="44"/>
              </a:cxn>
              <a:cxn ang="0">
                <a:pos x="72" y="38"/>
              </a:cxn>
              <a:cxn ang="0">
                <a:pos x="60" y="31"/>
              </a:cxn>
              <a:cxn ang="0">
                <a:pos x="47" y="22"/>
              </a:cxn>
              <a:cxn ang="0">
                <a:pos x="35" y="13"/>
              </a:cxn>
              <a:cxn ang="0">
                <a:pos x="24" y="7"/>
              </a:cxn>
              <a:cxn ang="0">
                <a:pos x="13" y="1"/>
              </a:cxn>
              <a:cxn ang="0">
                <a:pos x="5" y="0"/>
              </a:cxn>
              <a:cxn ang="0">
                <a:pos x="0" y="1"/>
              </a:cxn>
              <a:cxn ang="0">
                <a:pos x="0" y="6"/>
              </a:cxn>
              <a:cxn ang="0">
                <a:pos x="5" y="13"/>
              </a:cxn>
              <a:cxn ang="0">
                <a:pos x="13" y="22"/>
              </a:cxn>
              <a:cxn ang="0">
                <a:pos x="25" y="31"/>
              </a:cxn>
              <a:cxn ang="0">
                <a:pos x="38" y="39"/>
              </a:cxn>
              <a:cxn ang="0">
                <a:pos x="51" y="48"/>
              </a:cxn>
              <a:cxn ang="0">
                <a:pos x="65" y="57"/>
              </a:cxn>
              <a:cxn ang="0">
                <a:pos x="76" y="63"/>
              </a:cxn>
            </a:cxnLst>
            <a:rect l="0" t="0" r="r" b="b"/>
            <a:pathLst>
              <a:path w="91" h="63">
                <a:moveTo>
                  <a:pt x="76" y="63"/>
                </a:moveTo>
                <a:lnTo>
                  <a:pt x="81" y="63"/>
                </a:lnTo>
                <a:lnTo>
                  <a:pt x="85" y="61"/>
                </a:lnTo>
                <a:lnTo>
                  <a:pt x="88" y="60"/>
                </a:lnTo>
                <a:lnTo>
                  <a:pt x="89" y="57"/>
                </a:lnTo>
                <a:lnTo>
                  <a:pt x="91" y="52"/>
                </a:lnTo>
                <a:lnTo>
                  <a:pt x="89" y="48"/>
                </a:lnTo>
                <a:lnTo>
                  <a:pt x="88" y="45"/>
                </a:lnTo>
                <a:lnTo>
                  <a:pt x="84" y="44"/>
                </a:lnTo>
                <a:lnTo>
                  <a:pt x="72" y="38"/>
                </a:lnTo>
                <a:lnTo>
                  <a:pt x="60" y="31"/>
                </a:lnTo>
                <a:lnTo>
                  <a:pt x="47" y="22"/>
                </a:lnTo>
                <a:lnTo>
                  <a:pt x="35" y="13"/>
                </a:lnTo>
                <a:lnTo>
                  <a:pt x="24" y="7"/>
                </a:lnTo>
                <a:lnTo>
                  <a:pt x="13" y="1"/>
                </a:lnTo>
                <a:lnTo>
                  <a:pt x="5" y="0"/>
                </a:lnTo>
                <a:lnTo>
                  <a:pt x="0" y="1"/>
                </a:lnTo>
                <a:lnTo>
                  <a:pt x="0" y="6"/>
                </a:lnTo>
                <a:lnTo>
                  <a:pt x="5" y="13"/>
                </a:lnTo>
                <a:lnTo>
                  <a:pt x="13" y="22"/>
                </a:lnTo>
                <a:lnTo>
                  <a:pt x="25" y="31"/>
                </a:lnTo>
                <a:lnTo>
                  <a:pt x="38" y="39"/>
                </a:lnTo>
                <a:lnTo>
                  <a:pt x="51" y="48"/>
                </a:lnTo>
                <a:lnTo>
                  <a:pt x="65" y="57"/>
                </a:lnTo>
                <a:lnTo>
                  <a:pt x="76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0" name="Freeform 776"/>
          <p:cNvSpPr>
            <a:spLocks/>
          </p:cNvSpPr>
          <p:nvPr/>
        </p:nvSpPr>
        <p:spPr bwMode="auto">
          <a:xfrm>
            <a:off x="839774" y="3468671"/>
            <a:ext cx="50800" cy="33337"/>
          </a:xfrm>
          <a:custGeom>
            <a:avLst/>
            <a:gdLst/>
            <a:ahLst/>
            <a:cxnLst>
              <a:cxn ang="0">
                <a:pos x="84" y="65"/>
              </a:cxn>
              <a:cxn ang="0">
                <a:pos x="87" y="66"/>
              </a:cxn>
              <a:cxn ang="0">
                <a:pos x="90" y="66"/>
              </a:cxn>
              <a:cxn ang="0">
                <a:pos x="93" y="65"/>
              </a:cxn>
              <a:cxn ang="0">
                <a:pos x="95" y="62"/>
              </a:cxn>
              <a:cxn ang="0">
                <a:pos x="96" y="59"/>
              </a:cxn>
              <a:cxn ang="0">
                <a:pos x="96" y="54"/>
              </a:cxn>
              <a:cxn ang="0">
                <a:pos x="95" y="51"/>
              </a:cxn>
              <a:cxn ang="0">
                <a:pos x="92" y="50"/>
              </a:cxn>
              <a:cxn ang="0">
                <a:pos x="80" y="43"/>
              </a:cxn>
              <a:cxn ang="0">
                <a:pos x="65" y="34"/>
              </a:cxn>
              <a:cxn ang="0">
                <a:pos x="52" y="24"/>
              </a:cxn>
              <a:cxn ang="0">
                <a:pos x="38" y="15"/>
              </a:cxn>
              <a:cxn ang="0">
                <a:pos x="24" y="8"/>
              </a:cxn>
              <a:cxn ang="0">
                <a:pos x="13" y="3"/>
              </a:cxn>
              <a:cxn ang="0">
                <a:pos x="4" y="0"/>
              </a:cxn>
              <a:cxn ang="0">
                <a:pos x="0" y="2"/>
              </a:cxn>
              <a:cxn ang="0">
                <a:pos x="0" y="6"/>
              </a:cxn>
              <a:cxn ang="0">
                <a:pos x="5" y="14"/>
              </a:cxn>
              <a:cxn ang="0">
                <a:pos x="14" y="22"/>
              </a:cxn>
              <a:cxn ang="0">
                <a:pos x="27" y="31"/>
              </a:cxn>
              <a:cxn ang="0">
                <a:pos x="41" y="41"/>
              </a:cxn>
              <a:cxn ang="0">
                <a:pos x="57" y="50"/>
              </a:cxn>
              <a:cxn ang="0">
                <a:pos x="71" y="59"/>
              </a:cxn>
              <a:cxn ang="0">
                <a:pos x="84" y="65"/>
              </a:cxn>
            </a:cxnLst>
            <a:rect l="0" t="0" r="r" b="b"/>
            <a:pathLst>
              <a:path w="96" h="66">
                <a:moveTo>
                  <a:pt x="84" y="65"/>
                </a:moveTo>
                <a:lnTo>
                  <a:pt x="87" y="66"/>
                </a:lnTo>
                <a:lnTo>
                  <a:pt x="90" y="66"/>
                </a:lnTo>
                <a:lnTo>
                  <a:pt x="93" y="65"/>
                </a:lnTo>
                <a:lnTo>
                  <a:pt x="95" y="62"/>
                </a:lnTo>
                <a:lnTo>
                  <a:pt x="96" y="59"/>
                </a:lnTo>
                <a:lnTo>
                  <a:pt x="96" y="54"/>
                </a:lnTo>
                <a:lnTo>
                  <a:pt x="95" y="51"/>
                </a:lnTo>
                <a:lnTo>
                  <a:pt x="92" y="50"/>
                </a:lnTo>
                <a:lnTo>
                  <a:pt x="80" y="43"/>
                </a:lnTo>
                <a:lnTo>
                  <a:pt x="65" y="34"/>
                </a:lnTo>
                <a:lnTo>
                  <a:pt x="52" y="24"/>
                </a:lnTo>
                <a:lnTo>
                  <a:pt x="38" y="15"/>
                </a:lnTo>
                <a:lnTo>
                  <a:pt x="24" y="8"/>
                </a:lnTo>
                <a:lnTo>
                  <a:pt x="13" y="3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5" y="14"/>
                </a:lnTo>
                <a:lnTo>
                  <a:pt x="14" y="22"/>
                </a:lnTo>
                <a:lnTo>
                  <a:pt x="27" y="31"/>
                </a:lnTo>
                <a:lnTo>
                  <a:pt x="41" y="41"/>
                </a:lnTo>
                <a:lnTo>
                  <a:pt x="57" y="50"/>
                </a:lnTo>
                <a:lnTo>
                  <a:pt x="71" y="59"/>
                </a:lnTo>
                <a:lnTo>
                  <a:pt x="84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1" name="Freeform 777"/>
          <p:cNvSpPr>
            <a:spLocks/>
          </p:cNvSpPr>
          <p:nvPr/>
        </p:nvSpPr>
        <p:spPr bwMode="auto">
          <a:xfrm>
            <a:off x="836599" y="3430571"/>
            <a:ext cx="109538" cy="85725"/>
          </a:xfrm>
          <a:custGeom>
            <a:avLst/>
            <a:gdLst/>
            <a:ahLst/>
            <a:cxnLst>
              <a:cxn ang="0">
                <a:pos x="190" y="168"/>
              </a:cxn>
              <a:cxn ang="0">
                <a:pos x="193" y="171"/>
              </a:cxn>
              <a:cxn ang="0">
                <a:pos x="195" y="172"/>
              </a:cxn>
              <a:cxn ang="0">
                <a:pos x="200" y="172"/>
              </a:cxn>
              <a:cxn ang="0">
                <a:pos x="203" y="171"/>
              </a:cxn>
              <a:cxn ang="0">
                <a:pos x="204" y="168"/>
              </a:cxn>
              <a:cxn ang="0">
                <a:pos x="206" y="165"/>
              </a:cxn>
              <a:cxn ang="0">
                <a:pos x="206" y="161"/>
              </a:cxn>
              <a:cxn ang="0">
                <a:pos x="204" y="158"/>
              </a:cxn>
              <a:cxn ang="0">
                <a:pos x="200" y="147"/>
              </a:cxn>
              <a:cxn ang="0">
                <a:pos x="194" y="137"/>
              </a:cxn>
              <a:cxn ang="0">
                <a:pos x="188" y="130"/>
              </a:cxn>
              <a:cxn ang="0">
                <a:pos x="179" y="123"/>
              </a:cxn>
              <a:cxn ang="0">
                <a:pos x="155" y="105"/>
              </a:cxn>
              <a:cxn ang="0">
                <a:pos x="127" y="83"/>
              </a:cxn>
              <a:cxn ang="0">
                <a:pos x="98" y="63"/>
              </a:cxn>
              <a:cxn ang="0">
                <a:pos x="70" y="41"/>
              </a:cxn>
              <a:cxn ang="0">
                <a:pos x="45" y="24"/>
              </a:cxn>
              <a:cxn ang="0">
                <a:pos x="23" y="9"/>
              </a:cxn>
              <a:cxn ang="0">
                <a:pos x="9" y="2"/>
              </a:cxn>
              <a:cxn ang="0">
                <a:pos x="0" y="0"/>
              </a:cxn>
              <a:cxn ang="0">
                <a:pos x="3" y="8"/>
              </a:cxn>
              <a:cxn ang="0">
                <a:pos x="17" y="22"/>
              </a:cxn>
              <a:cxn ang="0">
                <a:pos x="41" y="41"/>
              </a:cxn>
              <a:cxn ang="0">
                <a:pos x="68" y="64"/>
              </a:cxn>
              <a:cxn ang="0">
                <a:pos x="101" y="91"/>
              </a:cxn>
              <a:cxn ang="0">
                <a:pos x="134" y="118"/>
              </a:cxn>
              <a:cxn ang="0">
                <a:pos x="163" y="145"/>
              </a:cxn>
              <a:cxn ang="0">
                <a:pos x="190" y="168"/>
              </a:cxn>
            </a:cxnLst>
            <a:rect l="0" t="0" r="r" b="b"/>
            <a:pathLst>
              <a:path w="206" h="172">
                <a:moveTo>
                  <a:pt x="190" y="168"/>
                </a:moveTo>
                <a:lnTo>
                  <a:pt x="193" y="171"/>
                </a:lnTo>
                <a:lnTo>
                  <a:pt x="195" y="172"/>
                </a:lnTo>
                <a:lnTo>
                  <a:pt x="200" y="172"/>
                </a:lnTo>
                <a:lnTo>
                  <a:pt x="203" y="171"/>
                </a:lnTo>
                <a:lnTo>
                  <a:pt x="204" y="168"/>
                </a:lnTo>
                <a:lnTo>
                  <a:pt x="206" y="165"/>
                </a:lnTo>
                <a:lnTo>
                  <a:pt x="206" y="161"/>
                </a:lnTo>
                <a:lnTo>
                  <a:pt x="204" y="158"/>
                </a:lnTo>
                <a:lnTo>
                  <a:pt x="200" y="147"/>
                </a:lnTo>
                <a:lnTo>
                  <a:pt x="194" y="137"/>
                </a:lnTo>
                <a:lnTo>
                  <a:pt x="188" y="130"/>
                </a:lnTo>
                <a:lnTo>
                  <a:pt x="179" y="123"/>
                </a:lnTo>
                <a:lnTo>
                  <a:pt x="155" y="105"/>
                </a:lnTo>
                <a:lnTo>
                  <a:pt x="127" y="83"/>
                </a:lnTo>
                <a:lnTo>
                  <a:pt x="98" y="63"/>
                </a:lnTo>
                <a:lnTo>
                  <a:pt x="70" y="41"/>
                </a:lnTo>
                <a:lnTo>
                  <a:pt x="45" y="24"/>
                </a:lnTo>
                <a:lnTo>
                  <a:pt x="23" y="9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17" y="22"/>
                </a:lnTo>
                <a:lnTo>
                  <a:pt x="41" y="41"/>
                </a:lnTo>
                <a:lnTo>
                  <a:pt x="68" y="64"/>
                </a:lnTo>
                <a:lnTo>
                  <a:pt x="101" y="91"/>
                </a:lnTo>
                <a:lnTo>
                  <a:pt x="134" y="118"/>
                </a:lnTo>
                <a:lnTo>
                  <a:pt x="163" y="145"/>
                </a:lnTo>
                <a:lnTo>
                  <a:pt x="190" y="1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2" name="Freeform 778"/>
          <p:cNvSpPr>
            <a:spLocks/>
          </p:cNvSpPr>
          <p:nvPr/>
        </p:nvSpPr>
        <p:spPr bwMode="auto">
          <a:xfrm>
            <a:off x="1136637" y="3213083"/>
            <a:ext cx="63500" cy="292100"/>
          </a:xfrm>
          <a:custGeom>
            <a:avLst/>
            <a:gdLst/>
            <a:ahLst/>
            <a:cxnLst>
              <a:cxn ang="0">
                <a:pos x="37" y="584"/>
              </a:cxn>
              <a:cxn ang="0">
                <a:pos x="57" y="562"/>
              </a:cxn>
              <a:cxn ang="0">
                <a:pos x="73" y="543"/>
              </a:cxn>
              <a:cxn ang="0">
                <a:pos x="85" y="523"/>
              </a:cxn>
              <a:cxn ang="0">
                <a:pos x="95" y="504"/>
              </a:cxn>
              <a:cxn ang="0">
                <a:pos x="101" y="483"/>
              </a:cxn>
              <a:cxn ang="0">
                <a:pos x="107" y="462"/>
              </a:cxn>
              <a:cxn ang="0">
                <a:pos x="113" y="437"/>
              </a:cxn>
              <a:cxn ang="0">
                <a:pos x="119" y="408"/>
              </a:cxn>
              <a:cxn ang="0">
                <a:pos x="120" y="400"/>
              </a:cxn>
              <a:cxn ang="0">
                <a:pos x="122" y="395"/>
              </a:cxn>
              <a:cxn ang="0">
                <a:pos x="122" y="387"/>
              </a:cxn>
              <a:cxn ang="0">
                <a:pos x="120" y="381"/>
              </a:cxn>
              <a:cxn ang="0">
                <a:pos x="111" y="344"/>
              </a:cxn>
              <a:cxn ang="0">
                <a:pos x="101" y="297"/>
              </a:cxn>
              <a:cxn ang="0">
                <a:pos x="91" y="245"/>
              </a:cxn>
              <a:cxn ang="0">
                <a:pos x="78" y="191"/>
              </a:cxn>
              <a:cxn ang="0">
                <a:pos x="65" y="137"/>
              </a:cxn>
              <a:cxn ang="0">
                <a:pos x="50" y="86"/>
              </a:cxn>
              <a:cxn ang="0">
                <a:pos x="37" y="42"/>
              </a:cxn>
              <a:cxn ang="0">
                <a:pos x="22" y="7"/>
              </a:cxn>
              <a:cxn ang="0">
                <a:pos x="19" y="3"/>
              </a:cxn>
              <a:cxn ang="0">
                <a:pos x="16" y="1"/>
              </a:cxn>
              <a:cxn ang="0">
                <a:pos x="12" y="0"/>
              </a:cxn>
              <a:cxn ang="0">
                <a:pos x="8" y="1"/>
              </a:cxn>
              <a:cxn ang="0">
                <a:pos x="3" y="3"/>
              </a:cxn>
              <a:cxn ang="0">
                <a:pos x="2" y="7"/>
              </a:cxn>
              <a:cxn ang="0">
                <a:pos x="0" y="10"/>
              </a:cxn>
              <a:cxn ang="0">
                <a:pos x="2" y="15"/>
              </a:cxn>
              <a:cxn ang="0">
                <a:pos x="16" y="47"/>
              </a:cxn>
              <a:cxn ang="0">
                <a:pos x="33" y="93"/>
              </a:cxn>
              <a:cxn ang="0">
                <a:pos x="49" y="150"/>
              </a:cxn>
              <a:cxn ang="0">
                <a:pos x="65" y="211"/>
              </a:cxn>
              <a:cxn ang="0">
                <a:pos x="78" y="272"/>
              </a:cxn>
              <a:cxn ang="0">
                <a:pos x="90" y="326"/>
              </a:cxn>
              <a:cxn ang="0">
                <a:pos x="98" y="370"/>
              </a:cxn>
              <a:cxn ang="0">
                <a:pos x="101" y="397"/>
              </a:cxn>
              <a:cxn ang="0">
                <a:pos x="98" y="418"/>
              </a:cxn>
              <a:cxn ang="0">
                <a:pos x="94" y="435"/>
              </a:cxn>
              <a:cxn ang="0">
                <a:pos x="91" y="451"/>
              </a:cxn>
              <a:cxn ang="0">
                <a:pos x="87" y="467"/>
              </a:cxn>
              <a:cxn ang="0">
                <a:pos x="81" y="483"/>
              </a:cxn>
              <a:cxn ang="0">
                <a:pos x="73" y="501"/>
              </a:cxn>
              <a:cxn ang="0">
                <a:pos x="65" y="520"/>
              </a:cxn>
              <a:cxn ang="0">
                <a:pos x="53" y="540"/>
              </a:cxn>
              <a:cxn ang="0">
                <a:pos x="53" y="536"/>
              </a:cxn>
              <a:cxn ang="0">
                <a:pos x="54" y="518"/>
              </a:cxn>
              <a:cxn ang="0">
                <a:pos x="53" y="502"/>
              </a:cxn>
              <a:cxn ang="0">
                <a:pos x="43" y="495"/>
              </a:cxn>
              <a:cxn ang="0">
                <a:pos x="35" y="510"/>
              </a:cxn>
              <a:cxn ang="0">
                <a:pos x="34" y="540"/>
              </a:cxn>
              <a:cxn ang="0">
                <a:pos x="35" y="571"/>
              </a:cxn>
              <a:cxn ang="0">
                <a:pos x="37" y="584"/>
              </a:cxn>
            </a:cxnLst>
            <a:rect l="0" t="0" r="r" b="b"/>
            <a:pathLst>
              <a:path w="122" h="584">
                <a:moveTo>
                  <a:pt x="37" y="584"/>
                </a:moveTo>
                <a:lnTo>
                  <a:pt x="57" y="562"/>
                </a:lnTo>
                <a:lnTo>
                  <a:pt x="73" y="543"/>
                </a:lnTo>
                <a:lnTo>
                  <a:pt x="85" y="523"/>
                </a:lnTo>
                <a:lnTo>
                  <a:pt x="95" y="504"/>
                </a:lnTo>
                <a:lnTo>
                  <a:pt x="101" y="483"/>
                </a:lnTo>
                <a:lnTo>
                  <a:pt x="107" y="462"/>
                </a:lnTo>
                <a:lnTo>
                  <a:pt x="113" y="437"/>
                </a:lnTo>
                <a:lnTo>
                  <a:pt x="119" y="408"/>
                </a:lnTo>
                <a:lnTo>
                  <a:pt x="120" y="400"/>
                </a:lnTo>
                <a:lnTo>
                  <a:pt x="122" y="395"/>
                </a:lnTo>
                <a:lnTo>
                  <a:pt x="122" y="387"/>
                </a:lnTo>
                <a:lnTo>
                  <a:pt x="120" y="381"/>
                </a:lnTo>
                <a:lnTo>
                  <a:pt x="111" y="344"/>
                </a:lnTo>
                <a:lnTo>
                  <a:pt x="101" y="297"/>
                </a:lnTo>
                <a:lnTo>
                  <a:pt x="91" y="245"/>
                </a:lnTo>
                <a:lnTo>
                  <a:pt x="78" y="191"/>
                </a:lnTo>
                <a:lnTo>
                  <a:pt x="65" y="137"/>
                </a:lnTo>
                <a:lnTo>
                  <a:pt x="50" y="86"/>
                </a:lnTo>
                <a:lnTo>
                  <a:pt x="37" y="42"/>
                </a:lnTo>
                <a:lnTo>
                  <a:pt x="22" y="7"/>
                </a:lnTo>
                <a:lnTo>
                  <a:pt x="19" y="3"/>
                </a:lnTo>
                <a:lnTo>
                  <a:pt x="16" y="1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2" y="7"/>
                </a:lnTo>
                <a:lnTo>
                  <a:pt x="0" y="10"/>
                </a:lnTo>
                <a:lnTo>
                  <a:pt x="2" y="15"/>
                </a:lnTo>
                <a:lnTo>
                  <a:pt x="16" y="47"/>
                </a:lnTo>
                <a:lnTo>
                  <a:pt x="33" y="93"/>
                </a:lnTo>
                <a:lnTo>
                  <a:pt x="49" y="150"/>
                </a:lnTo>
                <a:lnTo>
                  <a:pt x="65" y="211"/>
                </a:lnTo>
                <a:lnTo>
                  <a:pt x="78" y="272"/>
                </a:lnTo>
                <a:lnTo>
                  <a:pt x="90" y="326"/>
                </a:lnTo>
                <a:lnTo>
                  <a:pt x="98" y="370"/>
                </a:lnTo>
                <a:lnTo>
                  <a:pt x="101" y="397"/>
                </a:lnTo>
                <a:lnTo>
                  <a:pt x="98" y="418"/>
                </a:lnTo>
                <a:lnTo>
                  <a:pt x="94" y="435"/>
                </a:lnTo>
                <a:lnTo>
                  <a:pt x="91" y="451"/>
                </a:lnTo>
                <a:lnTo>
                  <a:pt x="87" y="467"/>
                </a:lnTo>
                <a:lnTo>
                  <a:pt x="81" y="483"/>
                </a:lnTo>
                <a:lnTo>
                  <a:pt x="73" y="501"/>
                </a:lnTo>
                <a:lnTo>
                  <a:pt x="65" y="520"/>
                </a:lnTo>
                <a:lnTo>
                  <a:pt x="53" y="540"/>
                </a:lnTo>
                <a:lnTo>
                  <a:pt x="53" y="536"/>
                </a:lnTo>
                <a:lnTo>
                  <a:pt x="54" y="518"/>
                </a:lnTo>
                <a:lnTo>
                  <a:pt x="53" y="502"/>
                </a:lnTo>
                <a:lnTo>
                  <a:pt x="43" y="495"/>
                </a:lnTo>
                <a:lnTo>
                  <a:pt x="35" y="510"/>
                </a:lnTo>
                <a:lnTo>
                  <a:pt x="34" y="540"/>
                </a:lnTo>
                <a:lnTo>
                  <a:pt x="35" y="571"/>
                </a:lnTo>
                <a:lnTo>
                  <a:pt x="37" y="5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3" name="Freeform 779"/>
          <p:cNvSpPr>
            <a:spLocks/>
          </p:cNvSpPr>
          <p:nvPr/>
        </p:nvSpPr>
        <p:spPr bwMode="auto">
          <a:xfrm>
            <a:off x="773099" y="3214671"/>
            <a:ext cx="107950" cy="74612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184" y="5"/>
              </a:cxn>
              <a:cxn ang="0">
                <a:pos x="155" y="19"/>
              </a:cxn>
              <a:cxn ang="0">
                <a:pos x="120" y="43"/>
              </a:cxn>
              <a:cxn ang="0">
                <a:pos x="82" y="69"/>
              </a:cxn>
              <a:cxn ang="0">
                <a:pos x="48" y="96"/>
              </a:cxn>
              <a:cxn ang="0">
                <a:pos x="19" y="121"/>
              </a:cxn>
              <a:cxn ang="0">
                <a:pos x="3" y="140"/>
              </a:cxn>
              <a:cxn ang="0">
                <a:pos x="0" y="149"/>
              </a:cxn>
              <a:cxn ang="0">
                <a:pos x="19" y="143"/>
              </a:cxn>
              <a:cxn ang="0">
                <a:pos x="42" y="131"/>
              </a:cxn>
              <a:cxn ang="0">
                <a:pos x="72" y="114"/>
              </a:cxn>
              <a:cxn ang="0">
                <a:pos x="102" y="92"/>
              </a:cxn>
              <a:cxn ang="0">
                <a:pos x="133" y="69"/>
              </a:cxn>
              <a:cxn ang="0">
                <a:pos x="161" y="45"/>
              </a:cxn>
              <a:cxn ang="0">
                <a:pos x="185" y="22"/>
              </a:cxn>
              <a:cxn ang="0">
                <a:pos x="203" y="0"/>
              </a:cxn>
            </a:cxnLst>
            <a:rect l="0" t="0" r="r" b="b"/>
            <a:pathLst>
              <a:path w="203" h="149">
                <a:moveTo>
                  <a:pt x="203" y="0"/>
                </a:moveTo>
                <a:lnTo>
                  <a:pt x="184" y="5"/>
                </a:lnTo>
                <a:lnTo>
                  <a:pt x="155" y="19"/>
                </a:lnTo>
                <a:lnTo>
                  <a:pt x="120" y="43"/>
                </a:lnTo>
                <a:lnTo>
                  <a:pt x="82" y="69"/>
                </a:lnTo>
                <a:lnTo>
                  <a:pt x="48" y="96"/>
                </a:lnTo>
                <a:lnTo>
                  <a:pt x="19" y="121"/>
                </a:lnTo>
                <a:lnTo>
                  <a:pt x="3" y="140"/>
                </a:lnTo>
                <a:lnTo>
                  <a:pt x="0" y="149"/>
                </a:lnTo>
                <a:lnTo>
                  <a:pt x="19" y="143"/>
                </a:lnTo>
                <a:lnTo>
                  <a:pt x="42" y="131"/>
                </a:lnTo>
                <a:lnTo>
                  <a:pt x="72" y="114"/>
                </a:lnTo>
                <a:lnTo>
                  <a:pt x="102" y="92"/>
                </a:lnTo>
                <a:lnTo>
                  <a:pt x="133" y="69"/>
                </a:lnTo>
                <a:lnTo>
                  <a:pt x="161" y="45"/>
                </a:lnTo>
                <a:lnTo>
                  <a:pt x="185" y="22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4" name="Freeform 780"/>
          <p:cNvSpPr>
            <a:spLocks/>
          </p:cNvSpPr>
          <p:nvPr/>
        </p:nvSpPr>
        <p:spPr bwMode="auto">
          <a:xfrm>
            <a:off x="901687" y="3178158"/>
            <a:ext cx="233362" cy="73025"/>
          </a:xfrm>
          <a:custGeom>
            <a:avLst/>
            <a:gdLst/>
            <a:ahLst/>
            <a:cxnLst>
              <a:cxn ang="0">
                <a:pos x="441" y="24"/>
              </a:cxn>
              <a:cxn ang="0">
                <a:pos x="437" y="18"/>
              </a:cxn>
              <a:cxn ang="0">
                <a:pos x="425" y="13"/>
              </a:cxn>
              <a:cxn ang="0">
                <a:pos x="406" y="8"/>
              </a:cxn>
              <a:cxn ang="0">
                <a:pos x="381" y="4"/>
              </a:cxn>
              <a:cxn ang="0">
                <a:pos x="352" y="2"/>
              </a:cxn>
              <a:cxn ang="0">
                <a:pos x="318" y="1"/>
              </a:cxn>
              <a:cxn ang="0">
                <a:pos x="282" y="0"/>
              </a:cxn>
              <a:cxn ang="0">
                <a:pos x="244" y="0"/>
              </a:cxn>
              <a:cxn ang="0">
                <a:pos x="206" y="1"/>
              </a:cxn>
              <a:cxn ang="0">
                <a:pos x="168" y="2"/>
              </a:cxn>
              <a:cxn ang="0">
                <a:pos x="131" y="5"/>
              </a:cxn>
              <a:cxn ang="0">
                <a:pos x="96" y="8"/>
              </a:cxn>
              <a:cxn ang="0">
                <a:pos x="66" y="11"/>
              </a:cxn>
              <a:cxn ang="0">
                <a:pos x="41" y="16"/>
              </a:cxn>
              <a:cxn ang="0">
                <a:pos x="20" y="20"/>
              </a:cxn>
              <a:cxn ang="0">
                <a:pos x="7" y="26"/>
              </a:cxn>
              <a:cxn ang="0">
                <a:pos x="3" y="30"/>
              </a:cxn>
              <a:cxn ang="0">
                <a:pos x="1" y="35"/>
              </a:cxn>
              <a:cxn ang="0">
                <a:pos x="0" y="39"/>
              </a:cxn>
              <a:cxn ang="0">
                <a:pos x="1" y="43"/>
              </a:cxn>
              <a:cxn ang="0">
                <a:pos x="6" y="46"/>
              </a:cxn>
              <a:cxn ang="0">
                <a:pos x="10" y="49"/>
              </a:cxn>
              <a:cxn ang="0">
                <a:pos x="15" y="49"/>
              </a:cxn>
              <a:cxn ang="0">
                <a:pos x="19" y="48"/>
              </a:cxn>
              <a:cxn ang="0">
                <a:pos x="28" y="45"/>
              </a:cxn>
              <a:cxn ang="0">
                <a:pos x="41" y="42"/>
              </a:cxn>
              <a:cxn ang="0">
                <a:pos x="58" y="37"/>
              </a:cxn>
              <a:cxn ang="0">
                <a:pos x="80" y="35"/>
              </a:cxn>
              <a:cxn ang="0">
                <a:pos x="105" y="30"/>
              </a:cxn>
              <a:cxn ang="0">
                <a:pos x="133" y="27"/>
              </a:cxn>
              <a:cxn ang="0">
                <a:pos x="162" y="24"/>
              </a:cxn>
              <a:cxn ang="0">
                <a:pos x="194" y="21"/>
              </a:cxn>
              <a:cxn ang="0">
                <a:pos x="226" y="18"/>
              </a:cxn>
              <a:cxn ang="0">
                <a:pos x="257" y="17"/>
              </a:cxn>
              <a:cxn ang="0">
                <a:pos x="289" y="16"/>
              </a:cxn>
              <a:cxn ang="0">
                <a:pos x="320" y="16"/>
              </a:cxn>
              <a:cxn ang="0">
                <a:pos x="347" y="17"/>
              </a:cxn>
              <a:cxn ang="0">
                <a:pos x="374" y="20"/>
              </a:cxn>
              <a:cxn ang="0">
                <a:pos x="396" y="24"/>
              </a:cxn>
              <a:cxn ang="0">
                <a:pos x="415" y="30"/>
              </a:cxn>
              <a:cxn ang="0">
                <a:pos x="412" y="35"/>
              </a:cxn>
              <a:cxn ang="0">
                <a:pos x="403" y="48"/>
              </a:cxn>
              <a:cxn ang="0">
                <a:pos x="390" y="65"/>
              </a:cxn>
              <a:cxn ang="0">
                <a:pos x="377" y="85"/>
              </a:cxn>
              <a:cxn ang="0">
                <a:pos x="362" y="106"/>
              </a:cxn>
              <a:cxn ang="0">
                <a:pos x="352" y="125"/>
              </a:cxn>
              <a:cxn ang="0">
                <a:pos x="346" y="138"/>
              </a:cxn>
              <a:cxn ang="0">
                <a:pos x="346" y="145"/>
              </a:cxn>
              <a:cxn ang="0">
                <a:pos x="353" y="144"/>
              </a:cxn>
              <a:cxn ang="0">
                <a:pos x="365" y="135"/>
              </a:cxn>
              <a:cxn ang="0">
                <a:pos x="380" y="120"/>
              </a:cxn>
              <a:cxn ang="0">
                <a:pos x="396" y="101"/>
              </a:cxn>
              <a:cxn ang="0">
                <a:pos x="412" y="81"/>
              </a:cxn>
              <a:cxn ang="0">
                <a:pos x="426" y="61"/>
              </a:cxn>
              <a:cxn ang="0">
                <a:pos x="437" y="40"/>
              </a:cxn>
              <a:cxn ang="0">
                <a:pos x="441" y="24"/>
              </a:cxn>
            </a:cxnLst>
            <a:rect l="0" t="0" r="r" b="b"/>
            <a:pathLst>
              <a:path w="441" h="145">
                <a:moveTo>
                  <a:pt x="441" y="24"/>
                </a:moveTo>
                <a:lnTo>
                  <a:pt x="437" y="18"/>
                </a:lnTo>
                <a:lnTo>
                  <a:pt x="425" y="13"/>
                </a:lnTo>
                <a:lnTo>
                  <a:pt x="406" y="8"/>
                </a:lnTo>
                <a:lnTo>
                  <a:pt x="381" y="4"/>
                </a:lnTo>
                <a:lnTo>
                  <a:pt x="352" y="2"/>
                </a:lnTo>
                <a:lnTo>
                  <a:pt x="318" y="1"/>
                </a:lnTo>
                <a:lnTo>
                  <a:pt x="282" y="0"/>
                </a:lnTo>
                <a:lnTo>
                  <a:pt x="244" y="0"/>
                </a:lnTo>
                <a:lnTo>
                  <a:pt x="206" y="1"/>
                </a:lnTo>
                <a:lnTo>
                  <a:pt x="168" y="2"/>
                </a:lnTo>
                <a:lnTo>
                  <a:pt x="131" y="5"/>
                </a:lnTo>
                <a:lnTo>
                  <a:pt x="96" y="8"/>
                </a:lnTo>
                <a:lnTo>
                  <a:pt x="66" y="11"/>
                </a:lnTo>
                <a:lnTo>
                  <a:pt x="41" y="16"/>
                </a:lnTo>
                <a:lnTo>
                  <a:pt x="20" y="20"/>
                </a:lnTo>
                <a:lnTo>
                  <a:pt x="7" y="26"/>
                </a:lnTo>
                <a:lnTo>
                  <a:pt x="3" y="30"/>
                </a:lnTo>
                <a:lnTo>
                  <a:pt x="1" y="35"/>
                </a:lnTo>
                <a:lnTo>
                  <a:pt x="0" y="39"/>
                </a:lnTo>
                <a:lnTo>
                  <a:pt x="1" y="43"/>
                </a:lnTo>
                <a:lnTo>
                  <a:pt x="6" y="46"/>
                </a:lnTo>
                <a:lnTo>
                  <a:pt x="10" y="49"/>
                </a:lnTo>
                <a:lnTo>
                  <a:pt x="15" y="49"/>
                </a:lnTo>
                <a:lnTo>
                  <a:pt x="19" y="48"/>
                </a:lnTo>
                <a:lnTo>
                  <a:pt x="28" y="45"/>
                </a:lnTo>
                <a:lnTo>
                  <a:pt x="41" y="42"/>
                </a:lnTo>
                <a:lnTo>
                  <a:pt x="58" y="37"/>
                </a:lnTo>
                <a:lnTo>
                  <a:pt x="80" y="35"/>
                </a:lnTo>
                <a:lnTo>
                  <a:pt x="105" y="30"/>
                </a:lnTo>
                <a:lnTo>
                  <a:pt x="133" y="27"/>
                </a:lnTo>
                <a:lnTo>
                  <a:pt x="162" y="24"/>
                </a:lnTo>
                <a:lnTo>
                  <a:pt x="194" y="21"/>
                </a:lnTo>
                <a:lnTo>
                  <a:pt x="226" y="18"/>
                </a:lnTo>
                <a:lnTo>
                  <a:pt x="257" y="17"/>
                </a:lnTo>
                <a:lnTo>
                  <a:pt x="289" y="16"/>
                </a:lnTo>
                <a:lnTo>
                  <a:pt x="320" y="16"/>
                </a:lnTo>
                <a:lnTo>
                  <a:pt x="347" y="17"/>
                </a:lnTo>
                <a:lnTo>
                  <a:pt x="374" y="20"/>
                </a:lnTo>
                <a:lnTo>
                  <a:pt x="396" y="24"/>
                </a:lnTo>
                <a:lnTo>
                  <a:pt x="415" y="30"/>
                </a:lnTo>
                <a:lnTo>
                  <a:pt x="412" y="35"/>
                </a:lnTo>
                <a:lnTo>
                  <a:pt x="403" y="48"/>
                </a:lnTo>
                <a:lnTo>
                  <a:pt x="390" y="65"/>
                </a:lnTo>
                <a:lnTo>
                  <a:pt x="377" y="85"/>
                </a:lnTo>
                <a:lnTo>
                  <a:pt x="362" y="106"/>
                </a:lnTo>
                <a:lnTo>
                  <a:pt x="352" y="125"/>
                </a:lnTo>
                <a:lnTo>
                  <a:pt x="346" y="138"/>
                </a:lnTo>
                <a:lnTo>
                  <a:pt x="346" y="145"/>
                </a:lnTo>
                <a:lnTo>
                  <a:pt x="353" y="144"/>
                </a:lnTo>
                <a:lnTo>
                  <a:pt x="365" y="135"/>
                </a:lnTo>
                <a:lnTo>
                  <a:pt x="380" y="120"/>
                </a:lnTo>
                <a:lnTo>
                  <a:pt x="396" y="101"/>
                </a:lnTo>
                <a:lnTo>
                  <a:pt x="412" y="81"/>
                </a:lnTo>
                <a:lnTo>
                  <a:pt x="426" y="61"/>
                </a:lnTo>
                <a:lnTo>
                  <a:pt x="437" y="40"/>
                </a:lnTo>
                <a:lnTo>
                  <a:pt x="44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5" name="Freeform 781"/>
          <p:cNvSpPr>
            <a:spLocks/>
          </p:cNvSpPr>
          <p:nvPr/>
        </p:nvSpPr>
        <p:spPr bwMode="auto">
          <a:xfrm>
            <a:off x="728649" y="3301983"/>
            <a:ext cx="350838" cy="290513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6" y="81"/>
              </a:cxn>
              <a:cxn ang="0">
                <a:pos x="0" y="139"/>
              </a:cxn>
              <a:cxn ang="0">
                <a:pos x="3" y="198"/>
              </a:cxn>
              <a:cxn ang="0">
                <a:pos x="13" y="265"/>
              </a:cxn>
              <a:cxn ang="0">
                <a:pos x="32" y="340"/>
              </a:cxn>
              <a:cxn ang="0">
                <a:pos x="53" y="417"/>
              </a:cxn>
              <a:cxn ang="0">
                <a:pos x="73" y="496"/>
              </a:cxn>
              <a:cxn ang="0">
                <a:pos x="91" y="547"/>
              </a:cxn>
              <a:cxn ang="0">
                <a:pos x="113" y="566"/>
              </a:cxn>
              <a:cxn ang="0">
                <a:pos x="158" y="575"/>
              </a:cxn>
              <a:cxn ang="0">
                <a:pos x="224" y="578"/>
              </a:cxn>
              <a:cxn ang="0">
                <a:pos x="291" y="576"/>
              </a:cxn>
              <a:cxn ang="0">
                <a:pos x="360" y="570"/>
              </a:cxn>
              <a:cxn ang="0">
                <a:pos x="430" y="562"/>
              </a:cxn>
              <a:cxn ang="0">
                <a:pos x="498" y="551"/>
              </a:cxn>
              <a:cxn ang="0">
                <a:pos x="564" y="541"/>
              </a:cxn>
              <a:cxn ang="0">
                <a:pos x="627" y="531"/>
              </a:cxn>
              <a:cxn ang="0">
                <a:pos x="662" y="525"/>
              </a:cxn>
              <a:cxn ang="0">
                <a:pos x="665" y="519"/>
              </a:cxn>
              <a:cxn ang="0">
                <a:pos x="663" y="511"/>
              </a:cxn>
              <a:cxn ang="0">
                <a:pos x="658" y="506"/>
              </a:cxn>
              <a:cxn ang="0">
                <a:pos x="622" y="508"/>
              </a:cxn>
              <a:cxn ang="0">
                <a:pos x="558" y="514"/>
              </a:cxn>
              <a:cxn ang="0">
                <a:pos x="491" y="522"/>
              </a:cxn>
              <a:cxn ang="0">
                <a:pos x="422" y="534"/>
              </a:cxn>
              <a:cxn ang="0">
                <a:pos x="354" y="543"/>
              </a:cxn>
              <a:cxn ang="0">
                <a:pos x="285" y="550"/>
              </a:cxn>
              <a:cxn ang="0">
                <a:pos x="218" y="551"/>
              </a:cxn>
              <a:cxn ang="0">
                <a:pos x="154" y="546"/>
              </a:cxn>
              <a:cxn ang="0">
                <a:pos x="119" y="537"/>
              </a:cxn>
              <a:cxn ang="0">
                <a:pos x="113" y="530"/>
              </a:cxn>
              <a:cxn ang="0">
                <a:pos x="101" y="486"/>
              </a:cxn>
              <a:cxn ang="0">
                <a:pos x="79" y="410"/>
              </a:cxn>
              <a:cxn ang="0">
                <a:pos x="60" y="336"/>
              </a:cxn>
              <a:cxn ang="0">
                <a:pos x="43" y="262"/>
              </a:cxn>
              <a:cxn ang="0">
                <a:pos x="31" y="185"/>
              </a:cxn>
              <a:cxn ang="0">
                <a:pos x="31" y="104"/>
              </a:cxn>
              <a:cxn ang="0">
                <a:pos x="56" y="49"/>
              </a:cxn>
              <a:cxn ang="0">
                <a:pos x="103" y="33"/>
              </a:cxn>
              <a:cxn ang="0">
                <a:pos x="155" y="27"/>
              </a:cxn>
              <a:cxn ang="0">
                <a:pos x="202" y="17"/>
              </a:cxn>
              <a:cxn ang="0">
                <a:pos x="215" y="3"/>
              </a:cxn>
              <a:cxn ang="0">
                <a:pos x="181" y="0"/>
              </a:cxn>
              <a:cxn ang="0">
                <a:pos x="130" y="4"/>
              </a:cxn>
              <a:cxn ang="0">
                <a:pos x="76" y="11"/>
              </a:cxn>
            </a:cxnLst>
            <a:rect l="0" t="0" r="r" b="b"/>
            <a:pathLst>
              <a:path w="665" h="578">
                <a:moveTo>
                  <a:pt x="54" y="14"/>
                </a:moveTo>
                <a:lnTo>
                  <a:pt x="31" y="33"/>
                </a:lnTo>
                <a:lnTo>
                  <a:pt x="15" y="56"/>
                </a:lnTo>
                <a:lnTo>
                  <a:pt x="6" y="81"/>
                </a:lnTo>
                <a:lnTo>
                  <a:pt x="2" y="110"/>
                </a:lnTo>
                <a:lnTo>
                  <a:pt x="0" y="139"/>
                </a:lnTo>
                <a:lnTo>
                  <a:pt x="0" y="169"/>
                </a:lnTo>
                <a:lnTo>
                  <a:pt x="3" y="198"/>
                </a:lnTo>
                <a:lnTo>
                  <a:pt x="5" y="225"/>
                </a:lnTo>
                <a:lnTo>
                  <a:pt x="13" y="265"/>
                </a:lnTo>
                <a:lnTo>
                  <a:pt x="24" y="302"/>
                </a:lnTo>
                <a:lnTo>
                  <a:pt x="32" y="340"/>
                </a:lnTo>
                <a:lnTo>
                  <a:pt x="43" y="378"/>
                </a:lnTo>
                <a:lnTo>
                  <a:pt x="53" y="417"/>
                </a:lnTo>
                <a:lnTo>
                  <a:pt x="63" y="455"/>
                </a:lnTo>
                <a:lnTo>
                  <a:pt x="73" y="496"/>
                </a:lnTo>
                <a:lnTo>
                  <a:pt x="85" y="535"/>
                </a:lnTo>
                <a:lnTo>
                  <a:pt x="91" y="547"/>
                </a:lnTo>
                <a:lnTo>
                  <a:pt x="101" y="557"/>
                </a:lnTo>
                <a:lnTo>
                  <a:pt x="113" y="566"/>
                </a:lnTo>
                <a:lnTo>
                  <a:pt x="127" y="570"/>
                </a:lnTo>
                <a:lnTo>
                  <a:pt x="158" y="575"/>
                </a:lnTo>
                <a:lnTo>
                  <a:pt x="190" y="578"/>
                </a:lnTo>
                <a:lnTo>
                  <a:pt x="224" y="578"/>
                </a:lnTo>
                <a:lnTo>
                  <a:pt x="257" y="578"/>
                </a:lnTo>
                <a:lnTo>
                  <a:pt x="291" y="576"/>
                </a:lnTo>
                <a:lnTo>
                  <a:pt x="326" y="575"/>
                </a:lnTo>
                <a:lnTo>
                  <a:pt x="360" y="570"/>
                </a:lnTo>
                <a:lnTo>
                  <a:pt x="395" y="566"/>
                </a:lnTo>
                <a:lnTo>
                  <a:pt x="430" y="562"/>
                </a:lnTo>
                <a:lnTo>
                  <a:pt x="463" y="557"/>
                </a:lnTo>
                <a:lnTo>
                  <a:pt x="498" y="551"/>
                </a:lnTo>
                <a:lnTo>
                  <a:pt x="530" y="546"/>
                </a:lnTo>
                <a:lnTo>
                  <a:pt x="564" y="541"/>
                </a:lnTo>
                <a:lnTo>
                  <a:pt x="596" y="535"/>
                </a:lnTo>
                <a:lnTo>
                  <a:pt x="627" y="531"/>
                </a:lnTo>
                <a:lnTo>
                  <a:pt x="658" y="527"/>
                </a:lnTo>
                <a:lnTo>
                  <a:pt x="662" y="525"/>
                </a:lnTo>
                <a:lnTo>
                  <a:pt x="663" y="522"/>
                </a:lnTo>
                <a:lnTo>
                  <a:pt x="665" y="519"/>
                </a:lnTo>
                <a:lnTo>
                  <a:pt x="665" y="515"/>
                </a:lnTo>
                <a:lnTo>
                  <a:pt x="663" y="511"/>
                </a:lnTo>
                <a:lnTo>
                  <a:pt x="662" y="508"/>
                </a:lnTo>
                <a:lnTo>
                  <a:pt x="658" y="506"/>
                </a:lnTo>
                <a:lnTo>
                  <a:pt x="653" y="506"/>
                </a:lnTo>
                <a:lnTo>
                  <a:pt x="622" y="508"/>
                </a:lnTo>
                <a:lnTo>
                  <a:pt x="592" y="509"/>
                </a:lnTo>
                <a:lnTo>
                  <a:pt x="558" y="514"/>
                </a:lnTo>
                <a:lnTo>
                  <a:pt x="526" y="518"/>
                </a:lnTo>
                <a:lnTo>
                  <a:pt x="491" y="522"/>
                </a:lnTo>
                <a:lnTo>
                  <a:pt x="457" y="528"/>
                </a:lnTo>
                <a:lnTo>
                  <a:pt x="422" y="534"/>
                </a:lnTo>
                <a:lnTo>
                  <a:pt x="389" y="538"/>
                </a:lnTo>
                <a:lnTo>
                  <a:pt x="354" y="543"/>
                </a:lnTo>
                <a:lnTo>
                  <a:pt x="319" y="547"/>
                </a:lnTo>
                <a:lnTo>
                  <a:pt x="285" y="550"/>
                </a:lnTo>
                <a:lnTo>
                  <a:pt x="250" y="551"/>
                </a:lnTo>
                <a:lnTo>
                  <a:pt x="218" y="551"/>
                </a:lnTo>
                <a:lnTo>
                  <a:pt x="184" y="549"/>
                </a:lnTo>
                <a:lnTo>
                  <a:pt x="154" y="546"/>
                </a:lnTo>
                <a:lnTo>
                  <a:pt x="123" y="538"/>
                </a:lnTo>
                <a:lnTo>
                  <a:pt x="119" y="537"/>
                </a:lnTo>
                <a:lnTo>
                  <a:pt x="116" y="533"/>
                </a:lnTo>
                <a:lnTo>
                  <a:pt x="113" y="530"/>
                </a:lnTo>
                <a:lnTo>
                  <a:pt x="111" y="525"/>
                </a:lnTo>
                <a:lnTo>
                  <a:pt x="101" y="486"/>
                </a:lnTo>
                <a:lnTo>
                  <a:pt x="91" y="448"/>
                </a:lnTo>
                <a:lnTo>
                  <a:pt x="79" y="410"/>
                </a:lnTo>
                <a:lnTo>
                  <a:pt x="69" y="374"/>
                </a:lnTo>
                <a:lnTo>
                  <a:pt x="60" y="336"/>
                </a:lnTo>
                <a:lnTo>
                  <a:pt x="51" y="300"/>
                </a:lnTo>
                <a:lnTo>
                  <a:pt x="43" y="262"/>
                </a:lnTo>
                <a:lnTo>
                  <a:pt x="35" y="224"/>
                </a:lnTo>
                <a:lnTo>
                  <a:pt x="31" y="185"/>
                </a:lnTo>
                <a:lnTo>
                  <a:pt x="30" y="144"/>
                </a:lnTo>
                <a:lnTo>
                  <a:pt x="31" y="104"/>
                </a:lnTo>
                <a:lnTo>
                  <a:pt x="38" y="65"/>
                </a:lnTo>
                <a:lnTo>
                  <a:pt x="56" y="49"/>
                </a:lnTo>
                <a:lnTo>
                  <a:pt x="78" y="39"/>
                </a:lnTo>
                <a:lnTo>
                  <a:pt x="103" y="33"/>
                </a:lnTo>
                <a:lnTo>
                  <a:pt x="129" y="29"/>
                </a:lnTo>
                <a:lnTo>
                  <a:pt x="155" y="27"/>
                </a:lnTo>
                <a:lnTo>
                  <a:pt x="180" y="23"/>
                </a:lnTo>
                <a:lnTo>
                  <a:pt x="202" y="17"/>
                </a:lnTo>
                <a:lnTo>
                  <a:pt x="219" y="7"/>
                </a:lnTo>
                <a:lnTo>
                  <a:pt x="215" y="3"/>
                </a:lnTo>
                <a:lnTo>
                  <a:pt x="202" y="0"/>
                </a:lnTo>
                <a:lnTo>
                  <a:pt x="181" y="0"/>
                </a:lnTo>
                <a:lnTo>
                  <a:pt x="157" y="1"/>
                </a:lnTo>
                <a:lnTo>
                  <a:pt x="130" y="4"/>
                </a:lnTo>
                <a:lnTo>
                  <a:pt x="103" y="8"/>
                </a:lnTo>
                <a:lnTo>
                  <a:pt x="76" y="11"/>
                </a:lnTo>
                <a:lnTo>
                  <a:pt x="54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6" name="Freeform 782"/>
          <p:cNvSpPr>
            <a:spLocks/>
          </p:cNvSpPr>
          <p:nvPr/>
        </p:nvSpPr>
        <p:spPr bwMode="auto">
          <a:xfrm>
            <a:off x="641337" y="3297221"/>
            <a:ext cx="55562" cy="220662"/>
          </a:xfrm>
          <a:custGeom>
            <a:avLst/>
            <a:gdLst/>
            <a:ahLst/>
            <a:cxnLst>
              <a:cxn ang="0">
                <a:pos x="26" y="62"/>
              </a:cxn>
              <a:cxn ang="0">
                <a:pos x="13" y="106"/>
              </a:cxn>
              <a:cxn ang="0">
                <a:pos x="4" y="153"/>
              </a:cxn>
              <a:cxn ang="0">
                <a:pos x="0" y="199"/>
              </a:cxn>
              <a:cxn ang="0">
                <a:pos x="0" y="247"/>
              </a:cxn>
              <a:cxn ang="0">
                <a:pos x="4" y="294"/>
              </a:cxn>
              <a:cxn ang="0">
                <a:pos x="13" y="341"/>
              </a:cxn>
              <a:cxn ang="0">
                <a:pos x="26" y="386"/>
              </a:cxn>
              <a:cxn ang="0">
                <a:pos x="44" y="429"/>
              </a:cxn>
              <a:cxn ang="0">
                <a:pos x="46" y="434"/>
              </a:cxn>
              <a:cxn ang="0">
                <a:pos x="51" y="437"/>
              </a:cxn>
              <a:cxn ang="0">
                <a:pos x="55" y="438"/>
              </a:cxn>
              <a:cxn ang="0">
                <a:pos x="61" y="437"/>
              </a:cxn>
              <a:cxn ang="0">
                <a:pos x="65" y="434"/>
              </a:cxn>
              <a:cxn ang="0">
                <a:pos x="68" y="429"/>
              </a:cxn>
              <a:cxn ang="0">
                <a:pos x="68" y="424"/>
              </a:cxn>
              <a:cxn ang="0">
                <a:pos x="67" y="419"/>
              </a:cxn>
              <a:cxn ang="0">
                <a:pos x="55" y="370"/>
              </a:cxn>
              <a:cxn ang="0">
                <a:pos x="42" y="314"/>
              </a:cxn>
              <a:cxn ang="0">
                <a:pos x="33" y="258"/>
              </a:cxn>
              <a:cxn ang="0">
                <a:pos x="29" y="201"/>
              </a:cxn>
              <a:cxn ang="0">
                <a:pos x="30" y="145"/>
              </a:cxn>
              <a:cxn ang="0">
                <a:pos x="42" y="93"/>
              </a:cxn>
              <a:cxn ang="0">
                <a:pos x="65" y="45"/>
              </a:cxn>
              <a:cxn ang="0">
                <a:pos x="103" y="3"/>
              </a:cxn>
              <a:cxn ang="0">
                <a:pos x="93" y="0"/>
              </a:cxn>
              <a:cxn ang="0">
                <a:pos x="83" y="1"/>
              </a:cxn>
              <a:cxn ang="0">
                <a:pos x="71" y="7"/>
              </a:cxn>
              <a:cxn ang="0">
                <a:pos x="60" y="16"/>
              </a:cxn>
              <a:cxn ang="0">
                <a:pos x="49" y="26"/>
              </a:cxn>
              <a:cxn ang="0">
                <a:pos x="39" y="39"/>
              </a:cxn>
              <a:cxn ang="0">
                <a:pos x="32" y="51"/>
              </a:cxn>
              <a:cxn ang="0">
                <a:pos x="26" y="62"/>
              </a:cxn>
            </a:cxnLst>
            <a:rect l="0" t="0" r="r" b="b"/>
            <a:pathLst>
              <a:path w="103" h="438">
                <a:moveTo>
                  <a:pt x="26" y="62"/>
                </a:moveTo>
                <a:lnTo>
                  <a:pt x="13" y="106"/>
                </a:lnTo>
                <a:lnTo>
                  <a:pt x="4" y="153"/>
                </a:lnTo>
                <a:lnTo>
                  <a:pt x="0" y="199"/>
                </a:lnTo>
                <a:lnTo>
                  <a:pt x="0" y="247"/>
                </a:lnTo>
                <a:lnTo>
                  <a:pt x="4" y="294"/>
                </a:lnTo>
                <a:lnTo>
                  <a:pt x="13" y="341"/>
                </a:lnTo>
                <a:lnTo>
                  <a:pt x="26" y="386"/>
                </a:lnTo>
                <a:lnTo>
                  <a:pt x="44" y="429"/>
                </a:lnTo>
                <a:lnTo>
                  <a:pt x="46" y="434"/>
                </a:lnTo>
                <a:lnTo>
                  <a:pt x="51" y="437"/>
                </a:lnTo>
                <a:lnTo>
                  <a:pt x="55" y="438"/>
                </a:lnTo>
                <a:lnTo>
                  <a:pt x="61" y="437"/>
                </a:lnTo>
                <a:lnTo>
                  <a:pt x="65" y="434"/>
                </a:lnTo>
                <a:lnTo>
                  <a:pt x="68" y="429"/>
                </a:lnTo>
                <a:lnTo>
                  <a:pt x="68" y="424"/>
                </a:lnTo>
                <a:lnTo>
                  <a:pt x="67" y="419"/>
                </a:lnTo>
                <a:lnTo>
                  <a:pt x="55" y="370"/>
                </a:lnTo>
                <a:lnTo>
                  <a:pt x="42" y="314"/>
                </a:lnTo>
                <a:lnTo>
                  <a:pt x="33" y="258"/>
                </a:lnTo>
                <a:lnTo>
                  <a:pt x="29" y="201"/>
                </a:lnTo>
                <a:lnTo>
                  <a:pt x="30" y="145"/>
                </a:lnTo>
                <a:lnTo>
                  <a:pt x="42" y="93"/>
                </a:lnTo>
                <a:lnTo>
                  <a:pt x="65" y="45"/>
                </a:lnTo>
                <a:lnTo>
                  <a:pt x="103" y="3"/>
                </a:lnTo>
                <a:lnTo>
                  <a:pt x="93" y="0"/>
                </a:lnTo>
                <a:lnTo>
                  <a:pt x="83" y="1"/>
                </a:lnTo>
                <a:lnTo>
                  <a:pt x="71" y="7"/>
                </a:lnTo>
                <a:lnTo>
                  <a:pt x="60" y="16"/>
                </a:lnTo>
                <a:lnTo>
                  <a:pt x="49" y="26"/>
                </a:lnTo>
                <a:lnTo>
                  <a:pt x="39" y="39"/>
                </a:lnTo>
                <a:lnTo>
                  <a:pt x="32" y="51"/>
                </a:lnTo>
                <a:lnTo>
                  <a:pt x="26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7" name="Freeform 783"/>
          <p:cNvSpPr>
            <a:spLocks/>
          </p:cNvSpPr>
          <p:nvPr/>
        </p:nvSpPr>
        <p:spPr bwMode="auto">
          <a:xfrm>
            <a:off x="588949" y="3324208"/>
            <a:ext cx="34925" cy="146050"/>
          </a:xfrm>
          <a:custGeom>
            <a:avLst/>
            <a:gdLst/>
            <a:ahLst/>
            <a:cxnLst>
              <a:cxn ang="0">
                <a:pos x="15" y="281"/>
              </a:cxn>
              <a:cxn ang="0">
                <a:pos x="19" y="287"/>
              </a:cxn>
              <a:cxn ang="0">
                <a:pos x="25" y="290"/>
              </a:cxn>
              <a:cxn ang="0">
                <a:pos x="32" y="291"/>
              </a:cxn>
              <a:cxn ang="0">
                <a:pos x="39" y="290"/>
              </a:cxn>
              <a:cxn ang="0">
                <a:pos x="45" y="286"/>
              </a:cxn>
              <a:cxn ang="0">
                <a:pos x="48" y="280"/>
              </a:cxn>
              <a:cxn ang="0">
                <a:pos x="50" y="272"/>
              </a:cxn>
              <a:cxn ang="0">
                <a:pos x="48" y="265"/>
              </a:cxn>
              <a:cxn ang="0">
                <a:pos x="41" y="230"/>
              </a:cxn>
              <a:cxn ang="0">
                <a:pos x="39" y="189"/>
              </a:cxn>
              <a:cxn ang="0">
                <a:pos x="44" y="147"/>
              </a:cxn>
              <a:cxn ang="0">
                <a:pos x="50" y="104"/>
              </a:cxn>
              <a:cxn ang="0">
                <a:pos x="57" y="64"/>
              </a:cxn>
              <a:cxn ang="0">
                <a:pos x="64" y="31"/>
              </a:cxn>
              <a:cxn ang="0">
                <a:pos x="67" y="9"/>
              </a:cxn>
              <a:cxn ang="0">
                <a:pos x="64" y="0"/>
              </a:cxn>
              <a:cxn ang="0">
                <a:pos x="51" y="15"/>
              </a:cxn>
              <a:cxn ang="0">
                <a:pos x="36" y="41"/>
              </a:cxn>
              <a:cxn ang="0">
                <a:pos x="23" y="76"/>
              </a:cxn>
              <a:cxn ang="0">
                <a:pos x="12" y="117"/>
              </a:cxn>
              <a:cxn ang="0">
                <a:pos x="4" y="160"/>
              </a:cxn>
              <a:cxn ang="0">
                <a:pos x="0" y="204"/>
              </a:cxn>
              <a:cxn ang="0">
                <a:pos x="4" y="245"/>
              </a:cxn>
              <a:cxn ang="0">
                <a:pos x="15" y="281"/>
              </a:cxn>
            </a:cxnLst>
            <a:rect l="0" t="0" r="r" b="b"/>
            <a:pathLst>
              <a:path w="67" h="291">
                <a:moveTo>
                  <a:pt x="15" y="281"/>
                </a:moveTo>
                <a:lnTo>
                  <a:pt x="19" y="287"/>
                </a:lnTo>
                <a:lnTo>
                  <a:pt x="25" y="290"/>
                </a:lnTo>
                <a:lnTo>
                  <a:pt x="32" y="291"/>
                </a:lnTo>
                <a:lnTo>
                  <a:pt x="39" y="290"/>
                </a:lnTo>
                <a:lnTo>
                  <a:pt x="45" y="286"/>
                </a:lnTo>
                <a:lnTo>
                  <a:pt x="48" y="280"/>
                </a:lnTo>
                <a:lnTo>
                  <a:pt x="50" y="272"/>
                </a:lnTo>
                <a:lnTo>
                  <a:pt x="48" y="265"/>
                </a:lnTo>
                <a:lnTo>
                  <a:pt x="41" y="230"/>
                </a:lnTo>
                <a:lnTo>
                  <a:pt x="39" y="189"/>
                </a:lnTo>
                <a:lnTo>
                  <a:pt x="44" y="147"/>
                </a:lnTo>
                <a:lnTo>
                  <a:pt x="50" y="104"/>
                </a:lnTo>
                <a:lnTo>
                  <a:pt x="57" y="64"/>
                </a:lnTo>
                <a:lnTo>
                  <a:pt x="64" y="31"/>
                </a:lnTo>
                <a:lnTo>
                  <a:pt x="67" y="9"/>
                </a:lnTo>
                <a:lnTo>
                  <a:pt x="64" y="0"/>
                </a:lnTo>
                <a:lnTo>
                  <a:pt x="51" y="15"/>
                </a:lnTo>
                <a:lnTo>
                  <a:pt x="36" y="41"/>
                </a:lnTo>
                <a:lnTo>
                  <a:pt x="23" y="76"/>
                </a:lnTo>
                <a:lnTo>
                  <a:pt x="12" y="117"/>
                </a:lnTo>
                <a:lnTo>
                  <a:pt x="4" y="160"/>
                </a:lnTo>
                <a:lnTo>
                  <a:pt x="0" y="204"/>
                </a:lnTo>
                <a:lnTo>
                  <a:pt x="4" y="245"/>
                </a:lnTo>
                <a:lnTo>
                  <a:pt x="15" y="2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8" name="Freeform 784"/>
          <p:cNvSpPr>
            <a:spLocks/>
          </p:cNvSpPr>
          <p:nvPr/>
        </p:nvSpPr>
        <p:spPr bwMode="auto">
          <a:xfrm>
            <a:off x="1209662" y="3222608"/>
            <a:ext cx="92075" cy="2079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5"/>
              </a:cxn>
              <a:cxn ang="0">
                <a:pos x="35" y="45"/>
              </a:cxn>
              <a:cxn ang="0">
                <a:pos x="51" y="65"/>
              </a:cxn>
              <a:cxn ang="0">
                <a:pos x="67" y="87"/>
              </a:cxn>
              <a:cxn ang="0">
                <a:pos x="81" y="109"/>
              </a:cxn>
              <a:cxn ang="0">
                <a:pos x="96" y="131"/>
              </a:cxn>
              <a:cxn ang="0">
                <a:pos x="108" y="154"/>
              </a:cxn>
              <a:cxn ang="0">
                <a:pos x="119" y="178"/>
              </a:cxn>
              <a:cxn ang="0">
                <a:pos x="138" y="231"/>
              </a:cxn>
              <a:cxn ang="0">
                <a:pos x="149" y="285"/>
              </a:cxn>
              <a:cxn ang="0">
                <a:pos x="150" y="342"/>
              </a:cxn>
              <a:cxn ang="0">
                <a:pos x="143" y="400"/>
              </a:cxn>
              <a:cxn ang="0">
                <a:pos x="143" y="406"/>
              </a:cxn>
              <a:cxn ang="0">
                <a:pos x="144" y="409"/>
              </a:cxn>
              <a:cxn ang="0">
                <a:pos x="149" y="412"/>
              </a:cxn>
              <a:cxn ang="0">
                <a:pos x="153" y="413"/>
              </a:cxn>
              <a:cxn ang="0">
                <a:pos x="157" y="413"/>
              </a:cxn>
              <a:cxn ang="0">
                <a:pos x="162" y="412"/>
              </a:cxn>
              <a:cxn ang="0">
                <a:pos x="165" y="409"/>
              </a:cxn>
              <a:cxn ang="0">
                <a:pos x="166" y="405"/>
              </a:cxn>
              <a:cxn ang="0">
                <a:pos x="176" y="346"/>
              </a:cxn>
              <a:cxn ang="0">
                <a:pos x="176" y="290"/>
              </a:cxn>
              <a:cxn ang="0">
                <a:pos x="165" y="234"/>
              </a:cxn>
              <a:cxn ang="0">
                <a:pos x="146" y="182"/>
              </a:cxn>
              <a:cxn ang="0">
                <a:pos x="119" y="131"/>
              </a:cxn>
              <a:cxn ang="0">
                <a:pos x="86" y="83"/>
              </a:cxn>
              <a:cxn ang="0">
                <a:pos x="48" y="39"/>
              </a:cxn>
              <a:cxn ang="0">
                <a:pos x="7" y="0"/>
              </a:cxn>
              <a:cxn ang="0">
                <a:pos x="6" y="0"/>
              </a:cxn>
              <a:cxn ang="0">
                <a:pos x="3" y="1"/>
              </a:cxn>
              <a:cxn ang="0">
                <a:pos x="0" y="3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76" h="413">
                <a:moveTo>
                  <a:pt x="0" y="6"/>
                </a:moveTo>
                <a:lnTo>
                  <a:pt x="17" y="25"/>
                </a:lnTo>
                <a:lnTo>
                  <a:pt x="35" y="45"/>
                </a:lnTo>
                <a:lnTo>
                  <a:pt x="51" y="65"/>
                </a:lnTo>
                <a:lnTo>
                  <a:pt x="67" y="87"/>
                </a:lnTo>
                <a:lnTo>
                  <a:pt x="81" y="109"/>
                </a:lnTo>
                <a:lnTo>
                  <a:pt x="96" y="131"/>
                </a:lnTo>
                <a:lnTo>
                  <a:pt x="108" y="154"/>
                </a:lnTo>
                <a:lnTo>
                  <a:pt x="119" y="178"/>
                </a:lnTo>
                <a:lnTo>
                  <a:pt x="138" y="231"/>
                </a:lnTo>
                <a:lnTo>
                  <a:pt x="149" y="285"/>
                </a:lnTo>
                <a:lnTo>
                  <a:pt x="150" y="342"/>
                </a:lnTo>
                <a:lnTo>
                  <a:pt x="143" y="400"/>
                </a:lnTo>
                <a:lnTo>
                  <a:pt x="143" y="406"/>
                </a:lnTo>
                <a:lnTo>
                  <a:pt x="144" y="409"/>
                </a:lnTo>
                <a:lnTo>
                  <a:pt x="149" y="412"/>
                </a:lnTo>
                <a:lnTo>
                  <a:pt x="153" y="413"/>
                </a:lnTo>
                <a:lnTo>
                  <a:pt x="157" y="413"/>
                </a:lnTo>
                <a:lnTo>
                  <a:pt x="162" y="412"/>
                </a:lnTo>
                <a:lnTo>
                  <a:pt x="165" y="409"/>
                </a:lnTo>
                <a:lnTo>
                  <a:pt x="166" y="405"/>
                </a:lnTo>
                <a:lnTo>
                  <a:pt x="176" y="346"/>
                </a:lnTo>
                <a:lnTo>
                  <a:pt x="176" y="290"/>
                </a:lnTo>
                <a:lnTo>
                  <a:pt x="165" y="234"/>
                </a:lnTo>
                <a:lnTo>
                  <a:pt x="146" y="182"/>
                </a:lnTo>
                <a:lnTo>
                  <a:pt x="119" y="131"/>
                </a:lnTo>
                <a:lnTo>
                  <a:pt x="86" y="83"/>
                </a:lnTo>
                <a:lnTo>
                  <a:pt x="48" y="39"/>
                </a:lnTo>
                <a:lnTo>
                  <a:pt x="7" y="0"/>
                </a:lnTo>
                <a:lnTo>
                  <a:pt x="6" y="0"/>
                </a:lnTo>
                <a:lnTo>
                  <a:pt x="3" y="1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9" name="Freeform 785"/>
          <p:cNvSpPr>
            <a:spLocks/>
          </p:cNvSpPr>
          <p:nvPr/>
        </p:nvSpPr>
        <p:spPr bwMode="auto">
          <a:xfrm>
            <a:off x="1293799" y="3243246"/>
            <a:ext cx="41275" cy="82550"/>
          </a:xfrm>
          <a:custGeom>
            <a:avLst/>
            <a:gdLst/>
            <a:ahLst/>
            <a:cxnLst>
              <a:cxn ang="0">
                <a:pos x="53" y="154"/>
              </a:cxn>
              <a:cxn ang="0">
                <a:pos x="54" y="159"/>
              </a:cxn>
              <a:cxn ang="0">
                <a:pos x="57" y="163"/>
              </a:cxn>
              <a:cxn ang="0">
                <a:pos x="60" y="165"/>
              </a:cxn>
              <a:cxn ang="0">
                <a:pos x="66" y="165"/>
              </a:cxn>
              <a:cxn ang="0">
                <a:pos x="70" y="163"/>
              </a:cxn>
              <a:cxn ang="0">
                <a:pos x="75" y="160"/>
              </a:cxn>
              <a:cxn ang="0">
                <a:pos x="76" y="157"/>
              </a:cxn>
              <a:cxn ang="0">
                <a:pos x="78" y="152"/>
              </a:cxn>
              <a:cxn ang="0">
                <a:pos x="75" y="127"/>
              </a:cxn>
              <a:cxn ang="0">
                <a:pos x="66" y="101"/>
              </a:cxn>
              <a:cxn ang="0">
                <a:pos x="56" y="74"/>
              </a:cxn>
              <a:cxn ang="0">
                <a:pos x="43" y="50"/>
              </a:cxn>
              <a:cxn ang="0">
                <a:pos x="30" y="28"/>
              </a:cxn>
              <a:cxn ang="0">
                <a:pos x="16" y="10"/>
              </a:cxn>
              <a:cxn ang="0">
                <a:pos x="6" y="0"/>
              </a:cxn>
              <a:cxn ang="0">
                <a:pos x="0" y="0"/>
              </a:cxn>
              <a:cxn ang="0">
                <a:pos x="3" y="10"/>
              </a:cxn>
              <a:cxn ang="0">
                <a:pos x="11" y="25"/>
              </a:cxn>
              <a:cxn ang="0">
                <a:pos x="19" y="44"/>
              </a:cxn>
              <a:cxn ang="0">
                <a:pos x="30" y="64"/>
              </a:cxn>
              <a:cxn ang="0">
                <a:pos x="38" y="86"/>
              </a:cxn>
              <a:cxn ang="0">
                <a:pos x="47" y="109"/>
              </a:cxn>
              <a:cxn ang="0">
                <a:pos x="51" y="133"/>
              </a:cxn>
              <a:cxn ang="0">
                <a:pos x="53" y="154"/>
              </a:cxn>
            </a:cxnLst>
            <a:rect l="0" t="0" r="r" b="b"/>
            <a:pathLst>
              <a:path w="78" h="165">
                <a:moveTo>
                  <a:pt x="53" y="154"/>
                </a:moveTo>
                <a:lnTo>
                  <a:pt x="54" y="159"/>
                </a:lnTo>
                <a:lnTo>
                  <a:pt x="57" y="163"/>
                </a:lnTo>
                <a:lnTo>
                  <a:pt x="60" y="165"/>
                </a:lnTo>
                <a:lnTo>
                  <a:pt x="66" y="165"/>
                </a:lnTo>
                <a:lnTo>
                  <a:pt x="70" y="163"/>
                </a:lnTo>
                <a:lnTo>
                  <a:pt x="75" y="160"/>
                </a:lnTo>
                <a:lnTo>
                  <a:pt x="76" y="157"/>
                </a:lnTo>
                <a:lnTo>
                  <a:pt x="78" y="152"/>
                </a:lnTo>
                <a:lnTo>
                  <a:pt x="75" y="127"/>
                </a:lnTo>
                <a:lnTo>
                  <a:pt x="66" y="101"/>
                </a:lnTo>
                <a:lnTo>
                  <a:pt x="56" y="74"/>
                </a:lnTo>
                <a:lnTo>
                  <a:pt x="43" y="50"/>
                </a:lnTo>
                <a:lnTo>
                  <a:pt x="30" y="28"/>
                </a:lnTo>
                <a:lnTo>
                  <a:pt x="16" y="10"/>
                </a:lnTo>
                <a:lnTo>
                  <a:pt x="6" y="0"/>
                </a:lnTo>
                <a:lnTo>
                  <a:pt x="0" y="0"/>
                </a:lnTo>
                <a:lnTo>
                  <a:pt x="3" y="10"/>
                </a:lnTo>
                <a:lnTo>
                  <a:pt x="11" y="25"/>
                </a:lnTo>
                <a:lnTo>
                  <a:pt x="19" y="44"/>
                </a:lnTo>
                <a:lnTo>
                  <a:pt x="30" y="64"/>
                </a:lnTo>
                <a:lnTo>
                  <a:pt x="38" y="86"/>
                </a:lnTo>
                <a:lnTo>
                  <a:pt x="47" y="109"/>
                </a:lnTo>
                <a:lnTo>
                  <a:pt x="51" y="133"/>
                </a:lnTo>
                <a:lnTo>
                  <a:pt x="53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0" name="Freeform 786"/>
          <p:cNvSpPr>
            <a:spLocks/>
          </p:cNvSpPr>
          <p:nvPr/>
        </p:nvSpPr>
        <p:spPr bwMode="auto">
          <a:xfrm>
            <a:off x="528624" y="3657583"/>
            <a:ext cx="684213" cy="211138"/>
          </a:xfrm>
          <a:custGeom>
            <a:avLst/>
            <a:gdLst/>
            <a:ahLst/>
            <a:cxnLst>
              <a:cxn ang="0">
                <a:pos x="1273" y="5"/>
              </a:cxn>
              <a:cxn ang="0">
                <a:pos x="1228" y="17"/>
              </a:cxn>
              <a:cxn ang="0">
                <a:pos x="1174" y="29"/>
              </a:cxn>
              <a:cxn ang="0">
                <a:pos x="1111" y="40"/>
              </a:cxn>
              <a:cxn ang="0">
                <a:pos x="1041" y="52"/>
              </a:cxn>
              <a:cxn ang="0">
                <a:pos x="965" y="62"/>
              </a:cxn>
              <a:cxn ang="0">
                <a:pos x="883" y="72"/>
              </a:cxn>
              <a:cxn ang="0">
                <a:pos x="798" y="83"/>
              </a:cxn>
              <a:cxn ang="0">
                <a:pos x="712" y="91"/>
              </a:cxn>
              <a:cxn ang="0">
                <a:pos x="625" y="100"/>
              </a:cxn>
              <a:cxn ang="0">
                <a:pos x="538" y="107"/>
              </a:cxn>
              <a:cxn ang="0">
                <a:pos x="454" y="115"/>
              </a:cxn>
              <a:cxn ang="0">
                <a:pos x="372" y="121"/>
              </a:cxn>
              <a:cxn ang="0">
                <a:pos x="293" y="126"/>
              </a:cxn>
              <a:cxn ang="0">
                <a:pos x="221" y="131"/>
              </a:cxn>
              <a:cxn ang="0">
                <a:pos x="157" y="134"/>
              </a:cxn>
              <a:cxn ang="0">
                <a:pos x="112" y="158"/>
              </a:cxn>
              <a:cxn ang="0">
                <a:pos x="64" y="237"/>
              </a:cxn>
              <a:cxn ang="0">
                <a:pos x="17" y="330"/>
              </a:cxn>
              <a:cxn ang="0">
                <a:pos x="0" y="402"/>
              </a:cxn>
              <a:cxn ang="0">
                <a:pos x="18" y="416"/>
              </a:cxn>
              <a:cxn ang="0">
                <a:pos x="51" y="409"/>
              </a:cxn>
              <a:cxn ang="0">
                <a:pos x="100" y="399"/>
              </a:cxn>
              <a:cxn ang="0">
                <a:pos x="162" y="388"/>
              </a:cxn>
              <a:cxn ang="0">
                <a:pos x="235" y="377"/>
              </a:cxn>
              <a:cxn ang="0">
                <a:pos x="315" y="365"/>
              </a:cxn>
              <a:cxn ang="0">
                <a:pos x="404" y="355"/>
              </a:cxn>
              <a:cxn ang="0">
                <a:pos x="496" y="343"/>
              </a:cxn>
              <a:cxn ang="0">
                <a:pos x="591" y="335"/>
              </a:cxn>
              <a:cxn ang="0">
                <a:pos x="686" y="326"/>
              </a:cxn>
              <a:cxn ang="0">
                <a:pos x="779" y="320"/>
              </a:cxn>
              <a:cxn ang="0">
                <a:pos x="867" y="317"/>
              </a:cxn>
              <a:cxn ang="0">
                <a:pos x="949" y="317"/>
              </a:cxn>
              <a:cxn ang="0">
                <a:pos x="1022" y="320"/>
              </a:cxn>
              <a:cxn ang="0">
                <a:pos x="1085" y="326"/>
              </a:cxn>
              <a:cxn ang="0">
                <a:pos x="1133" y="337"/>
              </a:cxn>
              <a:cxn ang="0">
                <a:pos x="1166" y="308"/>
              </a:cxn>
              <a:cxn ang="0">
                <a:pos x="1200" y="211"/>
              </a:cxn>
              <a:cxn ang="0">
                <a:pos x="1235" y="105"/>
              </a:cxn>
              <a:cxn ang="0">
                <a:pos x="1272" y="22"/>
              </a:cxn>
            </a:cxnLst>
            <a:rect l="0" t="0" r="r" b="b"/>
            <a:pathLst>
              <a:path w="1291" h="419">
                <a:moveTo>
                  <a:pt x="1291" y="0"/>
                </a:moveTo>
                <a:lnTo>
                  <a:pt x="1273" y="5"/>
                </a:lnTo>
                <a:lnTo>
                  <a:pt x="1251" y="11"/>
                </a:lnTo>
                <a:lnTo>
                  <a:pt x="1228" y="17"/>
                </a:lnTo>
                <a:lnTo>
                  <a:pt x="1203" y="23"/>
                </a:lnTo>
                <a:lnTo>
                  <a:pt x="1174" y="29"/>
                </a:lnTo>
                <a:lnTo>
                  <a:pt x="1143" y="35"/>
                </a:lnTo>
                <a:lnTo>
                  <a:pt x="1111" y="40"/>
                </a:lnTo>
                <a:lnTo>
                  <a:pt x="1077" y="46"/>
                </a:lnTo>
                <a:lnTo>
                  <a:pt x="1041" y="52"/>
                </a:lnTo>
                <a:lnTo>
                  <a:pt x="1003" y="56"/>
                </a:lnTo>
                <a:lnTo>
                  <a:pt x="965" y="62"/>
                </a:lnTo>
                <a:lnTo>
                  <a:pt x="924" y="68"/>
                </a:lnTo>
                <a:lnTo>
                  <a:pt x="883" y="72"/>
                </a:lnTo>
                <a:lnTo>
                  <a:pt x="842" y="78"/>
                </a:lnTo>
                <a:lnTo>
                  <a:pt x="798" y="83"/>
                </a:lnTo>
                <a:lnTo>
                  <a:pt x="756" y="87"/>
                </a:lnTo>
                <a:lnTo>
                  <a:pt x="712" y="91"/>
                </a:lnTo>
                <a:lnTo>
                  <a:pt x="668" y="96"/>
                </a:lnTo>
                <a:lnTo>
                  <a:pt x="625" y="100"/>
                </a:lnTo>
                <a:lnTo>
                  <a:pt x="581" y="105"/>
                </a:lnTo>
                <a:lnTo>
                  <a:pt x="538" y="107"/>
                </a:lnTo>
                <a:lnTo>
                  <a:pt x="496" y="112"/>
                </a:lnTo>
                <a:lnTo>
                  <a:pt x="454" y="115"/>
                </a:lnTo>
                <a:lnTo>
                  <a:pt x="411" y="118"/>
                </a:lnTo>
                <a:lnTo>
                  <a:pt x="372" y="121"/>
                </a:lnTo>
                <a:lnTo>
                  <a:pt x="332" y="123"/>
                </a:lnTo>
                <a:lnTo>
                  <a:pt x="293" y="126"/>
                </a:lnTo>
                <a:lnTo>
                  <a:pt x="257" y="129"/>
                </a:lnTo>
                <a:lnTo>
                  <a:pt x="221" y="131"/>
                </a:lnTo>
                <a:lnTo>
                  <a:pt x="189" y="132"/>
                </a:lnTo>
                <a:lnTo>
                  <a:pt x="157" y="134"/>
                </a:lnTo>
                <a:lnTo>
                  <a:pt x="128" y="135"/>
                </a:lnTo>
                <a:lnTo>
                  <a:pt x="112" y="158"/>
                </a:lnTo>
                <a:lnTo>
                  <a:pt x="89" y="193"/>
                </a:lnTo>
                <a:lnTo>
                  <a:pt x="64" y="237"/>
                </a:lnTo>
                <a:lnTo>
                  <a:pt x="39" y="284"/>
                </a:lnTo>
                <a:lnTo>
                  <a:pt x="17" y="330"/>
                </a:lnTo>
                <a:lnTo>
                  <a:pt x="4" y="371"/>
                </a:lnTo>
                <a:lnTo>
                  <a:pt x="0" y="402"/>
                </a:lnTo>
                <a:lnTo>
                  <a:pt x="8" y="419"/>
                </a:lnTo>
                <a:lnTo>
                  <a:pt x="18" y="416"/>
                </a:lnTo>
                <a:lnTo>
                  <a:pt x="33" y="412"/>
                </a:lnTo>
                <a:lnTo>
                  <a:pt x="51" y="409"/>
                </a:lnTo>
                <a:lnTo>
                  <a:pt x="74" y="403"/>
                </a:lnTo>
                <a:lnTo>
                  <a:pt x="100" y="399"/>
                </a:lnTo>
                <a:lnTo>
                  <a:pt x="129" y="394"/>
                </a:lnTo>
                <a:lnTo>
                  <a:pt x="162" y="388"/>
                </a:lnTo>
                <a:lnTo>
                  <a:pt x="197" y="383"/>
                </a:lnTo>
                <a:lnTo>
                  <a:pt x="235" y="377"/>
                </a:lnTo>
                <a:lnTo>
                  <a:pt x="274" y="371"/>
                </a:lnTo>
                <a:lnTo>
                  <a:pt x="315" y="365"/>
                </a:lnTo>
                <a:lnTo>
                  <a:pt x="359" y="359"/>
                </a:lnTo>
                <a:lnTo>
                  <a:pt x="404" y="355"/>
                </a:lnTo>
                <a:lnTo>
                  <a:pt x="449" y="349"/>
                </a:lnTo>
                <a:lnTo>
                  <a:pt x="496" y="343"/>
                </a:lnTo>
                <a:lnTo>
                  <a:pt x="544" y="339"/>
                </a:lnTo>
                <a:lnTo>
                  <a:pt x="591" y="335"/>
                </a:lnTo>
                <a:lnTo>
                  <a:pt x="639" y="330"/>
                </a:lnTo>
                <a:lnTo>
                  <a:pt x="686" y="326"/>
                </a:lnTo>
                <a:lnTo>
                  <a:pt x="733" y="323"/>
                </a:lnTo>
                <a:lnTo>
                  <a:pt x="779" y="320"/>
                </a:lnTo>
                <a:lnTo>
                  <a:pt x="825" y="319"/>
                </a:lnTo>
                <a:lnTo>
                  <a:pt x="867" y="317"/>
                </a:lnTo>
                <a:lnTo>
                  <a:pt x="909" y="317"/>
                </a:lnTo>
                <a:lnTo>
                  <a:pt x="949" y="317"/>
                </a:lnTo>
                <a:lnTo>
                  <a:pt x="987" y="317"/>
                </a:lnTo>
                <a:lnTo>
                  <a:pt x="1022" y="320"/>
                </a:lnTo>
                <a:lnTo>
                  <a:pt x="1055" y="323"/>
                </a:lnTo>
                <a:lnTo>
                  <a:pt x="1085" y="326"/>
                </a:lnTo>
                <a:lnTo>
                  <a:pt x="1111" y="332"/>
                </a:lnTo>
                <a:lnTo>
                  <a:pt x="1133" y="337"/>
                </a:lnTo>
                <a:lnTo>
                  <a:pt x="1152" y="345"/>
                </a:lnTo>
                <a:lnTo>
                  <a:pt x="1166" y="308"/>
                </a:lnTo>
                <a:lnTo>
                  <a:pt x="1182" y="262"/>
                </a:lnTo>
                <a:lnTo>
                  <a:pt x="1200" y="211"/>
                </a:lnTo>
                <a:lnTo>
                  <a:pt x="1218" y="157"/>
                </a:lnTo>
                <a:lnTo>
                  <a:pt x="1235" y="105"/>
                </a:lnTo>
                <a:lnTo>
                  <a:pt x="1253" y="58"/>
                </a:lnTo>
                <a:lnTo>
                  <a:pt x="1272" y="22"/>
                </a:lnTo>
                <a:lnTo>
                  <a:pt x="1291" y="0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1" name="Freeform 787"/>
          <p:cNvSpPr>
            <a:spLocks/>
          </p:cNvSpPr>
          <p:nvPr/>
        </p:nvSpPr>
        <p:spPr bwMode="auto">
          <a:xfrm>
            <a:off x="644512" y="3655996"/>
            <a:ext cx="606425" cy="215900"/>
          </a:xfrm>
          <a:custGeom>
            <a:avLst/>
            <a:gdLst/>
            <a:ahLst/>
            <a:cxnLst>
              <a:cxn ang="0">
                <a:pos x="1079" y="2"/>
              </a:cxn>
              <a:cxn ang="0">
                <a:pos x="1090" y="0"/>
              </a:cxn>
              <a:cxn ang="0">
                <a:pos x="1148" y="101"/>
              </a:cxn>
              <a:cxn ang="0">
                <a:pos x="1128" y="131"/>
              </a:cxn>
              <a:cxn ang="0">
                <a:pos x="1079" y="207"/>
              </a:cxn>
              <a:cxn ang="0">
                <a:pos x="1028" y="300"/>
              </a:cxn>
              <a:cxn ang="0">
                <a:pos x="993" y="382"/>
              </a:cxn>
              <a:cxn ang="0">
                <a:pos x="968" y="385"/>
              </a:cxn>
              <a:cxn ang="0">
                <a:pos x="929" y="389"/>
              </a:cxn>
              <a:cxn ang="0">
                <a:pos x="873" y="393"/>
              </a:cxn>
              <a:cxn ang="0">
                <a:pos x="809" y="396"/>
              </a:cxn>
              <a:cxn ang="0">
                <a:pos x="733" y="401"/>
              </a:cxn>
              <a:cxn ang="0">
                <a:pos x="653" y="404"/>
              </a:cxn>
              <a:cxn ang="0">
                <a:pos x="567" y="408"/>
              </a:cxn>
              <a:cxn ang="0">
                <a:pos x="481" y="411"/>
              </a:cxn>
              <a:cxn ang="0">
                <a:pos x="393" y="414"/>
              </a:cxn>
              <a:cxn ang="0">
                <a:pos x="310" y="417"/>
              </a:cxn>
              <a:cxn ang="0">
                <a:pos x="231" y="421"/>
              </a:cxn>
              <a:cxn ang="0">
                <a:pos x="161" y="423"/>
              </a:cxn>
              <a:cxn ang="0">
                <a:pos x="99" y="425"/>
              </a:cxn>
              <a:cxn ang="0">
                <a:pos x="51" y="428"/>
              </a:cxn>
              <a:cxn ang="0">
                <a:pos x="16" y="430"/>
              </a:cxn>
              <a:cxn ang="0">
                <a:pos x="0" y="431"/>
              </a:cxn>
              <a:cxn ang="0">
                <a:pos x="59" y="414"/>
              </a:cxn>
              <a:cxn ang="0">
                <a:pos x="158" y="395"/>
              </a:cxn>
              <a:cxn ang="0">
                <a:pos x="286" y="376"/>
              </a:cxn>
              <a:cxn ang="0">
                <a:pos x="432" y="361"/>
              </a:cxn>
              <a:cxn ang="0">
                <a:pos x="581" y="350"/>
              </a:cxn>
              <a:cxn ang="0">
                <a:pos x="724" y="342"/>
              </a:cxn>
              <a:cxn ang="0">
                <a:pos x="846" y="342"/>
              </a:cxn>
              <a:cxn ang="0">
                <a:pos x="935" y="350"/>
              </a:cxn>
              <a:cxn ang="0">
                <a:pos x="965" y="267"/>
              </a:cxn>
              <a:cxn ang="0">
                <a:pos x="1001" y="162"/>
              </a:cxn>
              <a:cxn ang="0">
                <a:pos x="1036" y="63"/>
              </a:cxn>
              <a:cxn ang="0">
                <a:pos x="1074" y="5"/>
              </a:cxn>
            </a:cxnLst>
            <a:rect l="0" t="0" r="r" b="b"/>
            <a:pathLst>
              <a:path w="1148" h="431">
                <a:moveTo>
                  <a:pt x="1074" y="5"/>
                </a:moveTo>
                <a:lnTo>
                  <a:pt x="1079" y="2"/>
                </a:lnTo>
                <a:lnTo>
                  <a:pt x="1085" y="0"/>
                </a:lnTo>
                <a:lnTo>
                  <a:pt x="1090" y="0"/>
                </a:lnTo>
                <a:lnTo>
                  <a:pt x="1095" y="2"/>
                </a:lnTo>
                <a:lnTo>
                  <a:pt x="1148" y="101"/>
                </a:lnTo>
                <a:lnTo>
                  <a:pt x="1142" y="110"/>
                </a:lnTo>
                <a:lnTo>
                  <a:pt x="1128" y="131"/>
                </a:lnTo>
                <a:lnTo>
                  <a:pt x="1106" y="166"/>
                </a:lnTo>
                <a:lnTo>
                  <a:pt x="1079" y="207"/>
                </a:lnTo>
                <a:lnTo>
                  <a:pt x="1053" y="254"/>
                </a:lnTo>
                <a:lnTo>
                  <a:pt x="1028" y="300"/>
                </a:lnTo>
                <a:lnTo>
                  <a:pt x="1006" y="344"/>
                </a:lnTo>
                <a:lnTo>
                  <a:pt x="993" y="382"/>
                </a:lnTo>
                <a:lnTo>
                  <a:pt x="983" y="383"/>
                </a:lnTo>
                <a:lnTo>
                  <a:pt x="968" y="385"/>
                </a:lnTo>
                <a:lnTo>
                  <a:pt x="951" y="388"/>
                </a:lnTo>
                <a:lnTo>
                  <a:pt x="929" y="389"/>
                </a:lnTo>
                <a:lnTo>
                  <a:pt x="903" y="391"/>
                </a:lnTo>
                <a:lnTo>
                  <a:pt x="873" y="393"/>
                </a:lnTo>
                <a:lnTo>
                  <a:pt x="843" y="395"/>
                </a:lnTo>
                <a:lnTo>
                  <a:pt x="809" y="396"/>
                </a:lnTo>
                <a:lnTo>
                  <a:pt x="773" y="398"/>
                </a:lnTo>
                <a:lnTo>
                  <a:pt x="733" y="401"/>
                </a:lnTo>
                <a:lnTo>
                  <a:pt x="694" y="402"/>
                </a:lnTo>
                <a:lnTo>
                  <a:pt x="653" y="404"/>
                </a:lnTo>
                <a:lnTo>
                  <a:pt x="611" y="405"/>
                </a:lnTo>
                <a:lnTo>
                  <a:pt x="567" y="408"/>
                </a:lnTo>
                <a:lnTo>
                  <a:pt x="524" y="409"/>
                </a:lnTo>
                <a:lnTo>
                  <a:pt x="481" y="411"/>
                </a:lnTo>
                <a:lnTo>
                  <a:pt x="437" y="412"/>
                </a:lnTo>
                <a:lnTo>
                  <a:pt x="393" y="414"/>
                </a:lnTo>
                <a:lnTo>
                  <a:pt x="351" y="415"/>
                </a:lnTo>
                <a:lnTo>
                  <a:pt x="310" y="417"/>
                </a:lnTo>
                <a:lnTo>
                  <a:pt x="270" y="420"/>
                </a:lnTo>
                <a:lnTo>
                  <a:pt x="231" y="421"/>
                </a:lnTo>
                <a:lnTo>
                  <a:pt x="194" y="421"/>
                </a:lnTo>
                <a:lnTo>
                  <a:pt x="161" y="423"/>
                </a:lnTo>
                <a:lnTo>
                  <a:pt x="129" y="424"/>
                </a:lnTo>
                <a:lnTo>
                  <a:pt x="99" y="425"/>
                </a:lnTo>
                <a:lnTo>
                  <a:pt x="73" y="427"/>
                </a:lnTo>
                <a:lnTo>
                  <a:pt x="51" y="428"/>
                </a:lnTo>
                <a:lnTo>
                  <a:pt x="32" y="428"/>
                </a:lnTo>
                <a:lnTo>
                  <a:pt x="16" y="430"/>
                </a:lnTo>
                <a:lnTo>
                  <a:pt x="6" y="430"/>
                </a:lnTo>
                <a:lnTo>
                  <a:pt x="0" y="431"/>
                </a:lnTo>
                <a:lnTo>
                  <a:pt x="23" y="423"/>
                </a:lnTo>
                <a:lnTo>
                  <a:pt x="59" y="414"/>
                </a:lnTo>
                <a:lnTo>
                  <a:pt x="104" y="404"/>
                </a:lnTo>
                <a:lnTo>
                  <a:pt x="158" y="395"/>
                </a:lnTo>
                <a:lnTo>
                  <a:pt x="219" y="385"/>
                </a:lnTo>
                <a:lnTo>
                  <a:pt x="286" y="376"/>
                </a:lnTo>
                <a:lnTo>
                  <a:pt x="358" y="369"/>
                </a:lnTo>
                <a:lnTo>
                  <a:pt x="432" y="361"/>
                </a:lnTo>
                <a:lnTo>
                  <a:pt x="507" y="354"/>
                </a:lnTo>
                <a:lnTo>
                  <a:pt x="581" y="350"/>
                </a:lnTo>
                <a:lnTo>
                  <a:pt x="654" y="345"/>
                </a:lnTo>
                <a:lnTo>
                  <a:pt x="724" y="342"/>
                </a:lnTo>
                <a:lnTo>
                  <a:pt x="789" y="341"/>
                </a:lnTo>
                <a:lnTo>
                  <a:pt x="846" y="342"/>
                </a:lnTo>
                <a:lnTo>
                  <a:pt x="895" y="345"/>
                </a:lnTo>
                <a:lnTo>
                  <a:pt x="935" y="350"/>
                </a:lnTo>
                <a:lnTo>
                  <a:pt x="949" y="313"/>
                </a:lnTo>
                <a:lnTo>
                  <a:pt x="965" y="267"/>
                </a:lnTo>
                <a:lnTo>
                  <a:pt x="983" y="216"/>
                </a:lnTo>
                <a:lnTo>
                  <a:pt x="1001" y="162"/>
                </a:lnTo>
                <a:lnTo>
                  <a:pt x="1018" y="110"/>
                </a:lnTo>
                <a:lnTo>
                  <a:pt x="1036" y="63"/>
                </a:lnTo>
                <a:lnTo>
                  <a:pt x="1055" y="27"/>
                </a:lnTo>
                <a:lnTo>
                  <a:pt x="1074" y="5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2" name="Freeform 788"/>
          <p:cNvSpPr>
            <a:spLocks/>
          </p:cNvSpPr>
          <p:nvPr/>
        </p:nvSpPr>
        <p:spPr bwMode="auto">
          <a:xfrm>
            <a:off x="1152512" y="3660758"/>
            <a:ext cx="47625" cy="109538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5"/>
              </a:cxn>
              <a:cxn ang="0">
                <a:pos x="1" y="217"/>
              </a:cxn>
              <a:cxn ang="0">
                <a:pos x="4" y="219"/>
              </a:cxn>
              <a:cxn ang="0">
                <a:pos x="7" y="220"/>
              </a:cxn>
              <a:cxn ang="0">
                <a:pos x="10" y="220"/>
              </a:cxn>
              <a:cxn ang="0">
                <a:pos x="13" y="219"/>
              </a:cxn>
              <a:cxn ang="0">
                <a:pos x="16" y="216"/>
              </a:cxn>
              <a:cxn ang="0">
                <a:pos x="17" y="213"/>
              </a:cxn>
              <a:cxn ang="0">
                <a:pos x="24" y="182"/>
              </a:cxn>
              <a:cxn ang="0">
                <a:pos x="36" y="149"/>
              </a:cxn>
              <a:cxn ang="0">
                <a:pos x="49" y="114"/>
              </a:cxn>
              <a:cxn ang="0">
                <a:pos x="62" y="81"/>
              </a:cxn>
              <a:cxn ang="0">
                <a:pos x="74" y="50"/>
              </a:cxn>
              <a:cxn ang="0">
                <a:pos x="84" y="25"/>
              </a:cxn>
              <a:cxn ang="0">
                <a:pos x="90" y="8"/>
              </a:cxn>
              <a:cxn ang="0">
                <a:pos x="89" y="0"/>
              </a:cxn>
              <a:cxn ang="0">
                <a:pos x="81" y="11"/>
              </a:cxn>
              <a:cxn ang="0">
                <a:pos x="71" y="28"/>
              </a:cxn>
              <a:cxn ang="0">
                <a:pos x="57" y="53"/>
              </a:cxn>
              <a:cxn ang="0">
                <a:pos x="42" y="82"/>
              </a:cxn>
              <a:cxn ang="0">
                <a:pos x="29" y="114"/>
              </a:cxn>
              <a:cxn ang="0">
                <a:pos x="16" y="148"/>
              </a:cxn>
              <a:cxn ang="0">
                <a:pos x="5" y="181"/>
              </a:cxn>
              <a:cxn ang="0">
                <a:pos x="0" y="212"/>
              </a:cxn>
            </a:cxnLst>
            <a:rect l="0" t="0" r="r" b="b"/>
            <a:pathLst>
              <a:path w="90" h="220">
                <a:moveTo>
                  <a:pt x="0" y="212"/>
                </a:moveTo>
                <a:lnTo>
                  <a:pt x="0" y="215"/>
                </a:lnTo>
                <a:lnTo>
                  <a:pt x="1" y="217"/>
                </a:lnTo>
                <a:lnTo>
                  <a:pt x="4" y="219"/>
                </a:lnTo>
                <a:lnTo>
                  <a:pt x="7" y="220"/>
                </a:lnTo>
                <a:lnTo>
                  <a:pt x="10" y="220"/>
                </a:lnTo>
                <a:lnTo>
                  <a:pt x="13" y="219"/>
                </a:lnTo>
                <a:lnTo>
                  <a:pt x="16" y="216"/>
                </a:lnTo>
                <a:lnTo>
                  <a:pt x="17" y="213"/>
                </a:lnTo>
                <a:lnTo>
                  <a:pt x="24" y="182"/>
                </a:lnTo>
                <a:lnTo>
                  <a:pt x="36" y="149"/>
                </a:lnTo>
                <a:lnTo>
                  <a:pt x="49" y="114"/>
                </a:lnTo>
                <a:lnTo>
                  <a:pt x="62" y="81"/>
                </a:lnTo>
                <a:lnTo>
                  <a:pt x="74" y="50"/>
                </a:lnTo>
                <a:lnTo>
                  <a:pt x="84" y="25"/>
                </a:lnTo>
                <a:lnTo>
                  <a:pt x="90" y="8"/>
                </a:lnTo>
                <a:lnTo>
                  <a:pt x="89" y="0"/>
                </a:lnTo>
                <a:lnTo>
                  <a:pt x="81" y="11"/>
                </a:lnTo>
                <a:lnTo>
                  <a:pt x="71" y="28"/>
                </a:lnTo>
                <a:lnTo>
                  <a:pt x="57" y="53"/>
                </a:lnTo>
                <a:lnTo>
                  <a:pt x="42" y="82"/>
                </a:lnTo>
                <a:lnTo>
                  <a:pt x="29" y="114"/>
                </a:lnTo>
                <a:lnTo>
                  <a:pt x="16" y="148"/>
                </a:lnTo>
                <a:lnTo>
                  <a:pt x="5" y="181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3" name="Freeform 789"/>
          <p:cNvSpPr>
            <a:spLocks/>
          </p:cNvSpPr>
          <p:nvPr/>
        </p:nvSpPr>
        <p:spPr bwMode="auto">
          <a:xfrm>
            <a:off x="634987" y="3743308"/>
            <a:ext cx="41275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3" y="45"/>
              </a:cxn>
              <a:cxn ang="0">
                <a:pos x="20" y="45"/>
              </a:cxn>
              <a:cxn ang="0">
                <a:pos x="29" y="45"/>
              </a:cxn>
              <a:cxn ang="0">
                <a:pos x="38" y="44"/>
              </a:cxn>
              <a:cxn ang="0">
                <a:pos x="47" y="42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3"/>
              </a:cxn>
              <a:cxn ang="0">
                <a:pos x="73" y="17"/>
              </a:cxn>
              <a:cxn ang="0">
                <a:pos x="73" y="16"/>
              </a:cxn>
              <a:cxn ang="0">
                <a:pos x="75" y="13"/>
              </a:cxn>
              <a:cxn ang="0">
                <a:pos x="76" y="10"/>
              </a:cxn>
              <a:cxn ang="0">
                <a:pos x="73" y="6"/>
              </a:cxn>
              <a:cxn ang="0">
                <a:pos x="69" y="3"/>
              </a:cxn>
              <a:cxn ang="0">
                <a:pos x="58" y="1"/>
              </a:cxn>
              <a:cxn ang="0">
                <a:pos x="44" y="0"/>
              </a:cxn>
              <a:cxn ang="0">
                <a:pos x="20" y="1"/>
              </a:cxn>
              <a:cxn ang="0">
                <a:pos x="12" y="6"/>
              </a:cxn>
              <a:cxn ang="0">
                <a:pos x="4" y="15"/>
              </a:cxn>
              <a:cxn ang="0">
                <a:pos x="0" y="26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2"/>
                </a:lnTo>
                <a:lnTo>
                  <a:pt x="13" y="45"/>
                </a:lnTo>
                <a:lnTo>
                  <a:pt x="20" y="45"/>
                </a:lnTo>
                <a:lnTo>
                  <a:pt x="29" y="45"/>
                </a:lnTo>
                <a:lnTo>
                  <a:pt x="38" y="44"/>
                </a:lnTo>
                <a:lnTo>
                  <a:pt x="47" y="42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3"/>
                </a:lnTo>
                <a:lnTo>
                  <a:pt x="73" y="17"/>
                </a:lnTo>
                <a:lnTo>
                  <a:pt x="73" y="16"/>
                </a:lnTo>
                <a:lnTo>
                  <a:pt x="75" y="13"/>
                </a:lnTo>
                <a:lnTo>
                  <a:pt x="76" y="10"/>
                </a:lnTo>
                <a:lnTo>
                  <a:pt x="73" y="6"/>
                </a:lnTo>
                <a:lnTo>
                  <a:pt x="69" y="3"/>
                </a:lnTo>
                <a:lnTo>
                  <a:pt x="58" y="1"/>
                </a:lnTo>
                <a:lnTo>
                  <a:pt x="44" y="0"/>
                </a:lnTo>
                <a:lnTo>
                  <a:pt x="20" y="1"/>
                </a:lnTo>
                <a:lnTo>
                  <a:pt x="12" y="6"/>
                </a:lnTo>
                <a:lnTo>
                  <a:pt x="4" y="15"/>
                </a:lnTo>
                <a:lnTo>
                  <a:pt x="0" y="26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4" name="Freeform 790"/>
          <p:cNvSpPr>
            <a:spLocks/>
          </p:cNvSpPr>
          <p:nvPr/>
        </p:nvSpPr>
        <p:spPr bwMode="auto">
          <a:xfrm>
            <a:off x="688962" y="3740133"/>
            <a:ext cx="41275" cy="2381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8" y="41"/>
              </a:cxn>
              <a:cxn ang="0">
                <a:pos x="13" y="44"/>
              </a:cxn>
              <a:cxn ang="0">
                <a:pos x="21" y="44"/>
              </a:cxn>
              <a:cxn ang="0">
                <a:pos x="29" y="44"/>
              </a:cxn>
              <a:cxn ang="0">
                <a:pos x="38" y="42"/>
              </a:cxn>
              <a:cxn ang="0">
                <a:pos x="47" y="41"/>
              </a:cxn>
              <a:cxn ang="0">
                <a:pos x="56" y="41"/>
              </a:cxn>
              <a:cxn ang="0">
                <a:pos x="63" y="41"/>
              </a:cxn>
              <a:cxn ang="0">
                <a:pos x="67" y="37"/>
              </a:cxn>
              <a:cxn ang="0">
                <a:pos x="70" y="29"/>
              </a:cxn>
              <a:cxn ang="0">
                <a:pos x="73" y="22"/>
              </a:cxn>
              <a:cxn ang="0">
                <a:pos x="73" y="18"/>
              </a:cxn>
              <a:cxn ang="0">
                <a:pos x="73" y="15"/>
              </a:cxn>
              <a:cxn ang="0">
                <a:pos x="75" y="12"/>
              </a:cxn>
              <a:cxn ang="0">
                <a:pos x="76" y="9"/>
              </a:cxn>
              <a:cxn ang="0">
                <a:pos x="73" y="5"/>
              </a:cxn>
              <a:cxn ang="0">
                <a:pos x="69" y="2"/>
              </a:cxn>
              <a:cxn ang="0">
                <a:pos x="59" y="0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5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4">
                <a:moveTo>
                  <a:pt x="3" y="37"/>
                </a:moveTo>
                <a:lnTo>
                  <a:pt x="8" y="41"/>
                </a:lnTo>
                <a:lnTo>
                  <a:pt x="13" y="44"/>
                </a:lnTo>
                <a:lnTo>
                  <a:pt x="21" y="44"/>
                </a:lnTo>
                <a:lnTo>
                  <a:pt x="29" y="44"/>
                </a:lnTo>
                <a:lnTo>
                  <a:pt x="38" y="42"/>
                </a:lnTo>
                <a:lnTo>
                  <a:pt x="47" y="41"/>
                </a:lnTo>
                <a:lnTo>
                  <a:pt x="56" y="41"/>
                </a:lnTo>
                <a:lnTo>
                  <a:pt x="63" y="41"/>
                </a:lnTo>
                <a:lnTo>
                  <a:pt x="67" y="37"/>
                </a:lnTo>
                <a:lnTo>
                  <a:pt x="70" y="29"/>
                </a:lnTo>
                <a:lnTo>
                  <a:pt x="73" y="22"/>
                </a:lnTo>
                <a:lnTo>
                  <a:pt x="73" y="18"/>
                </a:lnTo>
                <a:lnTo>
                  <a:pt x="73" y="15"/>
                </a:lnTo>
                <a:lnTo>
                  <a:pt x="75" y="12"/>
                </a:lnTo>
                <a:lnTo>
                  <a:pt x="76" y="9"/>
                </a:lnTo>
                <a:lnTo>
                  <a:pt x="73" y="5"/>
                </a:lnTo>
                <a:lnTo>
                  <a:pt x="69" y="2"/>
                </a:lnTo>
                <a:lnTo>
                  <a:pt x="59" y="0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5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5" name="Freeform 791"/>
          <p:cNvSpPr>
            <a:spLocks/>
          </p:cNvSpPr>
          <p:nvPr/>
        </p:nvSpPr>
        <p:spPr bwMode="auto">
          <a:xfrm>
            <a:off x="739762" y="3738546"/>
            <a:ext cx="39687" cy="23812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3"/>
              </a:cxn>
              <a:cxn ang="0">
                <a:pos x="14" y="45"/>
              </a:cxn>
              <a:cxn ang="0">
                <a:pos x="22" y="45"/>
              </a:cxn>
              <a:cxn ang="0">
                <a:pos x="30" y="45"/>
              </a:cxn>
              <a:cxn ang="0">
                <a:pos x="39" y="44"/>
              </a:cxn>
              <a:cxn ang="0">
                <a:pos x="48" y="43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4"/>
              </a:cxn>
              <a:cxn ang="0">
                <a:pos x="74" y="18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2"/>
              </a:cxn>
              <a:cxn ang="0">
                <a:pos x="44" y="0"/>
              </a:cxn>
              <a:cxn ang="0">
                <a:pos x="20" y="2"/>
              </a:cxn>
              <a:cxn ang="0">
                <a:pos x="11" y="6"/>
              </a:cxn>
              <a:cxn ang="0">
                <a:pos x="4" y="15"/>
              </a:cxn>
              <a:cxn ang="0">
                <a:pos x="0" y="26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3"/>
                </a:lnTo>
                <a:lnTo>
                  <a:pt x="14" y="45"/>
                </a:lnTo>
                <a:lnTo>
                  <a:pt x="22" y="45"/>
                </a:lnTo>
                <a:lnTo>
                  <a:pt x="30" y="45"/>
                </a:lnTo>
                <a:lnTo>
                  <a:pt x="39" y="44"/>
                </a:lnTo>
                <a:lnTo>
                  <a:pt x="48" y="43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1"/>
                </a:lnTo>
                <a:lnTo>
                  <a:pt x="73" y="24"/>
                </a:lnTo>
                <a:lnTo>
                  <a:pt x="74" y="18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2"/>
                </a:lnTo>
                <a:lnTo>
                  <a:pt x="44" y="0"/>
                </a:lnTo>
                <a:lnTo>
                  <a:pt x="20" y="2"/>
                </a:lnTo>
                <a:lnTo>
                  <a:pt x="11" y="6"/>
                </a:lnTo>
                <a:lnTo>
                  <a:pt x="4" y="15"/>
                </a:lnTo>
                <a:lnTo>
                  <a:pt x="0" y="26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6" name="Freeform 792"/>
          <p:cNvSpPr>
            <a:spLocks/>
          </p:cNvSpPr>
          <p:nvPr/>
        </p:nvSpPr>
        <p:spPr bwMode="auto">
          <a:xfrm>
            <a:off x="800087" y="3740133"/>
            <a:ext cx="39687" cy="23813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4" y="45"/>
              </a:cxn>
              <a:cxn ang="0">
                <a:pos x="22" y="45"/>
              </a:cxn>
              <a:cxn ang="0">
                <a:pos x="30" y="45"/>
              </a:cxn>
              <a:cxn ang="0">
                <a:pos x="39" y="43"/>
              </a:cxn>
              <a:cxn ang="0">
                <a:pos x="48" y="42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0"/>
              </a:cxn>
              <a:cxn ang="0">
                <a:pos x="73" y="22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4"/>
              </a:cxn>
              <a:cxn ang="0">
                <a:pos x="0" y="24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2"/>
                </a:lnTo>
                <a:lnTo>
                  <a:pt x="14" y="45"/>
                </a:lnTo>
                <a:lnTo>
                  <a:pt x="22" y="45"/>
                </a:lnTo>
                <a:lnTo>
                  <a:pt x="30" y="45"/>
                </a:lnTo>
                <a:lnTo>
                  <a:pt x="39" y="43"/>
                </a:lnTo>
                <a:lnTo>
                  <a:pt x="48" y="42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0"/>
                </a:lnTo>
                <a:lnTo>
                  <a:pt x="73" y="22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4"/>
                </a:lnTo>
                <a:lnTo>
                  <a:pt x="0" y="24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7" name="Freeform 793"/>
          <p:cNvSpPr>
            <a:spLocks/>
          </p:cNvSpPr>
          <p:nvPr/>
        </p:nvSpPr>
        <p:spPr bwMode="auto">
          <a:xfrm>
            <a:off x="866762" y="3736958"/>
            <a:ext cx="41275" cy="23813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3"/>
              </a:cxn>
              <a:cxn ang="0">
                <a:pos x="13" y="46"/>
              </a:cxn>
              <a:cxn ang="0">
                <a:pos x="21" y="46"/>
              </a:cxn>
              <a:cxn ang="0">
                <a:pos x="29" y="46"/>
              </a:cxn>
              <a:cxn ang="0">
                <a:pos x="38" y="44"/>
              </a:cxn>
              <a:cxn ang="0">
                <a:pos x="47" y="43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4"/>
              </a:cxn>
              <a:cxn ang="0">
                <a:pos x="73" y="18"/>
              </a:cxn>
              <a:cxn ang="0">
                <a:pos x="73" y="16"/>
              </a:cxn>
              <a:cxn ang="0">
                <a:pos x="75" y="13"/>
              </a:cxn>
              <a:cxn ang="0">
                <a:pos x="76" y="11"/>
              </a:cxn>
              <a:cxn ang="0">
                <a:pos x="73" y="6"/>
              </a:cxn>
              <a:cxn ang="0">
                <a:pos x="69" y="3"/>
              </a:cxn>
              <a:cxn ang="0">
                <a:pos x="59" y="2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5" y="15"/>
              </a:cxn>
              <a:cxn ang="0">
                <a:pos x="0" y="27"/>
              </a:cxn>
              <a:cxn ang="0">
                <a:pos x="3" y="38"/>
              </a:cxn>
            </a:cxnLst>
            <a:rect l="0" t="0" r="r" b="b"/>
            <a:pathLst>
              <a:path w="76" h="46">
                <a:moveTo>
                  <a:pt x="3" y="38"/>
                </a:moveTo>
                <a:lnTo>
                  <a:pt x="7" y="43"/>
                </a:lnTo>
                <a:lnTo>
                  <a:pt x="13" y="46"/>
                </a:lnTo>
                <a:lnTo>
                  <a:pt x="21" y="46"/>
                </a:lnTo>
                <a:lnTo>
                  <a:pt x="29" y="46"/>
                </a:lnTo>
                <a:lnTo>
                  <a:pt x="38" y="44"/>
                </a:lnTo>
                <a:lnTo>
                  <a:pt x="47" y="43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4"/>
                </a:lnTo>
                <a:lnTo>
                  <a:pt x="73" y="18"/>
                </a:lnTo>
                <a:lnTo>
                  <a:pt x="73" y="16"/>
                </a:lnTo>
                <a:lnTo>
                  <a:pt x="75" y="13"/>
                </a:lnTo>
                <a:lnTo>
                  <a:pt x="76" y="11"/>
                </a:lnTo>
                <a:lnTo>
                  <a:pt x="73" y="6"/>
                </a:lnTo>
                <a:lnTo>
                  <a:pt x="69" y="3"/>
                </a:lnTo>
                <a:lnTo>
                  <a:pt x="59" y="2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5" y="15"/>
                </a:lnTo>
                <a:lnTo>
                  <a:pt x="0" y="27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8" name="Freeform 794"/>
          <p:cNvSpPr>
            <a:spLocks/>
          </p:cNvSpPr>
          <p:nvPr/>
        </p:nvSpPr>
        <p:spPr bwMode="auto">
          <a:xfrm>
            <a:off x="919149" y="3727433"/>
            <a:ext cx="39688" cy="22225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7" y="42"/>
              </a:cxn>
              <a:cxn ang="0">
                <a:pos x="14" y="45"/>
              </a:cxn>
              <a:cxn ang="0">
                <a:pos x="21" y="45"/>
              </a:cxn>
              <a:cxn ang="0">
                <a:pos x="30" y="45"/>
              </a:cxn>
              <a:cxn ang="0">
                <a:pos x="39" y="44"/>
              </a:cxn>
              <a:cxn ang="0">
                <a:pos x="48" y="42"/>
              </a:cxn>
              <a:cxn ang="0">
                <a:pos x="57" y="42"/>
              </a:cxn>
              <a:cxn ang="0">
                <a:pos x="64" y="42"/>
              </a:cxn>
              <a:cxn ang="0">
                <a:pos x="67" y="38"/>
              </a:cxn>
              <a:cxn ang="0">
                <a:pos x="70" y="31"/>
              </a:cxn>
              <a:cxn ang="0">
                <a:pos x="73" y="23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5"/>
              </a:cxn>
              <a:cxn ang="0">
                <a:pos x="0" y="26"/>
              </a:cxn>
              <a:cxn ang="0">
                <a:pos x="2" y="38"/>
              </a:cxn>
            </a:cxnLst>
            <a:rect l="0" t="0" r="r" b="b"/>
            <a:pathLst>
              <a:path w="76" h="45">
                <a:moveTo>
                  <a:pt x="2" y="38"/>
                </a:moveTo>
                <a:lnTo>
                  <a:pt x="7" y="42"/>
                </a:lnTo>
                <a:lnTo>
                  <a:pt x="14" y="45"/>
                </a:lnTo>
                <a:lnTo>
                  <a:pt x="21" y="45"/>
                </a:lnTo>
                <a:lnTo>
                  <a:pt x="30" y="45"/>
                </a:lnTo>
                <a:lnTo>
                  <a:pt x="39" y="44"/>
                </a:lnTo>
                <a:lnTo>
                  <a:pt x="48" y="42"/>
                </a:lnTo>
                <a:lnTo>
                  <a:pt x="57" y="42"/>
                </a:lnTo>
                <a:lnTo>
                  <a:pt x="64" y="42"/>
                </a:lnTo>
                <a:lnTo>
                  <a:pt x="67" y="38"/>
                </a:lnTo>
                <a:lnTo>
                  <a:pt x="70" y="31"/>
                </a:lnTo>
                <a:lnTo>
                  <a:pt x="73" y="23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5"/>
                </a:lnTo>
                <a:lnTo>
                  <a:pt x="0" y="26"/>
                </a:lnTo>
                <a:lnTo>
                  <a:pt x="2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9" name="Freeform 795"/>
          <p:cNvSpPr>
            <a:spLocks/>
          </p:cNvSpPr>
          <p:nvPr/>
        </p:nvSpPr>
        <p:spPr bwMode="auto">
          <a:xfrm>
            <a:off x="971537" y="3730608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8" y="41"/>
              </a:cxn>
              <a:cxn ang="0">
                <a:pos x="15" y="43"/>
              </a:cxn>
              <a:cxn ang="0">
                <a:pos x="22" y="43"/>
              </a:cxn>
              <a:cxn ang="0">
                <a:pos x="31" y="43"/>
              </a:cxn>
              <a:cxn ang="0">
                <a:pos x="40" y="42"/>
              </a:cxn>
              <a:cxn ang="0">
                <a:pos x="49" y="41"/>
              </a:cxn>
              <a:cxn ang="0">
                <a:pos x="57" y="41"/>
              </a:cxn>
              <a:cxn ang="0">
                <a:pos x="65" y="41"/>
              </a:cxn>
              <a:cxn ang="0">
                <a:pos x="68" y="36"/>
              </a:cxn>
              <a:cxn ang="0">
                <a:pos x="70" y="29"/>
              </a:cxn>
              <a:cxn ang="0">
                <a:pos x="73" y="22"/>
              </a:cxn>
              <a:cxn ang="0">
                <a:pos x="75" y="17"/>
              </a:cxn>
              <a:cxn ang="0">
                <a:pos x="75" y="14"/>
              </a:cxn>
              <a:cxn ang="0">
                <a:pos x="76" y="11"/>
              </a:cxn>
              <a:cxn ang="0">
                <a:pos x="76" y="9"/>
              </a:cxn>
              <a:cxn ang="0">
                <a:pos x="75" y="4"/>
              </a:cxn>
              <a:cxn ang="0">
                <a:pos x="69" y="1"/>
              </a:cxn>
              <a:cxn ang="0">
                <a:pos x="59" y="0"/>
              </a:cxn>
              <a:cxn ang="0">
                <a:pos x="44" y="0"/>
              </a:cxn>
              <a:cxn ang="0">
                <a:pos x="21" y="1"/>
              </a:cxn>
              <a:cxn ang="0">
                <a:pos x="12" y="6"/>
              </a:cxn>
              <a:cxn ang="0">
                <a:pos x="5" y="13"/>
              </a:cxn>
              <a:cxn ang="0">
                <a:pos x="0" y="25"/>
              </a:cxn>
              <a:cxn ang="0">
                <a:pos x="3" y="36"/>
              </a:cxn>
            </a:cxnLst>
            <a:rect l="0" t="0" r="r" b="b"/>
            <a:pathLst>
              <a:path w="76" h="43">
                <a:moveTo>
                  <a:pt x="3" y="36"/>
                </a:moveTo>
                <a:lnTo>
                  <a:pt x="8" y="41"/>
                </a:lnTo>
                <a:lnTo>
                  <a:pt x="15" y="43"/>
                </a:lnTo>
                <a:lnTo>
                  <a:pt x="22" y="43"/>
                </a:lnTo>
                <a:lnTo>
                  <a:pt x="31" y="43"/>
                </a:lnTo>
                <a:lnTo>
                  <a:pt x="40" y="42"/>
                </a:lnTo>
                <a:lnTo>
                  <a:pt x="49" y="41"/>
                </a:lnTo>
                <a:lnTo>
                  <a:pt x="57" y="41"/>
                </a:lnTo>
                <a:lnTo>
                  <a:pt x="65" y="41"/>
                </a:lnTo>
                <a:lnTo>
                  <a:pt x="68" y="36"/>
                </a:lnTo>
                <a:lnTo>
                  <a:pt x="70" y="29"/>
                </a:lnTo>
                <a:lnTo>
                  <a:pt x="73" y="22"/>
                </a:lnTo>
                <a:lnTo>
                  <a:pt x="75" y="17"/>
                </a:lnTo>
                <a:lnTo>
                  <a:pt x="75" y="14"/>
                </a:lnTo>
                <a:lnTo>
                  <a:pt x="76" y="11"/>
                </a:lnTo>
                <a:lnTo>
                  <a:pt x="76" y="9"/>
                </a:lnTo>
                <a:lnTo>
                  <a:pt x="75" y="4"/>
                </a:lnTo>
                <a:lnTo>
                  <a:pt x="69" y="1"/>
                </a:lnTo>
                <a:lnTo>
                  <a:pt x="59" y="0"/>
                </a:lnTo>
                <a:lnTo>
                  <a:pt x="44" y="0"/>
                </a:lnTo>
                <a:lnTo>
                  <a:pt x="21" y="1"/>
                </a:lnTo>
                <a:lnTo>
                  <a:pt x="12" y="6"/>
                </a:lnTo>
                <a:lnTo>
                  <a:pt x="5" y="13"/>
                </a:lnTo>
                <a:lnTo>
                  <a:pt x="0" y="25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0" name="Freeform 796"/>
          <p:cNvSpPr>
            <a:spLocks/>
          </p:cNvSpPr>
          <p:nvPr/>
        </p:nvSpPr>
        <p:spPr bwMode="auto">
          <a:xfrm>
            <a:off x="1030274" y="3719496"/>
            <a:ext cx="38100" cy="20637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0"/>
              </a:cxn>
              <a:cxn ang="0">
                <a:pos x="13" y="43"/>
              </a:cxn>
              <a:cxn ang="0">
                <a:pos x="20" y="43"/>
              </a:cxn>
              <a:cxn ang="0">
                <a:pos x="29" y="43"/>
              </a:cxn>
              <a:cxn ang="0">
                <a:pos x="38" y="42"/>
              </a:cxn>
              <a:cxn ang="0">
                <a:pos x="47" y="40"/>
              </a:cxn>
              <a:cxn ang="0">
                <a:pos x="55" y="40"/>
              </a:cxn>
              <a:cxn ang="0">
                <a:pos x="63" y="40"/>
              </a:cxn>
              <a:cxn ang="0">
                <a:pos x="66" y="36"/>
              </a:cxn>
              <a:cxn ang="0">
                <a:pos x="69" y="29"/>
              </a:cxn>
              <a:cxn ang="0">
                <a:pos x="71" y="21"/>
              </a:cxn>
              <a:cxn ang="0">
                <a:pos x="73" y="17"/>
              </a:cxn>
              <a:cxn ang="0">
                <a:pos x="73" y="14"/>
              </a:cxn>
              <a:cxn ang="0">
                <a:pos x="74" y="11"/>
              </a:cxn>
              <a:cxn ang="0">
                <a:pos x="74" y="8"/>
              </a:cxn>
              <a:cxn ang="0">
                <a:pos x="73" y="4"/>
              </a:cxn>
              <a:cxn ang="0">
                <a:pos x="69" y="1"/>
              </a:cxn>
              <a:cxn ang="0">
                <a:pos x="58" y="0"/>
              </a:cxn>
              <a:cxn ang="0">
                <a:pos x="42" y="0"/>
              </a:cxn>
              <a:cxn ang="0">
                <a:pos x="19" y="1"/>
              </a:cxn>
              <a:cxn ang="0">
                <a:pos x="12" y="5"/>
              </a:cxn>
              <a:cxn ang="0">
                <a:pos x="4" y="13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4" h="43">
                <a:moveTo>
                  <a:pt x="3" y="36"/>
                </a:moveTo>
                <a:lnTo>
                  <a:pt x="7" y="40"/>
                </a:lnTo>
                <a:lnTo>
                  <a:pt x="13" y="43"/>
                </a:lnTo>
                <a:lnTo>
                  <a:pt x="20" y="43"/>
                </a:lnTo>
                <a:lnTo>
                  <a:pt x="29" y="43"/>
                </a:lnTo>
                <a:lnTo>
                  <a:pt x="38" y="42"/>
                </a:lnTo>
                <a:lnTo>
                  <a:pt x="47" y="40"/>
                </a:lnTo>
                <a:lnTo>
                  <a:pt x="55" y="40"/>
                </a:lnTo>
                <a:lnTo>
                  <a:pt x="63" y="40"/>
                </a:lnTo>
                <a:lnTo>
                  <a:pt x="66" y="36"/>
                </a:lnTo>
                <a:lnTo>
                  <a:pt x="69" y="29"/>
                </a:lnTo>
                <a:lnTo>
                  <a:pt x="71" y="21"/>
                </a:lnTo>
                <a:lnTo>
                  <a:pt x="73" y="17"/>
                </a:lnTo>
                <a:lnTo>
                  <a:pt x="73" y="14"/>
                </a:lnTo>
                <a:lnTo>
                  <a:pt x="74" y="11"/>
                </a:lnTo>
                <a:lnTo>
                  <a:pt x="74" y="8"/>
                </a:lnTo>
                <a:lnTo>
                  <a:pt x="73" y="4"/>
                </a:lnTo>
                <a:lnTo>
                  <a:pt x="69" y="1"/>
                </a:lnTo>
                <a:lnTo>
                  <a:pt x="58" y="0"/>
                </a:lnTo>
                <a:lnTo>
                  <a:pt x="42" y="0"/>
                </a:lnTo>
                <a:lnTo>
                  <a:pt x="19" y="1"/>
                </a:lnTo>
                <a:lnTo>
                  <a:pt x="12" y="5"/>
                </a:lnTo>
                <a:lnTo>
                  <a:pt x="4" y="13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1" name="Freeform 797"/>
          <p:cNvSpPr>
            <a:spLocks/>
          </p:cNvSpPr>
          <p:nvPr/>
        </p:nvSpPr>
        <p:spPr bwMode="auto">
          <a:xfrm>
            <a:off x="1095362" y="3719496"/>
            <a:ext cx="39687" cy="22225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7" y="41"/>
              </a:cxn>
              <a:cxn ang="0">
                <a:pos x="14" y="44"/>
              </a:cxn>
              <a:cxn ang="0">
                <a:pos x="21" y="44"/>
              </a:cxn>
              <a:cxn ang="0">
                <a:pos x="30" y="44"/>
              </a:cxn>
              <a:cxn ang="0">
                <a:pos x="39" y="43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37"/>
              </a:cxn>
              <a:cxn ang="0">
                <a:pos x="70" y="30"/>
              </a:cxn>
              <a:cxn ang="0">
                <a:pos x="73" y="22"/>
              </a:cxn>
              <a:cxn ang="0">
                <a:pos x="74" y="18"/>
              </a:cxn>
              <a:cxn ang="0">
                <a:pos x="74" y="15"/>
              </a:cxn>
              <a:cxn ang="0">
                <a:pos x="76" y="12"/>
              </a:cxn>
              <a:cxn ang="0">
                <a:pos x="76" y="9"/>
              </a:cxn>
              <a:cxn ang="0">
                <a:pos x="74" y="5"/>
              </a:cxn>
              <a:cxn ang="0">
                <a:pos x="68" y="2"/>
              </a:cxn>
              <a:cxn ang="0">
                <a:pos x="58" y="0"/>
              </a:cxn>
              <a:cxn ang="0">
                <a:pos x="43" y="0"/>
              </a:cxn>
              <a:cxn ang="0">
                <a:pos x="20" y="2"/>
              </a:cxn>
              <a:cxn ang="0">
                <a:pos x="11" y="6"/>
              </a:cxn>
              <a:cxn ang="0">
                <a:pos x="4" y="14"/>
              </a:cxn>
              <a:cxn ang="0">
                <a:pos x="0" y="25"/>
              </a:cxn>
              <a:cxn ang="0">
                <a:pos x="2" y="37"/>
              </a:cxn>
            </a:cxnLst>
            <a:rect l="0" t="0" r="r" b="b"/>
            <a:pathLst>
              <a:path w="76" h="44">
                <a:moveTo>
                  <a:pt x="2" y="37"/>
                </a:moveTo>
                <a:lnTo>
                  <a:pt x="7" y="41"/>
                </a:lnTo>
                <a:lnTo>
                  <a:pt x="14" y="44"/>
                </a:lnTo>
                <a:lnTo>
                  <a:pt x="21" y="44"/>
                </a:lnTo>
                <a:lnTo>
                  <a:pt x="30" y="44"/>
                </a:lnTo>
                <a:lnTo>
                  <a:pt x="39" y="43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37"/>
                </a:lnTo>
                <a:lnTo>
                  <a:pt x="70" y="30"/>
                </a:lnTo>
                <a:lnTo>
                  <a:pt x="73" y="22"/>
                </a:lnTo>
                <a:lnTo>
                  <a:pt x="74" y="18"/>
                </a:lnTo>
                <a:lnTo>
                  <a:pt x="74" y="15"/>
                </a:lnTo>
                <a:lnTo>
                  <a:pt x="76" y="12"/>
                </a:lnTo>
                <a:lnTo>
                  <a:pt x="76" y="9"/>
                </a:lnTo>
                <a:lnTo>
                  <a:pt x="74" y="5"/>
                </a:lnTo>
                <a:lnTo>
                  <a:pt x="68" y="2"/>
                </a:lnTo>
                <a:lnTo>
                  <a:pt x="58" y="0"/>
                </a:lnTo>
                <a:lnTo>
                  <a:pt x="43" y="0"/>
                </a:lnTo>
                <a:lnTo>
                  <a:pt x="20" y="2"/>
                </a:lnTo>
                <a:lnTo>
                  <a:pt x="11" y="6"/>
                </a:lnTo>
                <a:lnTo>
                  <a:pt x="4" y="14"/>
                </a:lnTo>
                <a:lnTo>
                  <a:pt x="0" y="25"/>
                </a:lnTo>
                <a:lnTo>
                  <a:pt x="2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2" name="Freeform 798"/>
          <p:cNvSpPr>
            <a:spLocks/>
          </p:cNvSpPr>
          <p:nvPr/>
        </p:nvSpPr>
        <p:spPr bwMode="auto">
          <a:xfrm>
            <a:off x="1050912" y="3760771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8" y="40"/>
              </a:cxn>
              <a:cxn ang="0">
                <a:pos x="15" y="43"/>
              </a:cxn>
              <a:cxn ang="0">
                <a:pos x="22" y="45"/>
              </a:cxn>
              <a:cxn ang="0">
                <a:pos x="31" y="43"/>
              </a:cxn>
              <a:cxn ang="0">
                <a:pos x="40" y="43"/>
              </a:cxn>
              <a:cxn ang="0">
                <a:pos x="49" y="42"/>
              </a:cxn>
              <a:cxn ang="0">
                <a:pos x="56" y="40"/>
              </a:cxn>
              <a:cxn ang="0">
                <a:pos x="63" y="40"/>
              </a:cxn>
              <a:cxn ang="0">
                <a:pos x="67" y="37"/>
              </a:cxn>
              <a:cxn ang="0">
                <a:pos x="70" y="30"/>
              </a:cxn>
              <a:cxn ang="0">
                <a:pos x="73" y="21"/>
              </a:cxn>
              <a:cxn ang="0">
                <a:pos x="73" y="17"/>
              </a:cxn>
              <a:cxn ang="0">
                <a:pos x="73" y="16"/>
              </a:cxn>
              <a:cxn ang="0">
                <a:pos x="75" y="13"/>
              </a:cxn>
              <a:cxn ang="0">
                <a:pos x="76" y="10"/>
              </a:cxn>
              <a:cxn ang="0">
                <a:pos x="73" y="5"/>
              </a:cxn>
              <a:cxn ang="0">
                <a:pos x="69" y="2"/>
              </a:cxn>
              <a:cxn ang="0">
                <a:pos x="59" y="1"/>
              </a:cxn>
              <a:cxn ang="0">
                <a:pos x="44" y="0"/>
              </a:cxn>
              <a:cxn ang="0">
                <a:pos x="21" y="1"/>
              </a:cxn>
              <a:cxn ang="0">
                <a:pos x="12" y="5"/>
              </a:cxn>
              <a:cxn ang="0">
                <a:pos x="5" y="14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8" y="40"/>
                </a:lnTo>
                <a:lnTo>
                  <a:pt x="15" y="43"/>
                </a:lnTo>
                <a:lnTo>
                  <a:pt x="22" y="45"/>
                </a:lnTo>
                <a:lnTo>
                  <a:pt x="31" y="43"/>
                </a:lnTo>
                <a:lnTo>
                  <a:pt x="40" y="43"/>
                </a:lnTo>
                <a:lnTo>
                  <a:pt x="49" y="42"/>
                </a:lnTo>
                <a:lnTo>
                  <a:pt x="56" y="40"/>
                </a:lnTo>
                <a:lnTo>
                  <a:pt x="63" y="40"/>
                </a:lnTo>
                <a:lnTo>
                  <a:pt x="67" y="37"/>
                </a:lnTo>
                <a:lnTo>
                  <a:pt x="70" y="30"/>
                </a:lnTo>
                <a:lnTo>
                  <a:pt x="73" y="21"/>
                </a:lnTo>
                <a:lnTo>
                  <a:pt x="73" y="17"/>
                </a:lnTo>
                <a:lnTo>
                  <a:pt x="73" y="16"/>
                </a:lnTo>
                <a:lnTo>
                  <a:pt x="75" y="13"/>
                </a:lnTo>
                <a:lnTo>
                  <a:pt x="76" y="10"/>
                </a:lnTo>
                <a:lnTo>
                  <a:pt x="73" y="5"/>
                </a:lnTo>
                <a:lnTo>
                  <a:pt x="69" y="2"/>
                </a:lnTo>
                <a:lnTo>
                  <a:pt x="59" y="1"/>
                </a:lnTo>
                <a:lnTo>
                  <a:pt x="44" y="0"/>
                </a:lnTo>
                <a:lnTo>
                  <a:pt x="21" y="1"/>
                </a:lnTo>
                <a:lnTo>
                  <a:pt x="12" y="5"/>
                </a:lnTo>
                <a:lnTo>
                  <a:pt x="5" y="14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3" name="Freeform 799"/>
          <p:cNvSpPr>
            <a:spLocks/>
          </p:cNvSpPr>
          <p:nvPr/>
        </p:nvSpPr>
        <p:spPr bwMode="auto">
          <a:xfrm>
            <a:off x="987412" y="3768708"/>
            <a:ext cx="39687" cy="23813"/>
          </a:xfrm>
          <a:custGeom>
            <a:avLst/>
            <a:gdLst/>
            <a:ahLst/>
            <a:cxnLst>
              <a:cxn ang="0">
                <a:pos x="2" y="36"/>
              </a:cxn>
              <a:cxn ang="0">
                <a:pos x="7" y="41"/>
              </a:cxn>
              <a:cxn ang="0">
                <a:pos x="13" y="44"/>
              </a:cxn>
              <a:cxn ang="0">
                <a:pos x="20" y="45"/>
              </a:cxn>
              <a:cxn ang="0">
                <a:pos x="29" y="44"/>
              </a:cxn>
              <a:cxn ang="0">
                <a:pos x="38" y="44"/>
              </a:cxn>
              <a:cxn ang="0">
                <a:pos x="46" y="42"/>
              </a:cxn>
              <a:cxn ang="0">
                <a:pos x="55" y="41"/>
              </a:cxn>
              <a:cxn ang="0">
                <a:pos x="62" y="41"/>
              </a:cxn>
              <a:cxn ang="0">
                <a:pos x="65" y="38"/>
              </a:cxn>
              <a:cxn ang="0">
                <a:pos x="68" y="32"/>
              </a:cxn>
              <a:cxn ang="0">
                <a:pos x="71" y="25"/>
              </a:cxn>
              <a:cxn ang="0">
                <a:pos x="73" y="17"/>
              </a:cxn>
              <a:cxn ang="0">
                <a:pos x="74" y="16"/>
              </a:cxn>
              <a:cxn ang="0">
                <a:pos x="75" y="13"/>
              </a:cxn>
              <a:cxn ang="0">
                <a:pos x="75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5"/>
              </a:cxn>
              <a:cxn ang="0">
                <a:pos x="0" y="25"/>
              </a:cxn>
              <a:cxn ang="0">
                <a:pos x="2" y="36"/>
              </a:cxn>
            </a:cxnLst>
            <a:rect l="0" t="0" r="r" b="b"/>
            <a:pathLst>
              <a:path w="75" h="45">
                <a:moveTo>
                  <a:pt x="2" y="36"/>
                </a:moveTo>
                <a:lnTo>
                  <a:pt x="7" y="41"/>
                </a:lnTo>
                <a:lnTo>
                  <a:pt x="13" y="44"/>
                </a:lnTo>
                <a:lnTo>
                  <a:pt x="20" y="45"/>
                </a:lnTo>
                <a:lnTo>
                  <a:pt x="29" y="44"/>
                </a:lnTo>
                <a:lnTo>
                  <a:pt x="38" y="44"/>
                </a:lnTo>
                <a:lnTo>
                  <a:pt x="46" y="42"/>
                </a:lnTo>
                <a:lnTo>
                  <a:pt x="55" y="41"/>
                </a:lnTo>
                <a:lnTo>
                  <a:pt x="62" y="41"/>
                </a:lnTo>
                <a:lnTo>
                  <a:pt x="65" y="38"/>
                </a:lnTo>
                <a:lnTo>
                  <a:pt x="68" y="32"/>
                </a:lnTo>
                <a:lnTo>
                  <a:pt x="71" y="25"/>
                </a:lnTo>
                <a:lnTo>
                  <a:pt x="73" y="17"/>
                </a:lnTo>
                <a:lnTo>
                  <a:pt x="74" y="16"/>
                </a:lnTo>
                <a:lnTo>
                  <a:pt x="75" y="13"/>
                </a:lnTo>
                <a:lnTo>
                  <a:pt x="75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5"/>
                </a:lnTo>
                <a:lnTo>
                  <a:pt x="0" y="25"/>
                </a:lnTo>
                <a:lnTo>
                  <a:pt x="2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4" name="Freeform 800"/>
          <p:cNvSpPr>
            <a:spLocks/>
          </p:cNvSpPr>
          <p:nvPr/>
        </p:nvSpPr>
        <p:spPr bwMode="auto">
          <a:xfrm>
            <a:off x="938199" y="3768708"/>
            <a:ext cx="39688" cy="254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7" y="43"/>
              </a:cxn>
              <a:cxn ang="0">
                <a:pos x="14" y="44"/>
              </a:cxn>
              <a:cxn ang="0">
                <a:pos x="21" y="46"/>
              </a:cxn>
              <a:cxn ang="0">
                <a:pos x="30" y="46"/>
              </a:cxn>
              <a:cxn ang="0">
                <a:pos x="39" y="44"/>
              </a:cxn>
              <a:cxn ang="0">
                <a:pos x="48" y="43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2"/>
              </a:cxn>
              <a:cxn ang="0">
                <a:pos x="74" y="18"/>
              </a:cxn>
              <a:cxn ang="0">
                <a:pos x="74" y="16"/>
              </a:cxn>
              <a:cxn ang="0">
                <a:pos x="75" y="14"/>
              </a:cxn>
              <a:cxn ang="0">
                <a:pos x="75" y="11"/>
              </a:cxn>
              <a:cxn ang="0">
                <a:pos x="74" y="6"/>
              </a:cxn>
              <a:cxn ang="0">
                <a:pos x="68" y="3"/>
              </a:cxn>
              <a:cxn ang="0">
                <a:pos x="58" y="2"/>
              </a:cxn>
              <a:cxn ang="0">
                <a:pos x="43" y="0"/>
              </a:cxn>
              <a:cxn ang="0">
                <a:pos x="20" y="2"/>
              </a:cxn>
              <a:cxn ang="0">
                <a:pos x="11" y="6"/>
              </a:cxn>
              <a:cxn ang="0">
                <a:pos x="4" y="15"/>
              </a:cxn>
              <a:cxn ang="0">
                <a:pos x="0" y="25"/>
              </a:cxn>
              <a:cxn ang="0">
                <a:pos x="2" y="37"/>
              </a:cxn>
            </a:cxnLst>
            <a:rect l="0" t="0" r="r" b="b"/>
            <a:pathLst>
              <a:path w="75" h="46">
                <a:moveTo>
                  <a:pt x="2" y="37"/>
                </a:moveTo>
                <a:lnTo>
                  <a:pt x="7" y="43"/>
                </a:lnTo>
                <a:lnTo>
                  <a:pt x="14" y="44"/>
                </a:lnTo>
                <a:lnTo>
                  <a:pt x="21" y="46"/>
                </a:lnTo>
                <a:lnTo>
                  <a:pt x="30" y="46"/>
                </a:lnTo>
                <a:lnTo>
                  <a:pt x="39" y="44"/>
                </a:lnTo>
                <a:lnTo>
                  <a:pt x="48" y="43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1"/>
                </a:lnTo>
                <a:lnTo>
                  <a:pt x="73" y="22"/>
                </a:lnTo>
                <a:lnTo>
                  <a:pt x="74" y="18"/>
                </a:lnTo>
                <a:lnTo>
                  <a:pt x="74" y="16"/>
                </a:lnTo>
                <a:lnTo>
                  <a:pt x="75" y="14"/>
                </a:lnTo>
                <a:lnTo>
                  <a:pt x="75" y="11"/>
                </a:lnTo>
                <a:lnTo>
                  <a:pt x="74" y="6"/>
                </a:lnTo>
                <a:lnTo>
                  <a:pt x="68" y="3"/>
                </a:lnTo>
                <a:lnTo>
                  <a:pt x="58" y="2"/>
                </a:lnTo>
                <a:lnTo>
                  <a:pt x="43" y="0"/>
                </a:lnTo>
                <a:lnTo>
                  <a:pt x="20" y="2"/>
                </a:lnTo>
                <a:lnTo>
                  <a:pt x="11" y="6"/>
                </a:lnTo>
                <a:lnTo>
                  <a:pt x="4" y="15"/>
                </a:lnTo>
                <a:lnTo>
                  <a:pt x="0" y="25"/>
                </a:lnTo>
                <a:lnTo>
                  <a:pt x="2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5" name="Freeform 801"/>
          <p:cNvSpPr>
            <a:spLocks/>
          </p:cNvSpPr>
          <p:nvPr/>
        </p:nvSpPr>
        <p:spPr bwMode="auto">
          <a:xfrm>
            <a:off x="860412" y="3778233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1"/>
              </a:cxn>
              <a:cxn ang="0">
                <a:pos x="13" y="44"/>
              </a:cxn>
              <a:cxn ang="0">
                <a:pos x="20" y="45"/>
              </a:cxn>
              <a:cxn ang="0">
                <a:pos x="29" y="44"/>
              </a:cxn>
              <a:cxn ang="0">
                <a:pos x="38" y="44"/>
              </a:cxn>
              <a:cxn ang="0">
                <a:pos x="46" y="42"/>
              </a:cxn>
              <a:cxn ang="0">
                <a:pos x="55" y="41"/>
              </a:cxn>
              <a:cxn ang="0">
                <a:pos x="62" y="41"/>
              </a:cxn>
              <a:cxn ang="0">
                <a:pos x="67" y="38"/>
              </a:cxn>
              <a:cxn ang="0">
                <a:pos x="70" y="30"/>
              </a:cxn>
              <a:cxn ang="0">
                <a:pos x="73" y="22"/>
              </a:cxn>
              <a:cxn ang="0">
                <a:pos x="73" y="17"/>
              </a:cxn>
              <a:cxn ang="0">
                <a:pos x="73" y="16"/>
              </a:cxn>
              <a:cxn ang="0">
                <a:pos x="74" y="13"/>
              </a:cxn>
              <a:cxn ang="0">
                <a:pos x="76" y="9"/>
              </a:cxn>
              <a:cxn ang="0">
                <a:pos x="73" y="6"/>
              </a:cxn>
              <a:cxn ang="0">
                <a:pos x="68" y="3"/>
              </a:cxn>
              <a:cxn ang="0">
                <a:pos x="58" y="0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3"/>
              </a:cxn>
              <a:cxn ang="0">
                <a:pos x="0" y="25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7" y="41"/>
                </a:lnTo>
                <a:lnTo>
                  <a:pt x="13" y="44"/>
                </a:lnTo>
                <a:lnTo>
                  <a:pt x="20" y="45"/>
                </a:lnTo>
                <a:lnTo>
                  <a:pt x="29" y="44"/>
                </a:lnTo>
                <a:lnTo>
                  <a:pt x="38" y="44"/>
                </a:lnTo>
                <a:lnTo>
                  <a:pt x="46" y="42"/>
                </a:lnTo>
                <a:lnTo>
                  <a:pt x="55" y="41"/>
                </a:lnTo>
                <a:lnTo>
                  <a:pt x="62" y="41"/>
                </a:lnTo>
                <a:lnTo>
                  <a:pt x="67" y="38"/>
                </a:lnTo>
                <a:lnTo>
                  <a:pt x="70" y="30"/>
                </a:lnTo>
                <a:lnTo>
                  <a:pt x="73" y="22"/>
                </a:lnTo>
                <a:lnTo>
                  <a:pt x="73" y="17"/>
                </a:lnTo>
                <a:lnTo>
                  <a:pt x="73" y="16"/>
                </a:lnTo>
                <a:lnTo>
                  <a:pt x="74" y="13"/>
                </a:lnTo>
                <a:lnTo>
                  <a:pt x="76" y="9"/>
                </a:lnTo>
                <a:lnTo>
                  <a:pt x="73" y="6"/>
                </a:lnTo>
                <a:lnTo>
                  <a:pt x="68" y="3"/>
                </a:lnTo>
                <a:lnTo>
                  <a:pt x="58" y="0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3"/>
                </a:lnTo>
                <a:lnTo>
                  <a:pt x="0" y="25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6" name="Freeform 802"/>
          <p:cNvSpPr>
            <a:spLocks/>
          </p:cNvSpPr>
          <p:nvPr/>
        </p:nvSpPr>
        <p:spPr bwMode="auto">
          <a:xfrm>
            <a:off x="800087" y="3784583"/>
            <a:ext cx="39687" cy="22225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2"/>
              </a:cxn>
              <a:cxn ang="0">
                <a:pos x="13" y="45"/>
              </a:cxn>
              <a:cxn ang="0">
                <a:pos x="20" y="45"/>
              </a:cxn>
              <a:cxn ang="0">
                <a:pos x="29" y="45"/>
              </a:cxn>
              <a:cxn ang="0">
                <a:pos x="38" y="43"/>
              </a:cxn>
              <a:cxn ang="0">
                <a:pos x="46" y="42"/>
              </a:cxn>
              <a:cxn ang="0">
                <a:pos x="55" y="40"/>
              </a:cxn>
              <a:cxn ang="0">
                <a:pos x="62" y="40"/>
              </a:cxn>
              <a:cxn ang="0">
                <a:pos x="67" y="37"/>
              </a:cxn>
              <a:cxn ang="0">
                <a:pos x="70" y="30"/>
              </a:cxn>
              <a:cxn ang="0">
                <a:pos x="73" y="23"/>
              </a:cxn>
              <a:cxn ang="0">
                <a:pos x="73" y="17"/>
              </a:cxn>
              <a:cxn ang="0">
                <a:pos x="73" y="16"/>
              </a:cxn>
              <a:cxn ang="0">
                <a:pos x="74" y="13"/>
              </a:cxn>
              <a:cxn ang="0">
                <a:pos x="76" y="10"/>
              </a:cxn>
              <a:cxn ang="0">
                <a:pos x="73" y="5"/>
              </a:cxn>
              <a:cxn ang="0">
                <a:pos x="68" y="2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5"/>
              </a:cxn>
              <a:cxn ang="0">
                <a:pos x="4" y="14"/>
              </a:cxn>
              <a:cxn ang="0">
                <a:pos x="0" y="26"/>
              </a:cxn>
              <a:cxn ang="0">
                <a:pos x="3" y="37"/>
              </a:cxn>
            </a:cxnLst>
            <a:rect l="0" t="0" r="r" b="b"/>
            <a:pathLst>
              <a:path w="76" h="45">
                <a:moveTo>
                  <a:pt x="3" y="37"/>
                </a:moveTo>
                <a:lnTo>
                  <a:pt x="7" y="42"/>
                </a:lnTo>
                <a:lnTo>
                  <a:pt x="13" y="45"/>
                </a:lnTo>
                <a:lnTo>
                  <a:pt x="20" y="45"/>
                </a:lnTo>
                <a:lnTo>
                  <a:pt x="29" y="45"/>
                </a:lnTo>
                <a:lnTo>
                  <a:pt x="38" y="43"/>
                </a:lnTo>
                <a:lnTo>
                  <a:pt x="46" y="42"/>
                </a:lnTo>
                <a:lnTo>
                  <a:pt x="55" y="40"/>
                </a:lnTo>
                <a:lnTo>
                  <a:pt x="62" y="40"/>
                </a:lnTo>
                <a:lnTo>
                  <a:pt x="67" y="37"/>
                </a:lnTo>
                <a:lnTo>
                  <a:pt x="70" y="30"/>
                </a:lnTo>
                <a:lnTo>
                  <a:pt x="73" y="23"/>
                </a:lnTo>
                <a:lnTo>
                  <a:pt x="73" y="17"/>
                </a:lnTo>
                <a:lnTo>
                  <a:pt x="73" y="16"/>
                </a:lnTo>
                <a:lnTo>
                  <a:pt x="74" y="13"/>
                </a:lnTo>
                <a:lnTo>
                  <a:pt x="76" y="10"/>
                </a:lnTo>
                <a:lnTo>
                  <a:pt x="73" y="5"/>
                </a:lnTo>
                <a:lnTo>
                  <a:pt x="68" y="2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5"/>
                </a:lnTo>
                <a:lnTo>
                  <a:pt x="4" y="14"/>
                </a:lnTo>
                <a:lnTo>
                  <a:pt x="0" y="26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7" name="Freeform 803"/>
          <p:cNvSpPr>
            <a:spLocks/>
          </p:cNvSpPr>
          <p:nvPr/>
        </p:nvSpPr>
        <p:spPr bwMode="auto">
          <a:xfrm>
            <a:off x="736587" y="3782996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0"/>
              </a:cxn>
              <a:cxn ang="0">
                <a:pos x="15" y="43"/>
              </a:cxn>
              <a:cxn ang="0">
                <a:pos x="22" y="45"/>
              </a:cxn>
              <a:cxn ang="0">
                <a:pos x="31" y="43"/>
              </a:cxn>
              <a:cxn ang="0">
                <a:pos x="39" y="43"/>
              </a:cxn>
              <a:cxn ang="0">
                <a:pos x="48" y="42"/>
              </a:cxn>
              <a:cxn ang="0">
                <a:pos x="57" y="40"/>
              </a:cxn>
              <a:cxn ang="0">
                <a:pos x="64" y="40"/>
              </a:cxn>
              <a:cxn ang="0">
                <a:pos x="67" y="38"/>
              </a:cxn>
              <a:cxn ang="0">
                <a:pos x="70" y="30"/>
              </a:cxn>
              <a:cxn ang="0">
                <a:pos x="73" y="21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5"/>
              </a:cxn>
              <a:cxn ang="0">
                <a:pos x="69" y="3"/>
              </a:cxn>
              <a:cxn ang="0">
                <a:pos x="58" y="1"/>
              </a:cxn>
              <a:cxn ang="0">
                <a:pos x="44" y="0"/>
              </a:cxn>
              <a:cxn ang="0">
                <a:pos x="20" y="1"/>
              </a:cxn>
              <a:cxn ang="0">
                <a:pos x="12" y="5"/>
              </a:cxn>
              <a:cxn ang="0">
                <a:pos x="4" y="14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7" y="40"/>
                </a:lnTo>
                <a:lnTo>
                  <a:pt x="15" y="43"/>
                </a:lnTo>
                <a:lnTo>
                  <a:pt x="22" y="45"/>
                </a:lnTo>
                <a:lnTo>
                  <a:pt x="31" y="43"/>
                </a:lnTo>
                <a:lnTo>
                  <a:pt x="39" y="43"/>
                </a:lnTo>
                <a:lnTo>
                  <a:pt x="48" y="42"/>
                </a:lnTo>
                <a:lnTo>
                  <a:pt x="57" y="40"/>
                </a:lnTo>
                <a:lnTo>
                  <a:pt x="64" y="40"/>
                </a:lnTo>
                <a:lnTo>
                  <a:pt x="67" y="38"/>
                </a:lnTo>
                <a:lnTo>
                  <a:pt x="70" y="30"/>
                </a:lnTo>
                <a:lnTo>
                  <a:pt x="73" y="21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5"/>
                </a:lnTo>
                <a:lnTo>
                  <a:pt x="69" y="3"/>
                </a:lnTo>
                <a:lnTo>
                  <a:pt x="58" y="1"/>
                </a:lnTo>
                <a:lnTo>
                  <a:pt x="44" y="0"/>
                </a:lnTo>
                <a:lnTo>
                  <a:pt x="20" y="1"/>
                </a:lnTo>
                <a:lnTo>
                  <a:pt x="12" y="5"/>
                </a:lnTo>
                <a:lnTo>
                  <a:pt x="4" y="14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8" name="Freeform 804"/>
          <p:cNvSpPr>
            <a:spLocks/>
          </p:cNvSpPr>
          <p:nvPr/>
        </p:nvSpPr>
        <p:spPr bwMode="auto">
          <a:xfrm>
            <a:off x="681024" y="3782996"/>
            <a:ext cx="39688" cy="2063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1"/>
              </a:cxn>
              <a:cxn ang="0">
                <a:pos x="14" y="44"/>
              </a:cxn>
              <a:cxn ang="0">
                <a:pos x="22" y="44"/>
              </a:cxn>
              <a:cxn ang="0">
                <a:pos x="30" y="44"/>
              </a:cxn>
              <a:cxn ang="0">
                <a:pos x="39" y="42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37"/>
              </a:cxn>
              <a:cxn ang="0">
                <a:pos x="70" y="29"/>
              </a:cxn>
              <a:cxn ang="0">
                <a:pos x="73" y="22"/>
              </a:cxn>
              <a:cxn ang="0">
                <a:pos x="74" y="18"/>
              </a:cxn>
              <a:cxn ang="0">
                <a:pos x="74" y="16"/>
              </a:cxn>
              <a:cxn ang="0">
                <a:pos x="76" y="13"/>
              </a:cxn>
              <a:cxn ang="0">
                <a:pos x="76" y="9"/>
              </a:cxn>
              <a:cxn ang="0">
                <a:pos x="74" y="6"/>
              </a:cxn>
              <a:cxn ang="0">
                <a:pos x="68" y="3"/>
              </a:cxn>
              <a:cxn ang="0">
                <a:pos x="58" y="0"/>
              </a:cxn>
              <a:cxn ang="0">
                <a:pos x="44" y="0"/>
              </a:cxn>
              <a:cxn ang="0">
                <a:pos x="20" y="2"/>
              </a:cxn>
              <a:cxn ang="0">
                <a:pos x="11" y="6"/>
              </a:cxn>
              <a:cxn ang="0">
                <a:pos x="4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4">
                <a:moveTo>
                  <a:pt x="3" y="37"/>
                </a:moveTo>
                <a:lnTo>
                  <a:pt x="7" y="41"/>
                </a:lnTo>
                <a:lnTo>
                  <a:pt x="14" y="44"/>
                </a:lnTo>
                <a:lnTo>
                  <a:pt x="22" y="44"/>
                </a:lnTo>
                <a:lnTo>
                  <a:pt x="30" y="44"/>
                </a:lnTo>
                <a:lnTo>
                  <a:pt x="39" y="42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37"/>
                </a:lnTo>
                <a:lnTo>
                  <a:pt x="70" y="29"/>
                </a:lnTo>
                <a:lnTo>
                  <a:pt x="73" y="22"/>
                </a:lnTo>
                <a:lnTo>
                  <a:pt x="74" y="18"/>
                </a:lnTo>
                <a:lnTo>
                  <a:pt x="74" y="16"/>
                </a:lnTo>
                <a:lnTo>
                  <a:pt x="76" y="13"/>
                </a:lnTo>
                <a:lnTo>
                  <a:pt x="76" y="9"/>
                </a:lnTo>
                <a:lnTo>
                  <a:pt x="74" y="6"/>
                </a:lnTo>
                <a:lnTo>
                  <a:pt x="68" y="3"/>
                </a:lnTo>
                <a:lnTo>
                  <a:pt x="58" y="0"/>
                </a:lnTo>
                <a:lnTo>
                  <a:pt x="44" y="0"/>
                </a:lnTo>
                <a:lnTo>
                  <a:pt x="20" y="2"/>
                </a:lnTo>
                <a:lnTo>
                  <a:pt x="11" y="6"/>
                </a:lnTo>
                <a:lnTo>
                  <a:pt x="4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9" name="Freeform 805"/>
          <p:cNvSpPr>
            <a:spLocks/>
          </p:cNvSpPr>
          <p:nvPr/>
        </p:nvSpPr>
        <p:spPr bwMode="auto">
          <a:xfrm>
            <a:off x="625462" y="3790933"/>
            <a:ext cx="39687" cy="22225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1"/>
              </a:cxn>
              <a:cxn ang="0">
                <a:pos x="13" y="44"/>
              </a:cxn>
              <a:cxn ang="0">
                <a:pos x="21" y="45"/>
              </a:cxn>
              <a:cxn ang="0">
                <a:pos x="29" y="44"/>
              </a:cxn>
              <a:cxn ang="0">
                <a:pos x="38" y="44"/>
              </a:cxn>
              <a:cxn ang="0">
                <a:pos x="47" y="42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2"/>
              </a:cxn>
              <a:cxn ang="0">
                <a:pos x="73" y="18"/>
              </a:cxn>
              <a:cxn ang="0">
                <a:pos x="73" y="16"/>
              </a:cxn>
              <a:cxn ang="0">
                <a:pos x="75" y="13"/>
              </a:cxn>
              <a:cxn ang="0">
                <a:pos x="76" y="9"/>
              </a:cxn>
              <a:cxn ang="0">
                <a:pos x="73" y="6"/>
              </a:cxn>
              <a:cxn ang="0">
                <a:pos x="69" y="3"/>
              </a:cxn>
              <a:cxn ang="0">
                <a:pos x="58" y="0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4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5">
                <a:moveTo>
                  <a:pt x="3" y="37"/>
                </a:moveTo>
                <a:lnTo>
                  <a:pt x="7" y="41"/>
                </a:lnTo>
                <a:lnTo>
                  <a:pt x="13" y="44"/>
                </a:lnTo>
                <a:lnTo>
                  <a:pt x="21" y="45"/>
                </a:lnTo>
                <a:lnTo>
                  <a:pt x="29" y="44"/>
                </a:lnTo>
                <a:lnTo>
                  <a:pt x="38" y="44"/>
                </a:lnTo>
                <a:lnTo>
                  <a:pt x="47" y="42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2"/>
                </a:lnTo>
                <a:lnTo>
                  <a:pt x="73" y="18"/>
                </a:lnTo>
                <a:lnTo>
                  <a:pt x="73" y="16"/>
                </a:lnTo>
                <a:lnTo>
                  <a:pt x="75" y="13"/>
                </a:lnTo>
                <a:lnTo>
                  <a:pt x="76" y="9"/>
                </a:lnTo>
                <a:lnTo>
                  <a:pt x="73" y="6"/>
                </a:lnTo>
                <a:lnTo>
                  <a:pt x="69" y="3"/>
                </a:lnTo>
                <a:lnTo>
                  <a:pt x="58" y="0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4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0" name="Freeform 806"/>
          <p:cNvSpPr>
            <a:spLocks/>
          </p:cNvSpPr>
          <p:nvPr/>
        </p:nvSpPr>
        <p:spPr bwMode="auto">
          <a:xfrm>
            <a:off x="533387" y="3817921"/>
            <a:ext cx="604837" cy="55562"/>
          </a:xfrm>
          <a:custGeom>
            <a:avLst/>
            <a:gdLst/>
            <a:ahLst/>
            <a:cxnLst>
              <a:cxn ang="0">
                <a:pos x="209" y="109"/>
              </a:cxn>
              <a:cxn ang="0">
                <a:pos x="232" y="101"/>
              </a:cxn>
              <a:cxn ang="0">
                <a:pos x="268" y="92"/>
              </a:cxn>
              <a:cxn ang="0">
                <a:pos x="313" y="82"/>
              </a:cxn>
              <a:cxn ang="0">
                <a:pos x="367" y="73"/>
              </a:cxn>
              <a:cxn ang="0">
                <a:pos x="428" y="63"/>
              </a:cxn>
              <a:cxn ang="0">
                <a:pos x="495" y="54"/>
              </a:cxn>
              <a:cxn ang="0">
                <a:pos x="567" y="47"/>
              </a:cxn>
              <a:cxn ang="0">
                <a:pos x="641" y="39"/>
              </a:cxn>
              <a:cxn ang="0">
                <a:pos x="716" y="32"/>
              </a:cxn>
              <a:cxn ang="0">
                <a:pos x="790" y="28"/>
              </a:cxn>
              <a:cxn ang="0">
                <a:pos x="863" y="23"/>
              </a:cxn>
              <a:cxn ang="0">
                <a:pos x="933" y="20"/>
              </a:cxn>
              <a:cxn ang="0">
                <a:pos x="998" y="19"/>
              </a:cxn>
              <a:cxn ang="0">
                <a:pos x="1055" y="20"/>
              </a:cxn>
              <a:cxn ang="0">
                <a:pos x="1104" y="23"/>
              </a:cxn>
              <a:cxn ang="0">
                <a:pos x="1144" y="28"/>
              </a:cxn>
              <a:cxn ang="0">
                <a:pos x="1125" y="20"/>
              </a:cxn>
              <a:cxn ang="0">
                <a:pos x="1103" y="15"/>
              </a:cxn>
              <a:cxn ang="0">
                <a:pos x="1077" y="9"/>
              </a:cxn>
              <a:cxn ang="0">
                <a:pos x="1047" y="6"/>
              </a:cxn>
              <a:cxn ang="0">
                <a:pos x="1014" y="3"/>
              </a:cxn>
              <a:cxn ang="0">
                <a:pos x="979" y="0"/>
              </a:cxn>
              <a:cxn ang="0">
                <a:pos x="941" y="0"/>
              </a:cxn>
              <a:cxn ang="0">
                <a:pos x="901" y="0"/>
              </a:cxn>
              <a:cxn ang="0">
                <a:pos x="859" y="0"/>
              </a:cxn>
              <a:cxn ang="0">
                <a:pos x="817" y="2"/>
              </a:cxn>
              <a:cxn ang="0">
                <a:pos x="771" y="3"/>
              </a:cxn>
              <a:cxn ang="0">
                <a:pos x="725" y="6"/>
              </a:cxn>
              <a:cxn ang="0">
                <a:pos x="678" y="9"/>
              </a:cxn>
              <a:cxn ang="0">
                <a:pos x="631" y="13"/>
              </a:cxn>
              <a:cxn ang="0">
                <a:pos x="583" y="18"/>
              </a:cxn>
              <a:cxn ang="0">
                <a:pos x="536" y="22"/>
              </a:cxn>
              <a:cxn ang="0">
                <a:pos x="488" y="26"/>
              </a:cxn>
              <a:cxn ang="0">
                <a:pos x="441" y="32"/>
              </a:cxn>
              <a:cxn ang="0">
                <a:pos x="396" y="38"/>
              </a:cxn>
              <a:cxn ang="0">
                <a:pos x="351" y="42"/>
              </a:cxn>
              <a:cxn ang="0">
                <a:pos x="307" y="48"/>
              </a:cxn>
              <a:cxn ang="0">
                <a:pos x="266" y="54"/>
              </a:cxn>
              <a:cxn ang="0">
                <a:pos x="227" y="60"/>
              </a:cxn>
              <a:cxn ang="0">
                <a:pos x="189" y="66"/>
              </a:cxn>
              <a:cxn ang="0">
                <a:pos x="154" y="71"/>
              </a:cxn>
              <a:cxn ang="0">
                <a:pos x="121" y="77"/>
              </a:cxn>
              <a:cxn ang="0">
                <a:pos x="92" y="82"/>
              </a:cxn>
              <a:cxn ang="0">
                <a:pos x="66" y="86"/>
              </a:cxn>
              <a:cxn ang="0">
                <a:pos x="43" y="92"/>
              </a:cxn>
              <a:cxn ang="0">
                <a:pos x="25" y="95"/>
              </a:cxn>
              <a:cxn ang="0">
                <a:pos x="10" y="99"/>
              </a:cxn>
              <a:cxn ang="0">
                <a:pos x="0" y="102"/>
              </a:cxn>
              <a:cxn ang="0">
                <a:pos x="59" y="98"/>
              </a:cxn>
              <a:cxn ang="0">
                <a:pos x="103" y="98"/>
              </a:cxn>
              <a:cxn ang="0">
                <a:pos x="135" y="99"/>
              </a:cxn>
              <a:cxn ang="0">
                <a:pos x="158" y="103"/>
              </a:cxn>
              <a:cxn ang="0">
                <a:pos x="174" y="108"/>
              </a:cxn>
              <a:cxn ang="0">
                <a:pos x="186" y="111"/>
              </a:cxn>
              <a:cxn ang="0">
                <a:pos x="197" y="112"/>
              </a:cxn>
              <a:cxn ang="0">
                <a:pos x="209" y="109"/>
              </a:cxn>
            </a:cxnLst>
            <a:rect l="0" t="0" r="r" b="b"/>
            <a:pathLst>
              <a:path w="1144" h="112">
                <a:moveTo>
                  <a:pt x="209" y="109"/>
                </a:moveTo>
                <a:lnTo>
                  <a:pt x="232" y="101"/>
                </a:lnTo>
                <a:lnTo>
                  <a:pt x="268" y="92"/>
                </a:lnTo>
                <a:lnTo>
                  <a:pt x="313" y="82"/>
                </a:lnTo>
                <a:lnTo>
                  <a:pt x="367" y="73"/>
                </a:lnTo>
                <a:lnTo>
                  <a:pt x="428" y="63"/>
                </a:lnTo>
                <a:lnTo>
                  <a:pt x="495" y="54"/>
                </a:lnTo>
                <a:lnTo>
                  <a:pt x="567" y="47"/>
                </a:lnTo>
                <a:lnTo>
                  <a:pt x="641" y="39"/>
                </a:lnTo>
                <a:lnTo>
                  <a:pt x="716" y="32"/>
                </a:lnTo>
                <a:lnTo>
                  <a:pt x="790" y="28"/>
                </a:lnTo>
                <a:lnTo>
                  <a:pt x="863" y="23"/>
                </a:lnTo>
                <a:lnTo>
                  <a:pt x="933" y="20"/>
                </a:lnTo>
                <a:lnTo>
                  <a:pt x="998" y="19"/>
                </a:lnTo>
                <a:lnTo>
                  <a:pt x="1055" y="20"/>
                </a:lnTo>
                <a:lnTo>
                  <a:pt x="1104" y="23"/>
                </a:lnTo>
                <a:lnTo>
                  <a:pt x="1144" y="28"/>
                </a:lnTo>
                <a:lnTo>
                  <a:pt x="1125" y="20"/>
                </a:lnTo>
                <a:lnTo>
                  <a:pt x="1103" y="15"/>
                </a:lnTo>
                <a:lnTo>
                  <a:pt x="1077" y="9"/>
                </a:lnTo>
                <a:lnTo>
                  <a:pt x="1047" y="6"/>
                </a:lnTo>
                <a:lnTo>
                  <a:pt x="1014" y="3"/>
                </a:lnTo>
                <a:lnTo>
                  <a:pt x="979" y="0"/>
                </a:lnTo>
                <a:lnTo>
                  <a:pt x="941" y="0"/>
                </a:lnTo>
                <a:lnTo>
                  <a:pt x="901" y="0"/>
                </a:lnTo>
                <a:lnTo>
                  <a:pt x="859" y="0"/>
                </a:lnTo>
                <a:lnTo>
                  <a:pt x="817" y="2"/>
                </a:lnTo>
                <a:lnTo>
                  <a:pt x="771" y="3"/>
                </a:lnTo>
                <a:lnTo>
                  <a:pt x="725" y="6"/>
                </a:lnTo>
                <a:lnTo>
                  <a:pt x="678" y="9"/>
                </a:lnTo>
                <a:lnTo>
                  <a:pt x="631" y="13"/>
                </a:lnTo>
                <a:lnTo>
                  <a:pt x="583" y="18"/>
                </a:lnTo>
                <a:lnTo>
                  <a:pt x="536" y="22"/>
                </a:lnTo>
                <a:lnTo>
                  <a:pt x="488" y="26"/>
                </a:lnTo>
                <a:lnTo>
                  <a:pt x="441" y="32"/>
                </a:lnTo>
                <a:lnTo>
                  <a:pt x="396" y="38"/>
                </a:lnTo>
                <a:lnTo>
                  <a:pt x="351" y="42"/>
                </a:lnTo>
                <a:lnTo>
                  <a:pt x="307" y="48"/>
                </a:lnTo>
                <a:lnTo>
                  <a:pt x="266" y="54"/>
                </a:lnTo>
                <a:lnTo>
                  <a:pt x="227" y="60"/>
                </a:lnTo>
                <a:lnTo>
                  <a:pt x="189" y="66"/>
                </a:lnTo>
                <a:lnTo>
                  <a:pt x="154" y="71"/>
                </a:lnTo>
                <a:lnTo>
                  <a:pt x="121" y="77"/>
                </a:lnTo>
                <a:lnTo>
                  <a:pt x="92" y="82"/>
                </a:lnTo>
                <a:lnTo>
                  <a:pt x="66" y="86"/>
                </a:lnTo>
                <a:lnTo>
                  <a:pt x="43" y="92"/>
                </a:lnTo>
                <a:lnTo>
                  <a:pt x="25" y="95"/>
                </a:lnTo>
                <a:lnTo>
                  <a:pt x="10" y="99"/>
                </a:lnTo>
                <a:lnTo>
                  <a:pt x="0" y="102"/>
                </a:lnTo>
                <a:lnTo>
                  <a:pt x="59" y="98"/>
                </a:lnTo>
                <a:lnTo>
                  <a:pt x="103" y="98"/>
                </a:lnTo>
                <a:lnTo>
                  <a:pt x="135" y="99"/>
                </a:lnTo>
                <a:lnTo>
                  <a:pt x="158" y="103"/>
                </a:lnTo>
                <a:lnTo>
                  <a:pt x="174" y="108"/>
                </a:lnTo>
                <a:lnTo>
                  <a:pt x="186" y="111"/>
                </a:lnTo>
                <a:lnTo>
                  <a:pt x="197" y="112"/>
                </a:lnTo>
                <a:lnTo>
                  <a:pt x="209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1" name="Freeform 807"/>
          <p:cNvSpPr>
            <a:spLocks/>
          </p:cNvSpPr>
          <p:nvPr/>
        </p:nvSpPr>
        <p:spPr bwMode="auto">
          <a:xfrm>
            <a:off x="549262" y="3732196"/>
            <a:ext cx="39687" cy="73025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0" y="143"/>
              </a:cxn>
              <a:cxn ang="0">
                <a:pos x="2" y="146"/>
              </a:cxn>
              <a:cxn ang="0">
                <a:pos x="5" y="147"/>
              </a:cxn>
              <a:cxn ang="0">
                <a:pos x="8" y="149"/>
              </a:cxn>
              <a:cxn ang="0">
                <a:pos x="11" y="149"/>
              </a:cxn>
              <a:cxn ang="0">
                <a:pos x="14" y="147"/>
              </a:cxn>
              <a:cxn ang="0">
                <a:pos x="17" y="144"/>
              </a:cxn>
              <a:cxn ang="0">
                <a:pos x="18" y="142"/>
              </a:cxn>
              <a:cxn ang="0">
                <a:pos x="24" y="121"/>
              </a:cxn>
              <a:cxn ang="0">
                <a:pos x="34" y="99"/>
              </a:cxn>
              <a:cxn ang="0">
                <a:pos x="44" y="76"/>
              </a:cxn>
              <a:cxn ang="0">
                <a:pos x="56" y="53"/>
              </a:cxn>
              <a:cxn ang="0">
                <a:pos x="65" y="34"/>
              </a:cxn>
              <a:cxn ang="0">
                <a:pos x="72" y="16"/>
              </a:cxn>
              <a:cxn ang="0">
                <a:pos x="76" y="5"/>
              </a:cxn>
              <a:cxn ang="0">
                <a:pos x="74" y="0"/>
              </a:cxn>
              <a:cxn ang="0">
                <a:pos x="66" y="8"/>
              </a:cxn>
              <a:cxn ang="0">
                <a:pos x="57" y="19"/>
              </a:cxn>
              <a:cxn ang="0">
                <a:pos x="46" y="35"/>
              </a:cxn>
              <a:cxn ang="0">
                <a:pos x="34" y="54"/>
              </a:cxn>
              <a:cxn ang="0">
                <a:pos x="22" y="75"/>
              </a:cxn>
              <a:cxn ang="0">
                <a:pos x="14" y="96"/>
              </a:cxn>
              <a:cxn ang="0">
                <a:pos x="5" y="118"/>
              </a:cxn>
              <a:cxn ang="0">
                <a:pos x="0" y="139"/>
              </a:cxn>
            </a:cxnLst>
            <a:rect l="0" t="0" r="r" b="b"/>
            <a:pathLst>
              <a:path w="76" h="149">
                <a:moveTo>
                  <a:pt x="0" y="139"/>
                </a:moveTo>
                <a:lnTo>
                  <a:pt x="0" y="143"/>
                </a:lnTo>
                <a:lnTo>
                  <a:pt x="2" y="146"/>
                </a:lnTo>
                <a:lnTo>
                  <a:pt x="5" y="147"/>
                </a:lnTo>
                <a:lnTo>
                  <a:pt x="8" y="149"/>
                </a:lnTo>
                <a:lnTo>
                  <a:pt x="11" y="149"/>
                </a:lnTo>
                <a:lnTo>
                  <a:pt x="14" y="147"/>
                </a:lnTo>
                <a:lnTo>
                  <a:pt x="17" y="144"/>
                </a:lnTo>
                <a:lnTo>
                  <a:pt x="18" y="142"/>
                </a:lnTo>
                <a:lnTo>
                  <a:pt x="24" y="121"/>
                </a:lnTo>
                <a:lnTo>
                  <a:pt x="34" y="99"/>
                </a:lnTo>
                <a:lnTo>
                  <a:pt x="44" y="76"/>
                </a:lnTo>
                <a:lnTo>
                  <a:pt x="56" y="53"/>
                </a:lnTo>
                <a:lnTo>
                  <a:pt x="65" y="34"/>
                </a:lnTo>
                <a:lnTo>
                  <a:pt x="72" y="16"/>
                </a:lnTo>
                <a:lnTo>
                  <a:pt x="76" y="5"/>
                </a:lnTo>
                <a:lnTo>
                  <a:pt x="74" y="0"/>
                </a:lnTo>
                <a:lnTo>
                  <a:pt x="66" y="8"/>
                </a:lnTo>
                <a:lnTo>
                  <a:pt x="57" y="19"/>
                </a:lnTo>
                <a:lnTo>
                  <a:pt x="46" y="35"/>
                </a:lnTo>
                <a:lnTo>
                  <a:pt x="34" y="54"/>
                </a:lnTo>
                <a:lnTo>
                  <a:pt x="22" y="75"/>
                </a:lnTo>
                <a:lnTo>
                  <a:pt x="14" y="96"/>
                </a:lnTo>
                <a:lnTo>
                  <a:pt x="5" y="118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2" name="Freeform 808"/>
          <p:cNvSpPr>
            <a:spLocks/>
          </p:cNvSpPr>
          <p:nvPr/>
        </p:nvSpPr>
        <p:spPr bwMode="auto">
          <a:xfrm>
            <a:off x="601649" y="3814746"/>
            <a:ext cx="557213" cy="44450"/>
          </a:xfrm>
          <a:custGeom>
            <a:avLst/>
            <a:gdLst/>
            <a:ahLst/>
            <a:cxnLst>
              <a:cxn ang="0">
                <a:pos x="507" y="46"/>
              </a:cxn>
              <a:cxn ang="0">
                <a:pos x="578" y="43"/>
              </a:cxn>
              <a:cxn ang="0">
                <a:pos x="650" y="41"/>
              </a:cxn>
              <a:cxn ang="0">
                <a:pos x="721" y="38"/>
              </a:cxn>
              <a:cxn ang="0">
                <a:pos x="791" y="35"/>
              </a:cxn>
              <a:cxn ang="0">
                <a:pos x="863" y="35"/>
              </a:cxn>
              <a:cxn ang="0">
                <a:pos x="934" y="36"/>
              </a:cxn>
              <a:cxn ang="0">
                <a:pos x="1006" y="42"/>
              </a:cxn>
              <a:cxn ang="0">
                <a:pos x="1047" y="46"/>
              </a:cxn>
              <a:cxn ang="0">
                <a:pos x="1053" y="42"/>
              </a:cxn>
              <a:cxn ang="0">
                <a:pos x="1053" y="33"/>
              </a:cxn>
              <a:cxn ang="0">
                <a:pos x="1045" y="23"/>
              </a:cxn>
              <a:cxn ang="0">
                <a:pos x="1009" y="14"/>
              </a:cxn>
              <a:cxn ang="0">
                <a:pos x="937" y="6"/>
              </a:cxn>
              <a:cxn ang="0">
                <a:pos x="866" y="1"/>
              </a:cxn>
              <a:cxn ang="0">
                <a:pos x="793" y="0"/>
              </a:cxn>
              <a:cxn ang="0">
                <a:pos x="721" y="3"/>
              </a:cxn>
              <a:cxn ang="0">
                <a:pos x="650" y="7"/>
              </a:cxn>
              <a:cxn ang="0">
                <a:pos x="577" y="11"/>
              </a:cxn>
              <a:cxn ang="0">
                <a:pos x="505" y="17"/>
              </a:cxn>
              <a:cxn ang="0">
                <a:pos x="439" y="20"/>
              </a:cxn>
              <a:cxn ang="0">
                <a:pos x="381" y="22"/>
              </a:cxn>
              <a:cxn ang="0">
                <a:pos x="321" y="25"/>
              </a:cxn>
              <a:cxn ang="0">
                <a:pos x="263" y="29"/>
              </a:cxn>
              <a:cxn ang="0">
                <a:pos x="204" y="35"/>
              </a:cxn>
              <a:cxn ang="0">
                <a:pos x="146" y="42"/>
              </a:cxn>
              <a:cxn ang="0">
                <a:pos x="89" y="52"/>
              </a:cxn>
              <a:cxn ang="0">
                <a:pos x="30" y="67"/>
              </a:cxn>
              <a:cxn ang="0">
                <a:pos x="0" y="83"/>
              </a:cxn>
              <a:cxn ang="0">
                <a:pos x="9" y="90"/>
              </a:cxn>
              <a:cxn ang="0">
                <a:pos x="14" y="90"/>
              </a:cxn>
              <a:cxn ang="0">
                <a:pos x="41" y="86"/>
              </a:cxn>
              <a:cxn ang="0">
                <a:pos x="87" y="81"/>
              </a:cxn>
              <a:cxn ang="0">
                <a:pos x="149" y="74"/>
              </a:cxn>
              <a:cxn ang="0">
                <a:pos x="220" y="67"/>
              </a:cxn>
              <a:cxn ang="0">
                <a:pos x="296" y="59"/>
              </a:cxn>
              <a:cxn ang="0">
                <a:pos x="371" y="52"/>
              </a:cxn>
              <a:cxn ang="0">
                <a:pos x="439" y="49"/>
              </a:cxn>
            </a:cxnLst>
            <a:rect l="0" t="0" r="r" b="b"/>
            <a:pathLst>
              <a:path w="1054" h="90">
                <a:moveTo>
                  <a:pt x="470" y="48"/>
                </a:moveTo>
                <a:lnTo>
                  <a:pt x="507" y="46"/>
                </a:lnTo>
                <a:lnTo>
                  <a:pt x="542" y="45"/>
                </a:lnTo>
                <a:lnTo>
                  <a:pt x="578" y="43"/>
                </a:lnTo>
                <a:lnTo>
                  <a:pt x="613" y="42"/>
                </a:lnTo>
                <a:lnTo>
                  <a:pt x="650" y="41"/>
                </a:lnTo>
                <a:lnTo>
                  <a:pt x="685" y="39"/>
                </a:lnTo>
                <a:lnTo>
                  <a:pt x="721" y="38"/>
                </a:lnTo>
                <a:lnTo>
                  <a:pt x="756" y="36"/>
                </a:lnTo>
                <a:lnTo>
                  <a:pt x="791" y="35"/>
                </a:lnTo>
                <a:lnTo>
                  <a:pt x="828" y="35"/>
                </a:lnTo>
                <a:lnTo>
                  <a:pt x="863" y="35"/>
                </a:lnTo>
                <a:lnTo>
                  <a:pt x="899" y="35"/>
                </a:lnTo>
                <a:lnTo>
                  <a:pt x="934" y="36"/>
                </a:lnTo>
                <a:lnTo>
                  <a:pt x="971" y="39"/>
                </a:lnTo>
                <a:lnTo>
                  <a:pt x="1006" y="42"/>
                </a:lnTo>
                <a:lnTo>
                  <a:pt x="1043" y="46"/>
                </a:lnTo>
                <a:lnTo>
                  <a:pt x="1047" y="46"/>
                </a:lnTo>
                <a:lnTo>
                  <a:pt x="1051" y="43"/>
                </a:lnTo>
                <a:lnTo>
                  <a:pt x="1053" y="42"/>
                </a:lnTo>
                <a:lnTo>
                  <a:pt x="1054" y="38"/>
                </a:lnTo>
                <a:lnTo>
                  <a:pt x="1053" y="33"/>
                </a:lnTo>
                <a:lnTo>
                  <a:pt x="1050" y="27"/>
                </a:lnTo>
                <a:lnTo>
                  <a:pt x="1045" y="23"/>
                </a:lnTo>
                <a:lnTo>
                  <a:pt x="1044" y="22"/>
                </a:lnTo>
                <a:lnTo>
                  <a:pt x="1009" y="14"/>
                </a:lnTo>
                <a:lnTo>
                  <a:pt x="972" y="10"/>
                </a:lnTo>
                <a:lnTo>
                  <a:pt x="937" y="6"/>
                </a:lnTo>
                <a:lnTo>
                  <a:pt x="901" y="3"/>
                </a:lnTo>
                <a:lnTo>
                  <a:pt x="866" y="1"/>
                </a:lnTo>
                <a:lnTo>
                  <a:pt x="829" y="0"/>
                </a:lnTo>
                <a:lnTo>
                  <a:pt x="793" y="0"/>
                </a:lnTo>
                <a:lnTo>
                  <a:pt x="758" y="1"/>
                </a:lnTo>
                <a:lnTo>
                  <a:pt x="721" y="3"/>
                </a:lnTo>
                <a:lnTo>
                  <a:pt x="685" y="4"/>
                </a:lnTo>
                <a:lnTo>
                  <a:pt x="650" y="7"/>
                </a:lnTo>
                <a:lnTo>
                  <a:pt x="613" y="9"/>
                </a:lnTo>
                <a:lnTo>
                  <a:pt x="577" y="11"/>
                </a:lnTo>
                <a:lnTo>
                  <a:pt x="540" y="14"/>
                </a:lnTo>
                <a:lnTo>
                  <a:pt x="505" y="17"/>
                </a:lnTo>
                <a:lnTo>
                  <a:pt x="469" y="19"/>
                </a:lnTo>
                <a:lnTo>
                  <a:pt x="439" y="20"/>
                </a:lnTo>
                <a:lnTo>
                  <a:pt x="410" y="20"/>
                </a:lnTo>
                <a:lnTo>
                  <a:pt x="381" y="22"/>
                </a:lnTo>
                <a:lnTo>
                  <a:pt x="352" y="23"/>
                </a:lnTo>
                <a:lnTo>
                  <a:pt x="321" y="25"/>
                </a:lnTo>
                <a:lnTo>
                  <a:pt x="292" y="26"/>
                </a:lnTo>
                <a:lnTo>
                  <a:pt x="263" y="29"/>
                </a:lnTo>
                <a:lnTo>
                  <a:pt x="233" y="32"/>
                </a:lnTo>
                <a:lnTo>
                  <a:pt x="204" y="35"/>
                </a:lnTo>
                <a:lnTo>
                  <a:pt x="175" y="38"/>
                </a:lnTo>
                <a:lnTo>
                  <a:pt x="146" y="42"/>
                </a:lnTo>
                <a:lnTo>
                  <a:pt x="117" y="48"/>
                </a:lnTo>
                <a:lnTo>
                  <a:pt x="89" y="52"/>
                </a:lnTo>
                <a:lnTo>
                  <a:pt x="60" y="59"/>
                </a:lnTo>
                <a:lnTo>
                  <a:pt x="30" y="67"/>
                </a:lnTo>
                <a:lnTo>
                  <a:pt x="3" y="76"/>
                </a:lnTo>
                <a:lnTo>
                  <a:pt x="0" y="83"/>
                </a:lnTo>
                <a:lnTo>
                  <a:pt x="3" y="87"/>
                </a:lnTo>
                <a:lnTo>
                  <a:pt x="9" y="90"/>
                </a:lnTo>
                <a:lnTo>
                  <a:pt x="11" y="90"/>
                </a:lnTo>
                <a:lnTo>
                  <a:pt x="14" y="90"/>
                </a:lnTo>
                <a:lnTo>
                  <a:pt x="25" y="89"/>
                </a:lnTo>
                <a:lnTo>
                  <a:pt x="41" y="86"/>
                </a:lnTo>
                <a:lnTo>
                  <a:pt x="61" y="84"/>
                </a:lnTo>
                <a:lnTo>
                  <a:pt x="87" y="81"/>
                </a:lnTo>
                <a:lnTo>
                  <a:pt x="117" y="77"/>
                </a:lnTo>
                <a:lnTo>
                  <a:pt x="149" y="74"/>
                </a:lnTo>
                <a:lnTo>
                  <a:pt x="184" y="70"/>
                </a:lnTo>
                <a:lnTo>
                  <a:pt x="220" y="67"/>
                </a:lnTo>
                <a:lnTo>
                  <a:pt x="258" y="62"/>
                </a:lnTo>
                <a:lnTo>
                  <a:pt x="296" y="59"/>
                </a:lnTo>
                <a:lnTo>
                  <a:pt x="334" y="55"/>
                </a:lnTo>
                <a:lnTo>
                  <a:pt x="371" y="52"/>
                </a:lnTo>
                <a:lnTo>
                  <a:pt x="406" y="51"/>
                </a:lnTo>
                <a:lnTo>
                  <a:pt x="439" y="49"/>
                </a:lnTo>
                <a:lnTo>
                  <a:pt x="47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3" name="Freeform 809"/>
          <p:cNvSpPr>
            <a:spLocks/>
          </p:cNvSpPr>
          <p:nvPr/>
        </p:nvSpPr>
        <p:spPr bwMode="auto">
          <a:xfrm>
            <a:off x="1155687" y="3675046"/>
            <a:ext cx="47625" cy="111125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0" y="214"/>
              </a:cxn>
              <a:cxn ang="0">
                <a:pos x="2" y="217"/>
              </a:cxn>
              <a:cxn ang="0">
                <a:pos x="5" y="218"/>
              </a:cxn>
              <a:cxn ang="0">
                <a:pos x="8" y="219"/>
              </a:cxn>
              <a:cxn ang="0">
                <a:pos x="11" y="219"/>
              </a:cxn>
              <a:cxn ang="0">
                <a:pos x="14" y="218"/>
              </a:cxn>
              <a:cxn ang="0">
                <a:pos x="15" y="215"/>
              </a:cxn>
              <a:cxn ang="0">
                <a:pos x="16" y="212"/>
              </a:cxn>
              <a:cxn ang="0">
                <a:pos x="24" y="183"/>
              </a:cxn>
              <a:cxn ang="0">
                <a:pos x="34" y="151"/>
              </a:cxn>
              <a:cxn ang="0">
                <a:pos x="46" y="118"/>
              </a:cxn>
              <a:cxn ang="0">
                <a:pos x="59" y="86"/>
              </a:cxn>
              <a:cxn ang="0">
                <a:pos x="70" y="56"/>
              </a:cxn>
              <a:cxn ang="0">
                <a:pos x="81" y="30"/>
              </a:cxn>
              <a:cxn ang="0">
                <a:pos x="87" y="11"/>
              </a:cxn>
              <a:cxn ang="0">
                <a:pos x="89" y="0"/>
              </a:cxn>
              <a:cxn ang="0">
                <a:pos x="72" y="14"/>
              </a:cxn>
              <a:cxn ang="0">
                <a:pos x="56" y="35"/>
              </a:cxn>
              <a:cxn ang="0">
                <a:pos x="43" y="59"/>
              </a:cxn>
              <a:cxn ang="0">
                <a:pos x="30" y="87"/>
              </a:cxn>
              <a:cxn ang="0">
                <a:pos x="19" y="119"/>
              </a:cxn>
              <a:cxn ang="0">
                <a:pos x="11" y="150"/>
              </a:cxn>
              <a:cxn ang="0">
                <a:pos x="5" y="182"/>
              </a:cxn>
              <a:cxn ang="0">
                <a:pos x="0" y="211"/>
              </a:cxn>
            </a:cxnLst>
            <a:rect l="0" t="0" r="r" b="b"/>
            <a:pathLst>
              <a:path w="89" h="219">
                <a:moveTo>
                  <a:pt x="0" y="211"/>
                </a:moveTo>
                <a:lnTo>
                  <a:pt x="0" y="214"/>
                </a:lnTo>
                <a:lnTo>
                  <a:pt x="2" y="217"/>
                </a:lnTo>
                <a:lnTo>
                  <a:pt x="5" y="218"/>
                </a:lnTo>
                <a:lnTo>
                  <a:pt x="8" y="219"/>
                </a:lnTo>
                <a:lnTo>
                  <a:pt x="11" y="219"/>
                </a:lnTo>
                <a:lnTo>
                  <a:pt x="14" y="218"/>
                </a:lnTo>
                <a:lnTo>
                  <a:pt x="15" y="215"/>
                </a:lnTo>
                <a:lnTo>
                  <a:pt x="16" y="212"/>
                </a:lnTo>
                <a:lnTo>
                  <a:pt x="24" y="183"/>
                </a:lnTo>
                <a:lnTo>
                  <a:pt x="34" y="151"/>
                </a:lnTo>
                <a:lnTo>
                  <a:pt x="46" y="118"/>
                </a:lnTo>
                <a:lnTo>
                  <a:pt x="59" y="86"/>
                </a:lnTo>
                <a:lnTo>
                  <a:pt x="70" y="56"/>
                </a:lnTo>
                <a:lnTo>
                  <a:pt x="81" y="30"/>
                </a:lnTo>
                <a:lnTo>
                  <a:pt x="87" y="11"/>
                </a:lnTo>
                <a:lnTo>
                  <a:pt x="89" y="0"/>
                </a:lnTo>
                <a:lnTo>
                  <a:pt x="72" y="14"/>
                </a:lnTo>
                <a:lnTo>
                  <a:pt x="56" y="35"/>
                </a:lnTo>
                <a:lnTo>
                  <a:pt x="43" y="59"/>
                </a:lnTo>
                <a:lnTo>
                  <a:pt x="30" y="87"/>
                </a:lnTo>
                <a:lnTo>
                  <a:pt x="19" y="119"/>
                </a:lnTo>
                <a:lnTo>
                  <a:pt x="11" y="150"/>
                </a:lnTo>
                <a:lnTo>
                  <a:pt x="5" y="182"/>
                </a:lnTo>
                <a:lnTo>
                  <a:pt x="0" y="2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4" name="Freeform 810"/>
          <p:cNvSpPr>
            <a:spLocks/>
          </p:cNvSpPr>
          <p:nvPr/>
        </p:nvSpPr>
        <p:spPr bwMode="auto">
          <a:xfrm>
            <a:off x="615937" y="3843321"/>
            <a:ext cx="520700" cy="38100"/>
          </a:xfrm>
          <a:custGeom>
            <a:avLst/>
            <a:gdLst/>
            <a:ahLst/>
            <a:cxnLst>
              <a:cxn ang="0">
                <a:pos x="983" y="19"/>
              </a:cxn>
              <a:cxn ang="0">
                <a:pos x="979" y="6"/>
              </a:cxn>
              <a:cxn ang="0">
                <a:pos x="938" y="3"/>
              </a:cxn>
              <a:cxn ang="0">
                <a:pos x="878" y="3"/>
              </a:cxn>
              <a:cxn ang="0">
                <a:pos x="816" y="3"/>
              </a:cxn>
              <a:cxn ang="0">
                <a:pos x="754" y="1"/>
              </a:cxn>
              <a:cxn ang="0">
                <a:pos x="689" y="0"/>
              </a:cxn>
              <a:cxn ang="0">
                <a:pos x="627" y="0"/>
              </a:cxn>
              <a:cxn ang="0">
                <a:pos x="565" y="1"/>
              </a:cxn>
              <a:cxn ang="0">
                <a:pos x="505" y="4"/>
              </a:cxn>
              <a:cxn ang="0">
                <a:pos x="444" y="10"/>
              </a:cxn>
              <a:cxn ang="0">
                <a:pos x="374" y="16"/>
              </a:cxn>
              <a:cxn ang="0">
                <a:pos x="298" y="20"/>
              </a:cxn>
              <a:cxn ang="0">
                <a:pos x="221" y="26"/>
              </a:cxn>
              <a:cxn ang="0">
                <a:pos x="148" y="34"/>
              </a:cxn>
              <a:cxn ang="0">
                <a:pos x="83" y="41"/>
              </a:cxn>
              <a:cxn ang="0">
                <a:pos x="35" y="51"/>
              </a:cxn>
              <a:cxn ang="0">
                <a:pos x="6" y="64"/>
              </a:cxn>
              <a:cxn ang="0">
                <a:pos x="4" y="73"/>
              </a:cxn>
              <a:cxn ang="0">
                <a:pos x="28" y="74"/>
              </a:cxn>
              <a:cxn ang="0">
                <a:pos x="69" y="74"/>
              </a:cxn>
              <a:cxn ang="0">
                <a:pos x="123" y="73"/>
              </a:cxn>
              <a:cxn ang="0">
                <a:pos x="190" y="71"/>
              </a:cxn>
              <a:cxn ang="0">
                <a:pos x="266" y="70"/>
              </a:cxn>
              <a:cxn ang="0">
                <a:pos x="348" y="66"/>
              </a:cxn>
              <a:cxn ang="0">
                <a:pos x="435" y="63"/>
              </a:cxn>
              <a:cxn ang="0">
                <a:pos x="523" y="58"/>
              </a:cxn>
              <a:cxn ang="0">
                <a:pos x="611" y="54"/>
              </a:cxn>
              <a:cxn ang="0">
                <a:pos x="694" y="50"/>
              </a:cxn>
              <a:cxn ang="0">
                <a:pos x="771" y="44"/>
              </a:cxn>
              <a:cxn ang="0">
                <a:pos x="840" y="39"/>
              </a:cxn>
              <a:cxn ang="0">
                <a:pos x="897" y="35"/>
              </a:cxn>
              <a:cxn ang="0">
                <a:pos x="941" y="32"/>
              </a:cxn>
              <a:cxn ang="0">
                <a:pos x="968" y="28"/>
              </a:cxn>
            </a:cxnLst>
            <a:rect l="0" t="0" r="r" b="b"/>
            <a:pathLst>
              <a:path w="984" h="74">
                <a:moveTo>
                  <a:pt x="974" y="26"/>
                </a:moveTo>
                <a:lnTo>
                  <a:pt x="983" y="19"/>
                </a:lnTo>
                <a:lnTo>
                  <a:pt x="984" y="12"/>
                </a:lnTo>
                <a:lnTo>
                  <a:pt x="979" y="6"/>
                </a:lnTo>
                <a:lnTo>
                  <a:pt x="967" y="3"/>
                </a:lnTo>
                <a:lnTo>
                  <a:pt x="938" y="3"/>
                </a:lnTo>
                <a:lnTo>
                  <a:pt x="908" y="4"/>
                </a:lnTo>
                <a:lnTo>
                  <a:pt x="878" y="3"/>
                </a:lnTo>
                <a:lnTo>
                  <a:pt x="847" y="3"/>
                </a:lnTo>
                <a:lnTo>
                  <a:pt x="816" y="3"/>
                </a:lnTo>
                <a:lnTo>
                  <a:pt x="784" y="1"/>
                </a:lnTo>
                <a:lnTo>
                  <a:pt x="754" y="1"/>
                </a:lnTo>
                <a:lnTo>
                  <a:pt x="722" y="0"/>
                </a:lnTo>
                <a:lnTo>
                  <a:pt x="689" y="0"/>
                </a:lnTo>
                <a:lnTo>
                  <a:pt x="659" y="0"/>
                </a:lnTo>
                <a:lnTo>
                  <a:pt x="627" y="0"/>
                </a:lnTo>
                <a:lnTo>
                  <a:pt x="596" y="0"/>
                </a:lnTo>
                <a:lnTo>
                  <a:pt x="565" y="1"/>
                </a:lnTo>
                <a:lnTo>
                  <a:pt x="535" y="3"/>
                </a:lnTo>
                <a:lnTo>
                  <a:pt x="505" y="4"/>
                </a:lnTo>
                <a:lnTo>
                  <a:pt x="476" y="7"/>
                </a:lnTo>
                <a:lnTo>
                  <a:pt x="444" y="10"/>
                </a:lnTo>
                <a:lnTo>
                  <a:pt x="410" y="13"/>
                </a:lnTo>
                <a:lnTo>
                  <a:pt x="374" y="16"/>
                </a:lnTo>
                <a:lnTo>
                  <a:pt x="336" y="19"/>
                </a:lnTo>
                <a:lnTo>
                  <a:pt x="298" y="20"/>
                </a:lnTo>
                <a:lnTo>
                  <a:pt x="259" y="23"/>
                </a:lnTo>
                <a:lnTo>
                  <a:pt x="221" y="26"/>
                </a:lnTo>
                <a:lnTo>
                  <a:pt x="183" y="29"/>
                </a:lnTo>
                <a:lnTo>
                  <a:pt x="148" y="34"/>
                </a:lnTo>
                <a:lnTo>
                  <a:pt x="114" y="36"/>
                </a:lnTo>
                <a:lnTo>
                  <a:pt x="83" y="41"/>
                </a:lnTo>
                <a:lnTo>
                  <a:pt x="57" y="45"/>
                </a:lnTo>
                <a:lnTo>
                  <a:pt x="35" y="51"/>
                </a:lnTo>
                <a:lnTo>
                  <a:pt x="18" y="57"/>
                </a:lnTo>
                <a:lnTo>
                  <a:pt x="6" y="64"/>
                </a:lnTo>
                <a:lnTo>
                  <a:pt x="0" y="71"/>
                </a:lnTo>
                <a:lnTo>
                  <a:pt x="4" y="73"/>
                </a:lnTo>
                <a:lnTo>
                  <a:pt x="13" y="73"/>
                </a:lnTo>
                <a:lnTo>
                  <a:pt x="28" y="74"/>
                </a:lnTo>
                <a:lnTo>
                  <a:pt x="45" y="74"/>
                </a:lnTo>
                <a:lnTo>
                  <a:pt x="69" y="74"/>
                </a:lnTo>
                <a:lnTo>
                  <a:pt x="94" y="74"/>
                </a:lnTo>
                <a:lnTo>
                  <a:pt x="123" y="73"/>
                </a:lnTo>
                <a:lnTo>
                  <a:pt x="155" y="73"/>
                </a:lnTo>
                <a:lnTo>
                  <a:pt x="190" y="71"/>
                </a:lnTo>
                <a:lnTo>
                  <a:pt x="226" y="70"/>
                </a:lnTo>
                <a:lnTo>
                  <a:pt x="266" y="70"/>
                </a:lnTo>
                <a:lnTo>
                  <a:pt x="307" y="67"/>
                </a:lnTo>
                <a:lnTo>
                  <a:pt x="348" y="66"/>
                </a:lnTo>
                <a:lnTo>
                  <a:pt x="391" y="64"/>
                </a:lnTo>
                <a:lnTo>
                  <a:pt x="435" y="63"/>
                </a:lnTo>
                <a:lnTo>
                  <a:pt x="479" y="60"/>
                </a:lnTo>
                <a:lnTo>
                  <a:pt x="523" y="58"/>
                </a:lnTo>
                <a:lnTo>
                  <a:pt x="567" y="55"/>
                </a:lnTo>
                <a:lnTo>
                  <a:pt x="611" y="54"/>
                </a:lnTo>
                <a:lnTo>
                  <a:pt x="653" y="51"/>
                </a:lnTo>
                <a:lnTo>
                  <a:pt x="694" y="50"/>
                </a:lnTo>
                <a:lnTo>
                  <a:pt x="733" y="47"/>
                </a:lnTo>
                <a:lnTo>
                  <a:pt x="771" y="44"/>
                </a:lnTo>
                <a:lnTo>
                  <a:pt x="808" y="42"/>
                </a:lnTo>
                <a:lnTo>
                  <a:pt x="840" y="39"/>
                </a:lnTo>
                <a:lnTo>
                  <a:pt x="871" y="38"/>
                </a:lnTo>
                <a:lnTo>
                  <a:pt x="897" y="35"/>
                </a:lnTo>
                <a:lnTo>
                  <a:pt x="922" y="34"/>
                </a:lnTo>
                <a:lnTo>
                  <a:pt x="941" y="32"/>
                </a:lnTo>
                <a:lnTo>
                  <a:pt x="957" y="29"/>
                </a:lnTo>
                <a:lnTo>
                  <a:pt x="968" y="28"/>
                </a:lnTo>
                <a:lnTo>
                  <a:pt x="974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5" name="Freeform 811"/>
          <p:cNvSpPr>
            <a:spLocks/>
          </p:cNvSpPr>
          <p:nvPr/>
        </p:nvSpPr>
        <p:spPr bwMode="auto">
          <a:xfrm>
            <a:off x="630224" y="3751246"/>
            <a:ext cx="36513" cy="2222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39"/>
              </a:cxn>
              <a:cxn ang="0">
                <a:pos x="14" y="42"/>
              </a:cxn>
              <a:cxn ang="0">
                <a:pos x="22" y="44"/>
              </a:cxn>
              <a:cxn ang="0">
                <a:pos x="30" y="42"/>
              </a:cxn>
              <a:cxn ang="0">
                <a:pos x="39" y="42"/>
              </a:cxn>
              <a:cxn ang="0">
                <a:pos x="48" y="41"/>
              </a:cxn>
              <a:cxn ang="0">
                <a:pos x="57" y="39"/>
              </a:cxn>
              <a:cxn ang="0">
                <a:pos x="64" y="39"/>
              </a:cxn>
              <a:cxn ang="0">
                <a:pos x="66" y="39"/>
              </a:cxn>
              <a:cxn ang="0">
                <a:pos x="68" y="38"/>
              </a:cxn>
              <a:cxn ang="0">
                <a:pos x="68" y="35"/>
              </a:cxn>
              <a:cxn ang="0">
                <a:pos x="68" y="32"/>
              </a:cxn>
              <a:cxn ang="0">
                <a:pos x="68" y="31"/>
              </a:cxn>
              <a:cxn ang="0">
                <a:pos x="67" y="28"/>
              </a:cxn>
              <a:cxn ang="0">
                <a:pos x="64" y="28"/>
              </a:cxn>
              <a:cxn ang="0">
                <a:pos x="61" y="28"/>
              </a:cxn>
              <a:cxn ang="0">
                <a:pos x="42" y="29"/>
              </a:cxn>
              <a:cxn ang="0">
                <a:pos x="29" y="26"/>
              </a:cxn>
              <a:cxn ang="0">
                <a:pos x="22" y="22"/>
              </a:cxn>
              <a:cxn ang="0">
                <a:pos x="19" y="19"/>
              </a:cxn>
              <a:cxn ang="0">
                <a:pos x="19" y="18"/>
              </a:cxn>
              <a:cxn ang="0">
                <a:pos x="17" y="13"/>
              </a:cxn>
              <a:cxn ang="0">
                <a:pos x="17" y="7"/>
              </a:cxn>
              <a:cxn ang="0">
                <a:pos x="20" y="0"/>
              </a:cxn>
              <a:cxn ang="0">
                <a:pos x="10" y="0"/>
              </a:cxn>
              <a:cxn ang="0">
                <a:pos x="3" y="9"/>
              </a:cxn>
              <a:cxn ang="0">
                <a:pos x="0" y="22"/>
              </a:cxn>
              <a:cxn ang="0">
                <a:pos x="3" y="35"/>
              </a:cxn>
            </a:cxnLst>
            <a:rect l="0" t="0" r="r" b="b"/>
            <a:pathLst>
              <a:path w="68" h="44">
                <a:moveTo>
                  <a:pt x="3" y="35"/>
                </a:moveTo>
                <a:lnTo>
                  <a:pt x="7" y="39"/>
                </a:lnTo>
                <a:lnTo>
                  <a:pt x="14" y="42"/>
                </a:lnTo>
                <a:lnTo>
                  <a:pt x="22" y="44"/>
                </a:lnTo>
                <a:lnTo>
                  <a:pt x="30" y="42"/>
                </a:lnTo>
                <a:lnTo>
                  <a:pt x="39" y="42"/>
                </a:lnTo>
                <a:lnTo>
                  <a:pt x="48" y="41"/>
                </a:lnTo>
                <a:lnTo>
                  <a:pt x="57" y="39"/>
                </a:lnTo>
                <a:lnTo>
                  <a:pt x="64" y="39"/>
                </a:lnTo>
                <a:lnTo>
                  <a:pt x="66" y="39"/>
                </a:lnTo>
                <a:lnTo>
                  <a:pt x="68" y="38"/>
                </a:lnTo>
                <a:lnTo>
                  <a:pt x="68" y="35"/>
                </a:lnTo>
                <a:lnTo>
                  <a:pt x="68" y="32"/>
                </a:lnTo>
                <a:lnTo>
                  <a:pt x="68" y="31"/>
                </a:lnTo>
                <a:lnTo>
                  <a:pt x="67" y="28"/>
                </a:lnTo>
                <a:lnTo>
                  <a:pt x="64" y="28"/>
                </a:lnTo>
                <a:lnTo>
                  <a:pt x="61" y="28"/>
                </a:lnTo>
                <a:lnTo>
                  <a:pt x="42" y="29"/>
                </a:lnTo>
                <a:lnTo>
                  <a:pt x="29" y="26"/>
                </a:lnTo>
                <a:lnTo>
                  <a:pt x="22" y="22"/>
                </a:lnTo>
                <a:lnTo>
                  <a:pt x="19" y="19"/>
                </a:lnTo>
                <a:lnTo>
                  <a:pt x="19" y="18"/>
                </a:lnTo>
                <a:lnTo>
                  <a:pt x="17" y="13"/>
                </a:lnTo>
                <a:lnTo>
                  <a:pt x="17" y="7"/>
                </a:lnTo>
                <a:lnTo>
                  <a:pt x="20" y="0"/>
                </a:lnTo>
                <a:lnTo>
                  <a:pt x="10" y="0"/>
                </a:lnTo>
                <a:lnTo>
                  <a:pt x="3" y="9"/>
                </a:lnTo>
                <a:lnTo>
                  <a:pt x="0" y="22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6" name="Freeform 812"/>
          <p:cNvSpPr>
            <a:spLocks/>
          </p:cNvSpPr>
          <p:nvPr/>
        </p:nvSpPr>
        <p:spPr bwMode="auto">
          <a:xfrm>
            <a:off x="685787" y="3746483"/>
            <a:ext cx="26987" cy="22225"/>
          </a:xfrm>
          <a:custGeom>
            <a:avLst/>
            <a:gdLst/>
            <a:ahLst/>
            <a:cxnLst>
              <a:cxn ang="0">
                <a:pos x="2" y="35"/>
              </a:cxn>
              <a:cxn ang="0">
                <a:pos x="5" y="41"/>
              </a:cxn>
              <a:cxn ang="0">
                <a:pos x="11" y="42"/>
              </a:cxn>
              <a:cxn ang="0">
                <a:pos x="17" y="44"/>
              </a:cxn>
              <a:cxn ang="0">
                <a:pos x="23" y="44"/>
              </a:cxn>
              <a:cxn ang="0">
                <a:pos x="30" y="42"/>
              </a:cxn>
              <a:cxn ang="0">
                <a:pos x="36" y="41"/>
              </a:cxn>
              <a:cxn ang="0">
                <a:pos x="42" y="41"/>
              </a:cxn>
              <a:cxn ang="0">
                <a:pos x="48" y="41"/>
              </a:cxn>
              <a:cxn ang="0">
                <a:pos x="49" y="41"/>
              </a:cxn>
              <a:cxn ang="0">
                <a:pos x="51" y="39"/>
              </a:cxn>
              <a:cxn ang="0">
                <a:pos x="52" y="36"/>
              </a:cxn>
              <a:cxn ang="0">
                <a:pos x="52" y="33"/>
              </a:cxn>
              <a:cxn ang="0">
                <a:pos x="52" y="32"/>
              </a:cxn>
              <a:cxn ang="0">
                <a:pos x="51" y="29"/>
              </a:cxn>
              <a:cxn ang="0">
                <a:pos x="48" y="29"/>
              </a:cxn>
              <a:cxn ang="0">
                <a:pos x="46" y="29"/>
              </a:cxn>
              <a:cxn ang="0">
                <a:pos x="32" y="30"/>
              </a:cxn>
              <a:cxn ang="0">
                <a:pos x="21" y="29"/>
              </a:cxn>
              <a:cxn ang="0">
                <a:pos x="14" y="26"/>
              </a:cxn>
              <a:cxn ang="0">
                <a:pos x="13" y="25"/>
              </a:cxn>
              <a:cxn ang="0">
                <a:pos x="11" y="22"/>
              </a:cxn>
              <a:cxn ang="0">
                <a:pos x="10" y="14"/>
              </a:cxn>
              <a:cxn ang="0">
                <a:pos x="11" y="7"/>
              </a:cxn>
              <a:cxn ang="0">
                <a:pos x="16" y="0"/>
              </a:cxn>
              <a:cxn ang="0">
                <a:pos x="8" y="0"/>
              </a:cxn>
              <a:cxn ang="0">
                <a:pos x="2" y="9"/>
              </a:cxn>
              <a:cxn ang="0">
                <a:pos x="0" y="22"/>
              </a:cxn>
              <a:cxn ang="0">
                <a:pos x="2" y="35"/>
              </a:cxn>
            </a:cxnLst>
            <a:rect l="0" t="0" r="r" b="b"/>
            <a:pathLst>
              <a:path w="52" h="44">
                <a:moveTo>
                  <a:pt x="2" y="35"/>
                </a:moveTo>
                <a:lnTo>
                  <a:pt x="5" y="41"/>
                </a:lnTo>
                <a:lnTo>
                  <a:pt x="11" y="42"/>
                </a:lnTo>
                <a:lnTo>
                  <a:pt x="17" y="44"/>
                </a:lnTo>
                <a:lnTo>
                  <a:pt x="23" y="44"/>
                </a:lnTo>
                <a:lnTo>
                  <a:pt x="30" y="42"/>
                </a:lnTo>
                <a:lnTo>
                  <a:pt x="36" y="41"/>
                </a:lnTo>
                <a:lnTo>
                  <a:pt x="42" y="41"/>
                </a:lnTo>
                <a:lnTo>
                  <a:pt x="48" y="41"/>
                </a:lnTo>
                <a:lnTo>
                  <a:pt x="49" y="41"/>
                </a:lnTo>
                <a:lnTo>
                  <a:pt x="51" y="39"/>
                </a:lnTo>
                <a:lnTo>
                  <a:pt x="52" y="36"/>
                </a:lnTo>
                <a:lnTo>
                  <a:pt x="52" y="33"/>
                </a:lnTo>
                <a:lnTo>
                  <a:pt x="52" y="32"/>
                </a:lnTo>
                <a:lnTo>
                  <a:pt x="51" y="29"/>
                </a:lnTo>
                <a:lnTo>
                  <a:pt x="48" y="29"/>
                </a:lnTo>
                <a:lnTo>
                  <a:pt x="46" y="29"/>
                </a:lnTo>
                <a:lnTo>
                  <a:pt x="32" y="30"/>
                </a:lnTo>
                <a:lnTo>
                  <a:pt x="21" y="29"/>
                </a:lnTo>
                <a:lnTo>
                  <a:pt x="14" y="26"/>
                </a:lnTo>
                <a:lnTo>
                  <a:pt x="13" y="25"/>
                </a:lnTo>
                <a:lnTo>
                  <a:pt x="11" y="22"/>
                </a:lnTo>
                <a:lnTo>
                  <a:pt x="10" y="14"/>
                </a:lnTo>
                <a:lnTo>
                  <a:pt x="11" y="7"/>
                </a:lnTo>
                <a:lnTo>
                  <a:pt x="16" y="0"/>
                </a:lnTo>
                <a:lnTo>
                  <a:pt x="8" y="0"/>
                </a:lnTo>
                <a:lnTo>
                  <a:pt x="2" y="9"/>
                </a:lnTo>
                <a:lnTo>
                  <a:pt x="0" y="22"/>
                </a:lnTo>
                <a:lnTo>
                  <a:pt x="2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7" name="Freeform 813"/>
          <p:cNvSpPr>
            <a:spLocks/>
          </p:cNvSpPr>
          <p:nvPr/>
        </p:nvSpPr>
        <p:spPr bwMode="auto">
          <a:xfrm>
            <a:off x="734999" y="3743308"/>
            <a:ext cx="34925" cy="23813"/>
          </a:xfrm>
          <a:custGeom>
            <a:avLst/>
            <a:gdLst/>
            <a:ahLst/>
            <a:cxnLst>
              <a:cxn ang="0">
                <a:pos x="4" y="38"/>
              </a:cxn>
              <a:cxn ang="0">
                <a:pos x="9" y="43"/>
              </a:cxn>
              <a:cxn ang="0">
                <a:pos x="15" y="46"/>
              </a:cxn>
              <a:cxn ang="0">
                <a:pos x="22" y="46"/>
              </a:cxn>
              <a:cxn ang="0">
                <a:pos x="31" y="46"/>
              </a:cxn>
              <a:cxn ang="0">
                <a:pos x="38" y="44"/>
              </a:cxn>
              <a:cxn ang="0">
                <a:pos x="47" y="43"/>
              </a:cxn>
              <a:cxn ang="0">
                <a:pos x="54" y="43"/>
              </a:cxn>
              <a:cxn ang="0">
                <a:pos x="61" y="43"/>
              </a:cxn>
              <a:cxn ang="0">
                <a:pos x="64" y="41"/>
              </a:cxn>
              <a:cxn ang="0">
                <a:pos x="66" y="40"/>
              </a:cxn>
              <a:cxn ang="0">
                <a:pos x="67" y="38"/>
              </a:cxn>
              <a:cxn ang="0">
                <a:pos x="67" y="35"/>
              </a:cxn>
              <a:cxn ang="0">
                <a:pos x="67" y="34"/>
              </a:cxn>
              <a:cxn ang="0">
                <a:pos x="64" y="31"/>
              </a:cxn>
              <a:cxn ang="0">
                <a:pos x="63" y="30"/>
              </a:cxn>
              <a:cxn ang="0">
                <a:pos x="60" y="30"/>
              </a:cxn>
              <a:cxn ang="0">
                <a:pos x="50" y="33"/>
              </a:cxn>
              <a:cxn ang="0">
                <a:pos x="41" y="34"/>
              </a:cxn>
              <a:cxn ang="0">
                <a:pos x="32" y="34"/>
              </a:cxn>
              <a:cxn ang="0">
                <a:pos x="26" y="33"/>
              </a:cxn>
              <a:cxn ang="0">
                <a:pos x="20" y="33"/>
              </a:cxn>
              <a:cxn ang="0">
                <a:pos x="16" y="31"/>
              </a:cxn>
              <a:cxn ang="0">
                <a:pos x="15" y="30"/>
              </a:cxn>
              <a:cxn ang="0">
                <a:pos x="13" y="30"/>
              </a:cxn>
              <a:cxn ang="0">
                <a:pos x="13" y="27"/>
              </a:cxn>
              <a:cxn ang="0">
                <a:pos x="13" y="18"/>
              </a:cxn>
              <a:cxn ang="0">
                <a:pos x="15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4"/>
              </a:cxn>
              <a:cxn ang="0">
                <a:pos x="4" y="38"/>
              </a:cxn>
            </a:cxnLst>
            <a:rect l="0" t="0" r="r" b="b"/>
            <a:pathLst>
              <a:path w="67" h="46">
                <a:moveTo>
                  <a:pt x="4" y="38"/>
                </a:moveTo>
                <a:lnTo>
                  <a:pt x="9" y="43"/>
                </a:lnTo>
                <a:lnTo>
                  <a:pt x="15" y="46"/>
                </a:lnTo>
                <a:lnTo>
                  <a:pt x="22" y="46"/>
                </a:lnTo>
                <a:lnTo>
                  <a:pt x="31" y="46"/>
                </a:lnTo>
                <a:lnTo>
                  <a:pt x="38" y="44"/>
                </a:lnTo>
                <a:lnTo>
                  <a:pt x="47" y="43"/>
                </a:lnTo>
                <a:lnTo>
                  <a:pt x="54" y="43"/>
                </a:lnTo>
                <a:lnTo>
                  <a:pt x="61" y="43"/>
                </a:lnTo>
                <a:lnTo>
                  <a:pt x="64" y="41"/>
                </a:lnTo>
                <a:lnTo>
                  <a:pt x="66" y="40"/>
                </a:lnTo>
                <a:lnTo>
                  <a:pt x="67" y="38"/>
                </a:lnTo>
                <a:lnTo>
                  <a:pt x="67" y="35"/>
                </a:lnTo>
                <a:lnTo>
                  <a:pt x="67" y="34"/>
                </a:lnTo>
                <a:lnTo>
                  <a:pt x="64" y="31"/>
                </a:lnTo>
                <a:lnTo>
                  <a:pt x="63" y="30"/>
                </a:lnTo>
                <a:lnTo>
                  <a:pt x="60" y="30"/>
                </a:lnTo>
                <a:lnTo>
                  <a:pt x="50" y="33"/>
                </a:lnTo>
                <a:lnTo>
                  <a:pt x="41" y="34"/>
                </a:lnTo>
                <a:lnTo>
                  <a:pt x="32" y="34"/>
                </a:lnTo>
                <a:lnTo>
                  <a:pt x="26" y="33"/>
                </a:lnTo>
                <a:lnTo>
                  <a:pt x="20" y="33"/>
                </a:lnTo>
                <a:lnTo>
                  <a:pt x="16" y="31"/>
                </a:lnTo>
                <a:lnTo>
                  <a:pt x="15" y="30"/>
                </a:lnTo>
                <a:lnTo>
                  <a:pt x="13" y="30"/>
                </a:lnTo>
                <a:lnTo>
                  <a:pt x="13" y="27"/>
                </a:lnTo>
                <a:lnTo>
                  <a:pt x="13" y="18"/>
                </a:lnTo>
                <a:lnTo>
                  <a:pt x="15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4"/>
                </a:lnTo>
                <a:lnTo>
                  <a:pt x="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8" name="Freeform 814"/>
          <p:cNvSpPr>
            <a:spLocks/>
          </p:cNvSpPr>
          <p:nvPr/>
        </p:nvSpPr>
        <p:spPr bwMode="auto">
          <a:xfrm>
            <a:off x="795324" y="3744896"/>
            <a:ext cx="36513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8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40" y="44"/>
              </a:cxn>
              <a:cxn ang="0">
                <a:pos x="49" y="42"/>
              </a:cxn>
              <a:cxn ang="0">
                <a:pos x="57" y="42"/>
              </a:cxn>
              <a:cxn ang="0">
                <a:pos x="65" y="42"/>
              </a:cxn>
              <a:cxn ang="0">
                <a:pos x="66" y="41"/>
              </a:cxn>
              <a:cxn ang="0">
                <a:pos x="69" y="39"/>
              </a:cxn>
              <a:cxn ang="0">
                <a:pos x="69" y="36"/>
              </a:cxn>
              <a:cxn ang="0">
                <a:pos x="69" y="35"/>
              </a:cxn>
              <a:cxn ang="0">
                <a:pos x="69" y="32"/>
              </a:cxn>
              <a:cxn ang="0">
                <a:pos x="68" y="29"/>
              </a:cxn>
              <a:cxn ang="0">
                <a:pos x="65" y="29"/>
              </a:cxn>
              <a:cxn ang="0">
                <a:pos x="62" y="29"/>
              </a:cxn>
              <a:cxn ang="0">
                <a:pos x="51" y="31"/>
              </a:cxn>
              <a:cxn ang="0">
                <a:pos x="41" y="32"/>
              </a:cxn>
              <a:cxn ang="0">
                <a:pos x="34" y="32"/>
              </a:cxn>
              <a:cxn ang="0">
                <a:pos x="28" y="31"/>
              </a:cxn>
              <a:cxn ang="0">
                <a:pos x="22" y="31"/>
              </a:cxn>
              <a:cxn ang="0">
                <a:pos x="19" y="29"/>
              </a:cxn>
              <a:cxn ang="0">
                <a:pos x="16" y="28"/>
              </a:cxn>
              <a:cxn ang="0">
                <a:pos x="16" y="28"/>
              </a:cxn>
              <a:cxn ang="0">
                <a:pos x="15" y="25"/>
              </a:cxn>
              <a:cxn ang="0">
                <a:pos x="14" y="16"/>
              </a:cxn>
              <a:cxn ang="0">
                <a:pos x="15" y="7"/>
              </a:cxn>
              <a:cxn ang="0">
                <a:pos x="21" y="0"/>
              </a:cxn>
              <a:cxn ang="0">
                <a:pos x="11" y="0"/>
              </a:cxn>
              <a:cxn ang="0">
                <a:pos x="3" y="9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9" h="45">
                <a:moveTo>
                  <a:pt x="3" y="38"/>
                </a:moveTo>
                <a:lnTo>
                  <a:pt x="8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40" y="44"/>
                </a:lnTo>
                <a:lnTo>
                  <a:pt x="49" y="42"/>
                </a:lnTo>
                <a:lnTo>
                  <a:pt x="57" y="42"/>
                </a:lnTo>
                <a:lnTo>
                  <a:pt x="65" y="42"/>
                </a:lnTo>
                <a:lnTo>
                  <a:pt x="66" y="41"/>
                </a:lnTo>
                <a:lnTo>
                  <a:pt x="69" y="39"/>
                </a:lnTo>
                <a:lnTo>
                  <a:pt x="69" y="36"/>
                </a:lnTo>
                <a:lnTo>
                  <a:pt x="69" y="35"/>
                </a:lnTo>
                <a:lnTo>
                  <a:pt x="69" y="32"/>
                </a:lnTo>
                <a:lnTo>
                  <a:pt x="68" y="29"/>
                </a:lnTo>
                <a:lnTo>
                  <a:pt x="65" y="29"/>
                </a:lnTo>
                <a:lnTo>
                  <a:pt x="62" y="29"/>
                </a:lnTo>
                <a:lnTo>
                  <a:pt x="51" y="31"/>
                </a:lnTo>
                <a:lnTo>
                  <a:pt x="41" y="32"/>
                </a:lnTo>
                <a:lnTo>
                  <a:pt x="34" y="32"/>
                </a:lnTo>
                <a:lnTo>
                  <a:pt x="28" y="31"/>
                </a:lnTo>
                <a:lnTo>
                  <a:pt x="22" y="31"/>
                </a:lnTo>
                <a:lnTo>
                  <a:pt x="19" y="29"/>
                </a:lnTo>
                <a:lnTo>
                  <a:pt x="16" y="28"/>
                </a:lnTo>
                <a:lnTo>
                  <a:pt x="16" y="28"/>
                </a:lnTo>
                <a:lnTo>
                  <a:pt x="15" y="25"/>
                </a:lnTo>
                <a:lnTo>
                  <a:pt x="14" y="16"/>
                </a:lnTo>
                <a:lnTo>
                  <a:pt x="15" y="7"/>
                </a:lnTo>
                <a:lnTo>
                  <a:pt x="21" y="0"/>
                </a:lnTo>
                <a:lnTo>
                  <a:pt x="11" y="0"/>
                </a:lnTo>
                <a:lnTo>
                  <a:pt x="3" y="9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9" name="Freeform 815"/>
          <p:cNvSpPr>
            <a:spLocks/>
          </p:cNvSpPr>
          <p:nvPr/>
        </p:nvSpPr>
        <p:spPr bwMode="auto">
          <a:xfrm>
            <a:off x="860412" y="3741721"/>
            <a:ext cx="34925" cy="22225"/>
          </a:xfrm>
          <a:custGeom>
            <a:avLst/>
            <a:gdLst/>
            <a:ahLst/>
            <a:cxnLst>
              <a:cxn ang="0">
                <a:pos x="4" y="38"/>
              </a:cxn>
              <a:cxn ang="0">
                <a:pos x="9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39" y="44"/>
              </a:cxn>
              <a:cxn ang="0">
                <a:pos x="48" y="42"/>
              </a:cxn>
              <a:cxn ang="0">
                <a:pos x="56" y="42"/>
              </a:cxn>
              <a:cxn ang="0">
                <a:pos x="63" y="42"/>
              </a:cxn>
              <a:cxn ang="0">
                <a:pos x="64" y="41"/>
              </a:cxn>
              <a:cxn ang="0">
                <a:pos x="66" y="39"/>
              </a:cxn>
              <a:cxn ang="0">
                <a:pos x="67" y="38"/>
              </a:cxn>
              <a:cxn ang="0">
                <a:pos x="67" y="35"/>
              </a:cxn>
              <a:cxn ang="0">
                <a:pos x="67" y="34"/>
              </a:cxn>
              <a:cxn ang="0">
                <a:pos x="64" y="31"/>
              </a:cxn>
              <a:cxn ang="0">
                <a:pos x="63" y="29"/>
              </a:cxn>
              <a:cxn ang="0">
                <a:pos x="60" y="29"/>
              </a:cxn>
              <a:cxn ang="0">
                <a:pos x="41" y="34"/>
              </a:cxn>
              <a:cxn ang="0">
                <a:pos x="29" y="32"/>
              </a:cxn>
              <a:cxn ang="0">
                <a:pos x="22" y="31"/>
              </a:cxn>
              <a:cxn ang="0">
                <a:pos x="20" y="29"/>
              </a:cxn>
              <a:cxn ang="0">
                <a:pos x="19" y="26"/>
              </a:cxn>
              <a:cxn ang="0">
                <a:pos x="16" y="18"/>
              </a:cxn>
              <a:cxn ang="0">
                <a:pos x="16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3"/>
              </a:cxn>
              <a:cxn ang="0">
                <a:pos x="4" y="38"/>
              </a:cxn>
            </a:cxnLst>
            <a:rect l="0" t="0" r="r" b="b"/>
            <a:pathLst>
              <a:path w="67" h="45">
                <a:moveTo>
                  <a:pt x="4" y="38"/>
                </a:moveTo>
                <a:lnTo>
                  <a:pt x="9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39" y="44"/>
                </a:lnTo>
                <a:lnTo>
                  <a:pt x="48" y="42"/>
                </a:lnTo>
                <a:lnTo>
                  <a:pt x="56" y="42"/>
                </a:lnTo>
                <a:lnTo>
                  <a:pt x="63" y="42"/>
                </a:lnTo>
                <a:lnTo>
                  <a:pt x="64" y="41"/>
                </a:lnTo>
                <a:lnTo>
                  <a:pt x="66" y="39"/>
                </a:lnTo>
                <a:lnTo>
                  <a:pt x="67" y="38"/>
                </a:lnTo>
                <a:lnTo>
                  <a:pt x="67" y="35"/>
                </a:lnTo>
                <a:lnTo>
                  <a:pt x="67" y="34"/>
                </a:lnTo>
                <a:lnTo>
                  <a:pt x="64" y="31"/>
                </a:lnTo>
                <a:lnTo>
                  <a:pt x="63" y="29"/>
                </a:lnTo>
                <a:lnTo>
                  <a:pt x="60" y="29"/>
                </a:lnTo>
                <a:lnTo>
                  <a:pt x="41" y="34"/>
                </a:lnTo>
                <a:lnTo>
                  <a:pt x="29" y="32"/>
                </a:lnTo>
                <a:lnTo>
                  <a:pt x="22" y="31"/>
                </a:lnTo>
                <a:lnTo>
                  <a:pt x="20" y="29"/>
                </a:lnTo>
                <a:lnTo>
                  <a:pt x="19" y="26"/>
                </a:lnTo>
                <a:lnTo>
                  <a:pt x="16" y="18"/>
                </a:lnTo>
                <a:lnTo>
                  <a:pt x="16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3"/>
                </a:lnTo>
                <a:lnTo>
                  <a:pt x="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0" name="Freeform 816"/>
          <p:cNvSpPr>
            <a:spLocks/>
          </p:cNvSpPr>
          <p:nvPr/>
        </p:nvSpPr>
        <p:spPr bwMode="auto">
          <a:xfrm>
            <a:off x="915974" y="3733783"/>
            <a:ext cx="36513" cy="20638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8" y="39"/>
              </a:cxn>
              <a:cxn ang="0">
                <a:pos x="14" y="42"/>
              </a:cxn>
              <a:cxn ang="0">
                <a:pos x="22" y="42"/>
              </a:cxn>
              <a:cxn ang="0">
                <a:pos x="30" y="42"/>
              </a:cxn>
              <a:cxn ang="0">
                <a:pos x="39" y="41"/>
              </a:cxn>
              <a:cxn ang="0">
                <a:pos x="48" y="39"/>
              </a:cxn>
              <a:cxn ang="0">
                <a:pos x="57" y="39"/>
              </a:cxn>
              <a:cxn ang="0">
                <a:pos x="64" y="39"/>
              </a:cxn>
              <a:cxn ang="0">
                <a:pos x="67" y="38"/>
              </a:cxn>
              <a:cxn ang="0">
                <a:pos x="70" y="37"/>
              </a:cxn>
              <a:cxn ang="0">
                <a:pos x="70" y="34"/>
              </a:cxn>
              <a:cxn ang="0">
                <a:pos x="70" y="32"/>
              </a:cxn>
              <a:cxn ang="0">
                <a:pos x="70" y="31"/>
              </a:cxn>
              <a:cxn ang="0">
                <a:pos x="67" y="28"/>
              </a:cxn>
              <a:cxn ang="0">
                <a:pos x="65" y="26"/>
              </a:cxn>
              <a:cxn ang="0">
                <a:pos x="63" y="26"/>
              </a:cxn>
              <a:cxn ang="0">
                <a:pos x="51" y="29"/>
              </a:cxn>
              <a:cxn ang="0">
                <a:pos x="42" y="31"/>
              </a:cxn>
              <a:cxn ang="0">
                <a:pos x="32" y="31"/>
              </a:cxn>
              <a:cxn ang="0">
                <a:pos x="25" y="29"/>
              </a:cxn>
              <a:cxn ang="0">
                <a:pos x="19" y="29"/>
              </a:cxn>
              <a:cxn ang="0">
                <a:pos x="14" y="28"/>
              </a:cxn>
              <a:cxn ang="0">
                <a:pos x="11" y="26"/>
              </a:cxn>
              <a:cxn ang="0">
                <a:pos x="10" y="26"/>
              </a:cxn>
              <a:cxn ang="0">
                <a:pos x="10" y="23"/>
              </a:cxn>
              <a:cxn ang="0">
                <a:pos x="11" y="15"/>
              </a:cxn>
              <a:cxn ang="0">
                <a:pos x="14" y="6"/>
              </a:cxn>
              <a:cxn ang="0">
                <a:pos x="22" y="0"/>
              </a:cxn>
              <a:cxn ang="0">
                <a:pos x="11" y="0"/>
              </a:cxn>
              <a:cxn ang="0">
                <a:pos x="3" y="9"/>
              </a:cxn>
              <a:cxn ang="0">
                <a:pos x="0" y="22"/>
              </a:cxn>
              <a:cxn ang="0">
                <a:pos x="4" y="35"/>
              </a:cxn>
            </a:cxnLst>
            <a:rect l="0" t="0" r="r" b="b"/>
            <a:pathLst>
              <a:path w="70" h="42">
                <a:moveTo>
                  <a:pt x="4" y="35"/>
                </a:moveTo>
                <a:lnTo>
                  <a:pt x="8" y="39"/>
                </a:lnTo>
                <a:lnTo>
                  <a:pt x="14" y="42"/>
                </a:lnTo>
                <a:lnTo>
                  <a:pt x="22" y="42"/>
                </a:lnTo>
                <a:lnTo>
                  <a:pt x="30" y="42"/>
                </a:lnTo>
                <a:lnTo>
                  <a:pt x="39" y="41"/>
                </a:lnTo>
                <a:lnTo>
                  <a:pt x="48" y="39"/>
                </a:lnTo>
                <a:lnTo>
                  <a:pt x="57" y="39"/>
                </a:lnTo>
                <a:lnTo>
                  <a:pt x="64" y="39"/>
                </a:lnTo>
                <a:lnTo>
                  <a:pt x="67" y="38"/>
                </a:lnTo>
                <a:lnTo>
                  <a:pt x="70" y="37"/>
                </a:lnTo>
                <a:lnTo>
                  <a:pt x="70" y="34"/>
                </a:lnTo>
                <a:lnTo>
                  <a:pt x="70" y="32"/>
                </a:lnTo>
                <a:lnTo>
                  <a:pt x="70" y="31"/>
                </a:lnTo>
                <a:lnTo>
                  <a:pt x="67" y="28"/>
                </a:lnTo>
                <a:lnTo>
                  <a:pt x="65" y="26"/>
                </a:lnTo>
                <a:lnTo>
                  <a:pt x="63" y="26"/>
                </a:lnTo>
                <a:lnTo>
                  <a:pt x="51" y="29"/>
                </a:lnTo>
                <a:lnTo>
                  <a:pt x="42" y="31"/>
                </a:lnTo>
                <a:lnTo>
                  <a:pt x="32" y="31"/>
                </a:lnTo>
                <a:lnTo>
                  <a:pt x="25" y="29"/>
                </a:lnTo>
                <a:lnTo>
                  <a:pt x="19" y="29"/>
                </a:lnTo>
                <a:lnTo>
                  <a:pt x="14" y="28"/>
                </a:lnTo>
                <a:lnTo>
                  <a:pt x="11" y="26"/>
                </a:lnTo>
                <a:lnTo>
                  <a:pt x="10" y="26"/>
                </a:lnTo>
                <a:lnTo>
                  <a:pt x="10" y="23"/>
                </a:lnTo>
                <a:lnTo>
                  <a:pt x="11" y="15"/>
                </a:lnTo>
                <a:lnTo>
                  <a:pt x="14" y="6"/>
                </a:lnTo>
                <a:lnTo>
                  <a:pt x="22" y="0"/>
                </a:lnTo>
                <a:lnTo>
                  <a:pt x="11" y="0"/>
                </a:lnTo>
                <a:lnTo>
                  <a:pt x="3" y="9"/>
                </a:lnTo>
                <a:lnTo>
                  <a:pt x="0" y="22"/>
                </a:lnTo>
                <a:lnTo>
                  <a:pt x="4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1" name="Freeform 817"/>
          <p:cNvSpPr>
            <a:spLocks/>
          </p:cNvSpPr>
          <p:nvPr/>
        </p:nvSpPr>
        <p:spPr bwMode="auto">
          <a:xfrm>
            <a:off x="968362" y="3735371"/>
            <a:ext cx="38100" cy="23812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8" y="40"/>
              </a:cxn>
              <a:cxn ang="0">
                <a:pos x="14" y="43"/>
              </a:cxn>
              <a:cxn ang="0">
                <a:pos x="21" y="44"/>
              </a:cxn>
              <a:cxn ang="0">
                <a:pos x="30" y="43"/>
              </a:cxn>
              <a:cxn ang="0">
                <a:pos x="39" y="43"/>
              </a:cxn>
              <a:cxn ang="0">
                <a:pos x="48" y="41"/>
              </a:cxn>
              <a:cxn ang="0">
                <a:pos x="56" y="40"/>
              </a:cxn>
              <a:cxn ang="0">
                <a:pos x="64" y="40"/>
              </a:cxn>
              <a:cxn ang="0">
                <a:pos x="67" y="40"/>
              </a:cxn>
              <a:cxn ang="0">
                <a:pos x="70" y="38"/>
              </a:cxn>
              <a:cxn ang="0">
                <a:pos x="70" y="35"/>
              </a:cxn>
              <a:cxn ang="0">
                <a:pos x="70" y="32"/>
              </a:cxn>
              <a:cxn ang="0">
                <a:pos x="70" y="31"/>
              </a:cxn>
              <a:cxn ang="0">
                <a:pos x="67" y="28"/>
              </a:cxn>
              <a:cxn ang="0">
                <a:pos x="65" y="28"/>
              </a:cxn>
              <a:cxn ang="0">
                <a:pos x="62" y="28"/>
              </a:cxn>
              <a:cxn ang="0">
                <a:pos x="51" y="30"/>
              </a:cxn>
              <a:cxn ang="0">
                <a:pos x="42" y="31"/>
              </a:cxn>
              <a:cxn ang="0">
                <a:pos x="32" y="31"/>
              </a:cxn>
              <a:cxn ang="0">
                <a:pos x="24" y="30"/>
              </a:cxn>
              <a:cxn ang="0">
                <a:pos x="18" y="30"/>
              </a:cxn>
              <a:cxn ang="0">
                <a:pos x="14" y="28"/>
              </a:cxn>
              <a:cxn ang="0">
                <a:pos x="11" y="27"/>
              </a:cxn>
              <a:cxn ang="0">
                <a:pos x="10" y="27"/>
              </a:cxn>
              <a:cxn ang="0">
                <a:pos x="10" y="24"/>
              </a:cxn>
              <a:cxn ang="0">
                <a:pos x="11" y="16"/>
              </a:cxn>
              <a:cxn ang="0">
                <a:pos x="14" y="8"/>
              </a:cxn>
              <a:cxn ang="0">
                <a:pos x="21" y="0"/>
              </a:cxn>
              <a:cxn ang="0">
                <a:pos x="11" y="0"/>
              </a:cxn>
              <a:cxn ang="0">
                <a:pos x="2" y="9"/>
              </a:cxn>
              <a:cxn ang="0">
                <a:pos x="0" y="22"/>
              </a:cxn>
              <a:cxn ang="0">
                <a:pos x="4" y="35"/>
              </a:cxn>
            </a:cxnLst>
            <a:rect l="0" t="0" r="r" b="b"/>
            <a:pathLst>
              <a:path w="70" h="44">
                <a:moveTo>
                  <a:pt x="4" y="35"/>
                </a:moveTo>
                <a:lnTo>
                  <a:pt x="8" y="40"/>
                </a:lnTo>
                <a:lnTo>
                  <a:pt x="14" y="43"/>
                </a:lnTo>
                <a:lnTo>
                  <a:pt x="21" y="44"/>
                </a:lnTo>
                <a:lnTo>
                  <a:pt x="30" y="43"/>
                </a:lnTo>
                <a:lnTo>
                  <a:pt x="39" y="43"/>
                </a:lnTo>
                <a:lnTo>
                  <a:pt x="48" y="41"/>
                </a:lnTo>
                <a:lnTo>
                  <a:pt x="56" y="40"/>
                </a:lnTo>
                <a:lnTo>
                  <a:pt x="64" y="40"/>
                </a:lnTo>
                <a:lnTo>
                  <a:pt x="67" y="40"/>
                </a:lnTo>
                <a:lnTo>
                  <a:pt x="70" y="38"/>
                </a:lnTo>
                <a:lnTo>
                  <a:pt x="70" y="35"/>
                </a:lnTo>
                <a:lnTo>
                  <a:pt x="70" y="32"/>
                </a:lnTo>
                <a:lnTo>
                  <a:pt x="70" y="31"/>
                </a:lnTo>
                <a:lnTo>
                  <a:pt x="67" y="28"/>
                </a:lnTo>
                <a:lnTo>
                  <a:pt x="65" y="28"/>
                </a:lnTo>
                <a:lnTo>
                  <a:pt x="62" y="28"/>
                </a:lnTo>
                <a:lnTo>
                  <a:pt x="51" y="30"/>
                </a:lnTo>
                <a:lnTo>
                  <a:pt x="42" y="31"/>
                </a:lnTo>
                <a:lnTo>
                  <a:pt x="32" y="31"/>
                </a:lnTo>
                <a:lnTo>
                  <a:pt x="24" y="30"/>
                </a:lnTo>
                <a:lnTo>
                  <a:pt x="18" y="30"/>
                </a:lnTo>
                <a:lnTo>
                  <a:pt x="14" y="28"/>
                </a:lnTo>
                <a:lnTo>
                  <a:pt x="11" y="27"/>
                </a:lnTo>
                <a:lnTo>
                  <a:pt x="10" y="27"/>
                </a:lnTo>
                <a:lnTo>
                  <a:pt x="10" y="24"/>
                </a:lnTo>
                <a:lnTo>
                  <a:pt x="11" y="16"/>
                </a:lnTo>
                <a:lnTo>
                  <a:pt x="14" y="8"/>
                </a:lnTo>
                <a:lnTo>
                  <a:pt x="21" y="0"/>
                </a:lnTo>
                <a:lnTo>
                  <a:pt x="11" y="0"/>
                </a:lnTo>
                <a:lnTo>
                  <a:pt x="2" y="9"/>
                </a:lnTo>
                <a:lnTo>
                  <a:pt x="0" y="22"/>
                </a:lnTo>
                <a:lnTo>
                  <a:pt x="4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2" name="Freeform 818"/>
          <p:cNvSpPr>
            <a:spLocks/>
          </p:cNvSpPr>
          <p:nvPr/>
        </p:nvSpPr>
        <p:spPr bwMode="auto">
          <a:xfrm>
            <a:off x="1025512" y="3717908"/>
            <a:ext cx="46037" cy="31750"/>
          </a:xfrm>
          <a:custGeom>
            <a:avLst/>
            <a:gdLst/>
            <a:ahLst/>
            <a:cxnLst>
              <a:cxn ang="0">
                <a:pos x="4" y="52"/>
              </a:cxn>
              <a:cxn ang="0">
                <a:pos x="10" y="60"/>
              </a:cxn>
              <a:cxn ang="0">
                <a:pos x="19" y="63"/>
              </a:cxn>
              <a:cxn ang="0">
                <a:pos x="27" y="64"/>
              </a:cxn>
              <a:cxn ang="0">
                <a:pos x="38" y="63"/>
              </a:cxn>
              <a:cxn ang="0">
                <a:pos x="49" y="61"/>
              </a:cxn>
              <a:cxn ang="0">
                <a:pos x="59" y="60"/>
              </a:cxn>
              <a:cxn ang="0">
                <a:pos x="71" y="60"/>
              </a:cxn>
              <a:cxn ang="0">
                <a:pos x="80" y="60"/>
              </a:cxn>
              <a:cxn ang="0">
                <a:pos x="83" y="58"/>
              </a:cxn>
              <a:cxn ang="0">
                <a:pos x="86" y="55"/>
              </a:cxn>
              <a:cxn ang="0">
                <a:pos x="86" y="52"/>
              </a:cxn>
              <a:cxn ang="0">
                <a:pos x="86" y="50"/>
              </a:cxn>
              <a:cxn ang="0">
                <a:pos x="84" y="45"/>
              </a:cxn>
              <a:cxn ang="0">
                <a:pos x="83" y="42"/>
              </a:cxn>
              <a:cxn ang="0">
                <a:pos x="80" y="41"/>
              </a:cxn>
              <a:cxn ang="0">
                <a:pos x="77" y="41"/>
              </a:cxn>
              <a:cxn ang="0">
                <a:pos x="64" y="44"/>
              </a:cxn>
              <a:cxn ang="0">
                <a:pos x="51" y="45"/>
              </a:cxn>
              <a:cxn ang="0">
                <a:pos x="39" y="45"/>
              </a:cxn>
              <a:cxn ang="0">
                <a:pos x="30" y="44"/>
              </a:cxn>
              <a:cxn ang="0">
                <a:pos x="21" y="42"/>
              </a:cxn>
              <a:cxn ang="0">
                <a:pos x="16" y="39"/>
              </a:cxn>
              <a:cxn ang="0">
                <a:pos x="13" y="38"/>
              </a:cxn>
              <a:cxn ang="0">
                <a:pos x="11" y="38"/>
              </a:cxn>
              <a:cxn ang="0">
                <a:pos x="11" y="34"/>
              </a:cxn>
              <a:cxn ang="0">
                <a:pos x="13" y="23"/>
              </a:cxn>
              <a:cxn ang="0">
                <a:pos x="17" y="10"/>
              </a:cxn>
              <a:cxn ang="0">
                <a:pos x="26" y="2"/>
              </a:cxn>
              <a:cxn ang="0">
                <a:pos x="13" y="0"/>
              </a:cxn>
              <a:cxn ang="0">
                <a:pos x="2" y="13"/>
              </a:cxn>
              <a:cxn ang="0">
                <a:pos x="0" y="34"/>
              </a:cxn>
              <a:cxn ang="0">
                <a:pos x="4" y="52"/>
              </a:cxn>
            </a:cxnLst>
            <a:rect l="0" t="0" r="r" b="b"/>
            <a:pathLst>
              <a:path w="86" h="64">
                <a:moveTo>
                  <a:pt x="4" y="52"/>
                </a:moveTo>
                <a:lnTo>
                  <a:pt x="10" y="60"/>
                </a:lnTo>
                <a:lnTo>
                  <a:pt x="19" y="63"/>
                </a:lnTo>
                <a:lnTo>
                  <a:pt x="27" y="64"/>
                </a:lnTo>
                <a:lnTo>
                  <a:pt x="38" y="63"/>
                </a:lnTo>
                <a:lnTo>
                  <a:pt x="49" y="61"/>
                </a:lnTo>
                <a:lnTo>
                  <a:pt x="59" y="60"/>
                </a:lnTo>
                <a:lnTo>
                  <a:pt x="71" y="60"/>
                </a:lnTo>
                <a:lnTo>
                  <a:pt x="80" y="60"/>
                </a:lnTo>
                <a:lnTo>
                  <a:pt x="83" y="58"/>
                </a:lnTo>
                <a:lnTo>
                  <a:pt x="86" y="55"/>
                </a:lnTo>
                <a:lnTo>
                  <a:pt x="86" y="52"/>
                </a:lnTo>
                <a:lnTo>
                  <a:pt x="86" y="50"/>
                </a:lnTo>
                <a:lnTo>
                  <a:pt x="84" y="45"/>
                </a:lnTo>
                <a:lnTo>
                  <a:pt x="83" y="42"/>
                </a:lnTo>
                <a:lnTo>
                  <a:pt x="80" y="41"/>
                </a:lnTo>
                <a:lnTo>
                  <a:pt x="77" y="41"/>
                </a:lnTo>
                <a:lnTo>
                  <a:pt x="64" y="44"/>
                </a:lnTo>
                <a:lnTo>
                  <a:pt x="51" y="45"/>
                </a:lnTo>
                <a:lnTo>
                  <a:pt x="39" y="45"/>
                </a:lnTo>
                <a:lnTo>
                  <a:pt x="30" y="44"/>
                </a:lnTo>
                <a:lnTo>
                  <a:pt x="21" y="42"/>
                </a:lnTo>
                <a:lnTo>
                  <a:pt x="16" y="39"/>
                </a:lnTo>
                <a:lnTo>
                  <a:pt x="13" y="38"/>
                </a:lnTo>
                <a:lnTo>
                  <a:pt x="11" y="38"/>
                </a:lnTo>
                <a:lnTo>
                  <a:pt x="11" y="34"/>
                </a:lnTo>
                <a:lnTo>
                  <a:pt x="13" y="23"/>
                </a:lnTo>
                <a:lnTo>
                  <a:pt x="17" y="10"/>
                </a:lnTo>
                <a:lnTo>
                  <a:pt x="26" y="2"/>
                </a:lnTo>
                <a:lnTo>
                  <a:pt x="13" y="0"/>
                </a:lnTo>
                <a:lnTo>
                  <a:pt x="2" y="13"/>
                </a:lnTo>
                <a:lnTo>
                  <a:pt x="0" y="34"/>
                </a:lnTo>
                <a:lnTo>
                  <a:pt x="4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3" name="Freeform 819"/>
          <p:cNvSpPr>
            <a:spLocks/>
          </p:cNvSpPr>
          <p:nvPr/>
        </p:nvSpPr>
        <p:spPr bwMode="auto">
          <a:xfrm>
            <a:off x="1092187" y="3724258"/>
            <a:ext cx="34925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4" y="45"/>
              </a:cxn>
              <a:cxn ang="0">
                <a:pos x="22" y="45"/>
              </a:cxn>
              <a:cxn ang="0">
                <a:pos x="29" y="45"/>
              </a:cxn>
              <a:cxn ang="0">
                <a:pos x="38" y="44"/>
              </a:cxn>
              <a:cxn ang="0">
                <a:pos x="46" y="42"/>
              </a:cxn>
              <a:cxn ang="0">
                <a:pos x="54" y="42"/>
              </a:cxn>
              <a:cxn ang="0">
                <a:pos x="61" y="42"/>
              </a:cxn>
              <a:cxn ang="0">
                <a:pos x="63" y="41"/>
              </a:cxn>
              <a:cxn ang="0">
                <a:pos x="65" y="39"/>
              </a:cxn>
              <a:cxn ang="0">
                <a:pos x="67" y="38"/>
              </a:cxn>
              <a:cxn ang="0">
                <a:pos x="67" y="35"/>
              </a:cxn>
              <a:cxn ang="0">
                <a:pos x="65" y="34"/>
              </a:cxn>
              <a:cxn ang="0">
                <a:pos x="64" y="31"/>
              </a:cxn>
              <a:cxn ang="0">
                <a:pos x="61" y="29"/>
              </a:cxn>
              <a:cxn ang="0">
                <a:pos x="60" y="29"/>
              </a:cxn>
              <a:cxn ang="0">
                <a:pos x="48" y="32"/>
              </a:cxn>
              <a:cxn ang="0">
                <a:pos x="39" y="32"/>
              </a:cxn>
              <a:cxn ang="0">
                <a:pos x="30" y="32"/>
              </a:cxn>
              <a:cxn ang="0">
                <a:pos x="23" y="32"/>
              </a:cxn>
              <a:cxn ang="0">
                <a:pos x="17" y="31"/>
              </a:cxn>
              <a:cxn ang="0">
                <a:pos x="13" y="29"/>
              </a:cxn>
              <a:cxn ang="0">
                <a:pos x="10" y="28"/>
              </a:cxn>
              <a:cxn ang="0">
                <a:pos x="8" y="28"/>
              </a:cxn>
              <a:cxn ang="0">
                <a:pos x="10" y="25"/>
              </a:cxn>
              <a:cxn ang="0">
                <a:pos x="11" y="18"/>
              </a:cxn>
              <a:cxn ang="0">
                <a:pos x="16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7" h="45">
                <a:moveTo>
                  <a:pt x="3" y="38"/>
                </a:moveTo>
                <a:lnTo>
                  <a:pt x="7" y="42"/>
                </a:lnTo>
                <a:lnTo>
                  <a:pt x="14" y="45"/>
                </a:lnTo>
                <a:lnTo>
                  <a:pt x="22" y="45"/>
                </a:lnTo>
                <a:lnTo>
                  <a:pt x="29" y="45"/>
                </a:lnTo>
                <a:lnTo>
                  <a:pt x="38" y="44"/>
                </a:lnTo>
                <a:lnTo>
                  <a:pt x="46" y="42"/>
                </a:lnTo>
                <a:lnTo>
                  <a:pt x="54" y="42"/>
                </a:lnTo>
                <a:lnTo>
                  <a:pt x="61" y="42"/>
                </a:lnTo>
                <a:lnTo>
                  <a:pt x="63" y="41"/>
                </a:lnTo>
                <a:lnTo>
                  <a:pt x="65" y="39"/>
                </a:lnTo>
                <a:lnTo>
                  <a:pt x="67" y="38"/>
                </a:lnTo>
                <a:lnTo>
                  <a:pt x="67" y="35"/>
                </a:lnTo>
                <a:lnTo>
                  <a:pt x="65" y="34"/>
                </a:lnTo>
                <a:lnTo>
                  <a:pt x="64" y="31"/>
                </a:lnTo>
                <a:lnTo>
                  <a:pt x="61" y="29"/>
                </a:lnTo>
                <a:lnTo>
                  <a:pt x="60" y="29"/>
                </a:lnTo>
                <a:lnTo>
                  <a:pt x="48" y="32"/>
                </a:lnTo>
                <a:lnTo>
                  <a:pt x="39" y="32"/>
                </a:lnTo>
                <a:lnTo>
                  <a:pt x="30" y="32"/>
                </a:lnTo>
                <a:lnTo>
                  <a:pt x="23" y="32"/>
                </a:lnTo>
                <a:lnTo>
                  <a:pt x="17" y="31"/>
                </a:lnTo>
                <a:lnTo>
                  <a:pt x="13" y="29"/>
                </a:lnTo>
                <a:lnTo>
                  <a:pt x="10" y="28"/>
                </a:lnTo>
                <a:lnTo>
                  <a:pt x="8" y="28"/>
                </a:lnTo>
                <a:lnTo>
                  <a:pt x="10" y="25"/>
                </a:lnTo>
                <a:lnTo>
                  <a:pt x="11" y="18"/>
                </a:lnTo>
                <a:lnTo>
                  <a:pt x="16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4" name="Freeform 820"/>
          <p:cNvSpPr>
            <a:spLocks/>
          </p:cNvSpPr>
          <p:nvPr/>
        </p:nvSpPr>
        <p:spPr bwMode="auto">
          <a:xfrm>
            <a:off x="1047737" y="3763946"/>
            <a:ext cx="36512" cy="23812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9" y="40"/>
              </a:cxn>
              <a:cxn ang="0">
                <a:pos x="15" y="42"/>
              </a:cxn>
              <a:cxn ang="0">
                <a:pos x="22" y="44"/>
              </a:cxn>
              <a:cxn ang="0">
                <a:pos x="31" y="42"/>
              </a:cxn>
              <a:cxn ang="0">
                <a:pos x="40" y="42"/>
              </a:cxn>
              <a:cxn ang="0">
                <a:pos x="49" y="41"/>
              </a:cxn>
              <a:cxn ang="0">
                <a:pos x="57" y="40"/>
              </a:cxn>
              <a:cxn ang="0">
                <a:pos x="65" y="40"/>
              </a:cxn>
              <a:cxn ang="0">
                <a:pos x="68" y="40"/>
              </a:cxn>
              <a:cxn ang="0">
                <a:pos x="69" y="38"/>
              </a:cxn>
              <a:cxn ang="0">
                <a:pos x="71" y="35"/>
              </a:cxn>
              <a:cxn ang="0">
                <a:pos x="71" y="32"/>
              </a:cxn>
              <a:cxn ang="0">
                <a:pos x="71" y="31"/>
              </a:cxn>
              <a:cxn ang="0">
                <a:pos x="68" y="29"/>
              </a:cxn>
              <a:cxn ang="0">
                <a:pos x="66" y="28"/>
              </a:cxn>
              <a:cxn ang="0">
                <a:pos x="63" y="28"/>
              </a:cxn>
              <a:cxn ang="0">
                <a:pos x="53" y="28"/>
              </a:cxn>
              <a:cxn ang="0">
                <a:pos x="43" y="28"/>
              </a:cxn>
              <a:cxn ang="0">
                <a:pos x="34" y="28"/>
              </a:cxn>
              <a:cxn ang="0">
                <a:pos x="27" y="28"/>
              </a:cxn>
              <a:cxn ang="0">
                <a:pos x="19" y="28"/>
              </a:cxn>
              <a:cxn ang="0">
                <a:pos x="15" y="26"/>
              </a:cxn>
              <a:cxn ang="0">
                <a:pos x="12" y="26"/>
              </a:cxn>
              <a:cxn ang="0">
                <a:pos x="11" y="26"/>
              </a:cxn>
              <a:cxn ang="0">
                <a:pos x="11" y="24"/>
              </a:cxn>
              <a:cxn ang="0">
                <a:pos x="12" y="16"/>
              </a:cxn>
              <a:cxn ang="0">
                <a:pos x="15" y="8"/>
              </a:cxn>
              <a:cxn ang="0">
                <a:pos x="22" y="0"/>
              </a:cxn>
              <a:cxn ang="0">
                <a:pos x="12" y="0"/>
              </a:cxn>
              <a:cxn ang="0">
                <a:pos x="3" y="9"/>
              </a:cxn>
              <a:cxn ang="0">
                <a:pos x="0" y="22"/>
              </a:cxn>
              <a:cxn ang="0">
                <a:pos x="5" y="35"/>
              </a:cxn>
            </a:cxnLst>
            <a:rect l="0" t="0" r="r" b="b"/>
            <a:pathLst>
              <a:path w="71" h="44">
                <a:moveTo>
                  <a:pt x="5" y="35"/>
                </a:moveTo>
                <a:lnTo>
                  <a:pt x="9" y="40"/>
                </a:lnTo>
                <a:lnTo>
                  <a:pt x="15" y="42"/>
                </a:lnTo>
                <a:lnTo>
                  <a:pt x="22" y="44"/>
                </a:lnTo>
                <a:lnTo>
                  <a:pt x="31" y="42"/>
                </a:lnTo>
                <a:lnTo>
                  <a:pt x="40" y="42"/>
                </a:lnTo>
                <a:lnTo>
                  <a:pt x="49" y="41"/>
                </a:lnTo>
                <a:lnTo>
                  <a:pt x="57" y="40"/>
                </a:lnTo>
                <a:lnTo>
                  <a:pt x="65" y="40"/>
                </a:lnTo>
                <a:lnTo>
                  <a:pt x="68" y="40"/>
                </a:lnTo>
                <a:lnTo>
                  <a:pt x="69" y="38"/>
                </a:lnTo>
                <a:lnTo>
                  <a:pt x="71" y="35"/>
                </a:lnTo>
                <a:lnTo>
                  <a:pt x="71" y="32"/>
                </a:lnTo>
                <a:lnTo>
                  <a:pt x="71" y="31"/>
                </a:lnTo>
                <a:lnTo>
                  <a:pt x="68" y="29"/>
                </a:lnTo>
                <a:lnTo>
                  <a:pt x="66" y="28"/>
                </a:lnTo>
                <a:lnTo>
                  <a:pt x="63" y="28"/>
                </a:lnTo>
                <a:lnTo>
                  <a:pt x="53" y="28"/>
                </a:lnTo>
                <a:lnTo>
                  <a:pt x="43" y="28"/>
                </a:lnTo>
                <a:lnTo>
                  <a:pt x="34" y="28"/>
                </a:lnTo>
                <a:lnTo>
                  <a:pt x="27" y="28"/>
                </a:lnTo>
                <a:lnTo>
                  <a:pt x="19" y="28"/>
                </a:lnTo>
                <a:lnTo>
                  <a:pt x="15" y="26"/>
                </a:lnTo>
                <a:lnTo>
                  <a:pt x="12" y="26"/>
                </a:lnTo>
                <a:lnTo>
                  <a:pt x="11" y="26"/>
                </a:lnTo>
                <a:lnTo>
                  <a:pt x="11" y="24"/>
                </a:lnTo>
                <a:lnTo>
                  <a:pt x="12" y="16"/>
                </a:lnTo>
                <a:lnTo>
                  <a:pt x="15" y="8"/>
                </a:lnTo>
                <a:lnTo>
                  <a:pt x="22" y="0"/>
                </a:lnTo>
                <a:lnTo>
                  <a:pt x="12" y="0"/>
                </a:lnTo>
                <a:lnTo>
                  <a:pt x="3" y="9"/>
                </a:lnTo>
                <a:lnTo>
                  <a:pt x="0" y="22"/>
                </a:lnTo>
                <a:lnTo>
                  <a:pt x="5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5" name="Freeform 821"/>
          <p:cNvSpPr>
            <a:spLocks/>
          </p:cNvSpPr>
          <p:nvPr/>
        </p:nvSpPr>
        <p:spPr bwMode="auto">
          <a:xfrm>
            <a:off x="984237" y="3773471"/>
            <a:ext cx="36512" cy="20637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40"/>
              </a:cxn>
              <a:cxn ang="0">
                <a:pos x="14" y="42"/>
              </a:cxn>
              <a:cxn ang="0">
                <a:pos x="22" y="43"/>
              </a:cxn>
              <a:cxn ang="0">
                <a:pos x="30" y="43"/>
              </a:cxn>
              <a:cxn ang="0">
                <a:pos x="39" y="42"/>
              </a:cxn>
              <a:cxn ang="0">
                <a:pos x="48" y="40"/>
              </a:cxn>
              <a:cxn ang="0">
                <a:pos x="57" y="39"/>
              </a:cxn>
              <a:cxn ang="0">
                <a:pos x="64" y="39"/>
              </a:cxn>
              <a:cxn ang="0">
                <a:pos x="65" y="39"/>
              </a:cxn>
              <a:cxn ang="0">
                <a:pos x="68" y="38"/>
              </a:cxn>
              <a:cxn ang="0">
                <a:pos x="68" y="35"/>
              </a:cxn>
              <a:cxn ang="0">
                <a:pos x="68" y="33"/>
              </a:cxn>
              <a:cxn ang="0">
                <a:pos x="68" y="30"/>
              </a:cxn>
              <a:cxn ang="0">
                <a:pos x="67" y="29"/>
              </a:cxn>
              <a:cxn ang="0">
                <a:pos x="64" y="27"/>
              </a:cxn>
              <a:cxn ang="0">
                <a:pos x="61" y="27"/>
              </a:cxn>
              <a:cxn ang="0">
                <a:pos x="51" y="27"/>
              </a:cxn>
              <a:cxn ang="0">
                <a:pos x="41" y="27"/>
              </a:cxn>
              <a:cxn ang="0">
                <a:pos x="32" y="27"/>
              </a:cxn>
              <a:cxn ang="0">
                <a:pos x="25" y="27"/>
              </a:cxn>
              <a:cxn ang="0">
                <a:pos x="17" y="27"/>
              </a:cxn>
              <a:cxn ang="0">
                <a:pos x="13" y="26"/>
              </a:cxn>
              <a:cxn ang="0">
                <a:pos x="10" y="26"/>
              </a:cxn>
              <a:cxn ang="0">
                <a:pos x="8" y="26"/>
              </a:cxn>
              <a:cxn ang="0">
                <a:pos x="8" y="23"/>
              </a:cxn>
              <a:cxn ang="0">
                <a:pos x="10" y="16"/>
              </a:cxn>
              <a:cxn ang="0">
                <a:pos x="13" y="7"/>
              </a:cxn>
              <a:cxn ang="0">
                <a:pos x="20" y="0"/>
              </a:cxn>
              <a:cxn ang="0">
                <a:pos x="10" y="0"/>
              </a:cxn>
              <a:cxn ang="0">
                <a:pos x="3" y="8"/>
              </a:cxn>
              <a:cxn ang="0">
                <a:pos x="0" y="22"/>
              </a:cxn>
              <a:cxn ang="0">
                <a:pos x="3" y="35"/>
              </a:cxn>
            </a:cxnLst>
            <a:rect l="0" t="0" r="r" b="b"/>
            <a:pathLst>
              <a:path w="68" h="43">
                <a:moveTo>
                  <a:pt x="3" y="35"/>
                </a:moveTo>
                <a:lnTo>
                  <a:pt x="7" y="40"/>
                </a:lnTo>
                <a:lnTo>
                  <a:pt x="14" y="42"/>
                </a:lnTo>
                <a:lnTo>
                  <a:pt x="22" y="43"/>
                </a:lnTo>
                <a:lnTo>
                  <a:pt x="30" y="43"/>
                </a:lnTo>
                <a:lnTo>
                  <a:pt x="39" y="42"/>
                </a:lnTo>
                <a:lnTo>
                  <a:pt x="48" y="40"/>
                </a:lnTo>
                <a:lnTo>
                  <a:pt x="57" y="39"/>
                </a:lnTo>
                <a:lnTo>
                  <a:pt x="64" y="39"/>
                </a:lnTo>
                <a:lnTo>
                  <a:pt x="65" y="39"/>
                </a:lnTo>
                <a:lnTo>
                  <a:pt x="68" y="38"/>
                </a:lnTo>
                <a:lnTo>
                  <a:pt x="68" y="35"/>
                </a:lnTo>
                <a:lnTo>
                  <a:pt x="68" y="33"/>
                </a:lnTo>
                <a:lnTo>
                  <a:pt x="68" y="30"/>
                </a:lnTo>
                <a:lnTo>
                  <a:pt x="67" y="29"/>
                </a:lnTo>
                <a:lnTo>
                  <a:pt x="64" y="27"/>
                </a:lnTo>
                <a:lnTo>
                  <a:pt x="61" y="27"/>
                </a:lnTo>
                <a:lnTo>
                  <a:pt x="51" y="27"/>
                </a:lnTo>
                <a:lnTo>
                  <a:pt x="41" y="27"/>
                </a:lnTo>
                <a:lnTo>
                  <a:pt x="32" y="27"/>
                </a:lnTo>
                <a:lnTo>
                  <a:pt x="25" y="27"/>
                </a:lnTo>
                <a:lnTo>
                  <a:pt x="17" y="27"/>
                </a:lnTo>
                <a:lnTo>
                  <a:pt x="13" y="26"/>
                </a:lnTo>
                <a:lnTo>
                  <a:pt x="10" y="26"/>
                </a:lnTo>
                <a:lnTo>
                  <a:pt x="8" y="26"/>
                </a:lnTo>
                <a:lnTo>
                  <a:pt x="8" y="23"/>
                </a:lnTo>
                <a:lnTo>
                  <a:pt x="10" y="16"/>
                </a:lnTo>
                <a:lnTo>
                  <a:pt x="13" y="7"/>
                </a:lnTo>
                <a:lnTo>
                  <a:pt x="20" y="0"/>
                </a:lnTo>
                <a:lnTo>
                  <a:pt x="10" y="0"/>
                </a:lnTo>
                <a:lnTo>
                  <a:pt x="3" y="8"/>
                </a:lnTo>
                <a:lnTo>
                  <a:pt x="0" y="22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6" name="Freeform 822"/>
          <p:cNvSpPr>
            <a:spLocks/>
          </p:cNvSpPr>
          <p:nvPr/>
        </p:nvSpPr>
        <p:spPr bwMode="auto">
          <a:xfrm>
            <a:off x="935024" y="3773471"/>
            <a:ext cx="34925" cy="23812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8" y="44"/>
              </a:cxn>
              <a:cxn ang="0">
                <a:pos x="15" y="45"/>
              </a:cxn>
              <a:cxn ang="0">
                <a:pos x="22" y="47"/>
              </a:cxn>
              <a:cxn ang="0">
                <a:pos x="29" y="47"/>
              </a:cxn>
              <a:cxn ang="0">
                <a:pos x="38" y="45"/>
              </a:cxn>
              <a:cxn ang="0">
                <a:pos x="47" y="44"/>
              </a:cxn>
              <a:cxn ang="0">
                <a:pos x="54" y="42"/>
              </a:cxn>
              <a:cxn ang="0">
                <a:pos x="62" y="42"/>
              </a:cxn>
              <a:cxn ang="0">
                <a:pos x="63" y="42"/>
              </a:cxn>
              <a:cxn ang="0">
                <a:pos x="66" y="41"/>
              </a:cxn>
              <a:cxn ang="0">
                <a:pos x="67" y="38"/>
              </a:cxn>
              <a:cxn ang="0">
                <a:pos x="67" y="35"/>
              </a:cxn>
              <a:cxn ang="0">
                <a:pos x="66" y="34"/>
              </a:cxn>
              <a:cxn ang="0">
                <a:pos x="65" y="31"/>
              </a:cxn>
              <a:cxn ang="0">
                <a:pos x="62" y="31"/>
              </a:cxn>
              <a:cxn ang="0">
                <a:pos x="60" y="31"/>
              </a:cxn>
              <a:cxn ang="0">
                <a:pos x="50" y="32"/>
              </a:cxn>
              <a:cxn ang="0">
                <a:pos x="40" y="32"/>
              </a:cxn>
              <a:cxn ang="0">
                <a:pos x="31" y="32"/>
              </a:cxn>
              <a:cxn ang="0">
                <a:pos x="24" y="31"/>
              </a:cxn>
              <a:cxn ang="0">
                <a:pos x="18" y="31"/>
              </a:cxn>
              <a:cxn ang="0">
                <a:pos x="13" y="29"/>
              </a:cxn>
              <a:cxn ang="0">
                <a:pos x="10" y="28"/>
              </a:cxn>
              <a:cxn ang="0">
                <a:pos x="9" y="28"/>
              </a:cxn>
              <a:cxn ang="0">
                <a:pos x="9" y="25"/>
              </a:cxn>
              <a:cxn ang="0">
                <a:pos x="10" y="18"/>
              </a:cxn>
              <a:cxn ang="0">
                <a:pos x="13" y="9"/>
              </a:cxn>
              <a:cxn ang="0">
                <a:pos x="21" y="2"/>
              </a:cxn>
              <a:cxn ang="0">
                <a:pos x="10" y="0"/>
              </a:cxn>
              <a:cxn ang="0">
                <a:pos x="3" y="10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7" h="47">
                <a:moveTo>
                  <a:pt x="3" y="38"/>
                </a:moveTo>
                <a:lnTo>
                  <a:pt x="8" y="44"/>
                </a:lnTo>
                <a:lnTo>
                  <a:pt x="15" y="45"/>
                </a:lnTo>
                <a:lnTo>
                  <a:pt x="22" y="47"/>
                </a:lnTo>
                <a:lnTo>
                  <a:pt x="29" y="47"/>
                </a:lnTo>
                <a:lnTo>
                  <a:pt x="38" y="45"/>
                </a:lnTo>
                <a:lnTo>
                  <a:pt x="47" y="44"/>
                </a:lnTo>
                <a:lnTo>
                  <a:pt x="54" y="42"/>
                </a:lnTo>
                <a:lnTo>
                  <a:pt x="62" y="42"/>
                </a:lnTo>
                <a:lnTo>
                  <a:pt x="63" y="42"/>
                </a:lnTo>
                <a:lnTo>
                  <a:pt x="66" y="41"/>
                </a:lnTo>
                <a:lnTo>
                  <a:pt x="67" y="38"/>
                </a:lnTo>
                <a:lnTo>
                  <a:pt x="67" y="35"/>
                </a:lnTo>
                <a:lnTo>
                  <a:pt x="66" y="34"/>
                </a:lnTo>
                <a:lnTo>
                  <a:pt x="65" y="31"/>
                </a:lnTo>
                <a:lnTo>
                  <a:pt x="62" y="31"/>
                </a:lnTo>
                <a:lnTo>
                  <a:pt x="60" y="31"/>
                </a:lnTo>
                <a:lnTo>
                  <a:pt x="50" y="32"/>
                </a:lnTo>
                <a:lnTo>
                  <a:pt x="40" y="32"/>
                </a:lnTo>
                <a:lnTo>
                  <a:pt x="31" y="32"/>
                </a:lnTo>
                <a:lnTo>
                  <a:pt x="24" y="31"/>
                </a:lnTo>
                <a:lnTo>
                  <a:pt x="18" y="31"/>
                </a:lnTo>
                <a:lnTo>
                  <a:pt x="13" y="29"/>
                </a:lnTo>
                <a:lnTo>
                  <a:pt x="10" y="28"/>
                </a:lnTo>
                <a:lnTo>
                  <a:pt x="9" y="28"/>
                </a:lnTo>
                <a:lnTo>
                  <a:pt x="9" y="25"/>
                </a:lnTo>
                <a:lnTo>
                  <a:pt x="10" y="18"/>
                </a:lnTo>
                <a:lnTo>
                  <a:pt x="13" y="9"/>
                </a:lnTo>
                <a:lnTo>
                  <a:pt x="21" y="2"/>
                </a:lnTo>
                <a:lnTo>
                  <a:pt x="10" y="0"/>
                </a:lnTo>
                <a:lnTo>
                  <a:pt x="3" y="10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7" name="Freeform 823"/>
          <p:cNvSpPr>
            <a:spLocks/>
          </p:cNvSpPr>
          <p:nvPr/>
        </p:nvSpPr>
        <p:spPr bwMode="auto">
          <a:xfrm>
            <a:off x="857237" y="3779821"/>
            <a:ext cx="33337" cy="23812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8" y="47"/>
              </a:cxn>
              <a:cxn ang="0">
                <a:pos x="13" y="48"/>
              </a:cxn>
              <a:cxn ang="0">
                <a:pos x="19" y="50"/>
              </a:cxn>
              <a:cxn ang="0">
                <a:pos x="28" y="50"/>
              </a:cxn>
              <a:cxn ang="0">
                <a:pos x="35" y="48"/>
              </a:cxn>
              <a:cxn ang="0">
                <a:pos x="43" y="47"/>
              </a:cxn>
              <a:cxn ang="0">
                <a:pos x="50" y="46"/>
              </a:cxn>
              <a:cxn ang="0">
                <a:pos x="57" y="46"/>
              </a:cxn>
              <a:cxn ang="0">
                <a:pos x="59" y="46"/>
              </a:cxn>
              <a:cxn ang="0">
                <a:pos x="62" y="44"/>
              </a:cxn>
              <a:cxn ang="0">
                <a:pos x="63" y="41"/>
              </a:cxn>
              <a:cxn ang="0">
                <a:pos x="63" y="38"/>
              </a:cxn>
              <a:cxn ang="0">
                <a:pos x="62" y="35"/>
              </a:cxn>
              <a:cxn ang="0">
                <a:pos x="60" y="34"/>
              </a:cxn>
              <a:cxn ang="0">
                <a:pos x="57" y="32"/>
              </a:cxn>
              <a:cxn ang="0">
                <a:pos x="56" y="32"/>
              </a:cxn>
              <a:cxn ang="0">
                <a:pos x="45" y="35"/>
              </a:cxn>
              <a:cxn ang="0">
                <a:pos x="37" y="35"/>
              </a:cxn>
              <a:cxn ang="0">
                <a:pos x="29" y="37"/>
              </a:cxn>
              <a:cxn ang="0">
                <a:pos x="24" y="37"/>
              </a:cxn>
              <a:cxn ang="0">
                <a:pos x="18" y="37"/>
              </a:cxn>
              <a:cxn ang="0">
                <a:pos x="15" y="35"/>
              </a:cxn>
              <a:cxn ang="0">
                <a:pos x="13" y="35"/>
              </a:cxn>
              <a:cxn ang="0">
                <a:pos x="12" y="35"/>
              </a:cxn>
              <a:cxn ang="0">
                <a:pos x="12" y="31"/>
              </a:cxn>
              <a:cxn ang="0">
                <a:pos x="10" y="21"/>
              </a:cxn>
              <a:cxn ang="0">
                <a:pos x="12" y="11"/>
              </a:cxn>
              <a:cxn ang="0">
                <a:pos x="18" y="2"/>
              </a:cxn>
              <a:cxn ang="0">
                <a:pos x="9" y="0"/>
              </a:cxn>
              <a:cxn ang="0">
                <a:pos x="2" y="11"/>
              </a:cxn>
              <a:cxn ang="0">
                <a:pos x="0" y="25"/>
              </a:cxn>
              <a:cxn ang="0">
                <a:pos x="3" y="41"/>
              </a:cxn>
            </a:cxnLst>
            <a:rect l="0" t="0" r="r" b="b"/>
            <a:pathLst>
              <a:path w="63" h="50">
                <a:moveTo>
                  <a:pt x="3" y="41"/>
                </a:moveTo>
                <a:lnTo>
                  <a:pt x="8" y="47"/>
                </a:lnTo>
                <a:lnTo>
                  <a:pt x="13" y="48"/>
                </a:lnTo>
                <a:lnTo>
                  <a:pt x="19" y="50"/>
                </a:lnTo>
                <a:lnTo>
                  <a:pt x="28" y="50"/>
                </a:lnTo>
                <a:lnTo>
                  <a:pt x="35" y="48"/>
                </a:lnTo>
                <a:lnTo>
                  <a:pt x="43" y="47"/>
                </a:lnTo>
                <a:lnTo>
                  <a:pt x="50" y="46"/>
                </a:lnTo>
                <a:lnTo>
                  <a:pt x="57" y="46"/>
                </a:lnTo>
                <a:lnTo>
                  <a:pt x="59" y="46"/>
                </a:lnTo>
                <a:lnTo>
                  <a:pt x="62" y="44"/>
                </a:lnTo>
                <a:lnTo>
                  <a:pt x="63" y="41"/>
                </a:lnTo>
                <a:lnTo>
                  <a:pt x="63" y="38"/>
                </a:lnTo>
                <a:lnTo>
                  <a:pt x="62" y="35"/>
                </a:lnTo>
                <a:lnTo>
                  <a:pt x="60" y="34"/>
                </a:lnTo>
                <a:lnTo>
                  <a:pt x="57" y="32"/>
                </a:lnTo>
                <a:lnTo>
                  <a:pt x="56" y="32"/>
                </a:lnTo>
                <a:lnTo>
                  <a:pt x="45" y="35"/>
                </a:lnTo>
                <a:lnTo>
                  <a:pt x="37" y="35"/>
                </a:lnTo>
                <a:lnTo>
                  <a:pt x="29" y="37"/>
                </a:lnTo>
                <a:lnTo>
                  <a:pt x="24" y="37"/>
                </a:lnTo>
                <a:lnTo>
                  <a:pt x="18" y="37"/>
                </a:lnTo>
                <a:lnTo>
                  <a:pt x="15" y="35"/>
                </a:lnTo>
                <a:lnTo>
                  <a:pt x="13" y="35"/>
                </a:lnTo>
                <a:lnTo>
                  <a:pt x="12" y="35"/>
                </a:lnTo>
                <a:lnTo>
                  <a:pt x="12" y="31"/>
                </a:lnTo>
                <a:lnTo>
                  <a:pt x="10" y="21"/>
                </a:lnTo>
                <a:lnTo>
                  <a:pt x="12" y="11"/>
                </a:lnTo>
                <a:lnTo>
                  <a:pt x="18" y="2"/>
                </a:lnTo>
                <a:lnTo>
                  <a:pt x="9" y="0"/>
                </a:lnTo>
                <a:lnTo>
                  <a:pt x="2" y="11"/>
                </a:lnTo>
                <a:lnTo>
                  <a:pt x="0" y="25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8" name="Freeform 824"/>
          <p:cNvSpPr>
            <a:spLocks/>
          </p:cNvSpPr>
          <p:nvPr/>
        </p:nvSpPr>
        <p:spPr bwMode="auto">
          <a:xfrm>
            <a:off x="795324" y="3787758"/>
            <a:ext cx="36513" cy="22225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9" y="41"/>
              </a:cxn>
              <a:cxn ang="0">
                <a:pos x="15" y="44"/>
              </a:cxn>
              <a:cxn ang="0">
                <a:pos x="22" y="44"/>
              </a:cxn>
              <a:cxn ang="0">
                <a:pos x="31" y="44"/>
              </a:cxn>
              <a:cxn ang="0">
                <a:pos x="39" y="43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40"/>
              </a:cxn>
              <a:cxn ang="0">
                <a:pos x="69" y="38"/>
              </a:cxn>
              <a:cxn ang="0">
                <a:pos x="70" y="35"/>
              </a:cxn>
              <a:cxn ang="0">
                <a:pos x="70" y="34"/>
              </a:cxn>
              <a:cxn ang="0">
                <a:pos x="70" y="32"/>
              </a:cxn>
              <a:cxn ang="0">
                <a:pos x="67" y="30"/>
              </a:cxn>
              <a:cxn ang="0">
                <a:pos x="66" y="28"/>
              </a:cxn>
              <a:cxn ang="0">
                <a:pos x="63" y="28"/>
              </a:cxn>
              <a:cxn ang="0">
                <a:pos x="51" y="30"/>
              </a:cxn>
              <a:cxn ang="0">
                <a:pos x="42" y="31"/>
              </a:cxn>
              <a:cxn ang="0">
                <a:pos x="32" y="31"/>
              </a:cxn>
              <a:cxn ang="0">
                <a:pos x="25" y="30"/>
              </a:cxn>
              <a:cxn ang="0">
                <a:pos x="19" y="30"/>
              </a:cxn>
              <a:cxn ang="0">
                <a:pos x="15" y="28"/>
              </a:cxn>
              <a:cxn ang="0">
                <a:pos x="12" y="27"/>
              </a:cxn>
              <a:cxn ang="0">
                <a:pos x="10" y="27"/>
              </a:cxn>
              <a:cxn ang="0">
                <a:pos x="10" y="24"/>
              </a:cxn>
              <a:cxn ang="0">
                <a:pos x="12" y="16"/>
              </a:cxn>
              <a:cxn ang="0">
                <a:pos x="15" y="8"/>
              </a:cxn>
              <a:cxn ang="0">
                <a:pos x="22" y="0"/>
              </a:cxn>
              <a:cxn ang="0">
                <a:pos x="12" y="0"/>
              </a:cxn>
              <a:cxn ang="0">
                <a:pos x="3" y="9"/>
              </a:cxn>
              <a:cxn ang="0">
                <a:pos x="0" y="24"/>
              </a:cxn>
              <a:cxn ang="0">
                <a:pos x="4" y="37"/>
              </a:cxn>
            </a:cxnLst>
            <a:rect l="0" t="0" r="r" b="b"/>
            <a:pathLst>
              <a:path w="70" h="44">
                <a:moveTo>
                  <a:pt x="4" y="37"/>
                </a:moveTo>
                <a:lnTo>
                  <a:pt x="9" y="41"/>
                </a:lnTo>
                <a:lnTo>
                  <a:pt x="15" y="44"/>
                </a:lnTo>
                <a:lnTo>
                  <a:pt x="22" y="44"/>
                </a:lnTo>
                <a:lnTo>
                  <a:pt x="31" y="44"/>
                </a:lnTo>
                <a:lnTo>
                  <a:pt x="39" y="43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40"/>
                </a:lnTo>
                <a:lnTo>
                  <a:pt x="69" y="38"/>
                </a:lnTo>
                <a:lnTo>
                  <a:pt x="70" y="35"/>
                </a:lnTo>
                <a:lnTo>
                  <a:pt x="70" y="34"/>
                </a:lnTo>
                <a:lnTo>
                  <a:pt x="70" y="32"/>
                </a:lnTo>
                <a:lnTo>
                  <a:pt x="67" y="30"/>
                </a:lnTo>
                <a:lnTo>
                  <a:pt x="66" y="28"/>
                </a:lnTo>
                <a:lnTo>
                  <a:pt x="63" y="28"/>
                </a:lnTo>
                <a:lnTo>
                  <a:pt x="51" y="30"/>
                </a:lnTo>
                <a:lnTo>
                  <a:pt x="42" y="31"/>
                </a:lnTo>
                <a:lnTo>
                  <a:pt x="32" y="31"/>
                </a:lnTo>
                <a:lnTo>
                  <a:pt x="25" y="30"/>
                </a:lnTo>
                <a:lnTo>
                  <a:pt x="19" y="30"/>
                </a:lnTo>
                <a:lnTo>
                  <a:pt x="15" y="28"/>
                </a:lnTo>
                <a:lnTo>
                  <a:pt x="12" y="27"/>
                </a:lnTo>
                <a:lnTo>
                  <a:pt x="10" y="27"/>
                </a:lnTo>
                <a:lnTo>
                  <a:pt x="10" y="24"/>
                </a:lnTo>
                <a:lnTo>
                  <a:pt x="12" y="16"/>
                </a:lnTo>
                <a:lnTo>
                  <a:pt x="15" y="8"/>
                </a:lnTo>
                <a:lnTo>
                  <a:pt x="22" y="0"/>
                </a:lnTo>
                <a:lnTo>
                  <a:pt x="12" y="0"/>
                </a:lnTo>
                <a:lnTo>
                  <a:pt x="3" y="9"/>
                </a:lnTo>
                <a:lnTo>
                  <a:pt x="0" y="24"/>
                </a:lnTo>
                <a:lnTo>
                  <a:pt x="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9" name="Freeform 825"/>
          <p:cNvSpPr>
            <a:spLocks/>
          </p:cNvSpPr>
          <p:nvPr/>
        </p:nvSpPr>
        <p:spPr bwMode="auto">
          <a:xfrm>
            <a:off x="731824" y="3786171"/>
            <a:ext cx="44450" cy="23812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10" y="45"/>
              </a:cxn>
              <a:cxn ang="0">
                <a:pos x="17" y="48"/>
              </a:cxn>
              <a:cxn ang="0">
                <a:pos x="26" y="50"/>
              </a:cxn>
              <a:cxn ang="0">
                <a:pos x="36" y="48"/>
              </a:cxn>
              <a:cxn ang="0">
                <a:pos x="48" y="47"/>
              </a:cxn>
              <a:cxn ang="0">
                <a:pos x="58" y="45"/>
              </a:cxn>
              <a:cxn ang="0">
                <a:pos x="68" y="45"/>
              </a:cxn>
              <a:cxn ang="0">
                <a:pos x="77" y="45"/>
              </a:cxn>
              <a:cxn ang="0">
                <a:pos x="80" y="44"/>
              </a:cxn>
              <a:cxn ang="0">
                <a:pos x="83" y="42"/>
              </a:cxn>
              <a:cxn ang="0">
                <a:pos x="83" y="39"/>
              </a:cxn>
              <a:cxn ang="0">
                <a:pos x="83" y="36"/>
              </a:cxn>
              <a:cxn ang="0">
                <a:pos x="81" y="34"/>
              </a:cxn>
              <a:cxn ang="0">
                <a:pos x="80" y="32"/>
              </a:cxn>
              <a:cxn ang="0">
                <a:pos x="77" y="31"/>
              </a:cxn>
              <a:cxn ang="0">
                <a:pos x="74" y="31"/>
              </a:cxn>
              <a:cxn ang="0">
                <a:pos x="61" y="34"/>
              </a:cxn>
              <a:cxn ang="0">
                <a:pos x="49" y="34"/>
              </a:cxn>
              <a:cxn ang="0">
                <a:pos x="38" y="34"/>
              </a:cxn>
              <a:cxn ang="0">
                <a:pos x="29" y="34"/>
              </a:cxn>
              <a:cxn ang="0">
                <a:pos x="22" y="32"/>
              </a:cxn>
              <a:cxn ang="0">
                <a:pos x="16" y="31"/>
              </a:cxn>
              <a:cxn ang="0">
                <a:pos x="13" y="29"/>
              </a:cxn>
              <a:cxn ang="0">
                <a:pos x="11" y="29"/>
              </a:cxn>
              <a:cxn ang="0">
                <a:pos x="11" y="26"/>
              </a:cxn>
              <a:cxn ang="0">
                <a:pos x="13" y="17"/>
              </a:cxn>
              <a:cxn ang="0">
                <a:pos x="16" y="7"/>
              </a:cxn>
              <a:cxn ang="0">
                <a:pos x="24" y="0"/>
              </a:cxn>
              <a:cxn ang="0">
                <a:pos x="13" y="0"/>
              </a:cxn>
              <a:cxn ang="0">
                <a:pos x="4" y="9"/>
              </a:cxn>
              <a:cxn ang="0">
                <a:pos x="0" y="25"/>
              </a:cxn>
              <a:cxn ang="0">
                <a:pos x="4" y="41"/>
              </a:cxn>
            </a:cxnLst>
            <a:rect l="0" t="0" r="r" b="b"/>
            <a:pathLst>
              <a:path w="83" h="50">
                <a:moveTo>
                  <a:pt x="4" y="41"/>
                </a:moveTo>
                <a:lnTo>
                  <a:pt x="10" y="45"/>
                </a:lnTo>
                <a:lnTo>
                  <a:pt x="17" y="48"/>
                </a:lnTo>
                <a:lnTo>
                  <a:pt x="26" y="50"/>
                </a:lnTo>
                <a:lnTo>
                  <a:pt x="36" y="48"/>
                </a:lnTo>
                <a:lnTo>
                  <a:pt x="48" y="47"/>
                </a:lnTo>
                <a:lnTo>
                  <a:pt x="58" y="45"/>
                </a:lnTo>
                <a:lnTo>
                  <a:pt x="68" y="45"/>
                </a:lnTo>
                <a:lnTo>
                  <a:pt x="77" y="45"/>
                </a:lnTo>
                <a:lnTo>
                  <a:pt x="80" y="44"/>
                </a:lnTo>
                <a:lnTo>
                  <a:pt x="83" y="42"/>
                </a:lnTo>
                <a:lnTo>
                  <a:pt x="83" y="39"/>
                </a:lnTo>
                <a:lnTo>
                  <a:pt x="83" y="36"/>
                </a:lnTo>
                <a:lnTo>
                  <a:pt x="81" y="34"/>
                </a:lnTo>
                <a:lnTo>
                  <a:pt x="80" y="32"/>
                </a:lnTo>
                <a:lnTo>
                  <a:pt x="77" y="31"/>
                </a:lnTo>
                <a:lnTo>
                  <a:pt x="74" y="31"/>
                </a:lnTo>
                <a:lnTo>
                  <a:pt x="61" y="34"/>
                </a:lnTo>
                <a:lnTo>
                  <a:pt x="49" y="34"/>
                </a:lnTo>
                <a:lnTo>
                  <a:pt x="38" y="34"/>
                </a:lnTo>
                <a:lnTo>
                  <a:pt x="29" y="34"/>
                </a:lnTo>
                <a:lnTo>
                  <a:pt x="22" y="32"/>
                </a:lnTo>
                <a:lnTo>
                  <a:pt x="16" y="31"/>
                </a:lnTo>
                <a:lnTo>
                  <a:pt x="13" y="29"/>
                </a:lnTo>
                <a:lnTo>
                  <a:pt x="11" y="29"/>
                </a:lnTo>
                <a:lnTo>
                  <a:pt x="11" y="26"/>
                </a:lnTo>
                <a:lnTo>
                  <a:pt x="13" y="17"/>
                </a:lnTo>
                <a:lnTo>
                  <a:pt x="16" y="7"/>
                </a:lnTo>
                <a:lnTo>
                  <a:pt x="24" y="0"/>
                </a:lnTo>
                <a:lnTo>
                  <a:pt x="13" y="0"/>
                </a:lnTo>
                <a:lnTo>
                  <a:pt x="4" y="9"/>
                </a:lnTo>
                <a:lnTo>
                  <a:pt x="0" y="25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0" name="Freeform 826"/>
          <p:cNvSpPr>
            <a:spLocks/>
          </p:cNvSpPr>
          <p:nvPr/>
        </p:nvSpPr>
        <p:spPr bwMode="auto">
          <a:xfrm>
            <a:off x="676262" y="3790933"/>
            <a:ext cx="30162" cy="19050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7" y="38"/>
              </a:cxn>
              <a:cxn ang="0">
                <a:pos x="13" y="39"/>
              </a:cxn>
              <a:cxn ang="0">
                <a:pos x="19" y="41"/>
              </a:cxn>
              <a:cxn ang="0">
                <a:pos x="26" y="39"/>
              </a:cxn>
              <a:cxn ang="0">
                <a:pos x="34" y="39"/>
              </a:cxn>
              <a:cxn ang="0">
                <a:pos x="41" y="38"/>
              </a:cxn>
              <a:cxn ang="0">
                <a:pos x="48" y="36"/>
              </a:cxn>
              <a:cxn ang="0">
                <a:pos x="54" y="36"/>
              </a:cxn>
              <a:cxn ang="0">
                <a:pos x="55" y="36"/>
              </a:cxn>
              <a:cxn ang="0">
                <a:pos x="57" y="35"/>
              </a:cxn>
              <a:cxn ang="0">
                <a:pos x="58" y="32"/>
              </a:cxn>
              <a:cxn ang="0">
                <a:pos x="58" y="30"/>
              </a:cxn>
              <a:cxn ang="0">
                <a:pos x="58" y="29"/>
              </a:cxn>
              <a:cxn ang="0">
                <a:pos x="57" y="26"/>
              </a:cxn>
              <a:cxn ang="0">
                <a:pos x="54" y="26"/>
              </a:cxn>
              <a:cxn ang="0">
                <a:pos x="53" y="26"/>
              </a:cxn>
              <a:cxn ang="0">
                <a:pos x="44" y="27"/>
              </a:cxn>
              <a:cxn ang="0">
                <a:pos x="35" y="29"/>
              </a:cxn>
              <a:cxn ang="0">
                <a:pos x="28" y="27"/>
              </a:cxn>
              <a:cxn ang="0">
                <a:pos x="20" y="27"/>
              </a:cxn>
              <a:cxn ang="0">
                <a:pos x="16" y="26"/>
              </a:cxn>
              <a:cxn ang="0">
                <a:pos x="12" y="26"/>
              </a:cxn>
              <a:cxn ang="0">
                <a:pos x="10" y="25"/>
              </a:cxn>
              <a:cxn ang="0">
                <a:pos x="9" y="25"/>
              </a:cxn>
              <a:cxn ang="0">
                <a:pos x="9" y="22"/>
              </a:cxn>
              <a:cxn ang="0">
                <a:pos x="9" y="14"/>
              </a:cxn>
              <a:cxn ang="0">
                <a:pos x="12" y="7"/>
              </a:cxn>
              <a:cxn ang="0">
                <a:pos x="18" y="1"/>
              </a:cxn>
              <a:cxn ang="0">
                <a:pos x="9" y="0"/>
              </a:cxn>
              <a:cxn ang="0">
                <a:pos x="3" y="8"/>
              </a:cxn>
              <a:cxn ang="0">
                <a:pos x="0" y="20"/>
              </a:cxn>
              <a:cxn ang="0">
                <a:pos x="3" y="33"/>
              </a:cxn>
            </a:cxnLst>
            <a:rect l="0" t="0" r="r" b="b"/>
            <a:pathLst>
              <a:path w="58" h="41">
                <a:moveTo>
                  <a:pt x="3" y="33"/>
                </a:moveTo>
                <a:lnTo>
                  <a:pt x="7" y="38"/>
                </a:lnTo>
                <a:lnTo>
                  <a:pt x="13" y="39"/>
                </a:lnTo>
                <a:lnTo>
                  <a:pt x="19" y="41"/>
                </a:lnTo>
                <a:lnTo>
                  <a:pt x="26" y="39"/>
                </a:lnTo>
                <a:lnTo>
                  <a:pt x="34" y="39"/>
                </a:lnTo>
                <a:lnTo>
                  <a:pt x="41" y="38"/>
                </a:lnTo>
                <a:lnTo>
                  <a:pt x="48" y="36"/>
                </a:lnTo>
                <a:lnTo>
                  <a:pt x="54" y="36"/>
                </a:lnTo>
                <a:lnTo>
                  <a:pt x="55" y="36"/>
                </a:lnTo>
                <a:lnTo>
                  <a:pt x="57" y="35"/>
                </a:lnTo>
                <a:lnTo>
                  <a:pt x="58" y="32"/>
                </a:lnTo>
                <a:lnTo>
                  <a:pt x="58" y="30"/>
                </a:lnTo>
                <a:lnTo>
                  <a:pt x="58" y="29"/>
                </a:lnTo>
                <a:lnTo>
                  <a:pt x="57" y="26"/>
                </a:lnTo>
                <a:lnTo>
                  <a:pt x="54" y="26"/>
                </a:lnTo>
                <a:lnTo>
                  <a:pt x="53" y="26"/>
                </a:lnTo>
                <a:lnTo>
                  <a:pt x="44" y="27"/>
                </a:lnTo>
                <a:lnTo>
                  <a:pt x="35" y="29"/>
                </a:lnTo>
                <a:lnTo>
                  <a:pt x="28" y="27"/>
                </a:lnTo>
                <a:lnTo>
                  <a:pt x="20" y="27"/>
                </a:lnTo>
                <a:lnTo>
                  <a:pt x="16" y="26"/>
                </a:lnTo>
                <a:lnTo>
                  <a:pt x="12" y="26"/>
                </a:lnTo>
                <a:lnTo>
                  <a:pt x="10" y="25"/>
                </a:lnTo>
                <a:lnTo>
                  <a:pt x="9" y="25"/>
                </a:lnTo>
                <a:lnTo>
                  <a:pt x="9" y="22"/>
                </a:lnTo>
                <a:lnTo>
                  <a:pt x="9" y="14"/>
                </a:lnTo>
                <a:lnTo>
                  <a:pt x="12" y="7"/>
                </a:lnTo>
                <a:lnTo>
                  <a:pt x="18" y="1"/>
                </a:lnTo>
                <a:lnTo>
                  <a:pt x="9" y="0"/>
                </a:lnTo>
                <a:lnTo>
                  <a:pt x="3" y="8"/>
                </a:lnTo>
                <a:lnTo>
                  <a:pt x="0" y="20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1" name="Freeform 827"/>
          <p:cNvSpPr>
            <a:spLocks/>
          </p:cNvSpPr>
          <p:nvPr/>
        </p:nvSpPr>
        <p:spPr bwMode="auto">
          <a:xfrm>
            <a:off x="622287" y="3794108"/>
            <a:ext cx="36512" cy="23813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9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40" y="44"/>
              </a:cxn>
              <a:cxn ang="0">
                <a:pos x="48" y="42"/>
              </a:cxn>
              <a:cxn ang="0">
                <a:pos x="57" y="42"/>
              </a:cxn>
              <a:cxn ang="0">
                <a:pos x="64" y="42"/>
              </a:cxn>
              <a:cxn ang="0">
                <a:pos x="67" y="41"/>
              </a:cxn>
              <a:cxn ang="0">
                <a:pos x="69" y="39"/>
              </a:cxn>
              <a:cxn ang="0">
                <a:pos x="70" y="36"/>
              </a:cxn>
              <a:cxn ang="0">
                <a:pos x="70" y="35"/>
              </a:cxn>
              <a:cxn ang="0">
                <a:pos x="70" y="33"/>
              </a:cxn>
              <a:cxn ang="0">
                <a:pos x="67" y="31"/>
              </a:cxn>
              <a:cxn ang="0">
                <a:pos x="66" y="29"/>
              </a:cxn>
              <a:cxn ang="0">
                <a:pos x="63" y="29"/>
              </a:cxn>
              <a:cxn ang="0">
                <a:pos x="51" y="32"/>
              </a:cxn>
              <a:cxn ang="0">
                <a:pos x="43" y="32"/>
              </a:cxn>
              <a:cxn ang="0">
                <a:pos x="32" y="32"/>
              </a:cxn>
              <a:cxn ang="0">
                <a:pos x="25" y="32"/>
              </a:cxn>
              <a:cxn ang="0">
                <a:pos x="19" y="31"/>
              </a:cxn>
              <a:cxn ang="0">
                <a:pos x="15" y="29"/>
              </a:cxn>
              <a:cxn ang="0">
                <a:pos x="12" y="28"/>
              </a:cxn>
              <a:cxn ang="0">
                <a:pos x="10" y="28"/>
              </a:cxn>
              <a:cxn ang="0">
                <a:pos x="10" y="25"/>
              </a:cxn>
              <a:cxn ang="0">
                <a:pos x="12" y="16"/>
              </a:cxn>
              <a:cxn ang="0">
                <a:pos x="15" y="7"/>
              </a:cxn>
              <a:cxn ang="0">
                <a:pos x="22" y="1"/>
              </a:cxn>
              <a:cxn ang="0">
                <a:pos x="12" y="0"/>
              </a:cxn>
              <a:cxn ang="0">
                <a:pos x="3" y="9"/>
              </a:cxn>
              <a:cxn ang="0">
                <a:pos x="0" y="23"/>
              </a:cxn>
              <a:cxn ang="0">
                <a:pos x="5" y="38"/>
              </a:cxn>
            </a:cxnLst>
            <a:rect l="0" t="0" r="r" b="b"/>
            <a:pathLst>
              <a:path w="70" h="45">
                <a:moveTo>
                  <a:pt x="5" y="38"/>
                </a:moveTo>
                <a:lnTo>
                  <a:pt x="9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40" y="44"/>
                </a:lnTo>
                <a:lnTo>
                  <a:pt x="48" y="42"/>
                </a:lnTo>
                <a:lnTo>
                  <a:pt x="57" y="42"/>
                </a:lnTo>
                <a:lnTo>
                  <a:pt x="64" y="42"/>
                </a:lnTo>
                <a:lnTo>
                  <a:pt x="67" y="41"/>
                </a:lnTo>
                <a:lnTo>
                  <a:pt x="69" y="39"/>
                </a:lnTo>
                <a:lnTo>
                  <a:pt x="70" y="36"/>
                </a:lnTo>
                <a:lnTo>
                  <a:pt x="70" y="35"/>
                </a:lnTo>
                <a:lnTo>
                  <a:pt x="70" y="33"/>
                </a:lnTo>
                <a:lnTo>
                  <a:pt x="67" y="31"/>
                </a:lnTo>
                <a:lnTo>
                  <a:pt x="66" y="29"/>
                </a:lnTo>
                <a:lnTo>
                  <a:pt x="63" y="29"/>
                </a:lnTo>
                <a:lnTo>
                  <a:pt x="51" y="32"/>
                </a:lnTo>
                <a:lnTo>
                  <a:pt x="43" y="32"/>
                </a:lnTo>
                <a:lnTo>
                  <a:pt x="32" y="32"/>
                </a:lnTo>
                <a:lnTo>
                  <a:pt x="25" y="32"/>
                </a:lnTo>
                <a:lnTo>
                  <a:pt x="19" y="31"/>
                </a:lnTo>
                <a:lnTo>
                  <a:pt x="15" y="29"/>
                </a:lnTo>
                <a:lnTo>
                  <a:pt x="12" y="28"/>
                </a:lnTo>
                <a:lnTo>
                  <a:pt x="10" y="28"/>
                </a:lnTo>
                <a:lnTo>
                  <a:pt x="10" y="25"/>
                </a:lnTo>
                <a:lnTo>
                  <a:pt x="12" y="16"/>
                </a:lnTo>
                <a:lnTo>
                  <a:pt x="15" y="7"/>
                </a:lnTo>
                <a:lnTo>
                  <a:pt x="22" y="1"/>
                </a:lnTo>
                <a:lnTo>
                  <a:pt x="12" y="0"/>
                </a:lnTo>
                <a:lnTo>
                  <a:pt x="3" y="9"/>
                </a:lnTo>
                <a:lnTo>
                  <a:pt x="0" y="23"/>
                </a:lnTo>
                <a:lnTo>
                  <a:pt x="5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2" name="Freeform 828"/>
          <p:cNvSpPr>
            <a:spLocks/>
          </p:cNvSpPr>
          <p:nvPr/>
        </p:nvSpPr>
        <p:spPr bwMode="auto">
          <a:xfrm>
            <a:off x="1174737" y="3655996"/>
            <a:ext cx="79375" cy="163512"/>
          </a:xfrm>
          <a:custGeom>
            <a:avLst/>
            <a:gdLst/>
            <a:ahLst/>
            <a:cxnLst>
              <a:cxn ang="0">
                <a:pos x="130" y="86"/>
              </a:cxn>
              <a:cxn ang="0">
                <a:pos x="119" y="96"/>
              </a:cxn>
              <a:cxn ang="0">
                <a:pos x="109" y="107"/>
              </a:cxn>
              <a:cxn ang="0">
                <a:pos x="100" y="120"/>
              </a:cxn>
              <a:cxn ang="0">
                <a:pos x="91" y="131"/>
              </a:cxn>
              <a:cxn ang="0">
                <a:pos x="76" y="152"/>
              </a:cxn>
              <a:cxn ang="0">
                <a:pos x="63" y="174"/>
              </a:cxn>
              <a:cxn ang="0">
                <a:pos x="50" y="195"/>
              </a:cxn>
              <a:cxn ang="0">
                <a:pos x="40" y="216"/>
              </a:cxn>
              <a:cxn ang="0">
                <a:pos x="28" y="239"/>
              </a:cxn>
              <a:cxn ang="0">
                <a:pos x="18" y="261"/>
              </a:cxn>
              <a:cxn ang="0">
                <a:pos x="9" y="283"/>
              </a:cxn>
              <a:cxn ang="0">
                <a:pos x="0" y="306"/>
              </a:cxn>
              <a:cxn ang="0">
                <a:pos x="0" y="312"/>
              </a:cxn>
              <a:cxn ang="0">
                <a:pos x="3" y="318"/>
              </a:cxn>
              <a:cxn ang="0">
                <a:pos x="8" y="322"/>
              </a:cxn>
              <a:cxn ang="0">
                <a:pos x="12" y="324"/>
              </a:cxn>
              <a:cxn ang="0">
                <a:pos x="18" y="324"/>
              </a:cxn>
              <a:cxn ang="0">
                <a:pos x="22" y="321"/>
              </a:cxn>
              <a:cxn ang="0">
                <a:pos x="25" y="316"/>
              </a:cxn>
              <a:cxn ang="0">
                <a:pos x="28" y="312"/>
              </a:cxn>
              <a:cxn ang="0">
                <a:pos x="31" y="306"/>
              </a:cxn>
              <a:cxn ang="0">
                <a:pos x="38" y="293"/>
              </a:cxn>
              <a:cxn ang="0">
                <a:pos x="46" y="277"/>
              </a:cxn>
              <a:cxn ang="0">
                <a:pos x="52" y="262"/>
              </a:cxn>
              <a:cxn ang="0">
                <a:pos x="62" y="238"/>
              </a:cxn>
              <a:cxn ang="0">
                <a:pos x="75" y="211"/>
              </a:cxn>
              <a:cxn ang="0">
                <a:pos x="91" y="185"/>
              </a:cxn>
              <a:cxn ang="0">
                <a:pos x="107" y="159"/>
              </a:cxn>
              <a:cxn ang="0">
                <a:pos x="122" y="136"/>
              </a:cxn>
              <a:cxn ang="0">
                <a:pos x="133" y="118"/>
              </a:cxn>
              <a:cxn ang="0">
                <a:pos x="142" y="105"/>
              </a:cxn>
              <a:cxn ang="0">
                <a:pos x="145" y="101"/>
              </a:cxn>
              <a:cxn ang="0">
                <a:pos x="148" y="98"/>
              </a:cxn>
              <a:cxn ang="0">
                <a:pos x="149" y="95"/>
              </a:cxn>
              <a:cxn ang="0">
                <a:pos x="149" y="92"/>
              </a:cxn>
              <a:cxn ang="0">
                <a:pos x="148" y="89"/>
              </a:cxn>
              <a:cxn ang="0">
                <a:pos x="144" y="79"/>
              </a:cxn>
              <a:cxn ang="0">
                <a:pos x="133" y="56"/>
              </a:cxn>
              <a:cxn ang="0">
                <a:pos x="120" y="27"/>
              </a:cxn>
              <a:cxn ang="0">
                <a:pos x="109" y="0"/>
              </a:cxn>
              <a:cxn ang="0">
                <a:pos x="100" y="15"/>
              </a:cxn>
              <a:cxn ang="0">
                <a:pos x="98" y="29"/>
              </a:cxn>
              <a:cxn ang="0">
                <a:pos x="101" y="44"/>
              </a:cxn>
              <a:cxn ang="0">
                <a:pos x="107" y="57"/>
              </a:cxn>
              <a:cxn ang="0">
                <a:pos x="114" y="69"/>
              </a:cxn>
              <a:cxn ang="0">
                <a:pos x="123" y="77"/>
              </a:cxn>
              <a:cxn ang="0">
                <a:pos x="128" y="85"/>
              </a:cxn>
              <a:cxn ang="0">
                <a:pos x="130" y="86"/>
              </a:cxn>
            </a:cxnLst>
            <a:rect l="0" t="0" r="r" b="b"/>
            <a:pathLst>
              <a:path w="149" h="324">
                <a:moveTo>
                  <a:pt x="130" y="86"/>
                </a:moveTo>
                <a:lnTo>
                  <a:pt x="119" y="96"/>
                </a:lnTo>
                <a:lnTo>
                  <a:pt x="109" y="107"/>
                </a:lnTo>
                <a:lnTo>
                  <a:pt x="100" y="120"/>
                </a:lnTo>
                <a:lnTo>
                  <a:pt x="91" y="131"/>
                </a:lnTo>
                <a:lnTo>
                  <a:pt x="76" y="152"/>
                </a:lnTo>
                <a:lnTo>
                  <a:pt x="63" y="174"/>
                </a:lnTo>
                <a:lnTo>
                  <a:pt x="50" y="195"/>
                </a:lnTo>
                <a:lnTo>
                  <a:pt x="40" y="216"/>
                </a:lnTo>
                <a:lnTo>
                  <a:pt x="28" y="239"/>
                </a:lnTo>
                <a:lnTo>
                  <a:pt x="18" y="261"/>
                </a:lnTo>
                <a:lnTo>
                  <a:pt x="9" y="283"/>
                </a:lnTo>
                <a:lnTo>
                  <a:pt x="0" y="306"/>
                </a:lnTo>
                <a:lnTo>
                  <a:pt x="0" y="312"/>
                </a:lnTo>
                <a:lnTo>
                  <a:pt x="3" y="318"/>
                </a:lnTo>
                <a:lnTo>
                  <a:pt x="8" y="322"/>
                </a:lnTo>
                <a:lnTo>
                  <a:pt x="12" y="324"/>
                </a:lnTo>
                <a:lnTo>
                  <a:pt x="18" y="324"/>
                </a:lnTo>
                <a:lnTo>
                  <a:pt x="22" y="321"/>
                </a:lnTo>
                <a:lnTo>
                  <a:pt x="25" y="316"/>
                </a:lnTo>
                <a:lnTo>
                  <a:pt x="28" y="312"/>
                </a:lnTo>
                <a:lnTo>
                  <a:pt x="31" y="306"/>
                </a:lnTo>
                <a:lnTo>
                  <a:pt x="38" y="293"/>
                </a:lnTo>
                <a:lnTo>
                  <a:pt x="46" y="277"/>
                </a:lnTo>
                <a:lnTo>
                  <a:pt x="52" y="262"/>
                </a:lnTo>
                <a:lnTo>
                  <a:pt x="62" y="238"/>
                </a:lnTo>
                <a:lnTo>
                  <a:pt x="75" y="211"/>
                </a:lnTo>
                <a:lnTo>
                  <a:pt x="91" y="185"/>
                </a:lnTo>
                <a:lnTo>
                  <a:pt x="107" y="159"/>
                </a:lnTo>
                <a:lnTo>
                  <a:pt x="122" y="136"/>
                </a:lnTo>
                <a:lnTo>
                  <a:pt x="133" y="118"/>
                </a:lnTo>
                <a:lnTo>
                  <a:pt x="142" y="105"/>
                </a:lnTo>
                <a:lnTo>
                  <a:pt x="145" y="101"/>
                </a:lnTo>
                <a:lnTo>
                  <a:pt x="148" y="98"/>
                </a:lnTo>
                <a:lnTo>
                  <a:pt x="149" y="95"/>
                </a:lnTo>
                <a:lnTo>
                  <a:pt x="149" y="92"/>
                </a:lnTo>
                <a:lnTo>
                  <a:pt x="148" y="89"/>
                </a:lnTo>
                <a:lnTo>
                  <a:pt x="144" y="79"/>
                </a:lnTo>
                <a:lnTo>
                  <a:pt x="133" y="56"/>
                </a:lnTo>
                <a:lnTo>
                  <a:pt x="120" y="27"/>
                </a:lnTo>
                <a:lnTo>
                  <a:pt x="109" y="0"/>
                </a:lnTo>
                <a:lnTo>
                  <a:pt x="100" y="15"/>
                </a:lnTo>
                <a:lnTo>
                  <a:pt x="98" y="29"/>
                </a:lnTo>
                <a:lnTo>
                  <a:pt x="101" y="44"/>
                </a:lnTo>
                <a:lnTo>
                  <a:pt x="107" y="57"/>
                </a:lnTo>
                <a:lnTo>
                  <a:pt x="114" y="69"/>
                </a:lnTo>
                <a:lnTo>
                  <a:pt x="123" y="77"/>
                </a:lnTo>
                <a:lnTo>
                  <a:pt x="128" y="85"/>
                </a:lnTo>
                <a:lnTo>
                  <a:pt x="130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3" name="Freeform 829"/>
          <p:cNvSpPr>
            <a:spLocks/>
          </p:cNvSpPr>
          <p:nvPr/>
        </p:nvSpPr>
        <p:spPr bwMode="auto">
          <a:xfrm>
            <a:off x="585774" y="3643296"/>
            <a:ext cx="639763" cy="84137"/>
          </a:xfrm>
          <a:custGeom>
            <a:avLst/>
            <a:gdLst/>
            <a:ahLst/>
            <a:cxnLst>
              <a:cxn ang="0">
                <a:pos x="692" y="126"/>
              </a:cxn>
              <a:cxn ang="0">
                <a:pos x="774" y="119"/>
              </a:cxn>
              <a:cxn ang="0">
                <a:pos x="860" y="106"/>
              </a:cxn>
              <a:cxn ang="0">
                <a:pos x="947" y="91"/>
              </a:cxn>
              <a:cxn ang="0">
                <a:pos x="1029" y="75"/>
              </a:cxn>
              <a:cxn ang="0">
                <a:pos x="1102" y="59"/>
              </a:cxn>
              <a:cxn ang="0">
                <a:pos x="1159" y="43"/>
              </a:cxn>
              <a:cxn ang="0">
                <a:pos x="1196" y="32"/>
              </a:cxn>
              <a:cxn ang="0">
                <a:pos x="1207" y="20"/>
              </a:cxn>
              <a:cxn ang="0">
                <a:pos x="1203" y="7"/>
              </a:cxn>
              <a:cxn ang="0">
                <a:pos x="1190" y="1"/>
              </a:cxn>
              <a:cxn ang="0">
                <a:pos x="1172" y="5"/>
              </a:cxn>
              <a:cxn ang="0">
                <a:pos x="1146" y="16"/>
              </a:cxn>
              <a:cxn ang="0">
                <a:pos x="1112" y="26"/>
              </a:cxn>
              <a:cxn ang="0">
                <a:pos x="1076" y="39"/>
              </a:cxn>
              <a:cxn ang="0">
                <a:pos x="1035" y="52"/>
              </a:cxn>
              <a:cxn ang="0">
                <a:pos x="996" y="62"/>
              </a:cxn>
              <a:cxn ang="0">
                <a:pos x="958" y="69"/>
              </a:cxn>
              <a:cxn ang="0">
                <a:pos x="918" y="75"/>
              </a:cxn>
              <a:cxn ang="0">
                <a:pos x="854" y="83"/>
              </a:cxn>
              <a:cxn ang="0">
                <a:pos x="768" y="90"/>
              </a:cxn>
              <a:cxn ang="0">
                <a:pos x="670" y="100"/>
              </a:cxn>
              <a:cxn ang="0">
                <a:pos x="566" y="109"/>
              </a:cxn>
              <a:cxn ang="0">
                <a:pos x="464" y="119"/>
              </a:cxn>
              <a:cxn ang="0">
                <a:pos x="372" y="128"/>
              </a:cxn>
              <a:cxn ang="0">
                <a:pos x="299" y="136"/>
              </a:cxn>
              <a:cxn ang="0">
                <a:pos x="254" y="141"/>
              </a:cxn>
              <a:cxn ang="0">
                <a:pos x="213" y="145"/>
              </a:cxn>
              <a:cxn ang="0">
                <a:pos x="169" y="147"/>
              </a:cxn>
              <a:cxn ang="0">
                <a:pos x="125" y="150"/>
              </a:cxn>
              <a:cxn ang="0">
                <a:pos x="83" y="151"/>
              </a:cxn>
              <a:cxn ang="0">
                <a:pos x="46" y="152"/>
              </a:cxn>
              <a:cxn ang="0">
                <a:pos x="19" y="155"/>
              </a:cxn>
              <a:cxn ang="0">
                <a:pos x="3" y="158"/>
              </a:cxn>
              <a:cxn ang="0">
                <a:pos x="13" y="164"/>
              </a:cxn>
              <a:cxn ang="0">
                <a:pos x="59" y="167"/>
              </a:cxn>
              <a:cxn ang="0">
                <a:pos x="130" y="166"/>
              </a:cxn>
              <a:cxn ang="0">
                <a:pos x="216" y="161"/>
              </a:cxn>
              <a:cxn ang="0">
                <a:pos x="314" y="154"/>
              </a:cxn>
              <a:cxn ang="0">
                <a:pos x="416" y="145"/>
              </a:cxn>
              <a:cxn ang="0">
                <a:pos x="518" y="138"/>
              </a:cxn>
              <a:cxn ang="0">
                <a:pos x="613" y="132"/>
              </a:cxn>
            </a:cxnLst>
            <a:rect l="0" t="0" r="r" b="b"/>
            <a:pathLst>
              <a:path w="1207" h="167">
                <a:moveTo>
                  <a:pt x="655" y="129"/>
                </a:moveTo>
                <a:lnTo>
                  <a:pt x="692" y="126"/>
                </a:lnTo>
                <a:lnTo>
                  <a:pt x="731" y="123"/>
                </a:lnTo>
                <a:lnTo>
                  <a:pt x="774" y="119"/>
                </a:lnTo>
                <a:lnTo>
                  <a:pt x="816" y="113"/>
                </a:lnTo>
                <a:lnTo>
                  <a:pt x="860" y="106"/>
                </a:lnTo>
                <a:lnTo>
                  <a:pt x="904" y="99"/>
                </a:lnTo>
                <a:lnTo>
                  <a:pt x="947" y="91"/>
                </a:lnTo>
                <a:lnTo>
                  <a:pt x="990" y="84"/>
                </a:lnTo>
                <a:lnTo>
                  <a:pt x="1029" y="75"/>
                </a:lnTo>
                <a:lnTo>
                  <a:pt x="1067" y="67"/>
                </a:lnTo>
                <a:lnTo>
                  <a:pt x="1102" y="59"/>
                </a:lnTo>
                <a:lnTo>
                  <a:pt x="1133" y="51"/>
                </a:lnTo>
                <a:lnTo>
                  <a:pt x="1159" y="43"/>
                </a:lnTo>
                <a:lnTo>
                  <a:pt x="1180" y="37"/>
                </a:lnTo>
                <a:lnTo>
                  <a:pt x="1196" y="32"/>
                </a:lnTo>
                <a:lnTo>
                  <a:pt x="1204" y="26"/>
                </a:lnTo>
                <a:lnTo>
                  <a:pt x="1207" y="20"/>
                </a:lnTo>
                <a:lnTo>
                  <a:pt x="1207" y="14"/>
                </a:lnTo>
                <a:lnTo>
                  <a:pt x="1203" y="7"/>
                </a:lnTo>
                <a:lnTo>
                  <a:pt x="1194" y="0"/>
                </a:lnTo>
                <a:lnTo>
                  <a:pt x="1190" y="1"/>
                </a:lnTo>
                <a:lnTo>
                  <a:pt x="1183" y="2"/>
                </a:lnTo>
                <a:lnTo>
                  <a:pt x="1172" y="5"/>
                </a:lnTo>
                <a:lnTo>
                  <a:pt x="1161" y="10"/>
                </a:lnTo>
                <a:lnTo>
                  <a:pt x="1146" y="16"/>
                </a:lnTo>
                <a:lnTo>
                  <a:pt x="1130" y="20"/>
                </a:lnTo>
                <a:lnTo>
                  <a:pt x="1112" y="26"/>
                </a:lnTo>
                <a:lnTo>
                  <a:pt x="1095" y="33"/>
                </a:lnTo>
                <a:lnTo>
                  <a:pt x="1076" y="39"/>
                </a:lnTo>
                <a:lnTo>
                  <a:pt x="1055" y="45"/>
                </a:lnTo>
                <a:lnTo>
                  <a:pt x="1035" y="52"/>
                </a:lnTo>
                <a:lnTo>
                  <a:pt x="1015" y="56"/>
                </a:lnTo>
                <a:lnTo>
                  <a:pt x="996" y="62"/>
                </a:lnTo>
                <a:lnTo>
                  <a:pt x="977" y="67"/>
                </a:lnTo>
                <a:lnTo>
                  <a:pt x="958" y="69"/>
                </a:lnTo>
                <a:lnTo>
                  <a:pt x="940" y="72"/>
                </a:lnTo>
                <a:lnTo>
                  <a:pt x="918" y="75"/>
                </a:lnTo>
                <a:lnTo>
                  <a:pt x="889" y="78"/>
                </a:lnTo>
                <a:lnTo>
                  <a:pt x="854" y="83"/>
                </a:lnTo>
                <a:lnTo>
                  <a:pt x="813" y="85"/>
                </a:lnTo>
                <a:lnTo>
                  <a:pt x="768" y="90"/>
                </a:lnTo>
                <a:lnTo>
                  <a:pt x="720" y="94"/>
                </a:lnTo>
                <a:lnTo>
                  <a:pt x="670" y="100"/>
                </a:lnTo>
                <a:lnTo>
                  <a:pt x="617" y="104"/>
                </a:lnTo>
                <a:lnTo>
                  <a:pt x="566" y="109"/>
                </a:lnTo>
                <a:lnTo>
                  <a:pt x="514" y="115"/>
                </a:lnTo>
                <a:lnTo>
                  <a:pt x="464" y="119"/>
                </a:lnTo>
                <a:lnTo>
                  <a:pt x="416" y="123"/>
                </a:lnTo>
                <a:lnTo>
                  <a:pt x="372" y="128"/>
                </a:lnTo>
                <a:lnTo>
                  <a:pt x="333" y="132"/>
                </a:lnTo>
                <a:lnTo>
                  <a:pt x="299" y="136"/>
                </a:lnTo>
                <a:lnTo>
                  <a:pt x="271" y="139"/>
                </a:lnTo>
                <a:lnTo>
                  <a:pt x="254" y="141"/>
                </a:lnTo>
                <a:lnTo>
                  <a:pt x="233" y="144"/>
                </a:lnTo>
                <a:lnTo>
                  <a:pt x="213" y="145"/>
                </a:lnTo>
                <a:lnTo>
                  <a:pt x="191" y="145"/>
                </a:lnTo>
                <a:lnTo>
                  <a:pt x="169" y="147"/>
                </a:lnTo>
                <a:lnTo>
                  <a:pt x="147" y="148"/>
                </a:lnTo>
                <a:lnTo>
                  <a:pt x="125" y="150"/>
                </a:lnTo>
                <a:lnTo>
                  <a:pt x="103" y="150"/>
                </a:lnTo>
                <a:lnTo>
                  <a:pt x="83" y="151"/>
                </a:lnTo>
                <a:lnTo>
                  <a:pt x="64" y="151"/>
                </a:lnTo>
                <a:lnTo>
                  <a:pt x="46" y="152"/>
                </a:lnTo>
                <a:lnTo>
                  <a:pt x="32" y="154"/>
                </a:lnTo>
                <a:lnTo>
                  <a:pt x="19" y="155"/>
                </a:lnTo>
                <a:lnTo>
                  <a:pt x="8" y="157"/>
                </a:lnTo>
                <a:lnTo>
                  <a:pt x="3" y="158"/>
                </a:lnTo>
                <a:lnTo>
                  <a:pt x="0" y="161"/>
                </a:lnTo>
                <a:lnTo>
                  <a:pt x="13" y="164"/>
                </a:lnTo>
                <a:lnTo>
                  <a:pt x="33" y="167"/>
                </a:lnTo>
                <a:lnTo>
                  <a:pt x="59" y="167"/>
                </a:lnTo>
                <a:lnTo>
                  <a:pt x="92" y="167"/>
                </a:lnTo>
                <a:lnTo>
                  <a:pt x="130" y="166"/>
                </a:lnTo>
                <a:lnTo>
                  <a:pt x="170" y="163"/>
                </a:lnTo>
                <a:lnTo>
                  <a:pt x="216" y="161"/>
                </a:lnTo>
                <a:lnTo>
                  <a:pt x="264" y="157"/>
                </a:lnTo>
                <a:lnTo>
                  <a:pt x="314" y="154"/>
                </a:lnTo>
                <a:lnTo>
                  <a:pt x="365" y="150"/>
                </a:lnTo>
                <a:lnTo>
                  <a:pt x="416" y="145"/>
                </a:lnTo>
                <a:lnTo>
                  <a:pt x="467" y="141"/>
                </a:lnTo>
                <a:lnTo>
                  <a:pt x="518" y="138"/>
                </a:lnTo>
                <a:lnTo>
                  <a:pt x="566" y="135"/>
                </a:lnTo>
                <a:lnTo>
                  <a:pt x="613" y="132"/>
                </a:lnTo>
                <a:lnTo>
                  <a:pt x="655" y="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4" name="Freeform 830"/>
          <p:cNvSpPr>
            <a:spLocks/>
          </p:cNvSpPr>
          <p:nvPr/>
        </p:nvSpPr>
        <p:spPr bwMode="auto">
          <a:xfrm>
            <a:off x="1373174" y="3729021"/>
            <a:ext cx="184150" cy="182562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16" y="41"/>
              </a:cxn>
              <a:cxn ang="0">
                <a:pos x="36" y="32"/>
              </a:cxn>
              <a:cxn ang="0">
                <a:pos x="63" y="24"/>
              </a:cxn>
              <a:cxn ang="0">
                <a:pos x="92" y="16"/>
              </a:cxn>
              <a:cxn ang="0">
                <a:pos x="122" y="11"/>
              </a:cxn>
              <a:cxn ang="0">
                <a:pos x="156" y="5"/>
              </a:cxn>
              <a:cxn ang="0">
                <a:pos x="188" y="2"/>
              </a:cxn>
              <a:cxn ang="0">
                <a:pos x="220" y="0"/>
              </a:cxn>
              <a:cxn ang="0">
                <a:pos x="238" y="28"/>
              </a:cxn>
              <a:cxn ang="0">
                <a:pos x="257" y="60"/>
              </a:cxn>
              <a:cxn ang="0">
                <a:pos x="276" y="97"/>
              </a:cxn>
              <a:cxn ang="0">
                <a:pos x="295" y="136"/>
              </a:cxn>
              <a:cxn ang="0">
                <a:pos x="312" y="175"/>
              </a:cxn>
              <a:cxn ang="0">
                <a:pos x="327" y="214"/>
              </a:cxn>
              <a:cxn ang="0">
                <a:pos x="339" y="252"/>
              </a:cxn>
              <a:cxn ang="0">
                <a:pos x="347" y="287"/>
              </a:cxn>
              <a:cxn ang="0">
                <a:pos x="324" y="292"/>
              </a:cxn>
              <a:cxn ang="0">
                <a:pos x="299" y="300"/>
              </a:cxn>
              <a:cxn ang="0">
                <a:pos x="270" y="312"/>
              </a:cxn>
              <a:cxn ang="0">
                <a:pos x="242" y="325"/>
              </a:cxn>
              <a:cxn ang="0">
                <a:pos x="213" y="337"/>
              </a:cxn>
              <a:cxn ang="0">
                <a:pos x="187" y="348"/>
              </a:cxn>
              <a:cxn ang="0">
                <a:pos x="163" y="359"/>
              </a:cxn>
              <a:cxn ang="0">
                <a:pos x="143" y="364"/>
              </a:cxn>
              <a:cxn ang="0">
                <a:pos x="130" y="344"/>
              </a:cxn>
              <a:cxn ang="0">
                <a:pos x="112" y="306"/>
              </a:cxn>
              <a:cxn ang="0">
                <a:pos x="95" y="258"/>
              </a:cxn>
              <a:cxn ang="0">
                <a:pos x="74" y="206"/>
              </a:cxn>
              <a:cxn ang="0">
                <a:pos x="54" y="152"/>
              </a:cxn>
              <a:cxn ang="0">
                <a:pos x="33" y="105"/>
              </a:cxn>
              <a:cxn ang="0">
                <a:pos x="16" y="70"/>
              </a:cxn>
              <a:cxn ang="0">
                <a:pos x="0" y="51"/>
              </a:cxn>
            </a:cxnLst>
            <a:rect l="0" t="0" r="r" b="b"/>
            <a:pathLst>
              <a:path w="347" h="364">
                <a:moveTo>
                  <a:pt x="0" y="51"/>
                </a:moveTo>
                <a:lnTo>
                  <a:pt x="16" y="41"/>
                </a:lnTo>
                <a:lnTo>
                  <a:pt x="36" y="32"/>
                </a:lnTo>
                <a:lnTo>
                  <a:pt x="63" y="24"/>
                </a:lnTo>
                <a:lnTo>
                  <a:pt x="92" y="16"/>
                </a:lnTo>
                <a:lnTo>
                  <a:pt x="122" y="11"/>
                </a:lnTo>
                <a:lnTo>
                  <a:pt x="156" y="5"/>
                </a:lnTo>
                <a:lnTo>
                  <a:pt x="188" y="2"/>
                </a:lnTo>
                <a:lnTo>
                  <a:pt x="220" y="0"/>
                </a:lnTo>
                <a:lnTo>
                  <a:pt x="238" y="28"/>
                </a:lnTo>
                <a:lnTo>
                  <a:pt x="257" y="60"/>
                </a:lnTo>
                <a:lnTo>
                  <a:pt x="276" y="97"/>
                </a:lnTo>
                <a:lnTo>
                  <a:pt x="295" y="136"/>
                </a:lnTo>
                <a:lnTo>
                  <a:pt x="312" y="175"/>
                </a:lnTo>
                <a:lnTo>
                  <a:pt x="327" y="214"/>
                </a:lnTo>
                <a:lnTo>
                  <a:pt x="339" y="252"/>
                </a:lnTo>
                <a:lnTo>
                  <a:pt x="347" y="287"/>
                </a:lnTo>
                <a:lnTo>
                  <a:pt x="324" y="292"/>
                </a:lnTo>
                <a:lnTo>
                  <a:pt x="299" y="300"/>
                </a:lnTo>
                <a:lnTo>
                  <a:pt x="270" y="312"/>
                </a:lnTo>
                <a:lnTo>
                  <a:pt x="242" y="325"/>
                </a:lnTo>
                <a:lnTo>
                  <a:pt x="213" y="337"/>
                </a:lnTo>
                <a:lnTo>
                  <a:pt x="187" y="348"/>
                </a:lnTo>
                <a:lnTo>
                  <a:pt x="163" y="359"/>
                </a:lnTo>
                <a:lnTo>
                  <a:pt x="143" y="364"/>
                </a:lnTo>
                <a:lnTo>
                  <a:pt x="130" y="344"/>
                </a:lnTo>
                <a:lnTo>
                  <a:pt x="112" y="306"/>
                </a:lnTo>
                <a:lnTo>
                  <a:pt x="95" y="258"/>
                </a:lnTo>
                <a:lnTo>
                  <a:pt x="74" y="206"/>
                </a:lnTo>
                <a:lnTo>
                  <a:pt x="54" y="152"/>
                </a:lnTo>
                <a:lnTo>
                  <a:pt x="33" y="105"/>
                </a:lnTo>
                <a:lnTo>
                  <a:pt x="16" y="70"/>
                </a:lnTo>
                <a:lnTo>
                  <a:pt x="0" y="51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5" name="Freeform 831"/>
          <p:cNvSpPr>
            <a:spLocks/>
          </p:cNvSpPr>
          <p:nvPr/>
        </p:nvSpPr>
        <p:spPr bwMode="auto">
          <a:xfrm>
            <a:off x="1404924" y="3738546"/>
            <a:ext cx="73025" cy="60325"/>
          </a:xfrm>
          <a:custGeom>
            <a:avLst/>
            <a:gdLst/>
            <a:ahLst/>
            <a:cxnLst>
              <a:cxn ang="0">
                <a:pos x="13" y="120"/>
              </a:cxn>
              <a:cxn ang="0">
                <a:pos x="29" y="118"/>
              </a:cxn>
              <a:cxn ang="0">
                <a:pos x="47" y="114"/>
              </a:cxn>
              <a:cxn ang="0">
                <a:pos x="64" y="107"/>
              </a:cxn>
              <a:cxn ang="0">
                <a:pos x="83" y="98"/>
              </a:cxn>
              <a:cxn ang="0">
                <a:pos x="101" y="89"/>
              </a:cxn>
              <a:cxn ang="0">
                <a:pos x="117" y="79"/>
              </a:cxn>
              <a:cxn ang="0">
                <a:pos x="130" y="70"/>
              </a:cxn>
              <a:cxn ang="0">
                <a:pos x="140" y="63"/>
              </a:cxn>
              <a:cxn ang="0">
                <a:pos x="140" y="54"/>
              </a:cxn>
              <a:cxn ang="0">
                <a:pos x="139" y="44"/>
              </a:cxn>
              <a:cxn ang="0">
                <a:pos x="135" y="32"/>
              </a:cxn>
              <a:cxn ang="0">
                <a:pos x="127" y="22"/>
              </a:cxn>
              <a:cxn ang="0">
                <a:pos x="120" y="13"/>
              </a:cxn>
              <a:cxn ang="0">
                <a:pos x="111" y="6"/>
              </a:cxn>
              <a:cxn ang="0">
                <a:pos x="104" y="2"/>
              </a:cxn>
              <a:cxn ang="0">
                <a:pos x="95" y="0"/>
              </a:cxn>
              <a:cxn ang="0">
                <a:pos x="82" y="5"/>
              </a:cxn>
              <a:cxn ang="0">
                <a:pos x="70" y="10"/>
              </a:cxn>
              <a:cxn ang="0">
                <a:pos x="62" y="15"/>
              </a:cxn>
              <a:cxn ang="0">
                <a:pos x="60" y="19"/>
              </a:cxn>
              <a:cxn ang="0">
                <a:pos x="63" y="22"/>
              </a:cxn>
              <a:cxn ang="0">
                <a:pos x="66" y="24"/>
              </a:cxn>
              <a:cxn ang="0">
                <a:pos x="70" y="24"/>
              </a:cxn>
              <a:cxn ang="0">
                <a:pos x="72" y="24"/>
              </a:cxn>
              <a:cxn ang="0">
                <a:pos x="76" y="22"/>
              </a:cxn>
              <a:cxn ang="0">
                <a:pos x="83" y="19"/>
              </a:cxn>
              <a:cxn ang="0">
                <a:pos x="89" y="16"/>
              </a:cxn>
              <a:cxn ang="0">
                <a:pos x="92" y="15"/>
              </a:cxn>
              <a:cxn ang="0">
                <a:pos x="97" y="19"/>
              </a:cxn>
              <a:cxn ang="0">
                <a:pos x="105" y="31"/>
              </a:cxn>
              <a:cxn ang="0">
                <a:pos x="113" y="47"/>
              </a:cxn>
              <a:cxn ang="0">
                <a:pos x="111" y="63"/>
              </a:cxn>
              <a:cxn ang="0">
                <a:pos x="101" y="67"/>
              </a:cxn>
              <a:cxn ang="0">
                <a:pos x="88" y="73"/>
              </a:cxn>
              <a:cxn ang="0">
                <a:pos x="73" y="77"/>
              </a:cxn>
              <a:cxn ang="0">
                <a:pos x="57" y="83"/>
              </a:cxn>
              <a:cxn ang="0">
                <a:pos x="41" y="89"/>
              </a:cxn>
              <a:cxn ang="0">
                <a:pos x="29" y="92"/>
              </a:cxn>
              <a:cxn ang="0">
                <a:pos x="21" y="95"/>
              </a:cxn>
              <a:cxn ang="0">
                <a:pos x="16" y="96"/>
              </a:cxn>
              <a:cxn ang="0">
                <a:pos x="16" y="95"/>
              </a:cxn>
              <a:cxn ang="0">
                <a:pos x="16" y="89"/>
              </a:cxn>
              <a:cxn ang="0">
                <a:pos x="13" y="85"/>
              </a:cxn>
              <a:cxn ang="0">
                <a:pos x="7" y="83"/>
              </a:cxn>
              <a:cxn ang="0">
                <a:pos x="0" y="96"/>
              </a:cxn>
              <a:cxn ang="0">
                <a:pos x="3" y="108"/>
              </a:cxn>
              <a:cxn ang="0">
                <a:pos x="9" y="117"/>
              </a:cxn>
              <a:cxn ang="0">
                <a:pos x="13" y="120"/>
              </a:cxn>
            </a:cxnLst>
            <a:rect l="0" t="0" r="r" b="b"/>
            <a:pathLst>
              <a:path w="140" h="120">
                <a:moveTo>
                  <a:pt x="13" y="120"/>
                </a:moveTo>
                <a:lnTo>
                  <a:pt x="29" y="118"/>
                </a:lnTo>
                <a:lnTo>
                  <a:pt x="47" y="114"/>
                </a:lnTo>
                <a:lnTo>
                  <a:pt x="64" y="107"/>
                </a:lnTo>
                <a:lnTo>
                  <a:pt x="83" y="98"/>
                </a:lnTo>
                <a:lnTo>
                  <a:pt x="101" y="89"/>
                </a:lnTo>
                <a:lnTo>
                  <a:pt x="117" y="79"/>
                </a:lnTo>
                <a:lnTo>
                  <a:pt x="130" y="70"/>
                </a:lnTo>
                <a:lnTo>
                  <a:pt x="140" y="63"/>
                </a:lnTo>
                <a:lnTo>
                  <a:pt x="140" y="54"/>
                </a:lnTo>
                <a:lnTo>
                  <a:pt x="139" y="44"/>
                </a:lnTo>
                <a:lnTo>
                  <a:pt x="135" y="32"/>
                </a:lnTo>
                <a:lnTo>
                  <a:pt x="127" y="22"/>
                </a:lnTo>
                <a:lnTo>
                  <a:pt x="120" y="13"/>
                </a:lnTo>
                <a:lnTo>
                  <a:pt x="111" y="6"/>
                </a:lnTo>
                <a:lnTo>
                  <a:pt x="104" y="2"/>
                </a:lnTo>
                <a:lnTo>
                  <a:pt x="95" y="0"/>
                </a:lnTo>
                <a:lnTo>
                  <a:pt x="82" y="5"/>
                </a:lnTo>
                <a:lnTo>
                  <a:pt x="70" y="10"/>
                </a:lnTo>
                <a:lnTo>
                  <a:pt x="62" y="15"/>
                </a:lnTo>
                <a:lnTo>
                  <a:pt x="60" y="19"/>
                </a:lnTo>
                <a:lnTo>
                  <a:pt x="63" y="22"/>
                </a:lnTo>
                <a:lnTo>
                  <a:pt x="66" y="24"/>
                </a:lnTo>
                <a:lnTo>
                  <a:pt x="70" y="24"/>
                </a:lnTo>
                <a:lnTo>
                  <a:pt x="72" y="24"/>
                </a:lnTo>
                <a:lnTo>
                  <a:pt x="76" y="22"/>
                </a:lnTo>
                <a:lnTo>
                  <a:pt x="83" y="19"/>
                </a:lnTo>
                <a:lnTo>
                  <a:pt x="89" y="16"/>
                </a:lnTo>
                <a:lnTo>
                  <a:pt x="92" y="15"/>
                </a:lnTo>
                <a:lnTo>
                  <a:pt x="97" y="19"/>
                </a:lnTo>
                <a:lnTo>
                  <a:pt x="105" y="31"/>
                </a:lnTo>
                <a:lnTo>
                  <a:pt x="113" y="47"/>
                </a:lnTo>
                <a:lnTo>
                  <a:pt x="111" y="63"/>
                </a:lnTo>
                <a:lnTo>
                  <a:pt x="101" y="67"/>
                </a:lnTo>
                <a:lnTo>
                  <a:pt x="88" y="73"/>
                </a:lnTo>
                <a:lnTo>
                  <a:pt x="73" y="77"/>
                </a:lnTo>
                <a:lnTo>
                  <a:pt x="57" y="83"/>
                </a:lnTo>
                <a:lnTo>
                  <a:pt x="41" y="89"/>
                </a:lnTo>
                <a:lnTo>
                  <a:pt x="29" y="92"/>
                </a:lnTo>
                <a:lnTo>
                  <a:pt x="21" y="95"/>
                </a:lnTo>
                <a:lnTo>
                  <a:pt x="16" y="96"/>
                </a:lnTo>
                <a:lnTo>
                  <a:pt x="16" y="95"/>
                </a:lnTo>
                <a:lnTo>
                  <a:pt x="16" y="89"/>
                </a:lnTo>
                <a:lnTo>
                  <a:pt x="13" y="85"/>
                </a:lnTo>
                <a:lnTo>
                  <a:pt x="7" y="83"/>
                </a:lnTo>
                <a:lnTo>
                  <a:pt x="0" y="96"/>
                </a:lnTo>
                <a:lnTo>
                  <a:pt x="3" y="108"/>
                </a:lnTo>
                <a:lnTo>
                  <a:pt x="9" y="117"/>
                </a:lnTo>
                <a:lnTo>
                  <a:pt x="13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6" name="Freeform 832"/>
          <p:cNvSpPr>
            <a:spLocks/>
          </p:cNvSpPr>
          <p:nvPr/>
        </p:nvSpPr>
        <p:spPr bwMode="auto">
          <a:xfrm>
            <a:off x="1206487" y="3570271"/>
            <a:ext cx="398462" cy="149225"/>
          </a:xfrm>
          <a:custGeom>
            <a:avLst/>
            <a:gdLst/>
            <a:ahLst/>
            <a:cxnLst>
              <a:cxn ang="0">
                <a:pos x="85" y="248"/>
              </a:cxn>
              <a:cxn ang="0">
                <a:pos x="139" y="210"/>
              </a:cxn>
              <a:cxn ang="0">
                <a:pos x="191" y="174"/>
              </a:cxn>
              <a:cxn ang="0">
                <a:pos x="245" y="137"/>
              </a:cxn>
              <a:cxn ang="0">
                <a:pos x="301" y="105"/>
              </a:cxn>
              <a:cxn ang="0">
                <a:pos x="355" y="80"/>
              </a:cxn>
              <a:cxn ang="0">
                <a:pos x="399" y="62"/>
              </a:cxn>
              <a:cxn ang="0">
                <a:pos x="442" y="46"/>
              </a:cxn>
              <a:cxn ang="0">
                <a:pos x="488" y="34"/>
              </a:cxn>
              <a:cxn ang="0">
                <a:pos x="533" y="25"/>
              </a:cxn>
              <a:cxn ang="0">
                <a:pos x="580" y="22"/>
              </a:cxn>
              <a:cxn ang="0">
                <a:pos x="642" y="25"/>
              </a:cxn>
              <a:cxn ang="0">
                <a:pos x="701" y="47"/>
              </a:cxn>
              <a:cxn ang="0">
                <a:pos x="729" y="95"/>
              </a:cxn>
              <a:cxn ang="0">
                <a:pos x="698" y="130"/>
              </a:cxn>
              <a:cxn ang="0">
                <a:pos x="654" y="150"/>
              </a:cxn>
              <a:cxn ang="0">
                <a:pos x="596" y="168"/>
              </a:cxn>
              <a:cxn ang="0">
                <a:pos x="517" y="182"/>
              </a:cxn>
              <a:cxn ang="0">
                <a:pos x="438" y="203"/>
              </a:cxn>
              <a:cxn ang="0">
                <a:pos x="385" y="228"/>
              </a:cxn>
              <a:cxn ang="0">
                <a:pos x="342" y="261"/>
              </a:cxn>
              <a:cxn ang="0">
                <a:pos x="369" y="290"/>
              </a:cxn>
              <a:cxn ang="0">
                <a:pos x="393" y="295"/>
              </a:cxn>
              <a:cxn ang="0">
                <a:pos x="412" y="296"/>
              </a:cxn>
              <a:cxn ang="0">
                <a:pos x="429" y="295"/>
              </a:cxn>
              <a:cxn ang="0">
                <a:pos x="437" y="283"/>
              </a:cxn>
              <a:cxn ang="0">
                <a:pos x="425" y="273"/>
              </a:cxn>
              <a:cxn ang="0">
                <a:pos x="412" y="273"/>
              </a:cxn>
              <a:cxn ang="0">
                <a:pos x="390" y="273"/>
              </a:cxn>
              <a:cxn ang="0">
                <a:pos x="378" y="261"/>
              </a:cxn>
              <a:cxn ang="0">
                <a:pos x="416" y="223"/>
              </a:cxn>
              <a:cxn ang="0">
                <a:pos x="477" y="203"/>
              </a:cxn>
              <a:cxn ang="0">
                <a:pos x="552" y="191"/>
              </a:cxn>
              <a:cxn ang="0">
                <a:pos x="629" y="177"/>
              </a:cxn>
              <a:cxn ang="0">
                <a:pos x="702" y="150"/>
              </a:cxn>
              <a:cxn ang="0">
                <a:pos x="748" y="114"/>
              </a:cxn>
              <a:cxn ang="0">
                <a:pos x="752" y="82"/>
              </a:cxn>
              <a:cxn ang="0">
                <a:pos x="748" y="69"/>
              </a:cxn>
              <a:cxn ang="0">
                <a:pos x="695" y="21"/>
              </a:cxn>
              <a:cxn ang="0">
                <a:pos x="625" y="2"/>
              </a:cxn>
              <a:cxn ang="0">
                <a:pos x="549" y="2"/>
              </a:cxn>
              <a:cxn ang="0">
                <a:pos x="469" y="16"/>
              </a:cxn>
              <a:cxn ang="0">
                <a:pos x="391" y="43"/>
              </a:cxn>
              <a:cxn ang="0">
                <a:pos x="321" y="73"/>
              </a:cxn>
              <a:cxn ang="0">
                <a:pos x="258" y="107"/>
              </a:cxn>
              <a:cxn ang="0">
                <a:pos x="198" y="146"/>
              </a:cxn>
              <a:cxn ang="0">
                <a:pos x="140" y="187"/>
              </a:cxn>
              <a:cxn ang="0">
                <a:pos x="82" y="230"/>
              </a:cxn>
              <a:cxn ang="0">
                <a:pos x="32" y="268"/>
              </a:cxn>
              <a:cxn ang="0">
                <a:pos x="0" y="286"/>
              </a:cxn>
              <a:cxn ang="0">
                <a:pos x="14" y="289"/>
              </a:cxn>
              <a:cxn ang="0">
                <a:pos x="35" y="279"/>
              </a:cxn>
            </a:cxnLst>
            <a:rect l="0" t="0" r="r" b="b"/>
            <a:pathLst>
              <a:path w="753" h="296">
                <a:moveTo>
                  <a:pt x="48" y="271"/>
                </a:moveTo>
                <a:lnTo>
                  <a:pt x="67" y="260"/>
                </a:lnTo>
                <a:lnTo>
                  <a:pt x="85" y="248"/>
                </a:lnTo>
                <a:lnTo>
                  <a:pt x="102" y="235"/>
                </a:lnTo>
                <a:lnTo>
                  <a:pt x="121" y="223"/>
                </a:lnTo>
                <a:lnTo>
                  <a:pt x="139" y="210"/>
                </a:lnTo>
                <a:lnTo>
                  <a:pt x="156" y="198"/>
                </a:lnTo>
                <a:lnTo>
                  <a:pt x="174" y="185"/>
                </a:lnTo>
                <a:lnTo>
                  <a:pt x="191" y="174"/>
                </a:lnTo>
                <a:lnTo>
                  <a:pt x="209" y="161"/>
                </a:lnTo>
                <a:lnTo>
                  <a:pt x="228" y="149"/>
                </a:lnTo>
                <a:lnTo>
                  <a:pt x="245" y="137"/>
                </a:lnTo>
                <a:lnTo>
                  <a:pt x="264" y="127"/>
                </a:lnTo>
                <a:lnTo>
                  <a:pt x="282" y="115"/>
                </a:lnTo>
                <a:lnTo>
                  <a:pt x="301" y="105"/>
                </a:lnTo>
                <a:lnTo>
                  <a:pt x="320" y="95"/>
                </a:lnTo>
                <a:lnTo>
                  <a:pt x="340" y="86"/>
                </a:lnTo>
                <a:lnTo>
                  <a:pt x="355" y="80"/>
                </a:lnTo>
                <a:lnTo>
                  <a:pt x="369" y="73"/>
                </a:lnTo>
                <a:lnTo>
                  <a:pt x="384" y="67"/>
                </a:lnTo>
                <a:lnTo>
                  <a:pt x="399" y="62"/>
                </a:lnTo>
                <a:lnTo>
                  <a:pt x="413" y="56"/>
                </a:lnTo>
                <a:lnTo>
                  <a:pt x="428" y="51"/>
                </a:lnTo>
                <a:lnTo>
                  <a:pt x="442" y="46"/>
                </a:lnTo>
                <a:lnTo>
                  <a:pt x="458" y="41"/>
                </a:lnTo>
                <a:lnTo>
                  <a:pt x="473" y="38"/>
                </a:lnTo>
                <a:lnTo>
                  <a:pt x="488" y="34"/>
                </a:lnTo>
                <a:lnTo>
                  <a:pt x="502" y="31"/>
                </a:lnTo>
                <a:lnTo>
                  <a:pt x="518" y="28"/>
                </a:lnTo>
                <a:lnTo>
                  <a:pt x="533" y="25"/>
                </a:lnTo>
                <a:lnTo>
                  <a:pt x="549" y="24"/>
                </a:lnTo>
                <a:lnTo>
                  <a:pt x="564" y="22"/>
                </a:lnTo>
                <a:lnTo>
                  <a:pt x="580" y="22"/>
                </a:lnTo>
                <a:lnTo>
                  <a:pt x="600" y="22"/>
                </a:lnTo>
                <a:lnTo>
                  <a:pt x="621" y="22"/>
                </a:lnTo>
                <a:lnTo>
                  <a:pt x="642" y="25"/>
                </a:lnTo>
                <a:lnTo>
                  <a:pt x="663" y="30"/>
                </a:lnTo>
                <a:lnTo>
                  <a:pt x="683" y="37"/>
                </a:lnTo>
                <a:lnTo>
                  <a:pt x="701" y="47"/>
                </a:lnTo>
                <a:lnTo>
                  <a:pt x="717" y="62"/>
                </a:lnTo>
                <a:lnTo>
                  <a:pt x="730" y="79"/>
                </a:lnTo>
                <a:lnTo>
                  <a:pt x="729" y="95"/>
                </a:lnTo>
                <a:lnTo>
                  <a:pt x="720" y="110"/>
                </a:lnTo>
                <a:lnTo>
                  <a:pt x="710" y="121"/>
                </a:lnTo>
                <a:lnTo>
                  <a:pt x="698" y="130"/>
                </a:lnTo>
                <a:lnTo>
                  <a:pt x="685" y="139"/>
                </a:lnTo>
                <a:lnTo>
                  <a:pt x="669" y="145"/>
                </a:lnTo>
                <a:lnTo>
                  <a:pt x="654" y="150"/>
                </a:lnTo>
                <a:lnTo>
                  <a:pt x="638" y="156"/>
                </a:lnTo>
                <a:lnTo>
                  <a:pt x="622" y="161"/>
                </a:lnTo>
                <a:lnTo>
                  <a:pt x="596" y="168"/>
                </a:lnTo>
                <a:lnTo>
                  <a:pt x="569" y="174"/>
                </a:lnTo>
                <a:lnTo>
                  <a:pt x="543" y="178"/>
                </a:lnTo>
                <a:lnTo>
                  <a:pt x="517" y="182"/>
                </a:lnTo>
                <a:lnTo>
                  <a:pt x="491" y="188"/>
                </a:lnTo>
                <a:lnTo>
                  <a:pt x="464" y="194"/>
                </a:lnTo>
                <a:lnTo>
                  <a:pt x="438" y="203"/>
                </a:lnTo>
                <a:lnTo>
                  <a:pt x="413" y="213"/>
                </a:lnTo>
                <a:lnTo>
                  <a:pt x="401" y="219"/>
                </a:lnTo>
                <a:lnTo>
                  <a:pt x="385" y="228"/>
                </a:lnTo>
                <a:lnTo>
                  <a:pt x="368" y="238"/>
                </a:lnTo>
                <a:lnTo>
                  <a:pt x="352" y="249"/>
                </a:lnTo>
                <a:lnTo>
                  <a:pt x="342" y="261"/>
                </a:lnTo>
                <a:lnTo>
                  <a:pt x="339" y="273"/>
                </a:lnTo>
                <a:lnTo>
                  <a:pt x="347" y="283"/>
                </a:lnTo>
                <a:lnTo>
                  <a:pt x="369" y="290"/>
                </a:lnTo>
                <a:lnTo>
                  <a:pt x="378" y="292"/>
                </a:lnTo>
                <a:lnTo>
                  <a:pt x="387" y="293"/>
                </a:lnTo>
                <a:lnTo>
                  <a:pt x="393" y="295"/>
                </a:lnTo>
                <a:lnTo>
                  <a:pt x="400" y="295"/>
                </a:lnTo>
                <a:lnTo>
                  <a:pt x="406" y="296"/>
                </a:lnTo>
                <a:lnTo>
                  <a:pt x="412" y="296"/>
                </a:lnTo>
                <a:lnTo>
                  <a:pt x="418" y="296"/>
                </a:lnTo>
                <a:lnTo>
                  <a:pt x="423" y="296"/>
                </a:lnTo>
                <a:lnTo>
                  <a:pt x="429" y="295"/>
                </a:lnTo>
                <a:lnTo>
                  <a:pt x="432" y="292"/>
                </a:lnTo>
                <a:lnTo>
                  <a:pt x="435" y="289"/>
                </a:lnTo>
                <a:lnTo>
                  <a:pt x="437" y="283"/>
                </a:lnTo>
                <a:lnTo>
                  <a:pt x="435" y="279"/>
                </a:lnTo>
                <a:lnTo>
                  <a:pt x="431" y="276"/>
                </a:lnTo>
                <a:lnTo>
                  <a:pt x="425" y="273"/>
                </a:lnTo>
                <a:lnTo>
                  <a:pt x="423" y="273"/>
                </a:lnTo>
                <a:lnTo>
                  <a:pt x="418" y="273"/>
                </a:lnTo>
                <a:lnTo>
                  <a:pt x="412" y="273"/>
                </a:lnTo>
                <a:lnTo>
                  <a:pt x="404" y="273"/>
                </a:lnTo>
                <a:lnTo>
                  <a:pt x="397" y="273"/>
                </a:lnTo>
                <a:lnTo>
                  <a:pt x="390" y="273"/>
                </a:lnTo>
                <a:lnTo>
                  <a:pt x="384" y="271"/>
                </a:lnTo>
                <a:lnTo>
                  <a:pt x="380" y="267"/>
                </a:lnTo>
                <a:lnTo>
                  <a:pt x="378" y="261"/>
                </a:lnTo>
                <a:lnTo>
                  <a:pt x="388" y="245"/>
                </a:lnTo>
                <a:lnTo>
                  <a:pt x="401" y="233"/>
                </a:lnTo>
                <a:lnTo>
                  <a:pt x="416" y="223"/>
                </a:lnTo>
                <a:lnTo>
                  <a:pt x="435" y="214"/>
                </a:lnTo>
                <a:lnTo>
                  <a:pt x="456" y="207"/>
                </a:lnTo>
                <a:lnTo>
                  <a:pt x="477" y="203"/>
                </a:lnTo>
                <a:lnTo>
                  <a:pt x="501" y="198"/>
                </a:lnTo>
                <a:lnTo>
                  <a:pt x="526" y="194"/>
                </a:lnTo>
                <a:lnTo>
                  <a:pt x="552" y="191"/>
                </a:lnTo>
                <a:lnTo>
                  <a:pt x="578" y="187"/>
                </a:lnTo>
                <a:lnTo>
                  <a:pt x="603" y="182"/>
                </a:lnTo>
                <a:lnTo>
                  <a:pt x="629" y="177"/>
                </a:lnTo>
                <a:lnTo>
                  <a:pt x="654" y="169"/>
                </a:lnTo>
                <a:lnTo>
                  <a:pt x="679" y="161"/>
                </a:lnTo>
                <a:lnTo>
                  <a:pt x="702" y="150"/>
                </a:lnTo>
                <a:lnTo>
                  <a:pt x="724" y="137"/>
                </a:lnTo>
                <a:lnTo>
                  <a:pt x="739" y="126"/>
                </a:lnTo>
                <a:lnTo>
                  <a:pt x="748" y="114"/>
                </a:lnTo>
                <a:lnTo>
                  <a:pt x="752" y="102"/>
                </a:lnTo>
                <a:lnTo>
                  <a:pt x="753" y="92"/>
                </a:lnTo>
                <a:lnTo>
                  <a:pt x="752" y="82"/>
                </a:lnTo>
                <a:lnTo>
                  <a:pt x="751" y="75"/>
                </a:lnTo>
                <a:lnTo>
                  <a:pt x="749" y="70"/>
                </a:lnTo>
                <a:lnTo>
                  <a:pt x="748" y="69"/>
                </a:lnTo>
                <a:lnTo>
                  <a:pt x="733" y="48"/>
                </a:lnTo>
                <a:lnTo>
                  <a:pt x="715" y="32"/>
                </a:lnTo>
                <a:lnTo>
                  <a:pt x="695" y="21"/>
                </a:lnTo>
                <a:lnTo>
                  <a:pt x="673" y="12"/>
                </a:lnTo>
                <a:lnTo>
                  <a:pt x="648" y="5"/>
                </a:lnTo>
                <a:lnTo>
                  <a:pt x="625" y="2"/>
                </a:lnTo>
                <a:lnTo>
                  <a:pt x="600" y="0"/>
                </a:lnTo>
                <a:lnTo>
                  <a:pt x="577" y="0"/>
                </a:lnTo>
                <a:lnTo>
                  <a:pt x="549" y="2"/>
                </a:lnTo>
                <a:lnTo>
                  <a:pt x="523" y="6"/>
                </a:lnTo>
                <a:lnTo>
                  <a:pt x="496" y="11"/>
                </a:lnTo>
                <a:lnTo>
                  <a:pt x="469" y="16"/>
                </a:lnTo>
                <a:lnTo>
                  <a:pt x="442" y="24"/>
                </a:lnTo>
                <a:lnTo>
                  <a:pt x="416" y="32"/>
                </a:lnTo>
                <a:lnTo>
                  <a:pt x="391" y="43"/>
                </a:lnTo>
                <a:lnTo>
                  <a:pt x="365" y="53"/>
                </a:lnTo>
                <a:lnTo>
                  <a:pt x="343" y="63"/>
                </a:lnTo>
                <a:lnTo>
                  <a:pt x="321" y="73"/>
                </a:lnTo>
                <a:lnTo>
                  <a:pt x="299" y="83"/>
                </a:lnTo>
                <a:lnTo>
                  <a:pt x="279" y="95"/>
                </a:lnTo>
                <a:lnTo>
                  <a:pt x="258" y="107"/>
                </a:lnTo>
                <a:lnTo>
                  <a:pt x="238" y="120"/>
                </a:lnTo>
                <a:lnTo>
                  <a:pt x="219" y="133"/>
                </a:lnTo>
                <a:lnTo>
                  <a:pt x="198" y="146"/>
                </a:lnTo>
                <a:lnTo>
                  <a:pt x="179" y="159"/>
                </a:lnTo>
                <a:lnTo>
                  <a:pt x="161" y="172"/>
                </a:lnTo>
                <a:lnTo>
                  <a:pt x="140" y="187"/>
                </a:lnTo>
                <a:lnTo>
                  <a:pt x="121" y="201"/>
                </a:lnTo>
                <a:lnTo>
                  <a:pt x="102" y="216"/>
                </a:lnTo>
                <a:lnTo>
                  <a:pt x="82" y="230"/>
                </a:lnTo>
                <a:lnTo>
                  <a:pt x="63" y="246"/>
                </a:lnTo>
                <a:lnTo>
                  <a:pt x="42" y="261"/>
                </a:lnTo>
                <a:lnTo>
                  <a:pt x="32" y="268"/>
                </a:lnTo>
                <a:lnTo>
                  <a:pt x="22" y="274"/>
                </a:lnTo>
                <a:lnTo>
                  <a:pt x="12" y="280"/>
                </a:lnTo>
                <a:lnTo>
                  <a:pt x="0" y="286"/>
                </a:lnTo>
                <a:lnTo>
                  <a:pt x="3" y="289"/>
                </a:lnTo>
                <a:lnTo>
                  <a:pt x="7" y="289"/>
                </a:lnTo>
                <a:lnTo>
                  <a:pt x="14" y="289"/>
                </a:lnTo>
                <a:lnTo>
                  <a:pt x="20" y="286"/>
                </a:lnTo>
                <a:lnTo>
                  <a:pt x="28" y="283"/>
                </a:lnTo>
                <a:lnTo>
                  <a:pt x="35" y="279"/>
                </a:lnTo>
                <a:lnTo>
                  <a:pt x="42" y="276"/>
                </a:lnTo>
                <a:lnTo>
                  <a:pt x="48" y="2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7" name="Freeform 833"/>
          <p:cNvSpPr>
            <a:spLocks/>
          </p:cNvSpPr>
          <p:nvPr/>
        </p:nvSpPr>
        <p:spPr bwMode="auto">
          <a:xfrm>
            <a:off x="1369999" y="3717908"/>
            <a:ext cx="127000" cy="34925"/>
          </a:xfrm>
          <a:custGeom>
            <a:avLst/>
            <a:gdLst/>
            <a:ahLst/>
            <a:cxnLst>
              <a:cxn ang="0">
                <a:pos x="10" y="69"/>
              </a:cxn>
              <a:cxn ang="0">
                <a:pos x="39" y="62"/>
              </a:cxn>
              <a:cxn ang="0">
                <a:pos x="71" y="55"/>
              </a:cxn>
              <a:cxn ang="0">
                <a:pos x="105" y="48"/>
              </a:cxn>
              <a:cxn ang="0">
                <a:pos x="137" y="39"/>
              </a:cxn>
              <a:cxn ang="0">
                <a:pos x="168" y="32"/>
              </a:cxn>
              <a:cxn ang="0">
                <a:pos x="196" y="24"/>
              </a:cxn>
              <a:cxn ang="0">
                <a:pos x="219" y="17"/>
              </a:cxn>
              <a:cxn ang="0">
                <a:pos x="237" y="10"/>
              </a:cxn>
              <a:cxn ang="0">
                <a:pos x="238" y="7"/>
              </a:cxn>
              <a:cxn ang="0">
                <a:pos x="235" y="4"/>
              </a:cxn>
              <a:cxn ang="0">
                <a:pos x="231" y="1"/>
              </a:cxn>
              <a:cxn ang="0">
                <a:pos x="225" y="0"/>
              </a:cxn>
              <a:cxn ang="0">
                <a:pos x="200" y="1"/>
              </a:cxn>
              <a:cxn ang="0">
                <a:pos x="174" y="5"/>
              </a:cxn>
              <a:cxn ang="0">
                <a:pos x="149" y="10"/>
              </a:cxn>
              <a:cxn ang="0">
                <a:pos x="124" y="17"/>
              </a:cxn>
              <a:cxn ang="0">
                <a:pos x="99" y="24"/>
              </a:cxn>
              <a:cxn ang="0">
                <a:pos x="74" y="32"/>
              </a:cxn>
              <a:cxn ang="0">
                <a:pos x="50" y="40"/>
              </a:cxn>
              <a:cxn ang="0">
                <a:pos x="25" y="49"/>
              </a:cxn>
              <a:cxn ang="0">
                <a:pos x="17" y="53"/>
              </a:cxn>
              <a:cxn ang="0">
                <a:pos x="9" y="61"/>
              </a:cxn>
              <a:cxn ang="0">
                <a:pos x="3" y="65"/>
              </a:cxn>
              <a:cxn ang="0">
                <a:pos x="0" y="68"/>
              </a:cxn>
              <a:cxn ang="0">
                <a:pos x="1" y="68"/>
              </a:cxn>
              <a:cxn ang="0">
                <a:pos x="4" y="69"/>
              </a:cxn>
              <a:cxn ang="0">
                <a:pos x="7" y="69"/>
              </a:cxn>
              <a:cxn ang="0">
                <a:pos x="10" y="69"/>
              </a:cxn>
            </a:cxnLst>
            <a:rect l="0" t="0" r="r" b="b"/>
            <a:pathLst>
              <a:path w="238" h="69">
                <a:moveTo>
                  <a:pt x="10" y="69"/>
                </a:moveTo>
                <a:lnTo>
                  <a:pt x="39" y="62"/>
                </a:lnTo>
                <a:lnTo>
                  <a:pt x="71" y="55"/>
                </a:lnTo>
                <a:lnTo>
                  <a:pt x="105" y="48"/>
                </a:lnTo>
                <a:lnTo>
                  <a:pt x="137" y="39"/>
                </a:lnTo>
                <a:lnTo>
                  <a:pt x="168" y="32"/>
                </a:lnTo>
                <a:lnTo>
                  <a:pt x="196" y="24"/>
                </a:lnTo>
                <a:lnTo>
                  <a:pt x="219" y="17"/>
                </a:lnTo>
                <a:lnTo>
                  <a:pt x="237" y="10"/>
                </a:lnTo>
                <a:lnTo>
                  <a:pt x="238" y="7"/>
                </a:lnTo>
                <a:lnTo>
                  <a:pt x="235" y="4"/>
                </a:lnTo>
                <a:lnTo>
                  <a:pt x="231" y="1"/>
                </a:lnTo>
                <a:lnTo>
                  <a:pt x="225" y="0"/>
                </a:lnTo>
                <a:lnTo>
                  <a:pt x="200" y="1"/>
                </a:lnTo>
                <a:lnTo>
                  <a:pt x="174" y="5"/>
                </a:lnTo>
                <a:lnTo>
                  <a:pt x="149" y="10"/>
                </a:lnTo>
                <a:lnTo>
                  <a:pt x="124" y="17"/>
                </a:lnTo>
                <a:lnTo>
                  <a:pt x="99" y="24"/>
                </a:lnTo>
                <a:lnTo>
                  <a:pt x="74" y="32"/>
                </a:lnTo>
                <a:lnTo>
                  <a:pt x="50" y="40"/>
                </a:lnTo>
                <a:lnTo>
                  <a:pt x="25" y="49"/>
                </a:lnTo>
                <a:lnTo>
                  <a:pt x="17" y="53"/>
                </a:lnTo>
                <a:lnTo>
                  <a:pt x="9" y="61"/>
                </a:lnTo>
                <a:lnTo>
                  <a:pt x="3" y="65"/>
                </a:lnTo>
                <a:lnTo>
                  <a:pt x="0" y="68"/>
                </a:lnTo>
                <a:lnTo>
                  <a:pt x="1" y="68"/>
                </a:lnTo>
                <a:lnTo>
                  <a:pt x="4" y="69"/>
                </a:lnTo>
                <a:lnTo>
                  <a:pt x="7" y="69"/>
                </a:lnTo>
                <a:lnTo>
                  <a:pt x="10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8" name="Freeform 834"/>
          <p:cNvSpPr>
            <a:spLocks/>
          </p:cNvSpPr>
          <p:nvPr/>
        </p:nvSpPr>
        <p:spPr bwMode="auto">
          <a:xfrm>
            <a:off x="1371587" y="3754421"/>
            <a:ext cx="71437" cy="158750"/>
          </a:xfrm>
          <a:custGeom>
            <a:avLst/>
            <a:gdLst/>
            <a:ahLst/>
            <a:cxnLst>
              <a:cxn ang="0">
                <a:pos x="62" y="139"/>
              </a:cxn>
              <a:cxn ang="0">
                <a:pos x="69" y="161"/>
              </a:cxn>
              <a:cxn ang="0">
                <a:pos x="75" y="182"/>
              </a:cxn>
              <a:cxn ang="0">
                <a:pos x="79" y="204"/>
              </a:cxn>
              <a:cxn ang="0">
                <a:pos x="84" y="226"/>
              </a:cxn>
              <a:cxn ang="0">
                <a:pos x="89" y="248"/>
              </a:cxn>
              <a:cxn ang="0">
                <a:pos x="95" y="270"/>
              </a:cxn>
              <a:cxn ang="0">
                <a:pos x="103" y="292"/>
              </a:cxn>
              <a:cxn ang="0">
                <a:pos x="111" y="312"/>
              </a:cxn>
              <a:cxn ang="0">
                <a:pos x="114" y="316"/>
              </a:cxn>
              <a:cxn ang="0">
                <a:pos x="117" y="318"/>
              </a:cxn>
              <a:cxn ang="0">
                <a:pos x="122" y="319"/>
              </a:cxn>
              <a:cxn ang="0">
                <a:pos x="127" y="319"/>
              </a:cxn>
              <a:cxn ang="0">
                <a:pos x="132" y="316"/>
              </a:cxn>
              <a:cxn ang="0">
                <a:pos x="133" y="312"/>
              </a:cxn>
              <a:cxn ang="0">
                <a:pos x="135" y="308"/>
              </a:cxn>
              <a:cxn ang="0">
                <a:pos x="133" y="303"/>
              </a:cxn>
              <a:cxn ang="0">
                <a:pos x="126" y="281"/>
              </a:cxn>
              <a:cxn ang="0">
                <a:pos x="120" y="260"/>
              </a:cxn>
              <a:cxn ang="0">
                <a:pos x="114" y="238"/>
              </a:cxn>
              <a:cxn ang="0">
                <a:pos x="110" y="216"/>
              </a:cxn>
              <a:cxn ang="0">
                <a:pos x="104" y="194"/>
              </a:cxn>
              <a:cxn ang="0">
                <a:pos x="98" y="172"/>
              </a:cxn>
              <a:cxn ang="0">
                <a:pos x="91" y="150"/>
              </a:cxn>
              <a:cxn ang="0">
                <a:pos x="84" y="129"/>
              </a:cxn>
              <a:cxn ang="0">
                <a:pos x="76" y="110"/>
              </a:cxn>
              <a:cxn ang="0">
                <a:pos x="68" y="91"/>
              </a:cxn>
              <a:cxn ang="0">
                <a:pos x="57" y="70"/>
              </a:cxn>
              <a:cxn ang="0">
                <a:pos x="46" y="51"/>
              </a:cxn>
              <a:cxn ang="0">
                <a:pos x="35" y="32"/>
              </a:cxn>
              <a:cxn ang="0">
                <a:pos x="24" y="18"/>
              </a:cxn>
              <a:cxn ang="0">
                <a:pos x="14" y="6"/>
              </a:cxn>
              <a:cxn ang="0">
                <a:pos x="5" y="0"/>
              </a:cxn>
              <a:cxn ang="0">
                <a:pos x="0" y="6"/>
              </a:cxn>
              <a:cxn ang="0">
                <a:pos x="3" y="18"/>
              </a:cxn>
              <a:cxn ang="0">
                <a:pos x="9" y="34"/>
              </a:cxn>
              <a:cxn ang="0">
                <a:pos x="19" y="54"/>
              </a:cxn>
              <a:cxn ang="0">
                <a:pos x="31" y="75"/>
              </a:cxn>
              <a:cxn ang="0">
                <a:pos x="43" y="98"/>
              </a:cxn>
              <a:cxn ang="0">
                <a:pos x="54" y="120"/>
              </a:cxn>
              <a:cxn ang="0">
                <a:pos x="62" y="139"/>
              </a:cxn>
            </a:cxnLst>
            <a:rect l="0" t="0" r="r" b="b"/>
            <a:pathLst>
              <a:path w="135" h="319">
                <a:moveTo>
                  <a:pt x="62" y="139"/>
                </a:moveTo>
                <a:lnTo>
                  <a:pt x="69" y="161"/>
                </a:lnTo>
                <a:lnTo>
                  <a:pt x="75" y="182"/>
                </a:lnTo>
                <a:lnTo>
                  <a:pt x="79" y="204"/>
                </a:lnTo>
                <a:lnTo>
                  <a:pt x="84" y="226"/>
                </a:lnTo>
                <a:lnTo>
                  <a:pt x="89" y="248"/>
                </a:lnTo>
                <a:lnTo>
                  <a:pt x="95" y="270"/>
                </a:lnTo>
                <a:lnTo>
                  <a:pt x="103" y="292"/>
                </a:lnTo>
                <a:lnTo>
                  <a:pt x="111" y="312"/>
                </a:lnTo>
                <a:lnTo>
                  <a:pt x="114" y="316"/>
                </a:lnTo>
                <a:lnTo>
                  <a:pt x="117" y="318"/>
                </a:lnTo>
                <a:lnTo>
                  <a:pt x="122" y="319"/>
                </a:lnTo>
                <a:lnTo>
                  <a:pt x="127" y="319"/>
                </a:lnTo>
                <a:lnTo>
                  <a:pt x="132" y="316"/>
                </a:lnTo>
                <a:lnTo>
                  <a:pt x="133" y="312"/>
                </a:lnTo>
                <a:lnTo>
                  <a:pt x="135" y="308"/>
                </a:lnTo>
                <a:lnTo>
                  <a:pt x="133" y="303"/>
                </a:lnTo>
                <a:lnTo>
                  <a:pt x="126" y="281"/>
                </a:lnTo>
                <a:lnTo>
                  <a:pt x="120" y="260"/>
                </a:lnTo>
                <a:lnTo>
                  <a:pt x="114" y="238"/>
                </a:lnTo>
                <a:lnTo>
                  <a:pt x="110" y="216"/>
                </a:lnTo>
                <a:lnTo>
                  <a:pt x="104" y="194"/>
                </a:lnTo>
                <a:lnTo>
                  <a:pt x="98" y="172"/>
                </a:lnTo>
                <a:lnTo>
                  <a:pt x="91" y="150"/>
                </a:lnTo>
                <a:lnTo>
                  <a:pt x="84" y="129"/>
                </a:lnTo>
                <a:lnTo>
                  <a:pt x="76" y="110"/>
                </a:lnTo>
                <a:lnTo>
                  <a:pt x="68" y="91"/>
                </a:lnTo>
                <a:lnTo>
                  <a:pt x="57" y="70"/>
                </a:lnTo>
                <a:lnTo>
                  <a:pt x="46" y="51"/>
                </a:lnTo>
                <a:lnTo>
                  <a:pt x="35" y="32"/>
                </a:lnTo>
                <a:lnTo>
                  <a:pt x="24" y="18"/>
                </a:lnTo>
                <a:lnTo>
                  <a:pt x="14" y="6"/>
                </a:lnTo>
                <a:lnTo>
                  <a:pt x="5" y="0"/>
                </a:lnTo>
                <a:lnTo>
                  <a:pt x="0" y="6"/>
                </a:lnTo>
                <a:lnTo>
                  <a:pt x="3" y="18"/>
                </a:lnTo>
                <a:lnTo>
                  <a:pt x="9" y="34"/>
                </a:lnTo>
                <a:lnTo>
                  <a:pt x="19" y="54"/>
                </a:lnTo>
                <a:lnTo>
                  <a:pt x="31" y="75"/>
                </a:lnTo>
                <a:lnTo>
                  <a:pt x="43" y="98"/>
                </a:lnTo>
                <a:lnTo>
                  <a:pt x="54" y="120"/>
                </a:lnTo>
                <a:lnTo>
                  <a:pt x="62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9" name="Freeform 835"/>
          <p:cNvSpPr>
            <a:spLocks/>
          </p:cNvSpPr>
          <p:nvPr/>
        </p:nvSpPr>
        <p:spPr bwMode="auto">
          <a:xfrm>
            <a:off x="1487474" y="3729021"/>
            <a:ext cx="74613" cy="131762"/>
          </a:xfrm>
          <a:custGeom>
            <a:avLst/>
            <a:gdLst/>
            <a:ahLst/>
            <a:cxnLst>
              <a:cxn ang="0">
                <a:pos x="15" y="50"/>
              </a:cxn>
              <a:cxn ang="0">
                <a:pos x="28" y="76"/>
              </a:cxn>
              <a:cxn ang="0">
                <a:pos x="41" y="101"/>
              </a:cxn>
              <a:cxn ang="0">
                <a:pos x="55" y="127"/>
              </a:cxn>
              <a:cxn ang="0">
                <a:pos x="69" y="152"/>
              </a:cxn>
              <a:cxn ang="0">
                <a:pos x="82" y="178"/>
              </a:cxn>
              <a:cxn ang="0">
                <a:pos x="95" y="203"/>
              </a:cxn>
              <a:cxn ang="0">
                <a:pos x="107" y="230"/>
              </a:cxn>
              <a:cxn ang="0">
                <a:pos x="117" y="257"/>
              </a:cxn>
              <a:cxn ang="0">
                <a:pos x="120" y="261"/>
              </a:cxn>
              <a:cxn ang="0">
                <a:pos x="123" y="263"/>
              </a:cxn>
              <a:cxn ang="0">
                <a:pos x="127" y="264"/>
              </a:cxn>
              <a:cxn ang="0">
                <a:pos x="133" y="264"/>
              </a:cxn>
              <a:cxn ang="0">
                <a:pos x="137" y="261"/>
              </a:cxn>
              <a:cxn ang="0">
                <a:pos x="139" y="257"/>
              </a:cxn>
              <a:cxn ang="0">
                <a:pos x="140" y="252"/>
              </a:cxn>
              <a:cxn ang="0">
                <a:pos x="139" y="248"/>
              </a:cxn>
              <a:cxn ang="0">
                <a:pos x="127" y="212"/>
              </a:cxn>
              <a:cxn ang="0">
                <a:pos x="109" y="172"/>
              </a:cxn>
              <a:cxn ang="0">
                <a:pos x="89" y="131"/>
              </a:cxn>
              <a:cxn ang="0">
                <a:pos x="67" y="94"/>
              </a:cxn>
              <a:cxn ang="0">
                <a:pos x="47" y="59"/>
              </a:cxn>
              <a:cxn ang="0">
                <a:pos x="28" y="31"/>
              </a:cxn>
              <a:cxn ang="0">
                <a:pos x="13" y="11"/>
              </a:cxn>
              <a:cxn ang="0">
                <a:pos x="4" y="0"/>
              </a:cxn>
              <a:cxn ang="0">
                <a:pos x="0" y="5"/>
              </a:cxn>
              <a:cxn ang="0">
                <a:pos x="1" y="18"/>
              </a:cxn>
              <a:cxn ang="0">
                <a:pos x="9" y="35"/>
              </a:cxn>
              <a:cxn ang="0">
                <a:pos x="15" y="50"/>
              </a:cxn>
            </a:cxnLst>
            <a:rect l="0" t="0" r="r" b="b"/>
            <a:pathLst>
              <a:path w="140" h="264">
                <a:moveTo>
                  <a:pt x="15" y="50"/>
                </a:moveTo>
                <a:lnTo>
                  <a:pt x="28" y="76"/>
                </a:lnTo>
                <a:lnTo>
                  <a:pt x="41" y="101"/>
                </a:lnTo>
                <a:lnTo>
                  <a:pt x="55" y="127"/>
                </a:lnTo>
                <a:lnTo>
                  <a:pt x="69" y="152"/>
                </a:lnTo>
                <a:lnTo>
                  <a:pt x="82" y="178"/>
                </a:lnTo>
                <a:lnTo>
                  <a:pt x="95" y="203"/>
                </a:lnTo>
                <a:lnTo>
                  <a:pt x="107" y="230"/>
                </a:lnTo>
                <a:lnTo>
                  <a:pt x="117" y="257"/>
                </a:lnTo>
                <a:lnTo>
                  <a:pt x="120" y="261"/>
                </a:lnTo>
                <a:lnTo>
                  <a:pt x="123" y="263"/>
                </a:lnTo>
                <a:lnTo>
                  <a:pt x="127" y="264"/>
                </a:lnTo>
                <a:lnTo>
                  <a:pt x="133" y="264"/>
                </a:lnTo>
                <a:lnTo>
                  <a:pt x="137" y="261"/>
                </a:lnTo>
                <a:lnTo>
                  <a:pt x="139" y="257"/>
                </a:lnTo>
                <a:lnTo>
                  <a:pt x="140" y="252"/>
                </a:lnTo>
                <a:lnTo>
                  <a:pt x="139" y="248"/>
                </a:lnTo>
                <a:lnTo>
                  <a:pt x="127" y="212"/>
                </a:lnTo>
                <a:lnTo>
                  <a:pt x="109" y="172"/>
                </a:lnTo>
                <a:lnTo>
                  <a:pt x="89" y="131"/>
                </a:lnTo>
                <a:lnTo>
                  <a:pt x="67" y="94"/>
                </a:lnTo>
                <a:lnTo>
                  <a:pt x="47" y="59"/>
                </a:lnTo>
                <a:lnTo>
                  <a:pt x="28" y="31"/>
                </a:lnTo>
                <a:lnTo>
                  <a:pt x="13" y="11"/>
                </a:lnTo>
                <a:lnTo>
                  <a:pt x="4" y="0"/>
                </a:lnTo>
                <a:lnTo>
                  <a:pt x="0" y="5"/>
                </a:lnTo>
                <a:lnTo>
                  <a:pt x="1" y="18"/>
                </a:lnTo>
                <a:lnTo>
                  <a:pt x="9" y="35"/>
                </a:lnTo>
                <a:lnTo>
                  <a:pt x="15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0" name="Freeform 836"/>
          <p:cNvSpPr>
            <a:spLocks/>
          </p:cNvSpPr>
          <p:nvPr/>
        </p:nvSpPr>
        <p:spPr bwMode="auto">
          <a:xfrm>
            <a:off x="1474774" y="3867133"/>
            <a:ext cx="90488" cy="41275"/>
          </a:xfrm>
          <a:custGeom>
            <a:avLst/>
            <a:gdLst/>
            <a:ahLst/>
            <a:cxnLst>
              <a:cxn ang="0">
                <a:pos x="159" y="26"/>
              </a:cxn>
              <a:cxn ang="0">
                <a:pos x="163" y="25"/>
              </a:cxn>
              <a:cxn ang="0">
                <a:pos x="168" y="22"/>
              </a:cxn>
              <a:cxn ang="0">
                <a:pos x="169" y="18"/>
              </a:cxn>
              <a:cxn ang="0">
                <a:pos x="171" y="13"/>
              </a:cxn>
              <a:cxn ang="0">
                <a:pos x="169" y="9"/>
              </a:cxn>
              <a:cxn ang="0">
                <a:pos x="168" y="4"/>
              </a:cxn>
              <a:cxn ang="0">
                <a:pos x="163" y="3"/>
              </a:cxn>
              <a:cxn ang="0">
                <a:pos x="157" y="2"/>
              </a:cxn>
              <a:cxn ang="0">
                <a:pos x="137" y="0"/>
              </a:cxn>
              <a:cxn ang="0">
                <a:pos x="115" y="4"/>
              </a:cxn>
              <a:cxn ang="0">
                <a:pos x="92" y="13"/>
              </a:cxn>
              <a:cxn ang="0">
                <a:pos x="70" y="25"/>
              </a:cxn>
              <a:cxn ang="0">
                <a:pos x="49" y="38"/>
              </a:cxn>
              <a:cxn ang="0">
                <a:pos x="30" y="52"/>
              </a:cxn>
              <a:cxn ang="0">
                <a:pos x="13" y="66"/>
              </a:cxn>
              <a:cxn ang="0">
                <a:pos x="0" y="77"/>
              </a:cxn>
              <a:cxn ang="0">
                <a:pos x="7" y="80"/>
              </a:cxn>
              <a:cxn ang="0">
                <a:pos x="20" y="77"/>
              </a:cxn>
              <a:cxn ang="0">
                <a:pos x="39" y="70"/>
              </a:cxn>
              <a:cxn ang="0">
                <a:pos x="61" y="58"/>
              </a:cxn>
              <a:cxn ang="0">
                <a:pos x="86" y="47"/>
              </a:cxn>
              <a:cxn ang="0">
                <a:pos x="111" y="36"/>
              </a:cxn>
              <a:cxn ang="0">
                <a:pos x="135" y="29"/>
              </a:cxn>
              <a:cxn ang="0">
                <a:pos x="159" y="26"/>
              </a:cxn>
            </a:cxnLst>
            <a:rect l="0" t="0" r="r" b="b"/>
            <a:pathLst>
              <a:path w="171" h="80">
                <a:moveTo>
                  <a:pt x="159" y="26"/>
                </a:moveTo>
                <a:lnTo>
                  <a:pt x="163" y="25"/>
                </a:lnTo>
                <a:lnTo>
                  <a:pt x="168" y="22"/>
                </a:lnTo>
                <a:lnTo>
                  <a:pt x="169" y="18"/>
                </a:lnTo>
                <a:lnTo>
                  <a:pt x="171" y="13"/>
                </a:lnTo>
                <a:lnTo>
                  <a:pt x="169" y="9"/>
                </a:lnTo>
                <a:lnTo>
                  <a:pt x="168" y="4"/>
                </a:lnTo>
                <a:lnTo>
                  <a:pt x="163" y="3"/>
                </a:lnTo>
                <a:lnTo>
                  <a:pt x="157" y="2"/>
                </a:lnTo>
                <a:lnTo>
                  <a:pt x="137" y="0"/>
                </a:lnTo>
                <a:lnTo>
                  <a:pt x="115" y="4"/>
                </a:lnTo>
                <a:lnTo>
                  <a:pt x="92" y="13"/>
                </a:lnTo>
                <a:lnTo>
                  <a:pt x="70" y="25"/>
                </a:lnTo>
                <a:lnTo>
                  <a:pt x="49" y="38"/>
                </a:lnTo>
                <a:lnTo>
                  <a:pt x="30" y="52"/>
                </a:lnTo>
                <a:lnTo>
                  <a:pt x="13" y="66"/>
                </a:lnTo>
                <a:lnTo>
                  <a:pt x="0" y="77"/>
                </a:lnTo>
                <a:lnTo>
                  <a:pt x="7" y="80"/>
                </a:lnTo>
                <a:lnTo>
                  <a:pt x="20" y="77"/>
                </a:lnTo>
                <a:lnTo>
                  <a:pt x="39" y="70"/>
                </a:lnTo>
                <a:lnTo>
                  <a:pt x="61" y="58"/>
                </a:lnTo>
                <a:lnTo>
                  <a:pt x="86" y="47"/>
                </a:lnTo>
                <a:lnTo>
                  <a:pt x="111" y="36"/>
                </a:lnTo>
                <a:lnTo>
                  <a:pt x="135" y="29"/>
                </a:lnTo>
                <a:lnTo>
                  <a:pt x="159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1" name="Freeform 837"/>
          <p:cNvSpPr>
            <a:spLocks/>
          </p:cNvSpPr>
          <p:nvPr/>
        </p:nvSpPr>
        <p:spPr bwMode="auto">
          <a:xfrm>
            <a:off x="1417624" y="3741721"/>
            <a:ext cx="76200" cy="58737"/>
          </a:xfrm>
          <a:custGeom>
            <a:avLst/>
            <a:gdLst/>
            <a:ahLst/>
            <a:cxnLst>
              <a:cxn ang="0">
                <a:pos x="15" y="119"/>
              </a:cxn>
              <a:cxn ang="0">
                <a:pos x="31" y="118"/>
              </a:cxn>
              <a:cxn ang="0">
                <a:pos x="47" y="113"/>
              </a:cxn>
              <a:cxn ang="0">
                <a:pos x="66" y="106"/>
              </a:cxn>
              <a:cxn ang="0">
                <a:pos x="84" y="97"/>
              </a:cxn>
              <a:cxn ang="0">
                <a:pos x="101" y="88"/>
              </a:cxn>
              <a:cxn ang="0">
                <a:pos x="117" y="78"/>
              </a:cxn>
              <a:cxn ang="0">
                <a:pos x="132" y="70"/>
              </a:cxn>
              <a:cxn ang="0">
                <a:pos x="142" y="62"/>
              </a:cxn>
              <a:cxn ang="0">
                <a:pos x="142" y="54"/>
              </a:cxn>
              <a:cxn ang="0">
                <a:pos x="141" y="43"/>
              </a:cxn>
              <a:cxn ang="0">
                <a:pos x="135" y="32"/>
              </a:cxn>
              <a:cxn ang="0">
                <a:pos x="129" y="21"/>
              </a:cxn>
              <a:cxn ang="0">
                <a:pos x="120" y="13"/>
              </a:cxn>
              <a:cxn ang="0">
                <a:pos x="111" y="5"/>
              </a:cxn>
              <a:cxn ang="0">
                <a:pos x="104" y="1"/>
              </a:cxn>
              <a:cxn ang="0">
                <a:pos x="97" y="0"/>
              </a:cxn>
              <a:cxn ang="0">
                <a:pos x="82" y="4"/>
              </a:cxn>
              <a:cxn ang="0">
                <a:pos x="71" y="10"/>
              </a:cxn>
              <a:cxn ang="0">
                <a:pos x="63" y="14"/>
              </a:cxn>
              <a:cxn ang="0">
                <a:pos x="60" y="19"/>
              </a:cxn>
              <a:cxn ang="0">
                <a:pos x="63" y="21"/>
              </a:cxn>
              <a:cxn ang="0">
                <a:pos x="68" y="23"/>
              </a:cxn>
              <a:cxn ang="0">
                <a:pos x="71" y="23"/>
              </a:cxn>
              <a:cxn ang="0">
                <a:pos x="72" y="23"/>
              </a:cxn>
              <a:cxn ang="0">
                <a:pos x="76" y="21"/>
              </a:cxn>
              <a:cxn ang="0">
                <a:pos x="84" y="19"/>
              </a:cxn>
              <a:cxn ang="0">
                <a:pos x="90" y="16"/>
              </a:cxn>
              <a:cxn ang="0">
                <a:pos x="92" y="14"/>
              </a:cxn>
              <a:cxn ang="0">
                <a:pos x="97" y="19"/>
              </a:cxn>
              <a:cxn ang="0">
                <a:pos x="106" y="30"/>
              </a:cxn>
              <a:cxn ang="0">
                <a:pos x="113" y="46"/>
              </a:cxn>
              <a:cxn ang="0">
                <a:pos x="113" y="62"/>
              </a:cxn>
              <a:cxn ang="0">
                <a:pos x="103" y="67"/>
              </a:cxn>
              <a:cxn ang="0">
                <a:pos x="90" y="72"/>
              </a:cxn>
              <a:cxn ang="0">
                <a:pos x="75" y="77"/>
              </a:cxn>
              <a:cxn ang="0">
                <a:pos x="59" y="83"/>
              </a:cxn>
              <a:cxn ang="0">
                <a:pos x="43" y="88"/>
              </a:cxn>
              <a:cxn ang="0">
                <a:pos x="31" y="91"/>
              </a:cxn>
              <a:cxn ang="0">
                <a:pos x="22" y="94"/>
              </a:cxn>
              <a:cxn ang="0">
                <a:pos x="18" y="96"/>
              </a:cxn>
              <a:cxn ang="0">
                <a:pos x="17" y="94"/>
              </a:cxn>
              <a:cxn ang="0">
                <a:pos x="15" y="88"/>
              </a:cxn>
              <a:cxn ang="0">
                <a:pos x="12" y="84"/>
              </a:cxn>
              <a:cxn ang="0">
                <a:pos x="9" y="83"/>
              </a:cxn>
              <a:cxn ang="0">
                <a:pos x="0" y="96"/>
              </a:cxn>
              <a:cxn ang="0">
                <a:pos x="3" y="107"/>
              </a:cxn>
              <a:cxn ang="0">
                <a:pos x="11" y="116"/>
              </a:cxn>
              <a:cxn ang="0">
                <a:pos x="15" y="119"/>
              </a:cxn>
            </a:cxnLst>
            <a:rect l="0" t="0" r="r" b="b"/>
            <a:pathLst>
              <a:path w="142" h="119">
                <a:moveTo>
                  <a:pt x="15" y="119"/>
                </a:moveTo>
                <a:lnTo>
                  <a:pt x="31" y="118"/>
                </a:lnTo>
                <a:lnTo>
                  <a:pt x="47" y="113"/>
                </a:lnTo>
                <a:lnTo>
                  <a:pt x="66" y="106"/>
                </a:lnTo>
                <a:lnTo>
                  <a:pt x="84" y="97"/>
                </a:lnTo>
                <a:lnTo>
                  <a:pt x="101" y="88"/>
                </a:lnTo>
                <a:lnTo>
                  <a:pt x="117" y="78"/>
                </a:lnTo>
                <a:lnTo>
                  <a:pt x="132" y="70"/>
                </a:lnTo>
                <a:lnTo>
                  <a:pt x="142" y="62"/>
                </a:lnTo>
                <a:lnTo>
                  <a:pt x="142" y="54"/>
                </a:lnTo>
                <a:lnTo>
                  <a:pt x="141" y="43"/>
                </a:lnTo>
                <a:lnTo>
                  <a:pt x="135" y="32"/>
                </a:lnTo>
                <a:lnTo>
                  <a:pt x="129" y="21"/>
                </a:lnTo>
                <a:lnTo>
                  <a:pt x="120" y="13"/>
                </a:lnTo>
                <a:lnTo>
                  <a:pt x="111" y="5"/>
                </a:lnTo>
                <a:lnTo>
                  <a:pt x="104" y="1"/>
                </a:lnTo>
                <a:lnTo>
                  <a:pt x="97" y="0"/>
                </a:lnTo>
                <a:lnTo>
                  <a:pt x="82" y="4"/>
                </a:lnTo>
                <a:lnTo>
                  <a:pt x="71" y="10"/>
                </a:lnTo>
                <a:lnTo>
                  <a:pt x="63" y="14"/>
                </a:lnTo>
                <a:lnTo>
                  <a:pt x="60" y="19"/>
                </a:lnTo>
                <a:lnTo>
                  <a:pt x="63" y="21"/>
                </a:lnTo>
                <a:lnTo>
                  <a:pt x="68" y="23"/>
                </a:lnTo>
                <a:lnTo>
                  <a:pt x="71" y="23"/>
                </a:lnTo>
                <a:lnTo>
                  <a:pt x="72" y="23"/>
                </a:lnTo>
                <a:lnTo>
                  <a:pt x="76" y="21"/>
                </a:lnTo>
                <a:lnTo>
                  <a:pt x="84" y="19"/>
                </a:lnTo>
                <a:lnTo>
                  <a:pt x="90" y="16"/>
                </a:lnTo>
                <a:lnTo>
                  <a:pt x="92" y="14"/>
                </a:lnTo>
                <a:lnTo>
                  <a:pt x="97" y="19"/>
                </a:lnTo>
                <a:lnTo>
                  <a:pt x="106" y="30"/>
                </a:lnTo>
                <a:lnTo>
                  <a:pt x="113" y="46"/>
                </a:lnTo>
                <a:lnTo>
                  <a:pt x="113" y="62"/>
                </a:lnTo>
                <a:lnTo>
                  <a:pt x="103" y="67"/>
                </a:lnTo>
                <a:lnTo>
                  <a:pt x="90" y="72"/>
                </a:lnTo>
                <a:lnTo>
                  <a:pt x="75" y="77"/>
                </a:lnTo>
                <a:lnTo>
                  <a:pt x="59" y="83"/>
                </a:lnTo>
                <a:lnTo>
                  <a:pt x="43" y="88"/>
                </a:lnTo>
                <a:lnTo>
                  <a:pt x="31" y="91"/>
                </a:lnTo>
                <a:lnTo>
                  <a:pt x="22" y="94"/>
                </a:lnTo>
                <a:lnTo>
                  <a:pt x="18" y="96"/>
                </a:lnTo>
                <a:lnTo>
                  <a:pt x="17" y="94"/>
                </a:lnTo>
                <a:lnTo>
                  <a:pt x="15" y="88"/>
                </a:lnTo>
                <a:lnTo>
                  <a:pt x="12" y="84"/>
                </a:lnTo>
                <a:lnTo>
                  <a:pt x="9" y="83"/>
                </a:lnTo>
                <a:lnTo>
                  <a:pt x="0" y="96"/>
                </a:lnTo>
                <a:lnTo>
                  <a:pt x="3" y="107"/>
                </a:lnTo>
                <a:lnTo>
                  <a:pt x="11" y="116"/>
                </a:lnTo>
                <a:lnTo>
                  <a:pt x="15" y="1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2" name="Freeform 838"/>
          <p:cNvSpPr>
            <a:spLocks/>
          </p:cNvSpPr>
          <p:nvPr/>
        </p:nvSpPr>
        <p:spPr bwMode="auto">
          <a:xfrm>
            <a:off x="1566849" y="3794108"/>
            <a:ext cx="55563" cy="122238"/>
          </a:xfrm>
          <a:custGeom>
            <a:avLst/>
            <a:gdLst/>
            <a:ahLst/>
            <a:cxnLst>
              <a:cxn ang="0">
                <a:pos x="18" y="1"/>
              </a:cxn>
              <a:cxn ang="0">
                <a:pos x="24" y="28"/>
              </a:cxn>
              <a:cxn ang="0">
                <a:pos x="31" y="58"/>
              </a:cxn>
              <a:cxn ang="0">
                <a:pos x="38" y="90"/>
              </a:cxn>
              <a:cxn ang="0">
                <a:pos x="47" y="121"/>
              </a:cxn>
              <a:cxn ang="0">
                <a:pos x="54" y="150"/>
              </a:cxn>
              <a:cxn ang="0">
                <a:pos x="60" y="173"/>
              </a:cxn>
              <a:cxn ang="0">
                <a:pos x="65" y="188"/>
              </a:cxn>
              <a:cxn ang="0">
                <a:pos x="66" y="194"/>
              </a:cxn>
              <a:cxn ang="0">
                <a:pos x="65" y="194"/>
              </a:cxn>
              <a:cxn ang="0">
                <a:pos x="59" y="195"/>
              </a:cxn>
              <a:cxn ang="0">
                <a:pos x="53" y="197"/>
              </a:cxn>
              <a:cxn ang="0">
                <a:pos x="44" y="198"/>
              </a:cxn>
              <a:cxn ang="0">
                <a:pos x="35" y="201"/>
              </a:cxn>
              <a:cxn ang="0">
                <a:pos x="27" y="204"/>
              </a:cxn>
              <a:cxn ang="0">
                <a:pos x="18" y="208"/>
              </a:cxn>
              <a:cxn ang="0">
                <a:pos x="12" y="213"/>
              </a:cxn>
              <a:cxn ang="0">
                <a:pos x="6" y="216"/>
              </a:cxn>
              <a:cxn ang="0">
                <a:pos x="2" y="221"/>
              </a:cxn>
              <a:cxn ang="0">
                <a:pos x="0" y="227"/>
              </a:cxn>
              <a:cxn ang="0">
                <a:pos x="0" y="234"/>
              </a:cxn>
              <a:cxn ang="0">
                <a:pos x="3" y="240"/>
              </a:cxn>
              <a:cxn ang="0">
                <a:pos x="9" y="245"/>
              </a:cxn>
              <a:cxn ang="0">
                <a:pos x="15" y="246"/>
              </a:cxn>
              <a:cxn ang="0">
                <a:pos x="22" y="246"/>
              </a:cxn>
              <a:cxn ang="0">
                <a:pos x="27" y="246"/>
              </a:cxn>
              <a:cxn ang="0">
                <a:pos x="35" y="245"/>
              </a:cxn>
              <a:cxn ang="0">
                <a:pos x="47" y="242"/>
              </a:cxn>
              <a:cxn ang="0">
                <a:pos x="60" y="239"/>
              </a:cxn>
              <a:cxn ang="0">
                <a:pos x="73" y="234"/>
              </a:cxn>
              <a:cxn ang="0">
                <a:pos x="85" y="229"/>
              </a:cxn>
              <a:cxn ang="0">
                <a:pos x="95" y="221"/>
              </a:cxn>
              <a:cxn ang="0">
                <a:pos x="101" y="213"/>
              </a:cxn>
              <a:cxn ang="0">
                <a:pos x="103" y="188"/>
              </a:cxn>
              <a:cxn ang="0">
                <a:pos x="94" y="159"/>
              </a:cxn>
              <a:cxn ang="0">
                <a:pos x="81" y="134"/>
              </a:cxn>
              <a:cxn ang="0">
                <a:pos x="73" y="115"/>
              </a:cxn>
              <a:cxn ang="0">
                <a:pos x="69" y="99"/>
              </a:cxn>
              <a:cxn ang="0">
                <a:pos x="63" y="84"/>
              </a:cxn>
              <a:cxn ang="0">
                <a:pos x="57" y="70"/>
              </a:cxn>
              <a:cxn ang="0">
                <a:pos x="51" y="55"/>
              </a:cxn>
              <a:cxn ang="0">
                <a:pos x="46" y="42"/>
              </a:cxn>
              <a:cxn ang="0">
                <a:pos x="38" y="28"/>
              </a:cxn>
              <a:cxn ang="0">
                <a:pos x="32" y="15"/>
              </a:cxn>
              <a:cxn ang="0">
                <a:pos x="25" y="0"/>
              </a:cxn>
              <a:cxn ang="0">
                <a:pos x="24" y="0"/>
              </a:cxn>
              <a:cxn ang="0">
                <a:pos x="22" y="0"/>
              </a:cxn>
              <a:cxn ang="0">
                <a:pos x="19" y="0"/>
              </a:cxn>
              <a:cxn ang="0">
                <a:pos x="18" y="1"/>
              </a:cxn>
              <a:cxn ang="0">
                <a:pos x="18" y="1"/>
              </a:cxn>
            </a:cxnLst>
            <a:rect l="0" t="0" r="r" b="b"/>
            <a:pathLst>
              <a:path w="103" h="246">
                <a:moveTo>
                  <a:pt x="18" y="1"/>
                </a:moveTo>
                <a:lnTo>
                  <a:pt x="24" y="28"/>
                </a:lnTo>
                <a:lnTo>
                  <a:pt x="31" y="58"/>
                </a:lnTo>
                <a:lnTo>
                  <a:pt x="38" y="90"/>
                </a:lnTo>
                <a:lnTo>
                  <a:pt x="47" y="121"/>
                </a:lnTo>
                <a:lnTo>
                  <a:pt x="54" y="150"/>
                </a:lnTo>
                <a:lnTo>
                  <a:pt x="60" y="173"/>
                </a:lnTo>
                <a:lnTo>
                  <a:pt x="65" y="188"/>
                </a:lnTo>
                <a:lnTo>
                  <a:pt x="66" y="194"/>
                </a:lnTo>
                <a:lnTo>
                  <a:pt x="65" y="194"/>
                </a:lnTo>
                <a:lnTo>
                  <a:pt x="59" y="195"/>
                </a:lnTo>
                <a:lnTo>
                  <a:pt x="53" y="197"/>
                </a:lnTo>
                <a:lnTo>
                  <a:pt x="44" y="198"/>
                </a:lnTo>
                <a:lnTo>
                  <a:pt x="35" y="201"/>
                </a:lnTo>
                <a:lnTo>
                  <a:pt x="27" y="204"/>
                </a:lnTo>
                <a:lnTo>
                  <a:pt x="18" y="208"/>
                </a:lnTo>
                <a:lnTo>
                  <a:pt x="12" y="213"/>
                </a:lnTo>
                <a:lnTo>
                  <a:pt x="6" y="216"/>
                </a:lnTo>
                <a:lnTo>
                  <a:pt x="2" y="221"/>
                </a:lnTo>
                <a:lnTo>
                  <a:pt x="0" y="227"/>
                </a:lnTo>
                <a:lnTo>
                  <a:pt x="0" y="234"/>
                </a:lnTo>
                <a:lnTo>
                  <a:pt x="3" y="240"/>
                </a:lnTo>
                <a:lnTo>
                  <a:pt x="9" y="245"/>
                </a:lnTo>
                <a:lnTo>
                  <a:pt x="15" y="246"/>
                </a:lnTo>
                <a:lnTo>
                  <a:pt x="22" y="246"/>
                </a:lnTo>
                <a:lnTo>
                  <a:pt x="27" y="246"/>
                </a:lnTo>
                <a:lnTo>
                  <a:pt x="35" y="245"/>
                </a:lnTo>
                <a:lnTo>
                  <a:pt x="47" y="242"/>
                </a:lnTo>
                <a:lnTo>
                  <a:pt x="60" y="239"/>
                </a:lnTo>
                <a:lnTo>
                  <a:pt x="73" y="234"/>
                </a:lnTo>
                <a:lnTo>
                  <a:pt x="85" y="229"/>
                </a:lnTo>
                <a:lnTo>
                  <a:pt x="95" y="221"/>
                </a:lnTo>
                <a:lnTo>
                  <a:pt x="101" y="213"/>
                </a:lnTo>
                <a:lnTo>
                  <a:pt x="103" y="188"/>
                </a:lnTo>
                <a:lnTo>
                  <a:pt x="94" y="159"/>
                </a:lnTo>
                <a:lnTo>
                  <a:pt x="81" y="134"/>
                </a:lnTo>
                <a:lnTo>
                  <a:pt x="73" y="115"/>
                </a:lnTo>
                <a:lnTo>
                  <a:pt x="69" y="99"/>
                </a:lnTo>
                <a:lnTo>
                  <a:pt x="63" y="84"/>
                </a:lnTo>
                <a:lnTo>
                  <a:pt x="57" y="70"/>
                </a:lnTo>
                <a:lnTo>
                  <a:pt x="51" y="55"/>
                </a:lnTo>
                <a:lnTo>
                  <a:pt x="46" y="42"/>
                </a:lnTo>
                <a:lnTo>
                  <a:pt x="38" y="28"/>
                </a:lnTo>
                <a:lnTo>
                  <a:pt x="32" y="15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19" y="0"/>
                </a:lnTo>
                <a:lnTo>
                  <a:pt x="18" y="1"/>
                </a:lnTo>
                <a:lnTo>
                  <a:pt x="18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3" name="Freeform 839"/>
          <p:cNvSpPr>
            <a:spLocks/>
          </p:cNvSpPr>
          <p:nvPr/>
        </p:nvSpPr>
        <p:spPr bwMode="auto">
          <a:xfrm>
            <a:off x="1631937" y="3843321"/>
            <a:ext cx="20637" cy="46037"/>
          </a:xfrm>
          <a:custGeom>
            <a:avLst/>
            <a:gdLst/>
            <a:ahLst/>
            <a:cxnLst>
              <a:cxn ang="0">
                <a:pos x="16" y="87"/>
              </a:cxn>
              <a:cxn ang="0">
                <a:pos x="18" y="90"/>
              </a:cxn>
              <a:cxn ang="0">
                <a:pos x="20" y="91"/>
              </a:cxn>
              <a:cxn ang="0">
                <a:pos x="25" y="93"/>
              </a:cxn>
              <a:cxn ang="0">
                <a:pos x="28" y="93"/>
              </a:cxn>
              <a:cxn ang="0">
                <a:pos x="32" y="91"/>
              </a:cxn>
              <a:cxn ang="0">
                <a:pos x="35" y="88"/>
              </a:cxn>
              <a:cxn ang="0">
                <a:pos x="37" y="84"/>
              </a:cxn>
              <a:cxn ang="0">
                <a:pos x="37" y="81"/>
              </a:cxn>
              <a:cxn ang="0">
                <a:pos x="29" y="56"/>
              </a:cxn>
              <a:cxn ang="0">
                <a:pos x="20" y="29"/>
              </a:cxn>
              <a:cxn ang="0">
                <a:pos x="10" y="7"/>
              </a:cxn>
              <a:cxn ang="0">
                <a:pos x="1" y="0"/>
              </a:cxn>
              <a:cxn ang="0">
                <a:pos x="0" y="16"/>
              </a:cxn>
              <a:cxn ang="0">
                <a:pos x="3" y="39"/>
              </a:cxn>
              <a:cxn ang="0">
                <a:pos x="9" y="64"/>
              </a:cxn>
              <a:cxn ang="0">
                <a:pos x="16" y="87"/>
              </a:cxn>
            </a:cxnLst>
            <a:rect l="0" t="0" r="r" b="b"/>
            <a:pathLst>
              <a:path w="37" h="93">
                <a:moveTo>
                  <a:pt x="16" y="87"/>
                </a:moveTo>
                <a:lnTo>
                  <a:pt x="18" y="90"/>
                </a:lnTo>
                <a:lnTo>
                  <a:pt x="20" y="91"/>
                </a:lnTo>
                <a:lnTo>
                  <a:pt x="25" y="93"/>
                </a:lnTo>
                <a:lnTo>
                  <a:pt x="28" y="93"/>
                </a:lnTo>
                <a:lnTo>
                  <a:pt x="32" y="91"/>
                </a:lnTo>
                <a:lnTo>
                  <a:pt x="35" y="88"/>
                </a:lnTo>
                <a:lnTo>
                  <a:pt x="37" y="84"/>
                </a:lnTo>
                <a:lnTo>
                  <a:pt x="37" y="81"/>
                </a:lnTo>
                <a:lnTo>
                  <a:pt x="29" y="56"/>
                </a:lnTo>
                <a:lnTo>
                  <a:pt x="20" y="29"/>
                </a:lnTo>
                <a:lnTo>
                  <a:pt x="10" y="7"/>
                </a:lnTo>
                <a:lnTo>
                  <a:pt x="1" y="0"/>
                </a:lnTo>
                <a:lnTo>
                  <a:pt x="0" y="16"/>
                </a:lnTo>
                <a:lnTo>
                  <a:pt x="3" y="39"/>
                </a:lnTo>
                <a:lnTo>
                  <a:pt x="9" y="64"/>
                </a:lnTo>
                <a:lnTo>
                  <a:pt x="16" y="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87" name="Group 63"/>
          <p:cNvGrpSpPr>
            <a:grpSpLocks noChangeAspect="1"/>
          </p:cNvGrpSpPr>
          <p:nvPr/>
        </p:nvGrpSpPr>
        <p:grpSpPr bwMode="auto">
          <a:xfrm rot="20624333" flipH="1">
            <a:off x="4208449" y="1579546"/>
            <a:ext cx="742950" cy="331787"/>
            <a:chOff x="307" y="16318"/>
            <a:chExt cx="3570" cy="1818"/>
          </a:xfrm>
        </p:grpSpPr>
        <p:sp>
          <p:nvSpPr>
            <p:cNvPr id="52288" name="Freeform 64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65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Freeform 66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Freeform 67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Freeform 68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70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Freeform 71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72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04" name="Freeform 80"/>
          <p:cNvSpPr>
            <a:spLocks/>
          </p:cNvSpPr>
          <p:nvPr/>
        </p:nvSpPr>
        <p:spPr bwMode="auto">
          <a:xfrm rot="497617">
            <a:off x="4356087" y="1903396"/>
            <a:ext cx="477837" cy="455612"/>
          </a:xfrm>
          <a:custGeom>
            <a:avLst/>
            <a:gdLst/>
            <a:ahLst/>
            <a:cxnLst>
              <a:cxn ang="0">
                <a:pos x="50" y="269"/>
              </a:cxn>
              <a:cxn ang="0">
                <a:pos x="95" y="230"/>
              </a:cxn>
              <a:cxn ang="0">
                <a:pos x="150" y="186"/>
              </a:cxn>
              <a:cxn ang="0">
                <a:pos x="209" y="145"/>
              </a:cxn>
              <a:cxn ang="0">
                <a:pos x="266" y="107"/>
              </a:cxn>
              <a:cxn ang="0">
                <a:pos x="317" y="74"/>
              </a:cxn>
              <a:cxn ang="0">
                <a:pos x="358" y="50"/>
              </a:cxn>
              <a:cxn ang="0">
                <a:pos x="380" y="36"/>
              </a:cxn>
              <a:cxn ang="0">
                <a:pos x="394" y="31"/>
              </a:cxn>
              <a:cxn ang="0">
                <a:pos x="433" y="24"/>
              </a:cxn>
              <a:cxn ang="0">
                <a:pos x="490" y="15"/>
              </a:cxn>
              <a:cxn ang="0">
                <a:pos x="561" y="8"/>
              </a:cxn>
              <a:cxn ang="0">
                <a:pos x="642" y="1"/>
              </a:cxn>
              <a:cxn ang="0">
                <a:pos x="720" y="0"/>
              </a:cxn>
              <a:cxn ang="0">
                <a:pos x="795" y="3"/>
              </a:cxn>
              <a:cxn ang="0">
                <a:pos x="859" y="12"/>
              </a:cxn>
              <a:cxn ang="0">
                <a:pos x="900" y="53"/>
              </a:cxn>
              <a:cxn ang="0">
                <a:pos x="948" y="186"/>
              </a:cxn>
              <a:cxn ang="0">
                <a:pos x="1001" y="356"/>
              </a:cxn>
              <a:cxn ang="0">
                <a:pos x="1035" y="501"/>
              </a:cxn>
              <a:cxn ang="0">
                <a:pos x="1030" y="577"/>
              </a:cxn>
              <a:cxn ang="0">
                <a:pos x="1007" y="662"/>
              </a:cxn>
              <a:cxn ang="0">
                <a:pos x="1012" y="709"/>
              </a:cxn>
              <a:cxn ang="0">
                <a:pos x="1051" y="715"/>
              </a:cxn>
              <a:cxn ang="0">
                <a:pos x="1081" y="722"/>
              </a:cxn>
              <a:cxn ang="0">
                <a:pos x="1096" y="729"/>
              </a:cxn>
              <a:cxn ang="0">
                <a:pos x="1085" y="760"/>
              </a:cxn>
              <a:cxn ang="0">
                <a:pos x="1055" y="843"/>
              </a:cxn>
              <a:cxn ang="0">
                <a:pos x="1014" y="945"/>
              </a:cxn>
              <a:cxn ang="0">
                <a:pos x="959" y="1040"/>
              </a:cxn>
              <a:cxn ang="0">
                <a:pos x="896" y="1091"/>
              </a:cxn>
              <a:cxn ang="0">
                <a:pos x="800" y="1111"/>
              </a:cxn>
              <a:cxn ang="0">
                <a:pos x="668" y="1129"/>
              </a:cxn>
              <a:cxn ang="0">
                <a:pos x="515" y="1143"/>
              </a:cxn>
              <a:cxn ang="0">
                <a:pos x="358" y="1151"/>
              </a:cxn>
              <a:cxn ang="0">
                <a:pos x="212" y="1155"/>
              </a:cxn>
              <a:cxn ang="0">
                <a:pos x="93" y="1153"/>
              </a:cxn>
              <a:cxn ang="0">
                <a:pos x="16" y="1146"/>
              </a:cxn>
              <a:cxn ang="0">
                <a:pos x="9" y="1110"/>
              </a:cxn>
              <a:cxn ang="0">
                <a:pos x="50" y="1051"/>
              </a:cxn>
              <a:cxn ang="0">
                <a:pos x="104" y="997"/>
              </a:cxn>
              <a:cxn ang="0">
                <a:pos x="154" y="942"/>
              </a:cxn>
              <a:cxn ang="0">
                <a:pos x="127" y="861"/>
              </a:cxn>
              <a:cxn ang="0">
                <a:pos x="52" y="698"/>
              </a:cxn>
              <a:cxn ang="0">
                <a:pos x="6" y="506"/>
              </a:cxn>
              <a:cxn ang="0">
                <a:pos x="9" y="342"/>
              </a:cxn>
            </a:cxnLst>
            <a:rect l="0" t="0" r="r" b="b"/>
            <a:pathLst>
              <a:path w="1096" h="1155">
                <a:moveTo>
                  <a:pt x="34" y="288"/>
                </a:moveTo>
                <a:lnTo>
                  <a:pt x="50" y="269"/>
                </a:lnTo>
                <a:lnTo>
                  <a:pt x="72" y="250"/>
                </a:lnTo>
                <a:lnTo>
                  <a:pt x="95" y="230"/>
                </a:lnTo>
                <a:lnTo>
                  <a:pt x="122" y="207"/>
                </a:lnTo>
                <a:lnTo>
                  <a:pt x="150" y="186"/>
                </a:lnTo>
                <a:lnTo>
                  <a:pt x="178" y="166"/>
                </a:lnTo>
                <a:lnTo>
                  <a:pt x="209" y="145"/>
                </a:lnTo>
                <a:lnTo>
                  <a:pt x="237" y="124"/>
                </a:lnTo>
                <a:lnTo>
                  <a:pt x="266" y="107"/>
                </a:lnTo>
                <a:lnTo>
                  <a:pt x="292" y="90"/>
                </a:lnTo>
                <a:lnTo>
                  <a:pt x="317" y="74"/>
                </a:lnTo>
                <a:lnTo>
                  <a:pt x="339" y="60"/>
                </a:lnTo>
                <a:lnTo>
                  <a:pt x="358" y="50"/>
                </a:lnTo>
                <a:lnTo>
                  <a:pt x="371" y="41"/>
                </a:lnTo>
                <a:lnTo>
                  <a:pt x="380" y="36"/>
                </a:lnTo>
                <a:lnTo>
                  <a:pt x="383" y="34"/>
                </a:lnTo>
                <a:lnTo>
                  <a:pt x="394" y="31"/>
                </a:lnTo>
                <a:lnTo>
                  <a:pt x="410" y="27"/>
                </a:lnTo>
                <a:lnTo>
                  <a:pt x="433" y="24"/>
                </a:lnTo>
                <a:lnTo>
                  <a:pt x="460" y="20"/>
                </a:lnTo>
                <a:lnTo>
                  <a:pt x="490" y="15"/>
                </a:lnTo>
                <a:lnTo>
                  <a:pt x="526" y="12"/>
                </a:lnTo>
                <a:lnTo>
                  <a:pt x="561" y="8"/>
                </a:lnTo>
                <a:lnTo>
                  <a:pt x="601" y="5"/>
                </a:lnTo>
                <a:lnTo>
                  <a:pt x="642" y="1"/>
                </a:lnTo>
                <a:lnTo>
                  <a:pt x="681" y="0"/>
                </a:lnTo>
                <a:lnTo>
                  <a:pt x="720" y="0"/>
                </a:lnTo>
                <a:lnTo>
                  <a:pt x="759" y="0"/>
                </a:lnTo>
                <a:lnTo>
                  <a:pt x="795" y="3"/>
                </a:lnTo>
                <a:lnTo>
                  <a:pt x="829" y="7"/>
                </a:lnTo>
                <a:lnTo>
                  <a:pt x="859" y="12"/>
                </a:lnTo>
                <a:lnTo>
                  <a:pt x="886" y="20"/>
                </a:lnTo>
                <a:lnTo>
                  <a:pt x="900" y="53"/>
                </a:lnTo>
                <a:lnTo>
                  <a:pt x="921" y="112"/>
                </a:lnTo>
                <a:lnTo>
                  <a:pt x="948" y="186"/>
                </a:lnTo>
                <a:lnTo>
                  <a:pt x="976" y="269"/>
                </a:lnTo>
                <a:lnTo>
                  <a:pt x="1001" y="356"/>
                </a:lnTo>
                <a:lnTo>
                  <a:pt x="1023" y="435"/>
                </a:lnTo>
                <a:lnTo>
                  <a:pt x="1035" y="501"/>
                </a:lnTo>
                <a:lnTo>
                  <a:pt x="1037" y="544"/>
                </a:lnTo>
                <a:lnTo>
                  <a:pt x="1030" y="577"/>
                </a:lnTo>
                <a:lnTo>
                  <a:pt x="1019" y="617"/>
                </a:lnTo>
                <a:lnTo>
                  <a:pt x="1007" y="662"/>
                </a:lnTo>
                <a:lnTo>
                  <a:pt x="991" y="707"/>
                </a:lnTo>
                <a:lnTo>
                  <a:pt x="1012" y="709"/>
                </a:lnTo>
                <a:lnTo>
                  <a:pt x="1033" y="712"/>
                </a:lnTo>
                <a:lnTo>
                  <a:pt x="1051" y="715"/>
                </a:lnTo>
                <a:lnTo>
                  <a:pt x="1067" y="717"/>
                </a:lnTo>
                <a:lnTo>
                  <a:pt x="1081" y="722"/>
                </a:lnTo>
                <a:lnTo>
                  <a:pt x="1090" y="726"/>
                </a:lnTo>
                <a:lnTo>
                  <a:pt x="1096" y="729"/>
                </a:lnTo>
                <a:lnTo>
                  <a:pt x="1096" y="734"/>
                </a:lnTo>
                <a:lnTo>
                  <a:pt x="1085" y="760"/>
                </a:lnTo>
                <a:lnTo>
                  <a:pt x="1071" y="798"/>
                </a:lnTo>
                <a:lnTo>
                  <a:pt x="1055" y="843"/>
                </a:lnTo>
                <a:lnTo>
                  <a:pt x="1037" y="894"/>
                </a:lnTo>
                <a:lnTo>
                  <a:pt x="1014" y="945"/>
                </a:lnTo>
                <a:lnTo>
                  <a:pt x="989" y="996"/>
                </a:lnTo>
                <a:lnTo>
                  <a:pt x="959" y="1040"/>
                </a:lnTo>
                <a:lnTo>
                  <a:pt x="925" y="1079"/>
                </a:lnTo>
                <a:lnTo>
                  <a:pt x="896" y="1091"/>
                </a:lnTo>
                <a:lnTo>
                  <a:pt x="853" y="1101"/>
                </a:lnTo>
                <a:lnTo>
                  <a:pt x="800" y="1111"/>
                </a:lnTo>
                <a:lnTo>
                  <a:pt x="738" y="1120"/>
                </a:lnTo>
                <a:lnTo>
                  <a:pt x="668" y="1129"/>
                </a:lnTo>
                <a:lnTo>
                  <a:pt x="593" y="1136"/>
                </a:lnTo>
                <a:lnTo>
                  <a:pt x="515" y="1143"/>
                </a:lnTo>
                <a:lnTo>
                  <a:pt x="437" y="1146"/>
                </a:lnTo>
                <a:lnTo>
                  <a:pt x="358" y="1151"/>
                </a:lnTo>
                <a:lnTo>
                  <a:pt x="282" y="1153"/>
                </a:lnTo>
                <a:lnTo>
                  <a:pt x="212" y="1155"/>
                </a:lnTo>
                <a:lnTo>
                  <a:pt x="148" y="1155"/>
                </a:lnTo>
                <a:lnTo>
                  <a:pt x="93" y="1153"/>
                </a:lnTo>
                <a:lnTo>
                  <a:pt x="48" y="1149"/>
                </a:lnTo>
                <a:lnTo>
                  <a:pt x="16" y="1146"/>
                </a:lnTo>
                <a:lnTo>
                  <a:pt x="0" y="1141"/>
                </a:lnTo>
                <a:lnTo>
                  <a:pt x="9" y="1110"/>
                </a:lnTo>
                <a:lnTo>
                  <a:pt x="27" y="1079"/>
                </a:lnTo>
                <a:lnTo>
                  <a:pt x="50" y="1051"/>
                </a:lnTo>
                <a:lnTo>
                  <a:pt x="77" y="1023"/>
                </a:lnTo>
                <a:lnTo>
                  <a:pt x="104" y="997"/>
                </a:lnTo>
                <a:lnTo>
                  <a:pt x="130" y="970"/>
                </a:lnTo>
                <a:lnTo>
                  <a:pt x="154" y="942"/>
                </a:lnTo>
                <a:lnTo>
                  <a:pt x="171" y="913"/>
                </a:lnTo>
                <a:lnTo>
                  <a:pt x="127" y="861"/>
                </a:lnTo>
                <a:lnTo>
                  <a:pt x="88" y="786"/>
                </a:lnTo>
                <a:lnTo>
                  <a:pt x="52" y="698"/>
                </a:lnTo>
                <a:lnTo>
                  <a:pt x="24" y="603"/>
                </a:lnTo>
                <a:lnTo>
                  <a:pt x="6" y="506"/>
                </a:lnTo>
                <a:lnTo>
                  <a:pt x="0" y="416"/>
                </a:lnTo>
                <a:lnTo>
                  <a:pt x="9" y="342"/>
                </a:lnTo>
                <a:lnTo>
                  <a:pt x="34" y="288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5" name="Freeform 81"/>
          <p:cNvSpPr>
            <a:spLocks/>
          </p:cNvSpPr>
          <p:nvPr/>
        </p:nvSpPr>
        <p:spPr bwMode="auto">
          <a:xfrm rot="497617">
            <a:off x="4357674" y="1984358"/>
            <a:ext cx="407988" cy="274638"/>
          </a:xfrm>
          <a:custGeom>
            <a:avLst/>
            <a:gdLst/>
            <a:ahLst/>
            <a:cxnLst>
              <a:cxn ang="0">
                <a:pos x="34" y="70"/>
              </a:cxn>
              <a:cxn ang="0">
                <a:pos x="9" y="124"/>
              </a:cxn>
              <a:cxn ang="0">
                <a:pos x="0" y="198"/>
              </a:cxn>
              <a:cxn ang="0">
                <a:pos x="6" y="288"/>
              </a:cxn>
              <a:cxn ang="0">
                <a:pos x="24" y="385"/>
              </a:cxn>
              <a:cxn ang="0">
                <a:pos x="52" y="480"/>
              </a:cxn>
              <a:cxn ang="0">
                <a:pos x="88" y="568"/>
              </a:cxn>
              <a:cxn ang="0">
                <a:pos x="127" y="643"/>
              </a:cxn>
              <a:cxn ang="0">
                <a:pos x="171" y="695"/>
              </a:cxn>
              <a:cxn ang="0">
                <a:pos x="207" y="693"/>
              </a:cxn>
              <a:cxn ang="0">
                <a:pos x="246" y="691"/>
              </a:cxn>
              <a:cxn ang="0">
                <a:pos x="291" y="688"/>
              </a:cxn>
              <a:cxn ang="0">
                <a:pos x="341" y="684"/>
              </a:cxn>
              <a:cxn ang="0">
                <a:pos x="390" y="681"/>
              </a:cxn>
              <a:cxn ang="0">
                <a:pos x="444" y="676"/>
              </a:cxn>
              <a:cxn ang="0">
                <a:pos x="499" y="670"/>
              </a:cxn>
              <a:cxn ang="0">
                <a:pos x="552" y="665"/>
              </a:cxn>
              <a:cxn ang="0">
                <a:pos x="608" y="658"/>
              </a:cxn>
              <a:cxn ang="0">
                <a:pos x="659" y="651"/>
              </a:cxn>
              <a:cxn ang="0">
                <a:pos x="711" y="643"/>
              </a:cxn>
              <a:cxn ang="0">
                <a:pos x="757" y="632"/>
              </a:cxn>
              <a:cxn ang="0">
                <a:pos x="802" y="622"/>
              </a:cxn>
              <a:cxn ang="0">
                <a:pos x="841" y="612"/>
              </a:cxn>
              <a:cxn ang="0">
                <a:pos x="875" y="599"/>
              </a:cxn>
              <a:cxn ang="0">
                <a:pos x="902" y="586"/>
              </a:cxn>
              <a:cxn ang="0">
                <a:pos x="918" y="529"/>
              </a:cxn>
              <a:cxn ang="0">
                <a:pos x="928" y="454"/>
              </a:cxn>
              <a:cxn ang="0">
                <a:pos x="935" y="371"/>
              </a:cxn>
              <a:cxn ang="0">
                <a:pos x="934" y="283"/>
              </a:cxn>
              <a:cxn ang="0">
                <a:pos x="919" y="198"/>
              </a:cxn>
              <a:cxn ang="0">
                <a:pos x="894" y="121"/>
              </a:cxn>
              <a:cxn ang="0">
                <a:pos x="855" y="58"/>
              </a:cxn>
              <a:cxn ang="0">
                <a:pos x="798" y="17"/>
              </a:cxn>
              <a:cxn ang="0">
                <a:pos x="764" y="10"/>
              </a:cxn>
              <a:cxn ang="0">
                <a:pos x="725" y="5"/>
              </a:cxn>
              <a:cxn ang="0">
                <a:pos x="681" y="1"/>
              </a:cxn>
              <a:cxn ang="0">
                <a:pos x="633" y="0"/>
              </a:cxn>
              <a:cxn ang="0">
                <a:pos x="579" y="0"/>
              </a:cxn>
              <a:cxn ang="0">
                <a:pos x="526" y="3"/>
              </a:cxn>
              <a:cxn ang="0">
                <a:pos x="469" y="5"/>
              </a:cxn>
              <a:cxn ang="0">
                <a:pos x="412" y="10"/>
              </a:cxn>
              <a:cxn ang="0">
                <a:pos x="353" y="15"/>
              </a:cxn>
              <a:cxn ang="0">
                <a:pos x="298" y="22"/>
              </a:cxn>
              <a:cxn ang="0">
                <a:pos x="243" y="29"/>
              </a:cxn>
              <a:cxn ang="0">
                <a:pos x="193" y="38"/>
              </a:cxn>
              <a:cxn ang="0">
                <a:pos x="145" y="44"/>
              </a:cxn>
              <a:cxn ang="0">
                <a:pos x="102" y="53"/>
              </a:cxn>
              <a:cxn ang="0">
                <a:pos x="65" y="62"/>
              </a:cxn>
              <a:cxn ang="0">
                <a:pos x="34" y="70"/>
              </a:cxn>
            </a:cxnLst>
            <a:rect l="0" t="0" r="r" b="b"/>
            <a:pathLst>
              <a:path w="935" h="695">
                <a:moveTo>
                  <a:pt x="34" y="70"/>
                </a:moveTo>
                <a:lnTo>
                  <a:pt x="9" y="124"/>
                </a:lnTo>
                <a:lnTo>
                  <a:pt x="0" y="198"/>
                </a:lnTo>
                <a:lnTo>
                  <a:pt x="6" y="288"/>
                </a:lnTo>
                <a:lnTo>
                  <a:pt x="24" y="385"/>
                </a:lnTo>
                <a:lnTo>
                  <a:pt x="52" y="480"/>
                </a:lnTo>
                <a:lnTo>
                  <a:pt x="88" y="568"/>
                </a:lnTo>
                <a:lnTo>
                  <a:pt x="127" y="643"/>
                </a:lnTo>
                <a:lnTo>
                  <a:pt x="171" y="695"/>
                </a:lnTo>
                <a:lnTo>
                  <a:pt x="207" y="693"/>
                </a:lnTo>
                <a:lnTo>
                  <a:pt x="246" y="691"/>
                </a:lnTo>
                <a:lnTo>
                  <a:pt x="291" y="688"/>
                </a:lnTo>
                <a:lnTo>
                  <a:pt x="341" y="684"/>
                </a:lnTo>
                <a:lnTo>
                  <a:pt x="390" y="681"/>
                </a:lnTo>
                <a:lnTo>
                  <a:pt x="444" y="676"/>
                </a:lnTo>
                <a:lnTo>
                  <a:pt x="499" y="670"/>
                </a:lnTo>
                <a:lnTo>
                  <a:pt x="552" y="665"/>
                </a:lnTo>
                <a:lnTo>
                  <a:pt x="608" y="658"/>
                </a:lnTo>
                <a:lnTo>
                  <a:pt x="659" y="651"/>
                </a:lnTo>
                <a:lnTo>
                  <a:pt x="711" y="643"/>
                </a:lnTo>
                <a:lnTo>
                  <a:pt x="757" y="632"/>
                </a:lnTo>
                <a:lnTo>
                  <a:pt x="802" y="622"/>
                </a:lnTo>
                <a:lnTo>
                  <a:pt x="841" y="612"/>
                </a:lnTo>
                <a:lnTo>
                  <a:pt x="875" y="599"/>
                </a:lnTo>
                <a:lnTo>
                  <a:pt x="902" y="586"/>
                </a:lnTo>
                <a:lnTo>
                  <a:pt x="918" y="529"/>
                </a:lnTo>
                <a:lnTo>
                  <a:pt x="928" y="454"/>
                </a:lnTo>
                <a:lnTo>
                  <a:pt x="935" y="371"/>
                </a:lnTo>
                <a:lnTo>
                  <a:pt x="934" y="283"/>
                </a:lnTo>
                <a:lnTo>
                  <a:pt x="919" y="198"/>
                </a:lnTo>
                <a:lnTo>
                  <a:pt x="894" y="121"/>
                </a:lnTo>
                <a:lnTo>
                  <a:pt x="855" y="58"/>
                </a:lnTo>
                <a:lnTo>
                  <a:pt x="798" y="17"/>
                </a:lnTo>
                <a:lnTo>
                  <a:pt x="764" y="10"/>
                </a:lnTo>
                <a:lnTo>
                  <a:pt x="725" y="5"/>
                </a:lnTo>
                <a:lnTo>
                  <a:pt x="681" y="1"/>
                </a:lnTo>
                <a:lnTo>
                  <a:pt x="633" y="0"/>
                </a:lnTo>
                <a:lnTo>
                  <a:pt x="579" y="0"/>
                </a:lnTo>
                <a:lnTo>
                  <a:pt x="526" y="3"/>
                </a:lnTo>
                <a:lnTo>
                  <a:pt x="469" y="5"/>
                </a:lnTo>
                <a:lnTo>
                  <a:pt x="412" y="10"/>
                </a:lnTo>
                <a:lnTo>
                  <a:pt x="353" y="15"/>
                </a:lnTo>
                <a:lnTo>
                  <a:pt x="298" y="22"/>
                </a:lnTo>
                <a:lnTo>
                  <a:pt x="243" y="29"/>
                </a:lnTo>
                <a:lnTo>
                  <a:pt x="193" y="38"/>
                </a:lnTo>
                <a:lnTo>
                  <a:pt x="145" y="44"/>
                </a:lnTo>
                <a:lnTo>
                  <a:pt x="102" y="53"/>
                </a:lnTo>
                <a:lnTo>
                  <a:pt x="65" y="62"/>
                </a:lnTo>
                <a:lnTo>
                  <a:pt x="34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6" name="Freeform 82"/>
          <p:cNvSpPr>
            <a:spLocks/>
          </p:cNvSpPr>
          <p:nvPr/>
        </p:nvSpPr>
        <p:spPr bwMode="auto">
          <a:xfrm rot="497617">
            <a:off x="4349737" y="2006583"/>
            <a:ext cx="401637" cy="265113"/>
          </a:xfrm>
          <a:custGeom>
            <a:avLst/>
            <a:gdLst/>
            <a:ahLst/>
            <a:cxnLst>
              <a:cxn ang="0">
                <a:pos x="30" y="50"/>
              </a:cxn>
              <a:cxn ang="0">
                <a:pos x="9" y="100"/>
              </a:cxn>
              <a:cxn ang="0">
                <a:pos x="0" y="174"/>
              </a:cxn>
              <a:cxn ang="0">
                <a:pos x="2" y="263"/>
              </a:cxn>
              <a:cxn ang="0">
                <a:pos x="12" y="359"/>
              </a:cxn>
              <a:cxn ang="0">
                <a:pos x="32" y="456"/>
              </a:cxn>
              <a:cxn ang="0">
                <a:pos x="60" y="544"/>
              </a:cxn>
              <a:cxn ang="0">
                <a:pos x="96" y="619"/>
              </a:cxn>
              <a:cxn ang="0">
                <a:pos x="137" y="671"/>
              </a:cxn>
              <a:cxn ang="0">
                <a:pos x="173" y="669"/>
              </a:cxn>
              <a:cxn ang="0">
                <a:pos x="214" y="667"/>
              </a:cxn>
              <a:cxn ang="0">
                <a:pos x="260" y="667"/>
              </a:cxn>
              <a:cxn ang="0">
                <a:pos x="308" y="665"/>
              </a:cxn>
              <a:cxn ang="0">
                <a:pos x="361" y="664"/>
              </a:cxn>
              <a:cxn ang="0">
                <a:pos x="417" y="662"/>
              </a:cxn>
              <a:cxn ang="0">
                <a:pos x="474" y="658"/>
              </a:cxn>
              <a:cxn ang="0">
                <a:pos x="529" y="657"/>
              </a:cxn>
              <a:cxn ang="0">
                <a:pos x="586" y="652"/>
              </a:cxn>
              <a:cxn ang="0">
                <a:pos x="641" y="648"/>
              </a:cxn>
              <a:cxn ang="0">
                <a:pos x="693" y="641"/>
              </a:cxn>
              <a:cxn ang="0">
                <a:pos x="743" y="634"/>
              </a:cxn>
              <a:cxn ang="0">
                <a:pos x="787" y="626"/>
              </a:cxn>
              <a:cxn ang="0">
                <a:pos x="826" y="615"/>
              </a:cxn>
              <a:cxn ang="0">
                <a:pos x="862" y="605"/>
              </a:cxn>
              <a:cxn ang="0">
                <a:pos x="889" y="591"/>
              </a:cxn>
              <a:cxn ang="0">
                <a:pos x="905" y="534"/>
              </a:cxn>
              <a:cxn ang="0">
                <a:pos x="915" y="461"/>
              </a:cxn>
              <a:cxn ang="0">
                <a:pos x="922" y="377"/>
              </a:cxn>
              <a:cxn ang="0">
                <a:pos x="921" y="288"/>
              </a:cxn>
              <a:cxn ang="0">
                <a:pos x="906" y="204"/>
              </a:cxn>
              <a:cxn ang="0">
                <a:pos x="881" y="126"/>
              </a:cxn>
              <a:cxn ang="0">
                <a:pos x="842" y="64"/>
              </a:cxn>
              <a:cxn ang="0">
                <a:pos x="785" y="22"/>
              </a:cxn>
              <a:cxn ang="0">
                <a:pos x="751" y="15"/>
              </a:cxn>
              <a:cxn ang="0">
                <a:pos x="712" y="8"/>
              </a:cxn>
              <a:cxn ang="0">
                <a:pos x="668" y="5"/>
              </a:cxn>
              <a:cxn ang="0">
                <a:pos x="620" y="1"/>
              </a:cxn>
              <a:cxn ang="0">
                <a:pos x="568" y="0"/>
              </a:cxn>
              <a:cxn ang="0">
                <a:pos x="513" y="0"/>
              </a:cxn>
              <a:cxn ang="0">
                <a:pos x="458" y="0"/>
              </a:cxn>
              <a:cxn ang="0">
                <a:pos x="401" y="1"/>
              </a:cxn>
              <a:cxn ang="0">
                <a:pos x="345" y="5"/>
              </a:cxn>
              <a:cxn ang="0">
                <a:pos x="290" y="10"/>
              </a:cxn>
              <a:cxn ang="0">
                <a:pos x="237" y="15"/>
              </a:cxn>
              <a:cxn ang="0">
                <a:pos x="185" y="21"/>
              </a:cxn>
              <a:cxn ang="0">
                <a:pos x="139" y="27"/>
              </a:cxn>
              <a:cxn ang="0">
                <a:pos x="96" y="34"/>
              </a:cxn>
              <a:cxn ang="0">
                <a:pos x="60" y="41"/>
              </a:cxn>
              <a:cxn ang="0">
                <a:pos x="30" y="50"/>
              </a:cxn>
            </a:cxnLst>
            <a:rect l="0" t="0" r="r" b="b"/>
            <a:pathLst>
              <a:path w="922" h="671">
                <a:moveTo>
                  <a:pt x="30" y="50"/>
                </a:moveTo>
                <a:lnTo>
                  <a:pt x="9" y="100"/>
                </a:lnTo>
                <a:lnTo>
                  <a:pt x="0" y="174"/>
                </a:lnTo>
                <a:lnTo>
                  <a:pt x="2" y="263"/>
                </a:lnTo>
                <a:lnTo>
                  <a:pt x="12" y="359"/>
                </a:lnTo>
                <a:lnTo>
                  <a:pt x="32" y="456"/>
                </a:lnTo>
                <a:lnTo>
                  <a:pt x="60" y="544"/>
                </a:lnTo>
                <a:lnTo>
                  <a:pt x="96" y="619"/>
                </a:lnTo>
                <a:lnTo>
                  <a:pt x="137" y="671"/>
                </a:lnTo>
                <a:lnTo>
                  <a:pt x="173" y="669"/>
                </a:lnTo>
                <a:lnTo>
                  <a:pt x="214" y="667"/>
                </a:lnTo>
                <a:lnTo>
                  <a:pt x="260" y="667"/>
                </a:lnTo>
                <a:lnTo>
                  <a:pt x="308" y="665"/>
                </a:lnTo>
                <a:lnTo>
                  <a:pt x="361" y="664"/>
                </a:lnTo>
                <a:lnTo>
                  <a:pt x="417" y="662"/>
                </a:lnTo>
                <a:lnTo>
                  <a:pt x="474" y="658"/>
                </a:lnTo>
                <a:lnTo>
                  <a:pt x="529" y="657"/>
                </a:lnTo>
                <a:lnTo>
                  <a:pt x="586" y="652"/>
                </a:lnTo>
                <a:lnTo>
                  <a:pt x="641" y="648"/>
                </a:lnTo>
                <a:lnTo>
                  <a:pt x="693" y="641"/>
                </a:lnTo>
                <a:lnTo>
                  <a:pt x="743" y="634"/>
                </a:lnTo>
                <a:lnTo>
                  <a:pt x="787" y="626"/>
                </a:lnTo>
                <a:lnTo>
                  <a:pt x="826" y="615"/>
                </a:lnTo>
                <a:lnTo>
                  <a:pt x="862" y="605"/>
                </a:lnTo>
                <a:lnTo>
                  <a:pt x="889" y="591"/>
                </a:lnTo>
                <a:lnTo>
                  <a:pt x="905" y="534"/>
                </a:lnTo>
                <a:lnTo>
                  <a:pt x="915" y="461"/>
                </a:lnTo>
                <a:lnTo>
                  <a:pt x="922" y="377"/>
                </a:lnTo>
                <a:lnTo>
                  <a:pt x="921" y="288"/>
                </a:lnTo>
                <a:lnTo>
                  <a:pt x="906" y="204"/>
                </a:lnTo>
                <a:lnTo>
                  <a:pt x="881" y="126"/>
                </a:lnTo>
                <a:lnTo>
                  <a:pt x="842" y="64"/>
                </a:lnTo>
                <a:lnTo>
                  <a:pt x="785" y="22"/>
                </a:lnTo>
                <a:lnTo>
                  <a:pt x="751" y="15"/>
                </a:lnTo>
                <a:lnTo>
                  <a:pt x="712" y="8"/>
                </a:lnTo>
                <a:lnTo>
                  <a:pt x="668" y="5"/>
                </a:lnTo>
                <a:lnTo>
                  <a:pt x="620" y="1"/>
                </a:lnTo>
                <a:lnTo>
                  <a:pt x="568" y="0"/>
                </a:lnTo>
                <a:lnTo>
                  <a:pt x="513" y="0"/>
                </a:lnTo>
                <a:lnTo>
                  <a:pt x="458" y="0"/>
                </a:lnTo>
                <a:lnTo>
                  <a:pt x="401" y="1"/>
                </a:lnTo>
                <a:lnTo>
                  <a:pt x="345" y="5"/>
                </a:lnTo>
                <a:lnTo>
                  <a:pt x="290" y="10"/>
                </a:lnTo>
                <a:lnTo>
                  <a:pt x="237" y="15"/>
                </a:lnTo>
                <a:lnTo>
                  <a:pt x="185" y="21"/>
                </a:lnTo>
                <a:lnTo>
                  <a:pt x="139" y="27"/>
                </a:lnTo>
                <a:lnTo>
                  <a:pt x="96" y="34"/>
                </a:lnTo>
                <a:lnTo>
                  <a:pt x="60" y="41"/>
                </a:lnTo>
                <a:lnTo>
                  <a:pt x="30" y="50"/>
                </a:lnTo>
                <a:close/>
              </a:path>
            </a:pathLst>
          </a:custGeom>
          <a:solidFill>
            <a:srgbClr val="CFFF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7" name="Freeform 83"/>
          <p:cNvSpPr>
            <a:spLocks/>
          </p:cNvSpPr>
          <p:nvPr/>
        </p:nvSpPr>
        <p:spPr bwMode="auto">
          <a:xfrm rot="497617">
            <a:off x="4411649" y="2033571"/>
            <a:ext cx="293688" cy="176212"/>
          </a:xfrm>
          <a:custGeom>
            <a:avLst/>
            <a:gdLst/>
            <a:ahLst/>
            <a:cxnLst>
              <a:cxn ang="0">
                <a:pos x="13" y="44"/>
              </a:cxn>
              <a:cxn ang="0">
                <a:pos x="4" y="71"/>
              </a:cxn>
              <a:cxn ang="0">
                <a:pos x="0" y="113"/>
              </a:cxn>
              <a:cxn ang="0">
                <a:pos x="2" y="166"/>
              </a:cxn>
              <a:cxn ang="0">
                <a:pos x="9" y="225"/>
              </a:cxn>
              <a:cxn ang="0">
                <a:pos x="18" y="286"/>
              </a:cxn>
              <a:cxn ang="0">
                <a:pos x="32" y="339"/>
              </a:cxn>
              <a:cxn ang="0">
                <a:pos x="50" y="384"/>
              </a:cxn>
              <a:cxn ang="0">
                <a:pos x="68" y="414"/>
              </a:cxn>
              <a:cxn ang="0">
                <a:pos x="89" y="424"/>
              </a:cxn>
              <a:cxn ang="0">
                <a:pos x="116" y="433"/>
              </a:cxn>
              <a:cxn ang="0">
                <a:pos x="150" y="440"/>
              </a:cxn>
              <a:cxn ang="0">
                <a:pos x="185" y="445"/>
              </a:cxn>
              <a:cxn ang="0">
                <a:pos x="224" y="447"/>
              </a:cxn>
              <a:cxn ang="0">
                <a:pos x="267" y="448"/>
              </a:cxn>
              <a:cxn ang="0">
                <a:pos x="312" y="448"/>
              </a:cxn>
              <a:cxn ang="0">
                <a:pos x="358" y="447"/>
              </a:cxn>
              <a:cxn ang="0">
                <a:pos x="403" y="443"/>
              </a:cxn>
              <a:cxn ang="0">
                <a:pos x="449" y="440"/>
              </a:cxn>
              <a:cxn ang="0">
                <a:pos x="492" y="434"/>
              </a:cxn>
              <a:cxn ang="0">
                <a:pos x="534" y="429"/>
              </a:cxn>
              <a:cxn ang="0">
                <a:pos x="574" y="424"/>
              </a:cxn>
              <a:cxn ang="0">
                <a:pos x="607" y="417"/>
              </a:cxn>
              <a:cxn ang="0">
                <a:pos x="639" y="410"/>
              </a:cxn>
              <a:cxn ang="0">
                <a:pos x="664" y="403"/>
              </a:cxn>
              <a:cxn ang="0">
                <a:pos x="670" y="365"/>
              </a:cxn>
              <a:cxn ang="0">
                <a:pos x="673" y="313"/>
              </a:cxn>
              <a:cxn ang="0">
                <a:pos x="673" y="253"/>
              </a:cxn>
              <a:cxn ang="0">
                <a:pos x="668" y="187"/>
              </a:cxn>
              <a:cxn ang="0">
                <a:pos x="659" y="125"/>
              </a:cxn>
              <a:cxn ang="0">
                <a:pos x="643" y="71"/>
              </a:cxn>
              <a:cxn ang="0">
                <a:pos x="622" y="32"/>
              </a:cxn>
              <a:cxn ang="0">
                <a:pos x="591" y="11"/>
              </a:cxn>
              <a:cxn ang="0">
                <a:pos x="568" y="9"/>
              </a:cxn>
              <a:cxn ang="0">
                <a:pos x="540" y="9"/>
              </a:cxn>
              <a:cxn ang="0">
                <a:pos x="506" y="7"/>
              </a:cxn>
              <a:cxn ang="0">
                <a:pos x="468" y="4"/>
              </a:cxn>
              <a:cxn ang="0">
                <a:pos x="427" y="2"/>
              </a:cxn>
              <a:cxn ang="0">
                <a:pos x="385" y="2"/>
              </a:cxn>
              <a:cxn ang="0">
                <a:pos x="340" y="0"/>
              </a:cxn>
              <a:cxn ang="0">
                <a:pos x="296" y="0"/>
              </a:cxn>
              <a:cxn ang="0">
                <a:pos x="251" y="0"/>
              </a:cxn>
              <a:cxn ang="0">
                <a:pos x="207" y="2"/>
              </a:cxn>
              <a:cxn ang="0">
                <a:pos x="166" y="4"/>
              </a:cxn>
              <a:cxn ang="0">
                <a:pos x="127" y="9"/>
              </a:cxn>
              <a:cxn ang="0">
                <a:pos x="91" y="14"/>
              </a:cxn>
              <a:cxn ang="0">
                <a:pos x="59" y="23"/>
              </a:cxn>
              <a:cxn ang="0">
                <a:pos x="32" y="32"/>
              </a:cxn>
              <a:cxn ang="0">
                <a:pos x="13" y="44"/>
              </a:cxn>
            </a:cxnLst>
            <a:rect l="0" t="0" r="r" b="b"/>
            <a:pathLst>
              <a:path w="673" h="448">
                <a:moveTo>
                  <a:pt x="13" y="44"/>
                </a:moveTo>
                <a:lnTo>
                  <a:pt x="4" y="71"/>
                </a:lnTo>
                <a:lnTo>
                  <a:pt x="0" y="113"/>
                </a:lnTo>
                <a:lnTo>
                  <a:pt x="2" y="166"/>
                </a:lnTo>
                <a:lnTo>
                  <a:pt x="9" y="225"/>
                </a:lnTo>
                <a:lnTo>
                  <a:pt x="18" y="286"/>
                </a:lnTo>
                <a:lnTo>
                  <a:pt x="32" y="339"/>
                </a:lnTo>
                <a:lnTo>
                  <a:pt x="50" y="384"/>
                </a:lnTo>
                <a:lnTo>
                  <a:pt x="68" y="414"/>
                </a:lnTo>
                <a:lnTo>
                  <a:pt x="89" y="424"/>
                </a:lnTo>
                <a:lnTo>
                  <a:pt x="116" y="433"/>
                </a:lnTo>
                <a:lnTo>
                  <a:pt x="150" y="440"/>
                </a:lnTo>
                <a:lnTo>
                  <a:pt x="185" y="445"/>
                </a:lnTo>
                <a:lnTo>
                  <a:pt x="224" y="447"/>
                </a:lnTo>
                <a:lnTo>
                  <a:pt x="267" y="448"/>
                </a:lnTo>
                <a:lnTo>
                  <a:pt x="312" y="448"/>
                </a:lnTo>
                <a:lnTo>
                  <a:pt x="358" y="447"/>
                </a:lnTo>
                <a:lnTo>
                  <a:pt x="403" y="443"/>
                </a:lnTo>
                <a:lnTo>
                  <a:pt x="449" y="440"/>
                </a:lnTo>
                <a:lnTo>
                  <a:pt x="492" y="434"/>
                </a:lnTo>
                <a:lnTo>
                  <a:pt x="534" y="429"/>
                </a:lnTo>
                <a:lnTo>
                  <a:pt x="574" y="424"/>
                </a:lnTo>
                <a:lnTo>
                  <a:pt x="607" y="417"/>
                </a:lnTo>
                <a:lnTo>
                  <a:pt x="639" y="410"/>
                </a:lnTo>
                <a:lnTo>
                  <a:pt x="664" y="403"/>
                </a:lnTo>
                <a:lnTo>
                  <a:pt x="670" y="365"/>
                </a:lnTo>
                <a:lnTo>
                  <a:pt x="673" y="313"/>
                </a:lnTo>
                <a:lnTo>
                  <a:pt x="673" y="253"/>
                </a:lnTo>
                <a:lnTo>
                  <a:pt x="668" y="187"/>
                </a:lnTo>
                <a:lnTo>
                  <a:pt x="659" y="125"/>
                </a:lnTo>
                <a:lnTo>
                  <a:pt x="643" y="71"/>
                </a:lnTo>
                <a:lnTo>
                  <a:pt x="622" y="32"/>
                </a:lnTo>
                <a:lnTo>
                  <a:pt x="591" y="11"/>
                </a:lnTo>
                <a:lnTo>
                  <a:pt x="568" y="9"/>
                </a:lnTo>
                <a:lnTo>
                  <a:pt x="540" y="9"/>
                </a:lnTo>
                <a:lnTo>
                  <a:pt x="506" y="7"/>
                </a:lnTo>
                <a:lnTo>
                  <a:pt x="468" y="4"/>
                </a:lnTo>
                <a:lnTo>
                  <a:pt x="427" y="2"/>
                </a:lnTo>
                <a:lnTo>
                  <a:pt x="385" y="2"/>
                </a:lnTo>
                <a:lnTo>
                  <a:pt x="340" y="0"/>
                </a:lnTo>
                <a:lnTo>
                  <a:pt x="296" y="0"/>
                </a:lnTo>
                <a:lnTo>
                  <a:pt x="251" y="0"/>
                </a:lnTo>
                <a:lnTo>
                  <a:pt x="207" y="2"/>
                </a:lnTo>
                <a:lnTo>
                  <a:pt x="166" y="4"/>
                </a:lnTo>
                <a:lnTo>
                  <a:pt x="127" y="9"/>
                </a:lnTo>
                <a:lnTo>
                  <a:pt x="91" y="14"/>
                </a:lnTo>
                <a:lnTo>
                  <a:pt x="59" y="23"/>
                </a:lnTo>
                <a:lnTo>
                  <a:pt x="32" y="32"/>
                </a:lnTo>
                <a:lnTo>
                  <a:pt x="1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8" name="Freeform 84"/>
          <p:cNvSpPr>
            <a:spLocks/>
          </p:cNvSpPr>
          <p:nvPr/>
        </p:nvSpPr>
        <p:spPr bwMode="auto">
          <a:xfrm rot="497617">
            <a:off x="4389424" y="2049446"/>
            <a:ext cx="293688" cy="176212"/>
          </a:xfrm>
          <a:custGeom>
            <a:avLst/>
            <a:gdLst/>
            <a:ahLst/>
            <a:cxnLst>
              <a:cxn ang="0">
                <a:pos x="12" y="43"/>
              </a:cxn>
              <a:cxn ang="0">
                <a:pos x="3" y="71"/>
              </a:cxn>
              <a:cxn ang="0">
                <a:pos x="0" y="114"/>
              </a:cxn>
              <a:cxn ang="0">
                <a:pos x="1" y="167"/>
              </a:cxn>
              <a:cxn ang="0">
                <a:pos x="8" y="226"/>
              </a:cxn>
              <a:cxn ang="0">
                <a:pos x="17" y="285"/>
              </a:cxn>
              <a:cxn ang="0">
                <a:pos x="32" y="340"/>
              </a:cxn>
              <a:cxn ang="0">
                <a:pos x="49" y="384"/>
              </a:cxn>
              <a:cxn ang="0">
                <a:pos x="67" y="413"/>
              </a:cxn>
              <a:cxn ang="0">
                <a:pos x="89" y="423"/>
              </a:cxn>
              <a:cxn ang="0">
                <a:pos x="115" y="432"/>
              </a:cxn>
              <a:cxn ang="0">
                <a:pos x="149" y="439"/>
              </a:cxn>
              <a:cxn ang="0">
                <a:pos x="185" y="444"/>
              </a:cxn>
              <a:cxn ang="0">
                <a:pos x="224" y="446"/>
              </a:cxn>
              <a:cxn ang="0">
                <a:pos x="267" y="447"/>
              </a:cxn>
              <a:cxn ang="0">
                <a:pos x="311" y="447"/>
              </a:cxn>
              <a:cxn ang="0">
                <a:pos x="358" y="446"/>
              </a:cxn>
              <a:cxn ang="0">
                <a:pos x="402" y="442"/>
              </a:cxn>
              <a:cxn ang="0">
                <a:pos x="448" y="439"/>
              </a:cxn>
              <a:cxn ang="0">
                <a:pos x="491" y="434"/>
              </a:cxn>
              <a:cxn ang="0">
                <a:pos x="534" y="428"/>
              </a:cxn>
              <a:cxn ang="0">
                <a:pos x="573" y="423"/>
              </a:cxn>
              <a:cxn ang="0">
                <a:pos x="607" y="416"/>
              </a:cxn>
              <a:cxn ang="0">
                <a:pos x="639" y="409"/>
              </a:cxn>
              <a:cxn ang="0">
                <a:pos x="664" y="403"/>
              </a:cxn>
              <a:cxn ang="0">
                <a:pos x="669" y="364"/>
              </a:cxn>
              <a:cxn ang="0">
                <a:pos x="673" y="313"/>
              </a:cxn>
              <a:cxn ang="0">
                <a:pos x="673" y="252"/>
              </a:cxn>
              <a:cxn ang="0">
                <a:pos x="667" y="186"/>
              </a:cxn>
              <a:cxn ang="0">
                <a:pos x="658" y="124"/>
              </a:cxn>
              <a:cxn ang="0">
                <a:pos x="642" y="71"/>
              </a:cxn>
              <a:cxn ang="0">
                <a:pos x="621" y="31"/>
              </a:cxn>
              <a:cxn ang="0">
                <a:pos x="591" y="10"/>
              </a:cxn>
              <a:cxn ang="0">
                <a:pos x="568" y="10"/>
              </a:cxn>
              <a:cxn ang="0">
                <a:pos x="539" y="8"/>
              </a:cxn>
              <a:cxn ang="0">
                <a:pos x="505" y="7"/>
              </a:cxn>
              <a:cxn ang="0">
                <a:pos x="468" y="5"/>
              </a:cxn>
              <a:cxn ang="0">
                <a:pos x="427" y="3"/>
              </a:cxn>
              <a:cxn ang="0">
                <a:pos x="384" y="1"/>
              </a:cxn>
              <a:cxn ang="0">
                <a:pos x="340" y="0"/>
              </a:cxn>
              <a:cxn ang="0">
                <a:pos x="295" y="0"/>
              </a:cxn>
              <a:cxn ang="0">
                <a:pos x="251" y="0"/>
              </a:cxn>
              <a:cxn ang="0">
                <a:pos x="206" y="1"/>
              </a:cxn>
              <a:cxn ang="0">
                <a:pos x="165" y="5"/>
              </a:cxn>
              <a:cxn ang="0">
                <a:pos x="126" y="8"/>
              </a:cxn>
              <a:cxn ang="0">
                <a:pos x="90" y="14"/>
              </a:cxn>
              <a:cxn ang="0">
                <a:pos x="58" y="22"/>
              </a:cxn>
              <a:cxn ang="0">
                <a:pos x="32" y="31"/>
              </a:cxn>
              <a:cxn ang="0">
                <a:pos x="12" y="43"/>
              </a:cxn>
            </a:cxnLst>
            <a:rect l="0" t="0" r="r" b="b"/>
            <a:pathLst>
              <a:path w="673" h="447">
                <a:moveTo>
                  <a:pt x="12" y="43"/>
                </a:moveTo>
                <a:lnTo>
                  <a:pt x="3" y="71"/>
                </a:lnTo>
                <a:lnTo>
                  <a:pt x="0" y="114"/>
                </a:lnTo>
                <a:lnTo>
                  <a:pt x="1" y="167"/>
                </a:lnTo>
                <a:lnTo>
                  <a:pt x="8" y="226"/>
                </a:lnTo>
                <a:lnTo>
                  <a:pt x="17" y="285"/>
                </a:lnTo>
                <a:lnTo>
                  <a:pt x="32" y="340"/>
                </a:lnTo>
                <a:lnTo>
                  <a:pt x="49" y="384"/>
                </a:lnTo>
                <a:lnTo>
                  <a:pt x="67" y="413"/>
                </a:lnTo>
                <a:lnTo>
                  <a:pt x="89" y="423"/>
                </a:lnTo>
                <a:lnTo>
                  <a:pt x="115" y="432"/>
                </a:lnTo>
                <a:lnTo>
                  <a:pt x="149" y="439"/>
                </a:lnTo>
                <a:lnTo>
                  <a:pt x="185" y="444"/>
                </a:lnTo>
                <a:lnTo>
                  <a:pt x="224" y="446"/>
                </a:lnTo>
                <a:lnTo>
                  <a:pt x="267" y="447"/>
                </a:lnTo>
                <a:lnTo>
                  <a:pt x="311" y="447"/>
                </a:lnTo>
                <a:lnTo>
                  <a:pt x="358" y="446"/>
                </a:lnTo>
                <a:lnTo>
                  <a:pt x="402" y="442"/>
                </a:lnTo>
                <a:lnTo>
                  <a:pt x="448" y="439"/>
                </a:lnTo>
                <a:lnTo>
                  <a:pt x="491" y="434"/>
                </a:lnTo>
                <a:lnTo>
                  <a:pt x="534" y="428"/>
                </a:lnTo>
                <a:lnTo>
                  <a:pt x="573" y="423"/>
                </a:lnTo>
                <a:lnTo>
                  <a:pt x="607" y="416"/>
                </a:lnTo>
                <a:lnTo>
                  <a:pt x="639" y="409"/>
                </a:lnTo>
                <a:lnTo>
                  <a:pt x="664" y="403"/>
                </a:lnTo>
                <a:lnTo>
                  <a:pt x="669" y="364"/>
                </a:lnTo>
                <a:lnTo>
                  <a:pt x="673" y="313"/>
                </a:lnTo>
                <a:lnTo>
                  <a:pt x="673" y="252"/>
                </a:lnTo>
                <a:lnTo>
                  <a:pt x="667" y="186"/>
                </a:lnTo>
                <a:lnTo>
                  <a:pt x="658" y="124"/>
                </a:lnTo>
                <a:lnTo>
                  <a:pt x="642" y="71"/>
                </a:lnTo>
                <a:lnTo>
                  <a:pt x="621" y="31"/>
                </a:lnTo>
                <a:lnTo>
                  <a:pt x="591" y="10"/>
                </a:lnTo>
                <a:lnTo>
                  <a:pt x="568" y="10"/>
                </a:lnTo>
                <a:lnTo>
                  <a:pt x="539" y="8"/>
                </a:lnTo>
                <a:lnTo>
                  <a:pt x="505" y="7"/>
                </a:lnTo>
                <a:lnTo>
                  <a:pt x="468" y="5"/>
                </a:lnTo>
                <a:lnTo>
                  <a:pt x="427" y="3"/>
                </a:lnTo>
                <a:lnTo>
                  <a:pt x="384" y="1"/>
                </a:lnTo>
                <a:lnTo>
                  <a:pt x="340" y="0"/>
                </a:lnTo>
                <a:lnTo>
                  <a:pt x="295" y="0"/>
                </a:lnTo>
                <a:lnTo>
                  <a:pt x="251" y="0"/>
                </a:lnTo>
                <a:lnTo>
                  <a:pt x="206" y="1"/>
                </a:lnTo>
                <a:lnTo>
                  <a:pt x="165" y="5"/>
                </a:lnTo>
                <a:lnTo>
                  <a:pt x="126" y="8"/>
                </a:lnTo>
                <a:lnTo>
                  <a:pt x="90" y="14"/>
                </a:lnTo>
                <a:lnTo>
                  <a:pt x="58" y="22"/>
                </a:lnTo>
                <a:lnTo>
                  <a:pt x="32" y="31"/>
                </a:lnTo>
                <a:lnTo>
                  <a:pt x="12" y="43"/>
                </a:lnTo>
                <a:close/>
              </a:path>
            </a:pathLst>
          </a:custGeom>
          <a:solidFill>
            <a:srgbClr val="18C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9" name="Freeform 85"/>
          <p:cNvSpPr>
            <a:spLocks/>
          </p:cNvSpPr>
          <p:nvPr/>
        </p:nvSpPr>
        <p:spPr bwMode="auto">
          <a:xfrm rot="497617">
            <a:off x="4391012" y="2279633"/>
            <a:ext cx="273050" cy="42863"/>
          </a:xfrm>
          <a:custGeom>
            <a:avLst/>
            <a:gdLst/>
            <a:ahLst/>
            <a:cxnLst>
              <a:cxn ang="0">
                <a:pos x="48" y="12"/>
              </a:cxn>
              <a:cxn ang="0">
                <a:pos x="30" y="29"/>
              </a:cxn>
              <a:cxn ang="0">
                <a:pos x="12" y="50"/>
              </a:cxn>
              <a:cxn ang="0">
                <a:pos x="2" y="66"/>
              </a:cxn>
              <a:cxn ang="0">
                <a:pos x="2" y="88"/>
              </a:cxn>
              <a:cxn ang="0">
                <a:pos x="19" y="104"/>
              </a:cxn>
              <a:cxn ang="0">
                <a:pos x="44" y="109"/>
              </a:cxn>
              <a:cxn ang="0">
                <a:pos x="71" y="107"/>
              </a:cxn>
              <a:cxn ang="0">
                <a:pos x="116" y="102"/>
              </a:cxn>
              <a:cxn ang="0">
                <a:pos x="185" y="92"/>
              </a:cxn>
              <a:cxn ang="0">
                <a:pos x="255" y="81"/>
              </a:cxn>
              <a:cxn ang="0">
                <a:pos x="324" y="71"/>
              </a:cxn>
              <a:cxn ang="0">
                <a:pos x="390" y="62"/>
              </a:cxn>
              <a:cxn ang="0">
                <a:pos x="452" y="57"/>
              </a:cxn>
              <a:cxn ang="0">
                <a:pos x="515" y="54"/>
              </a:cxn>
              <a:cxn ang="0">
                <a:pos x="577" y="50"/>
              </a:cxn>
              <a:cxn ang="0">
                <a:pos x="616" y="45"/>
              </a:cxn>
              <a:cxn ang="0">
                <a:pos x="625" y="38"/>
              </a:cxn>
              <a:cxn ang="0">
                <a:pos x="625" y="26"/>
              </a:cxn>
              <a:cxn ang="0">
                <a:pos x="618" y="17"/>
              </a:cxn>
              <a:cxn ang="0">
                <a:pos x="573" y="16"/>
              </a:cxn>
              <a:cxn ang="0">
                <a:pos x="488" y="17"/>
              </a:cxn>
              <a:cxn ang="0">
                <a:pos x="393" y="24"/>
              </a:cxn>
              <a:cxn ang="0">
                <a:pos x="299" y="33"/>
              </a:cxn>
              <a:cxn ang="0">
                <a:pos x="212" y="43"/>
              </a:cxn>
              <a:cxn ang="0">
                <a:pos x="135" y="52"/>
              </a:cxn>
              <a:cxn ang="0">
                <a:pos x="76" y="61"/>
              </a:cxn>
              <a:cxn ang="0">
                <a:pos x="44" y="66"/>
              </a:cxn>
              <a:cxn ang="0">
                <a:pos x="46" y="55"/>
              </a:cxn>
              <a:cxn ang="0">
                <a:pos x="59" y="35"/>
              </a:cxn>
              <a:cxn ang="0">
                <a:pos x="75" y="14"/>
              </a:cxn>
              <a:cxn ang="0">
                <a:pos x="69" y="0"/>
              </a:cxn>
            </a:cxnLst>
            <a:rect l="0" t="0" r="r" b="b"/>
            <a:pathLst>
              <a:path w="627" h="109">
                <a:moveTo>
                  <a:pt x="57" y="5"/>
                </a:moveTo>
                <a:lnTo>
                  <a:pt x="48" y="12"/>
                </a:lnTo>
                <a:lnTo>
                  <a:pt x="39" y="21"/>
                </a:lnTo>
                <a:lnTo>
                  <a:pt x="30" y="29"/>
                </a:lnTo>
                <a:lnTo>
                  <a:pt x="21" y="40"/>
                </a:lnTo>
                <a:lnTo>
                  <a:pt x="12" y="50"/>
                </a:lnTo>
                <a:lnTo>
                  <a:pt x="5" y="59"/>
                </a:lnTo>
                <a:lnTo>
                  <a:pt x="2" y="66"/>
                </a:lnTo>
                <a:lnTo>
                  <a:pt x="0" y="73"/>
                </a:lnTo>
                <a:lnTo>
                  <a:pt x="2" y="88"/>
                </a:lnTo>
                <a:lnTo>
                  <a:pt x="9" y="97"/>
                </a:lnTo>
                <a:lnTo>
                  <a:pt x="19" y="104"/>
                </a:lnTo>
                <a:lnTo>
                  <a:pt x="32" y="107"/>
                </a:lnTo>
                <a:lnTo>
                  <a:pt x="44" y="109"/>
                </a:lnTo>
                <a:lnTo>
                  <a:pt x="59" y="107"/>
                </a:lnTo>
                <a:lnTo>
                  <a:pt x="71" y="107"/>
                </a:lnTo>
                <a:lnTo>
                  <a:pt x="82" y="106"/>
                </a:lnTo>
                <a:lnTo>
                  <a:pt x="116" y="102"/>
                </a:lnTo>
                <a:lnTo>
                  <a:pt x="151" y="97"/>
                </a:lnTo>
                <a:lnTo>
                  <a:pt x="185" y="92"/>
                </a:lnTo>
                <a:lnTo>
                  <a:pt x="221" y="87"/>
                </a:lnTo>
                <a:lnTo>
                  <a:pt x="255" y="81"/>
                </a:lnTo>
                <a:lnTo>
                  <a:pt x="288" y="76"/>
                </a:lnTo>
                <a:lnTo>
                  <a:pt x="324" y="71"/>
                </a:lnTo>
                <a:lnTo>
                  <a:pt x="358" y="66"/>
                </a:lnTo>
                <a:lnTo>
                  <a:pt x="390" y="62"/>
                </a:lnTo>
                <a:lnTo>
                  <a:pt x="420" y="59"/>
                </a:lnTo>
                <a:lnTo>
                  <a:pt x="452" y="57"/>
                </a:lnTo>
                <a:lnTo>
                  <a:pt x="484" y="55"/>
                </a:lnTo>
                <a:lnTo>
                  <a:pt x="515" y="54"/>
                </a:lnTo>
                <a:lnTo>
                  <a:pt x="547" y="52"/>
                </a:lnTo>
                <a:lnTo>
                  <a:pt x="577" y="50"/>
                </a:lnTo>
                <a:lnTo>
                  <a:pt x="609" y="47"/>
                </a:lnTo>
                <a:lnTo>
                  <a:pt x="616" y="45"/>
                </a:lnTo>
                <a:lnTo>
                  <a:pt x="621" y="42"/>
                </a:lnTo>
                <a:lnTo>
                  <a:pt x="625" y="38"/>
                </a:lnTo>
                <a:lnTo>
                  <a:pt x="627" y="33"/>
                </a:lnTo>
                <a:lnTo>
                  <a:pt x="625" y="26"/>
                </a:lnTo>
                <a:lnTo>
                  <a:pt x="621" y="21"/>
                </a:lnTo>
                <a:lnTo>
                  <a:pt x="618" y="17"/>
                </a:lnTo>
                <a:lnTo>
                  <a:pt x="611" y="16"/>
                </a:lnTo>
                <a:lnTo>
                  <a:pt x="573" y="16"/>
                </a:lnTo>
                <a:lnTo>
                  <a:pt x="532" y="16"/>
                </a:lnTo>
                <a:lnTo>
                  <a:pt x="488" y="17"/>
                </a:lnTo>
                <a:lnTo>
                  <a:pt x="442" y="21"/>
                </a:lnTo>
                <a:lnTo>
                  <a:pt x="393" y="24"/>
                </a:lnTo>
                <a:lnTo>
                  <a:pt x="347" y="28"/>
                </a:lnTo>
                <a:lnTo>
                  <a:pt x="299" y="33"/>
                </a:lnTo>
                <a:lnTo>
                  <a:pt x="255" y="38"/>
                </a:lnTo>
                <a:lnTo>
                  <a:pt x="212" y="43"/>
                </a:lnTo>
                <a:lnTo>
                  <a:pt x="171" y="48"/>
                </a:lnTo>
                <a:lnTo>
                  <a:pt x="135" y="52"/>
                </a:lnTo>
                <a:lnTo>
                  <a:pt x="103" y="57"/>
                </a:lnTo>
                <a:lnTo>
                  <a:pt x="76" y="61"/>
                </a:lnTo>
                <a:lnTo>
                  <a:pt x="57" y="64"/>
                </a:lnTo>
                <a:lnTo>
                  <a:pt x="44" y="66"/>
                </a:lnTo>
                <a:lnTo>
                  <a:pt x="41" y="66"/>
                </a:lnTo>
                <a:lnTo>
                  <a:pt x="46" y="55"/>
                </a:lnTo>
                <a:lnTo>
                  <a:pt x="53" y="45"/>
                </a:lnTo>
                <a:lnTo>
                  <a:pt x="59" y="35"/>
                </a:lnTo>
                <a:lnTo>
                  <a:pt x="68" y="24"/>
                </a:lnTo>
                <a:lnTo>
                  <a:pt x="75" y="14"/>
                </a:lnTo>
                <a:lnTo>
                  <a:pt x="75" y="4"/>
                </a:lnTo>
                <a:lnTo>
                  <a:pt x="69" y="0"/>
                </a:lnTo>
                <a:lnTo>
                  <a:pt x="57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0" name="Freeform 86"/>
          <p:cNvSpPr>
            <a:spLocks/>
          </p:cNvSpPr>
          <p:nvPr/>
        </p:nvSpPr>
        <p:spPr bwMode="auto">
          <a:xfrm rot="497617">
            <a:off x="4430699" y="2157396"/>
            <a:ext cx="47625" cy="30162"/>
          </a:xfrm>
          <a:custGeom>
            <a:avLst/>
            <a:gdLst/>
            <a:ahLst/>
            <a:cxnLst>
              <a:cxn ang="0">
                <a:pos x="93" y="73"/>
              </a:cxn>
              <a:cxn ang="0">
                <a:pos x="98" y="75"/>
              </a:cxn>
              <a:cxn ang="0">
                <a:pos x="103" y="73"/>
              </a:cxn>
              <a:cxn ang="0">
                <a:pos x="107" y="71"/>
              </a:cxn>
              <a:cxn ang="0">
                <a:pos x="109" y="66"/>
              </a:cxn>
              <a:cxn ang="0">
                <a:pos x="109" y="62"/>
              </a:cxn>
              <a:cxn ang="0">
                <a:pos x="109" y="57"/>
              </a:cxn>
              <a:cxn ang="0">
                <a:pos x="105" y="54"/>
              </a:cxn>
              <a:cxn ang="0">
                <a:pos x="101" y="52"/>
              </a:cxn>
              <a:cxn ang="0">
                <a:pos x="87" y="45"/>
              </a:cxn>
              <a:cxn ang="0">
                <a:pos x="73" y="35"/>
              </a:cxn>
              <a:cxn ang="0">
                <a:pos x="57" y="26"/>
              </a:cxn>
              <a:cxn ang="0">
                <a:pos x="43" y="16"/>
              </a:cxn>
              <a:cxn ang="0">
                <a:pos x="28" y="7"/>
              </a:cxn>
              <a:cxn ang="0">
                <a:pos x="16" y="2"/>
              </a:cxn>
              <a:cxn ang="0">
                <a:pos x="5" y="0"/>
              </a:cxn>
              <a:cxn ang="0">
                <a:pos x="0" y="2"/>
              </a:cxn>
              <a:cxn ang="0">
                <a:pos x="0" y="7"/>
              </a:cxn>
              <a:cxn ang="0">
                <a:pos x="5" y="16"/>
              </a:cxn>
              <a:cxn ang="0">
                <a:pos x="16" y="24"/>
              </a:cxn>
              <a:cxn ang="0">
                <a:pos x="30" y="35"/>
              </a:cxn>
              <a:cxn ang="0">
                <a:pos x="46" y="45"/>
              </a:cxn>
              <a:cxn ang="0">
                <a:pos x="62" y="56"/>
              </a:cxn>
              <a:cxn ang="0">
                <a:pos x="78" y="66"/>
              </a:cxn>
              <a:cxn ang="0">
                <a:pos x="93" y="73"/>
              </a:cxn>
            </a:cxnLst>
            <a:rect l="0" t="0" r="r" b="b"/>
            <a:pathLst>
              <a:path w="109" h="75">
                <a:moveTo>
                  <a:pt x="93" y="73"/>
                </a:moveTo>
                <a:lnTo>
                  <a:pt x="98" y="75"/>
                </a:lnTo>
                <a:lnTo>
                  <a:pt x="103" y="73"/>
                </a:lnTo>
                <a:lnTo>
                  <a:pt x="107" y="71"/>
                </a:lnTo>
                <a:lnTo>
                  <a:pt x="109" y="66"/>
                </a:lnTo>
                <a:lnTo>
                  <a:pt x="109" y="62"/>
                </a:lnTo>
                <a:lnTo>
                  <a:pt x="109" y="57"/>
                </a:lnTo>
                <a:lnTo>
                  <a:pt x="105" y="54"/>
                </a:lnTo>
                <a:lnTo>
                  <a:pt x="101" y="52"/>
                </a:lnTo>
                <a:lnTo>
                  <a:pt x="87" y="45"/>
                </a:lnTo>
                <a:lnTo>
                  <a:pt x="73" y="35"/>
                </a:lnTo>
                <a:lnTo>
                  <a:pt x="57" y="26"/>
                </a:lnTo>
                <a:lnTo>
                  <a:pt x="43" y="16"/>
                </a:lnTo>
                <a:lnTo>
                  <a:pt x="28" y="7"/>
                </a:lnTo>
                <a:lnTo>
                  <a:pt x="16" y="2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5" y="16"/>
                </a:lnTo>
                <a:lnTo>
                  <a:pt x="16" y="24"/>
                </a:lnTo>
                <a:lnTo>
                  <a:pt x="30" y="35"/>
                </a:lnTo>
                <a:lnTo>
                  <a:pt x="46" y="45"/>
                </a:lnTo>
                <a:lnTo>
                  <a:pt x="62" y="56"/>
                </a:lnTo>
                <a:lnTo>
                  <a:pt x="78" y="66"/>
                </a:lnTo>
                <a:lnTo>
                  <a:pt x="93" y="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1" name="Freeform 87"/>
          <p:cNvSpPr>
            <a:spLocks/>
          </p:cNvSpPr>
          <p:nvPr/>
        </p:nvSpPr>
        <p:spPr bwMode="auto">
          <a:xfrm rot="497617">
            <a:off x="4459274" y="2154221"/>
            <a:ext cx="52388" cy="30162"/>
          </a:xfrm>
          <a:custGeom>
            <a:avLst/>
            <a:gdLst/>
            <a:ahLst/>
            <a:cxnLst>
              <a:cxn ang="0">
                <a:pos x="103" y="75"/>
              </a:cxn>
              <a:cxn ang="0">
                <a:pos x="107" y="76"/>
              </a:cxn>
              <a:cxn ang="0">
                <a:pos x="110" y="76"/>
              </a:cxn>
              <a:cxn ang="0">
                <a:pos x="114" y="75"/>
              </a:cxn>
              <a:cxn ang="0">
                <a:pos x="116" y="71"/>
              </a:cxn>
              <a:cxn ang="0">
                <a:pos x="118" y="68"/>
              </a:cxn>
              <a:cxn ang="0">
                <a:pos x="118" y="62"/>
              </a:cxn>
              <a:cxn ang="0">
                <a:pos x="116" y="59"/>
              </a:cxn>
              <a:cxn ang="0">
                <a:pos x="112" y="57"/>
              </a:cxn>
              <a:cxn ang="0">
                <a:pos x="98" y="49"/>
              </a:cxn>
              <a:cxn ang="0">
                <a:pos x="80" y="38"/>
              </a:cxn>
              <a:cxn ang="0">
                <a:pos x="64" y="26"/>
              </a:cxn>
              <a:cxn ang="0">
                <a:pos x="46" y="16"/>
              </a:cxn>
              <a:cxn ang="0">
                <a:pos x="30" y="9"/>
              </a:cxn>
              <a:cxn ang="0">
                <a:pos x="16" y="2"/>
              </a:cxn>
              <a:cxn ang="0">
                <a:pos x="5" y="0"/>
              </a:cxn>
              <a:cxn ang="0">
                <a:pos x="0" y="2"/>
              </a:cxn>
              <a:cxn ang="0">
                <a:pos x="0" y="7"/>
              </a:cxn>
              <a:cxn ang="0">
                <a:pos x="7" y="16"/>
              </a:cxn>
              <a:cxn ang="0">
                <a:pos x="18" y="26"/>
              </a:cxn>
              <a:cxn ang="0">
                <a:pos x="34" y="37"/>
              </a:cxn>
              <a:cxn ang="0">
                <a:pos x="50" y="47"/>
              </a:cxn>
              <a:cxn ang="0">
                <a:pos x="70" y="57"/>
              </a:cxn>
              <a:cxn ang="0">
                <a:pos x="87" y="68"/>
              </a:cxn>
              <a:cxn ang="0">
                <a:pos x="103" y="75"/>
              </a:cxn>
            </a:cxnLst>
            <a:rect l="0" t="0" r="r" b="b"/>
            <a:pathLst>
              <a:path w="118" h="76">
                <a:moveTo>
                  <a:pt x="103" y="75"/>
                </a:moveTo>
                <a:lnTo>
                  <a:pt x="107" y="76"/>
                </a:lnTo>
                <a:lnTo>
                  <a:pt x="110" y="76"/>
                </a:lnTo>
                <a:lnTo>
                  <a:pt x="114" y="75"/>
                </a:lnTo>
                <a:lnTo>
                  <a:pt x="116" y="71"/>
                </a:lnTo>
                <a:lnTo>
                  <a:pt x="118" y="68"/>
                </a:lnTo>
                <a:lnTo>
                  <a:pt x="118" y="62"/>
                </a:lnTo>
                <a:lnTo>
                  <a:pt x="116" y="59"/>
                </a:lnTo>
                <a:lnTo>
                  <a:pt x="112" y="57"/>
                </a:lnTo>
                <a:lnTo>
                  <a:pt x="98" y="49"/>
                </a:lnTo>
                <a:lnTo>
                  <a:pt x="80" y="38"/>
                </a:lnTo>
                <a:lnTo>
                  <a:pt x="64" y="26"/>
                </a:lnTo>
                <a:lnTo>
                  <a:pt x="46" y="16"/>
                </a:lnTo>
                <a:lnTo>
                  <a:pt x="30" y="9"/>
                </a:lnTo>
                <a:lnTo>
                  <a:pt x="16" y="2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7" y="16"/>
                </a:lnTo>
                <a:lnTo>
                  <a:pt x="18" y="26"/>
                </a:lnTo>
                <a:lnTo>
                  <a:pt x="34" y="37"/>
                </a:lnTo>
                <a:lnTo>
                  <a:pt x="50" y="47"/>
                </a:lnTo>
                <a:lnTo>
                  <a:pt x="70" y="57"/>
                </a:lnTo>
                <a:lnTo>
                  <a:pt x="87" y="68"/>
                </a:lnTo>
                <a:lnTo>
                  <a:pt x="103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2" name="Freeform 88"/>
          <p:cNvSpPr>
            <a:spLocks/>
          </p:cNvSpPr>
          <p:nvPr/>
        </p:nvSpPr>
        <p:spPr bwMode="auto">
          <a:xfrm rot="497617">
            <a:off x="4464037" y="2116121"/>
            <a:ext cx="109537" cy="80962"/>
          </a:xfrm>
          <a:custGeom>
            <a:avLst/>
            <a:gdLst/>
            <a:ahLst/>
            <a:cxnLst>
              <a:cxn ang="0">
                <a:pos x="231" y="199"/>
              </a:cxn>
              <a:cxn ang="0">
                <a:pos x="235" y="202"/>
              </a:cxn>
              <a:cxn ang="0">
                <a:pos x="239" y="204"/>
              </a:cxn>
              <a:cxn ang="0">
                <a:pos x="242" y="204"/>
              </a:cxn>
              <a:cxn ang="0">
                <a:pos x="246" y="202"/>
              </a:cxn>
              <a:cxn ang="0">
                <a:pos x="249" y="199"/>
              </a:cxn>
              <a:cxn ang="0">
                <a:pos x="251" y="195"/>
              </a:cxn>
              <a:cxn ang="0">
                <a:pos x="251" y="190"/>
              </a:cxn>
              <a:cxn ang="0">
                <a:pos x="249" y="187"/>
              </a:cxn>
              <a:cxn ang="0">
                <a:pos x="244" y="175"/>
              </a:cxn>
              <a:cxn ang="0">
                <a:pos x="237" y="164"/>
              </a:cxn>
              <a:cxn ang="0">
                <a:pos x="228" y="154"/>
              </a:cxn>
              <a:cxn ang="0">
                <a:pos x="217" y="145"/>
              </a:cxn>
              <a:cxn ang="0">
                <a:pos x="187" y="125"/>
              </a:cxn>
              <a:cxn ang="0">
                <a:pos x="155" y="100"/>
              </a:cxn>
              <a:cxn ang="0">
                <a:pos x="119" y="74"/>
              </a:cxn>
              <a:cxn ang="0">
                <a:pos x="85" y="50"/>
              </a:cxn>
              <a:cxn ang="0">
                <a:pos x="55" y="28"/>
              </a:cxn>
              <a:cxn ang="0">
                <a:pos x="28" y="12"/>
              </a:cxn>
              <a:cxn ang="0">
                <a:pos x="11" y="2"/>
              </a:cxn>
              <a:cxn ang="0">
                <a:pos x="0" y="0"/>
              </a:cxn>
              <a:cxn ang="0">
                <a:pos x="3" y="9"/>
              </a:cxn>
              <a:cxn ang="0">
                <a:pos x="21" y="26"/>
              </a:cxn>
              <a:cxn ang="0">
                <a:pos x="48" y="48"/>
              </a:cxn>
              <a:cxn ang="0">
                <a:pos x="84" y="76"/>
              </a:cxn>
              <a:cxn ang="0">
                <a:pos x="123" y="107"/>
              </a:cxn>
              <a:cxn ang="0">
                <a:pos x="162" y="140"/>
              </a:cxn>
              <a:cxn ang="0">
                <a:pos x="199" y="171"/>
              </a:cxn>
              <a:cxn ang="0">
                <a:pos x="231" y="199"/>
              </a:cxn>
            </a:cxnLst>
            <a:rect l="0" t="0" r="r" b="b"/>
            <a:pathLst>
              <a:path w="251" h="204">
                <a:moveTo>
                  <a:pt x="231" y="199"/>
                </a:moveTo>
                <a:lnTo>
                  <a:pt x="235" y="202"/>
                </a:lnTo>
                <a:lnTo>
                  <a:pt x="239" y="204"/>
                </a:lnTo>
                <a:lnTo>
                  <a:pt x="242" y="204"/>
                </a:lnTo>
                <a:lnTo>
                  <a:pt x="246" y="202"/>
                </a:lnTo>
                <a:lnTo>
                  <a:pt x="249" y="199"/>
                </a:lnTo>
                <a:lnTo>
                  <a:pt x="251" y="195"/>
                </a:lnTo>
                <a:lnTo>
                  <a:pt x="251" y="190"/>
                </a:lnTo>
                <a:lnTo>
                  <a:pt x="249" y="187"/>
                </a:lnTo>
                <a:lnTo>
                  <a:pt x="244" y="175"/>
                </a:lnTo>
                <a:lnTo>
                  <a:pt x="237" y="164"/>
                </a:lnTo>
                <a:lnTo>
                  <a:pt x="228" y="154"/>
                </a:lnTo>
                <a:lnTo>
                  <a:pt x="217" y="145"/>
                </a:lnTo>
                <a:lnTo>
                  <a:pt x="187" y="125"/>
                </a:lnTo>
                <a:lnTo>
                  <a:pt x="155" y="100"/>
                </a:lnTo>
                <a:lnTo>
                  <a:pt x="119" y="74"/>
                </a:lnTo>
                <a:lnTo>
                  <a:pt x="85" y="50"/>
                </a:lnTo>
                <a:lnTo>
                  <a:pt x="55" y="28"/>
                </a:lnTo>
                <a:lnTo>
                  <a:pt x="28" y="12"/>
                </a:lnTo>
                <a:lnTo>
                  <a:pt x="11" y="2"/>
                </a:lnTo>
                <a:lnTo>
                  <a:pt x="0" y="0"/>
                </a:lnTo>
                <a:lnTo>
                  <a:pt x="3" y="9"/>
                </a:lnTo>
                <a:lnTo>
                  <a:pt x="21" y="26"/>
                </a:lnTo>
                <a:lnTo>
                  <a:pt x="48" y="48"/>
                </a:lnTo>
                <a:lnTo>
                  <a:pt x="84" y="76"/>
                </a:lnTo>
                <a:lnTo>
                  <a:pt x="123" y="107"/>
                </a:lnTo>
                <a:lnTo>
                  <a:pt x="162" y="140"/>
                </a:lnTo>
                <a:lnTo>
                  <a:pt x="199" y="171"/>
                </a:lnTo>
                <a:lnTo>
                  <a:pt x="231" y="1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3" name="Freeform 89"/>
          <p:cNvSpPr>
            <a:spLocks/>
          </p:cNvSpPr>
          <p:nvPr/>
        </p:nvSpPr>
        <p:spPr bwMode="auto">
          <a:xfrm rot="497617">
            <a:off x="4410062" y="2270108"/>
            <a:ext cx="273050" cy="42863"/>
          </a:xfrm>
          <a:custGeom>
            <a:avLst/>
            <a:gdLst/>
            <a:ahLst/>
            <a:cxnLst>
              <a:cxn ang="0">
                <a:pos x="50" y="5"/>
              </a:cxn>
              <a:cxn ang="0">
                <a:pos x="32" y="22"/>
              </a:cxn>
              <a:cxn ang="0">
                <a:pos x="14" y="43"/>
              </a:cxn>
              <a:cxn ang="0">
                <a:pos x="2" y="62"/>
              </a:cxn>
              <a:cxn ang="0">
                <a:pos x="2" y="84"/>
              </a:cxn>
              <a:cxn ang="0">
                <a:pos x="19" y="102"/>
              </a:cxn>
              <a:cxn ang="0">
                <a:pos x="44" y="105"/>
              </a:cxn>
              <a:cxn ang="0">
                <a:pos x="71" y="103"/>
              </a:cxn>
              <a:cxn ang="0">
                <a:pos x="116" y="98"/>
              </a:cxn>
              <a:cxn ang="0">
                <a:pos x="185" y="88"/>
              </a:cxn>
              <a:cxn ang="0">
                <a:pos x="255" y="77"/>
              </a:cxn>
              <a:cxn ang="0">
                <a:pos x="324" y="67"/>
              </a:cxn>
              <a:cxn ang="0">
                <a:pos x="390" y="60"/>
              </a:cxn>
              <a:cxn ang="0">
                <a:pos x="452" y="55"/>
              </a:cxn>
              <a:cxn ang="0">
                <a:pos x="515" y="50"/>
              </a:cxn>
              <a:cxn ang="0">
                <a:pos x="577" y="46"/>
              </a:cxn>
              <a:cxn ang="0">
                <a:pos x="616" y="41"/>
              </a:cxn>
              <a:cxn ang="0">
                <a:pos x="623" y="34"/>
              </a:cxn>
              <a:cxn ang="0">
                <a:pos x="623" y="22"/>
              </a:cxn>
              <a:cxn ang="0">
                <a:pos x="616" y="15"/>
              </a:cxn>
              <a:cxn ang="0">
                <a:pos x="575" y="12"/>
              </a:cxn>
              <a:cxn ang="0">
                <a:pos x="504" y="14"/>
              </a:cxn>
              <a:cxn ang="0">
                <a:pos x="433" y="19"/>
              </a:cxn>
              <a:cxn ang="0">
                <a:pos x="361" y="27"/>
              </a:cxn>
              <a:cxn ang="0">
                <a:pos x="290" y="36"/>
              </a:cxn>
              <a:cxn ang="0">
                <a:pos x="221" y="46"/>
              </a:cxn>
              <a:cxn ang="0">
                <a:pos x="149" y="57"/>
              </a:cxn>
              <a:cxn ang="0">
                <a:pos x="80" y="65"/>
              </a:cxn>
              <a:cxn ang="0">
                <a:pos x="41" y="62"/>
              </a:cxn>
              <a:cxn ang="0">
                <a:pos x="53" y="43"/>
              </a:cxn>
              <a:cxn ang="0">
                <a:pos x="68" y="22"/>
              </a:cxn>
              <a:cxn ang="0">
                <a:pos x="71" y="1"/>
              </a:cxn>
              <a:cxn ang="0">
                <a:pos x="57" y="1"/>
              </a:cxn>
            </a:cxnLst>
            <a:rect l="0" t="0" r="r" b="b"/>
            <a:pathLst>
              <a:path w="625" h="105">
                <a:moveTo>
                  <a:pt x="57" y="1"/>
                </a:moveTo>
                <a:lnTo>
                  <a:pt x="50" y="5"/>
                </a:lnTo>
                <a:lnTo>
                  <a:pt x="43" y="14"/>
                </a:lnTo>
                <a:lnTo>
                  <a:pt x="32" y="22"/>
                </a:lnTo>
                <a:lnTo>
                  <a:pt x="23" y="33"/>
                </a:lnTo>
                <a:lnTo>
                  <a:pt x="14" y="43"/>
                </a:lnTo>
                <a:lnTo>
                  <a:pt x="7" y="53"/>
                </a:lnTo>
                <a:lnTo>
                  <a:pt x="2" y="62"/>
                </a:lnTo>
                <a:lnTo>
                  <a:pt x="0" y="69"/>
                </a:lnTo>
                <a:lnTo>
                  <a:pt x="2" y="84"/>
                </a:lnTo>
                <a:lnTo>
                  <a:pt x="9" y="95"/>
                </a:lnTo>
                <a:lnTo>
                  <a:pt x="19" y="102"/>
                </a:lnTo>
                <a:lnTo>
                  <a:pt x="30" y="103"/>
                </a:lnTo>
                <a:lnTo>
                  <a:pt x="44" y="105"/>
                </a:lnTo>
                <a:lnTo>
                  <a:pt x="57" y="103"/>
                </a:lnTo>
                <a:lnTo>
                  <a:pt x="71" y="103"/>
                </a:lnTo>
                <a:lnTo>
                  <a:pt x="82" y="102"/>
                </a:lnTo>
                <a:lnTo>
                  <a:pt x="116" y="98"/>
                </a:lnTo>
                <a:lnTo>
                  <a:pt x="151" y="93"/>
                </a:lnTo>
                <a:lnTo>
                  <a:pt x="185" y="88"/>
                </a:lnTo>
                <a:lnTo>
                  <a:pt x="221" y="83"/>
                </a:lnTo>
                <a:lnTo>
                  <a:pt x="255" y="77"/>
                </a:lnTo>
                <a:lnTo>
                  <a:pt x="288" y="72"/>
                </a:lnTo>
                <a:lnTo>
                  <a:pt x="324" y="67"/>
                </a:lnTo>
                <a:lnTo>
                  <a:pt x="358" y="64"/>
                </a:lnTo>
                <a:lnTo>
                  <a:pt x="390" y="60"/>
                </a:lnTo>
                <a:lnTo>
                  <a:pt x="420" y="57"/>
                </a:lnTo>
                <a:lnTo>
                  <a:pt x="452" y="55"/>
                </a:lnTo>
                <a:lnTo>
                  <a:pt x="484" y="53"/>
                </a:lnTo>
                <a:lnTo>
                  <a:pt x="515" y="50"/>
                </a:lnTo>
                <a:lnTo>
                  <a:pt x="547" y="48"/>
                </a:lnTo>
                <a:lnTo>
                  <a:pt x="577" y="46"/>
                </a:lnTo>
                <a:lnTo>
                  <a:pt x="609" y="43"/>
                </a:lnTo>
                <a:lnTo>
                  <a:pt x="616" y="41"/>
                </a:lnTo>
                <a:lnTo>
                  <a:pt x="620" y="39"/>
                </a:lnTo>
                <a:lnTo>
                  <a:pt x="623" y="34"/>
                </a:lnTo>
                <a:lnTo>
                  <a:pt x="625" y="29"/>
                </a:lnTo>
                <a:lnTo>
                  <a:pt x="623" y="22"/>
                </a:lnTo>
                <a:lnTo>
                  <a:pt x="621" y="19"/>
                </a:lnTo>
                <a:lnTo>
                  <a:pt x="616" y="15"/>
                </a:lnTo>
                <a:lnTo>
                  <a:pt x="611" y="14"/>
                </a:lnTo>
                <a:lnTo>
                  <a:pt x="575" y="12"/>
                </a:lnTo>
                <a:lnTo>
                  <a:pt x="539" y="14"/>
                </a:lnTo>
                <a:lnTo>
                  <a:pt x="504" y="14"/>
                </a:lnTo>
                <a:lnTo>
                  <a:pt x="468" y="15"/>
                </a:lnTo>
                <a:lnTo>
                  <a:pt x="433" y="19"/>
                </a:lnTo>
                <a:lnTo>
                  <a:pt x="397" y="22"/>
                </a:lnTo>
                <a:lnTo>
                  <a:pt x="361" y="27"/>
                </a:lnTo>
                <a:lnTo>
                  <a:pt x="326" y="31"/>
                </a:lnTo>
                <a:lnTo>
                  <a:pt x="290" y="36"/>
                </a:lnTo>
                <a:lnTo>
                  <a:pt x="256" y="41"/>
                </a:lnTo>
                <a:lnTo>
                  <a:pt x="221" y="46"/>
                </a:lnTo>
                <a:lnTo>
                  <a:pt x="185" y="52"/>
                </a:lnTo>
                <a:lnTo>
                  <a:pt x="149" y="57"/>
                </a:lnTo>
                <a:lnTo>
                  <a:pt x="116" y="62"/>
                </a:lnTo>
                <a:lnTo>
                  <a:pt x="80" y="65"/>
                </a:lnTo>
                <a:lnTo>
                  <a:pt x="44" y="69"/>
                </a:lnTo>
                <a:lnTo>
                  <a:pt x="41" y="62"/>
                </a:lnTo>
                <a:lnTo>
                  <a:pt x="46" y="52"/>
                </a:lnTo>
                <a:lnTo>
                  <a:pt x="53" y="43"/>
                </a:lnTo>
                <a:lnTo>
                  <a:pt x="59" y="34"/>
                </a:lnTo>
                <a:lnTo>
                  <a:pt x="68" y="22"/>
                </a:lnTo>
                <a:lnTo>
                  <a:pt x="73" y="10"/>
                </a:lnTo>
                <a:lnTo>
                  <a:pt x="71" y="1"/>
                </a:lnTo>
                <a:lnTo>
                  <a:pt x="66" y="0"/>
                </a:lnTo>
                <a:lnTo>
                  <a:pt x="57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4" name="Freeform 90"/>
          <p:cNvSpPr>
            <a:spLocks/>
          </p:cNvSpPr>
          <p:nvPr/>
        </p:nvSpPr>
        <p:spPr bwMode="auto">
          <a:xfrm rot="497617">
            <a:off x="4324337" y="2178033"/>
            <a:ext cx="496887" cy="185738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2" y="462"/>
              </a:cxn>
              <a:cxn ang="0">
                <a:pos x="37" y="470"/>
              </a:cxn>
              <a:cxn ang="0">
                <a:pos x="141" y="472"/>
              </a:cxn>
              <a:cxn ang="0">
                <a:pos x="244" y="468"/>
              </a:cxn>
              <a:cxn ang="0">
                <a:pos x="346" y="463"/>
              </a:cxn>
              <a:cxn ang="0">
                <a:pos x="447" y="455"/>
              </a:cxn>
              <a:cxn ang="0">
                <a:pos x="550" y="449"/>
              </a:cxn>
              <a:cxn ang="0">
                <a:pos x="650" y="444"/>
              </a:cxn>
              <a:cxn ang="0">
                <a:pos x="748" y="436"/>
              </a:cxn>
              <a:cxn ang="0">
                <a:pos x="846" y="422"/>
              </a:cxn>
              <a:cxn ang="0">
                <a:pos x="912" y="406"/>
              </a:cxn>
              <a:cxn ang="0">
                <a:pos x="971" y="379"/>
              </a:cxn>
              <a:cxn ang="0">
                <a:pos x="1008" y="332"/>
              </a:cxn>
              <a:cxn ang="0">
                <a:pos x="1072" y="183"/>
              </a:cxn>
              <a:cxn ang="0">
                <a:pos x="1134" y="31"/>
              </a:cxn>
              <a:cxn ang="0">
                <a:pos x="1126" y="9"/>
              </a:cxn>
              <a:cxn ang="0">
                <a:pos x="1094" y="2"/>
              </a:cxn>
              <a:cxn ang="0">
                <a:pos x="1085" y="17"/>
              </a:cxn>
              <a:cxn ang="0">
                <a:pos x="1095" y="28"/>
              </a:cxn>
              <a:cxn ang="0">
                <a:pos x="1090" y="57"/>
              </a:cxn>
              <a:cxn ang="0">
                <a:pos x="1040" y="180"/>
              </a:cxn>
              <a:cxn ang="0">
                <a:pos x="981" y="318"/>
              </a:cxn>
              <a:cxn ang="0">
                <a:pos x="955" y="353"/>
              </a:cxn>
              <a:cxn ang="0">
                <a:pos x="899" y="372"/>
              </a:cxn>
              <a:cxn ang="0">
                <a:pos x="823" y="387"/>
              </a:cxn>
              <a:cxn ang="0">
                <a:pos x="734" y="401"/>
              </a:cxn>
              <a:cxn ang="0">
                <a:pos x="645" y="411"/>
              </a:cxn>
              <a:cxn ang="0">
                <a:pos x="559" y="417"/>
              </a:cxn>
              <a:cxn ang="0">
                <a:pos x="461" y="425"/>
              </a:cxn>
              <a:cxn ang="0">
                <a:pos x="365" y="434"/>
              </a:cxn>
              <a:cxn ang="0">
                <a:pos x="267" y="441"/>
              </a:cxn>
              <a:cxn ang="0">
                <a:pos x="169" y="444"/>
              </a:cxn>
              <a:cxn ang="0">
                <a:pos x="69" y="444"/>
              </a:cxn>
              <a:cxn ang="0">
                <a:pos x="46" y="443"/>
              </a:cxn>
              <a:cxn ang="0">
                <a:pos x="29" y="425"/>
              </a:cxn>
              <a:cxn ang="0">
                <a:pos x="46" y="396"/>
              </a:cxn>
              <a:cxn ang="0">
                <a:pos x="73" y="368"/>
              </a:cxn>
              <a:cxn ang="0">
                <a:pos x="89" y="347"/>
              </a:cxn>
              <a:cxn ang="0">
                <a:pos x="107" y="321"/>
              </a:cxn>
              <a:cxn ang="0">
                <a:pos x="87" y="320"/>
              </a:cxn>
              <a:cxn ang="0">
                <a:pos x="57" y="354"/>
              </a:cxn>
              <a:cxn ang="0">
                <a:pos x="16" y="403"/>
              </a:cxn>
            </a:cxnLst>
            <a:rect l="0" t="0" r="r" b="b"/>
            <a:pathLst>
              <a:path w="1140" h="472">
                <a:moveTo>
                  <a:pt x="4" y="415"/>
                </a:moveTo>
                <a:lnTo>
                  <a:pt x="2" y="420"/>
                </a:lnTo>
                <a:lnTo>
                  <a:pt x="0" y="432"/>
                </a:lnTo>
                <a:lnTo>
                  <a:pt x="0" y="444"/>
                </a:lnTo>
                <a:lnTo>
                  <a:pt x="4" y="455"/>
                </a:lnTo>
                <a:lnTo>
                  <a:pt x="12" y="462"/>
                </a:lnTo>
                <a:lnTo>
                  <a:pt x="23" y="465"/>
                </a:lnTo>
                <a:lnTo>
                  <a:pt x="34" y="468"/>
                </a:lnTo>
                <a:lnTo>
                  <a:pt x="37" y="470"/>
                </a:lnTo>
                <a:lnTo>
                  <a:pt x="71" y="472"/>
                </a:lnTo>
                <a:lnTo>
                  <a:pt x="107" y="472"/>
                </a:lnTo>
                <a:lnTo>
                  <a:pt x="141" y="472"/>
                </a:lnTo>
                <a:lnTo>
                  <a:pt x="175" y="472"/>
                </a:lnTo>
                <a:lnTo>
                  <a:pt x="210" y="470"/>
                </a:lnTo>
                <a:lnTo>
                  <a:pt x="244" y="468"/>
                </a:lnTo>
                <a:lnTo>
                  <a:pt x="278" y="467"/>
                </a:lnTo>
                <a:lnTo>
                  <a:pt x="312" y="465"/>
                </a:lnTo>
                <a:lnTo>
                  <a:pt x="346" y="463"/>
                </a:lnTo>
                <a:lnTo>
                  <a:pt x="379" y="460"/>
                </a:lnTo>
                <a:lnTo>
                  <a:pt x="413" y="458"/>
                </a:lnTo>
                <a:lnTo>
                  <a:pt x="447" y="455"/>
                </a:lnTo>
                <a:lnTo>
                  <a:pt x="481" y="453"/>
                </a:lnTo>
                <a:lnTo>
                  <a:pt x="517" y="451"/>
                </a:lnTo>
                <a:lnTo>
                  <a:pt x="550" y="449"/>
                </a:lnTo>
                <a:lnTo>
                  <a:pt x="584" y="448"/>
                </a:lnTo>
                <a:lnTo>
                  <a:pt x="616" y="446"/>
                </a:lnTo>
                <a:lnTo>
                  <a:pt x="650" y="444"/>
                </a:lnTo>
                <a:lnTo>
                  <a:pt x="682" y="443"/>
                </a:lnTo>
                <a:lnTo>
                  <a:pt x="716" y="439"/>
                </a:lnTo>
                <a:lnTo>
                  <a:pt x="748" y="436"/>
                </a:lnTo>
                <a:lnTo>
                  <a:pt x="780" y="432"/>
                </a:lnTo>
                <a:lnTo>
                  <a:pt x="814" y="427"/>
                </a:lnTo>
                <a:lnTo>
                  <a:pt x="846" y="422"/>
                </a:lnTo>
                <a:lnTo>
                  <a:pt x="867" y="418"/>
                </a:lnTo>
                <a:lnTo>
                  <a:pt x="889" y="413"/>
                </a:lnTo>
                <a:lnTo>
                  <a:pt x="912" y="406"/>
                </a:lnTo>
                <a:lnTo>
                  <a:pt x="933" y="399"/>
                </a:lnTo>
                <a:lnTo>
                  <a:pt x="953" y="391"/>
                </a:lnTo>
                <a:lnTo>
                  <a:pt x="971" y="379"/>
                </a:lnTo>
                <a:lnTo>
                  <a:pt x="988" y="363"/>
                </a:lnTo>
                <a:lnTo>
                  <a:pt x="1003" y="346"/>
                </a:lnTo>
                <a:lnTo>
                  <a:pt x="1008" y="332"/>
                </a:lnTo>
                <a:lnTo>
                  <a:pt x="1024" y="296"/>
                </a:lnTo>
                <a:lnTo>
                  <a:pt x="1047" y="244"/>
                </a:lnTo>
                <a:lnTo>
                  <a:pt x="1072" y="183"/>
                </a:lnTo>
                <a:lnTo>
                  <a:pt x="1099" y="123"/>
                </a:lnTo>
                <a:lnTo>
                  <a:pt x="1120" y="71"/>
                </a:lnTo>
                <a:lnTo>
                  <a:pt x="1134" y="31"/>
                </a:lnTo>
                <a:lnTo>
                  <a:pt x="1140" y="15"/>
                </a:lnTo>
                <a:lnTo>
                  <a:pt x="1136" y="14"/>
                </a:lnTo>
                <a:lnTo>
                  <a:pt x="1126" y="9"/>
                </a:lnTo>
                <a:lnTo>
                  <a:pt x="1113" y="3"/>
                </a:lnTo>
                <a:lnTo>
                  <a:pt x="1101" y="0"/>
                </a:lnTo>
                <a:lnTo>
                  <a:pt x="1094" y="2"/>
                </a:lnTo>
                <a:lnTo>
                  <a:pt x="1090" y="5"/>
                </a:lnTo>
                <a:lnTo>
                  <a:pt x="1086" y="12"/>
                </a:lnTo>
                <a:lnTo>
                  <a:pt x="1085" y="17"/>
                </a:lnTo>
                <a:lnTo>
                  <a:pt x="1086" y="22"/>
                </a:lnTo>
                <a:lnTo>
                  <a:pt x="1090" y="26"/>
                </a:lnTo>
                <a:lnTo>
                  <a:pt x="1095" y="28"/>
                </a:lnTo>
                <a:lnTo>
                  <a:pt x="1101" y="26"/>
                </a:lnTo>
                <a:lnTo>
                  <a:pt x="1095" y="45"/>
                </a:lnTo>
                <a:lnTo>
                  <a:pt x="1090" y="57"/>
                </a:lnTo>
                <a:lnTo>
                  <a:pt x="1079" y="86"/>
                </a:lnTo>
                <a:lnTo>
                  <a:pt x="1061" y="130"/>
                </a:lnTo>
                <a:lnTo>
                  <a:pt x="1040" y="180"/>
                </a:lnTo>
                <a:lnTo>
                  <a:pt x="1019" y="233"/>
                </a:lnTo>
                <a:lnTo>
                  <a:pt x="999" y="280"/>
                </a:lnTo>
                <a:lnTo>
                  <a:pt x="981" y="318"/>
                </a:lnTo>
                <a:lnTo>
                  <a:pt x="971" y="340"/>
                </a:lnTo>
                <a:lnTo>
                  <a:pt x="965" y="347"/>
                </a:lnTo>
                <a:lnTo>
                  <a:pt x="955" y="353"/>
                </a:lnTo>
                <a:lnTo>
                  <a:pt x="940" y="360"/>
                </a:lnTo>
                <a:lnTo>
                  <a:pt x="921" y="365"/>
                </a:lnTo>
                <a:lnTo>
                  <a:pt x="899" y="372"/>
                </a:lnTo>
                <a:lnTo>
                  <a:pt x="876" y="377"/>
                </a:lnTo>
                <a:lnTo>
                  <a:pt x="850" y="382"/>
                </a:lnTo>
                <a:lnTo>
                  <a:pt x="823" y="387"/>
                </a:lnTo>
                <a:lnTo>
                  <a:pt x="794" y="392"/>
                </a:lnTo>
                <a:lnTo>
                  <a:pt x="764" y="398"/>
                </a:lnTo>
                <a:lnTo>
                  <a:pt x="734" y="401"/>
                </a:lnTo>
                <a:lnTo>
                  <a:pt x="704" y="404"/>
                </a:lnTo>
                <a:lnTo>
                  <a:pt x="673" y="408"/>
                </a:lnTo>
                <a:lnTo>
                  <a:pt x="645" y="411"/>
                </a:lnTo>
                <a:lnTo>
                  <a:pt x="618" y="413"/>
                </a:lnTo>
                <a:lnTo>
                  <a:pt x="593" y="415"/>
                </a:lnTo>
                <a:lnTo>
                  <a:pt x="559" y="417"/>
                </a:lnTo>
                <a:lnTo>
                  <a:pt x="527" y="420"/>
                </a:lnTo>
                <a:lnTo>
                  <a:pt x="493" y="422"/>
                </a:lnTo>
                <a:lnTo>
                  <a:pt x="461" y="425"/>
                </a:lnTo>
                <a:lnTo>
                  <a:pt x="429" y="427"/>
                </a:lnTo>
                <a:lnTo>
                  <a:pt x="397" y="430"/>
                </a:lnTo>
                <a:lnTo>
                  <a:pt x="365" y="434"/>
                </a:lnTo>
                <a:lnTo>
                  <a:pt x="331" y="436"/>
                </a:lnTo>
                <a:lnTo>
                  <a:pt x="299" y="439"/>
                </a:lnTo>
                <a:lnTo>
                  <a:pt x="267" y="441"/>
                </a:lnTo>
                <a:lnTo>
                  <a:pt x="235" y="443"/>
                </a:lnTo>
                <a:lnTo>
                  <a:pt x="201" y="444"/>
                </a:lnTo>
                <a:lnTo>
                  <a:pt x="169" y="444"/>
                </a:lnTo>
                <a:lnTo>
                  <a:pt x="137" y="446"/>
                </a:lnTo>
                <a:lnTo>
                  <a:pt x="103" y="446"/>
                </a:lnTo>
                <a:lnTo>
                  <a:pt x="69" y="444"/>
                </a:lnTo>
                <a:lnTo>
                  <a:pt x="66" y="444"/>
                </a:lnTo>
                <a:lnTo>
                  <a:pt x="57" y="444"/>
                </a:lnTo>
                <a:lnTo>
                  <a:pt x="46" y="443"/>
                </a:lnTo>
                <a:lnTo>
                  <a:pt x="36" y="439"/>
                </a:lnTo>
                <a:lnTo>
                  <a:pt x="29" y="434"/>
                </a:lnTo>
                <a:lnTo>
                  <a:pt x="29" y="425"/>
                </a:lnTo>
                <a:lnTo>
                  <a:pt x="32" y="417"/>
                </a:lnTo>
                <a:lnTo>
                  <a:pt x="39" y="406"/>
                </a:lnTo>
                <a:lnTo>
                  <a:pt x="46" y="396"/>
                </a:lnTo>
                <a:lnTo>
                  <a:pt x="57" y="385"/>
                </a:lnTo>
                <a:lnTo>
                  <a:pt x="66" y="375"/>
                </a:lnTo>
                <a:lnTo>
                  <a:pt x="73" y="368"/>
                </a:lnTo>
                <a:lnTo>
                  <a:pt x="78" y="361"/>
                </a:lnTo>
                <a:lnTo>
                  <a:pt x="84" y="354"/>
                </a:lnTo>
                <a:lnTo>
                  <a:pt x="89" y="347"/>
                </a:lnTo>
                <a:lnTo>
                  <a:pt x="96" y="342"/>
                </a:lnTo>
                <a:lnTo>
                  <a:pt x="105" y="332"/>
                </a:lnTo>
                <a:lnTo>
                  <a:pt x="107" y="321"/>
                </a:lnTo>
                <a:lnTo>
                  <a:pt x="103" y="316"/>
                </a:lnTo>
                <a:lnTo>
                  <a:pt x="89" y="316"/>
                </a:lnTo>
                <a:lnTo>
                  <a:pt x="87" y="320"/>
                </a:lnTo>
                <a:lnTo>
                  <a:pt x="80" y="328"/>
                </a:lnTo>
                <a:lnTo>
                  <a:pt x="69" y="340"/>
                </a:lnTo>
                <a:lnTo>
                  <a:pt x="57" y="354"/>
                </a:lnTo>
                <a:lnTo>
                  <a:pt x="43" y="372"/>
                </a:lnTo>
                <a:lnTo>
                  <a:pt x="29" y="387"/>
                </a:lnTo>
                <a:lnTo>
                  <a:pt x="16" y="403"/>
                </a:lnTo>
                <a:lnTo>
                  <a:pt x="4" y="4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5" name="Freeform 91"/>
          <p:cNvSpPr>
            <a:spLocks/>
          </p:cNvSpPr>
          <p:nvPr/>
        </p:nvSpPr>
        <p:spPr bwMode="auto">
          <a:xfrm rot="497617">
            <a:off x="4487849" y="2006583"/>
            <a:ext cx="266700" cy="257175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30" y="52"/>
              </a:cxn>
              <a:cxn ang="0">
                <a:pos x="80" y="47"/>
              </a:cxn>
              <a:cxn ang="0">
                <a:pos x="146" y="40"/>
              </a:cxn>
              <a:cxn ang="0">
                <a:pos x="223" y="33"/>
              </a:cxn>
              <a:cxn ang="0">
                <a:pos x="305" y="30"/>
              </a:cxn>
              <a:cxn ang="0">
                <a:pos x="385" y="35"/>
              </a:cxn>
              <a:cxn ang="0">
                <a:pos x="460" y="50"/>
              </a:cxn>
              <a:cxn ang="0">
                <a:pos x="527" y="130"/>
              </a:cxn>
              <a:cxn ang="0">
                <a:pos x="566" y="268"/>
              </a:cxn>
              <a:cxn ang="0">
                <a:pos x="574" y="412"/>
              </a:cxn>
              <a:cxn ang="0">
                <a:pos x="556" y="555"/>
              </a:cxn>
              <a:cxn ang="0">
                <a:pos x="542" y="631"/>
              </a:cxn>
              <a:cxn ang="0">
                <a:pos x="547" y="643"/>
              </a:cxn>
              <a:cxn ang="0">
                <a:pos x="558" y="647"/>
              </a:cxn>
              <a:cxn ang="0">
                <a:pos x="568" y="643"/>
              </a:cxn>
              <a:cxn ang="0">
                <a:pos x="595" y="547"/>
              </a:cxn>
              <a:cxn ang="0">
                <a:pos x="613" y="362"/>
              </a:cxn>
              <a:cxn ang="0">
                <a:pos x="604" y="235"/>
              </a:cxn>
              <a:cxn ang="0">
                <a:pos x="591" y="170"/>
              </a:cxn>
              <a:cxn ang="0">
                <a:pos x="568" y="106"/>
              </a:cxn>
              <a:cxn ang="0">
                <a:pos x="533" y="49"/>
              </a:cxn>
              <a:cxn ang="0">
                <a:pos x="486" y="18"/>
              </a:cxn>
              <a:cxn ang="0">
                <a:pos x="442" y="7"/>
              </a:cxn>
              <a:cxn ang="0">
                <a:pos x="397" y="2"/>
              </a:cxn>
              <a:cxn ang="0">
                <a:pos x="353" y="0"/>
              </a:cxn>
              <a:cxn ang="0">
                <a:pos x="308" y="2"/>
              </a:cxn>
              <a:cxn ang="0">
                <a:pos x="258" y="4"/>
              </a:cxn>
              <a:cxn ang="0">
                <a:pos x="203" y="9"/>
              </a:cxn>
              <a:cxn ang="0">
                <a:pos x="150" y="14"/>
              </a:cxn>
              <a:cxn ang="0">
                <a:pos x="98" y="19"/>
              </a:cxn>
              <a:cxn ang="0">
                <a:pos x="54" y="26"/>
              </a:cxn>
              <a:cxn ang="0">
                <a:pos x="22" y="33"/>
              </a:cxn>
              <a:cxn ang="0">
                <a:pos x="4" y="42"/>
              </a:cxn>
            </a:cxnLst>
            <a:rect l="0" t="0" r="r" b="b"/>
            <a:pathLst>
              <a:path w="613" h="647">
                <a:moveTo>
                  <a:pt x="0" y="45"/>
                </a:moveTo>
                <a:lnTo>
                  <a:pt x="4" y="50"/>
                </a:lnTo>
                <a:lnTo>
                  <a:pt x="14" y="52"/>
                </a:lnTo>
                <a:lnTo>
                  <a:pt x="30" y="52"/>
                </a:lnTo>
                <a:lnTo>
                  <a:pt x="52" y="50"/>
                </a:lnTo>
                <a:lnTo>
                  <a:pt x="80" y="47"/>
                </a:lnTo>
                <a:lnTo>
                  <a:pt x="111" y="44"/>
                </a:lnTo>
                <a:lnTo>
                  <a:pt x="146" y="40"/>
                </a:lnTo>
                <a:lnTo>
                  <a:pt x="184" y="37"/>
                </a:lnTo>
                <a:lnTo>
                  <a:pt x="223" y="33"/>
                </a:lnTo>
                <a:lnTo>
                  <a:pt x="264" y="30"/>
                </a:lnTo>
                <a:lnTo>
                  <a:pt x="305" y="30"/>
                </a:lnTo>
                <a:lnTo>
                  <a:pt x="346" y="31"/>
                </a:lnTo>
                <a:lnTo>
                  <a:pt x="385" y="35"/>
                </a:lnTo>
                <a:lnTo>
                  <a:pt x="424" y="42"/>
                </a:lnTo>
                <a:lnTo>
                  <a:pt x="460" y="50"/>
                </a:lnTo>
                <a:lnTo>
                  <a:pt x="492" y="64"/>
                </a:lnTo>
                <a:lnTo>
                  <a:pt x="527" y="130"/>
                </a:lnTo>
                <a:lnTo>
                  <a:pt x="552" y="197"/>
                </a:lnTo>
                <a:lnTo>
                  <a:pt x="566" y="268"/>
                </a:lnTo>
                <a:lnTo>
                  <a:pt x="574" y="339"/>
                </a:lnTo>
                <a:lnTo>
                  <a:pt x="574" y="412"/>
                </a:lnTo>
                <a:lnTo>
                  <a:pt x="568" y="484"/>
                </a:lnTo>
                <a:lnTo>
                  <a:pt x="556" y="555"/>
                </a:lnTo>
                <a:lnTo>
                  <a:pt x="542" y="626"/>
                </a:lnTo>
                <a:lnTo>
                  <a:pt x="542" y="631"/>
                </a:lnTo>
                <a:lnTo>
                  <a:pt x="543" y="638"/>
                </a:lnTo>
                <a:lnTo>
                  <a:pt x="547" y="643"/>
                </a:lnTo>
                <a:lnTo>
                  <a:pt x="552" y="647"/>
                </a:lnTo>
                <a:lnTo>
                  <a:pt x="558" y="647"/>
                </a:lnTo>
                <a:lnTo>
                  <a:pt x="563" y="645"/>
                </a:lnTo>
                <a:lnTo>
                  <a:pt x="568" y="643"/>
                </a:lnTo>
                <a:lnTo>
                  <a:pt x="572" y="638"/>
                </a:lnTo>
                <a:lnTo>
                  <a:pt x="595" y="547"/>
                </a:lnTo>
                <a:lnTo>
                  <a:pt x="609" y="453"/>
                </a:lnTo>
                <a:lnTo>
                  <a:pt x="613" y="362"/>
                </a:lnTo>
                <a:lnTo>
                  <a:pt x="607" y="268"/>
                </a:lnTo>
                <a:lnTo>
                  <a:pt x="604" y="235"/>
                </a:lnTo>
                <a:lnTo>
                  <a:pt x="599" y="203"/>
                </a:lnTo>
                <a:lnTo>
                  <a:pt x="591" y="170"/>
                </a:lnTo>
                <a:lnTo>
                  <a:pt x="581" y="137"/>
                </a:lnTo>
                <a:lnTo>
                  <a:pt x="568" y="106"/>
                </a:lnTo>
                <a:lnTo>
                  <a:pt x="552" y="76"/>
                </a:lnTo>
                <a:lnTo>
                  <a:pt x="533" y="49"/>
                </a:lnTo>
                <a:lnTo>
                  <a:pt x="508" y="24"/>
                </a:lnTo>
                <a:lnTo>
                  <a:pt x="486" y="18"/>
                </a:lnTo>
                <a:lnTo>
                  <a:pt x="465" y="12"/>
                </a:lnTo>
                <a:lnTo>
                  <a:pt x="442" y="7"/>
                </a:lnTo>
                <a:lnTo>
                  <a:pt x="420" y="4"/>
                </a:lnTo>
                <a:lnTo>
                  <a:pt x="397" y="2"/>
                </a:lnTo>
                <a:lnTo>
                  <a:pt x="376" y="0"/>
                </a:lnTo>
                <a:lnTo>
                  <a:pt x="353" y="0"/>
                </a:lnTo>
                <a:lnTo>
                  <a:pt x="331" y="0"/>
                </a:lnTo>
                <a:lnTo>
                  <a:pt x="308" y="2"/>
                </a:lnTo>
                <a:lnTo>
                  <a:pt x="283" y="2"/>
                </a:lnTo>
                <a:lnTo>
                  <a:pt x="258" y="4"/>
                </a:lnTo>
                <a:lnTo>
                  <a:pt x="232" y="7"/>
                </a:lnTo>
                <a:lnTo>
                  <a:pt x="203" y="9"/>
                </a:lnTo>
                <a:lnTo>
                  <a:pt x="176" y="11"/>
                </a:lnTo>
                <a:lnTo>
                  <a:pt x="150" y="14"/>
                </a:lnTo>
                <a:lnTo>
                  <a:pt x="123" y="18"/>
                </a:lnTo>
                <a:lnTo>
                  <a:pt x="98" y="19"/>
                </a:lnTo>
                <a:lnTo>
                  <a:pt x="75" y="23"/>
                </a:lnTo>
                <a:lnTo>
                  <a:pt x="54" y="26"/>
                </a:lnTo>
                <a:lnTo>
                  <a:pt x="36" y="30"/>
                </a:lnTo>
                <a:lnTo>
                  <a:pt x="22" y="33"/>
                </a:lnTo>
                <a:lnTo>
                  <a:pt x="11" y="38"/>
                </a:lnTo>
                <a:lnTo>
                  <a:pt x="4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6" name="Freeform 92"/>
          <p:cNvSpPr>
            <a:spLocks/>
          </p:cNvSpPr>
          <p:nvPr/>
        </p:nvSpPr>
        <p:spPr bwMode="auto">
          <a:xfrm rot="497617">
            <a:off x="4379899" y="2044683"/>
            <a:ext cx="298450" cy="188913"/>
          </a:xfrm>
          <a:custGeom>
            <a:avLst/>
            <a:gdLst/>
            <a:ahLst/>
            <a:cxnLst>
              <a:cxn ang="0">
                <a:pos x="317" y="450"/>
              </a:cxn>
              <a:cxn ang="0">
                <a:pos x="251" y="448"/>
              </a:cxn>
              <a:cxn ang="0">
                <a:pos x="173" y="436"/>
              </a:cxn>
              <a:cxn ang="0">
                <a:pos x="102" y="403"/>
              </a:cxn>
              <a:cxn ang="0">
                <a:pos x="61" y="306"/>
              </a:cxn>
              <a:cxn ang="0">
                <a:pos x="39" y="166"/>
              </a:cxn>
              <a:cxn ang="0">
                <a:pos x="36" y="83"/>
              </a:cxn>
              <a:cxn ang="0">
                <a:pos x="52" y="67"/>
              </a:cxn>
              <a:cxn ang="0">
                <a:pos x="71" y="57"/>
              </a:cxn>
              <a:cxn ang="0">
                <a:pos x="95" y="52"/>
              </a:cxn>
              <a:cxn ang="0">
                <a:pos x="116" y="48"/>
              </a:cxn>
              <a:cxn ang="0">
                <a:pos x="168" y="47"/>
              </a:cxn>
              <a:cxn ang="0">
                <a:pos x="219" y="43"/>
              </a:cxn>
              <a:cxn ang="0">
                <a:pos x="271" y="42"/>
              </a:cxn>
              <a:cxn ang="0">
                <a:pos x="323" y="38"/>
              </a:cxn>
              <a:cxn ang="0">
                <a:pos x="372" y="35"/>
              </a:cxn>
              <a:cxn ang="0">
                <a:pos x="424" y="35"/>
              </a:cxn>
              <a:cxn ang="0">
                <a:pos x="477" y="35"/>
              </a:cxn>
              <a:cxn ang="0">
                <a:pos x="529" y="36"/>
              </a:cxn>
              <a:cxn ang="0">
                <a:pos x="543" y="35"/>
              </a:cxn>
              <a:cxn ang="0">
                <a:pos x="556" y="26"/>
              </a:cxn>
              <a:cxn ang="0">
                <a:pos x="563" y="19"/>
              </a:cxn>
              <a:cxn ang="0">
                <a:pos x="563" y="9"/>
              </a:cxn>
              <a:cxn ang="0">
                <a:pos x="556" y="2"/>
              </a:cxn>
              <a:cxn ang="0">
                <a:pos x="545" y="2"/>
              </a:cxn>
              <a:cxn ang="0">
                <a:pos x="492" y="2"/>
              </a:cxn>
              <a:cxn ang="0">
                <a:pos x="438" y="3"/>
              </a:cxn>
              <a:cxn ang="0">
                <a:pos x="385" y="3"/>
              </a:cxn>
              <a:cxn ang="0">
                <a:pos x="331" y="5"/>
              </a:cxn>
              <a:cxn ang="0">
                <a:pos x="278" y="7"/>
              </a:cxn>
              <a:cxn ang="0">
                <a:pos x="225" y="10"/>
              </a:cxn>
              <a:cxn ang="0">
                <a:pos x="171" y="12"/>
              </a:cxn>
              <a:cxn ang="0">
                <a:pos x="118" y="16"/>
              </a:cxn>
              <a:cxn ang="0">
                <a:pos x="84" y="19"/>
              </a:cxn>
              <a:cxn ang="0">
                <a:pos x="50" y="28"/>
              </a:cxn>
              <a:cxn ang="0">
                <a:pos x="22" y="45"/>
              </a:cxn>
              <a:cxn ang="0">
                <a:pos x="4" y="69"/>
              </a:cxn>
              <a:cxn ang="0">
                <a:pos x="0" y="125"/>
              </a:cxn>
              <a:cxn ang="0">
                <a:pos x="9" y="213"/>
              </a:cxn>
              <a:cxn ang="0">
                <a:pos x="27" y="313"/>
              </a:cxn>
              <a:cxn ang="0">
                <a:pos x="54" y="398"/>
              </a:cxn>
              <a:cxn ang="0">
                <a:pos x="73" y="427"/>
              </a:cxn>
              <a:cxn ang="0">
                <a:pos x="102" y="446"/>
              </a:cxn>
              <a:cxn ang="0">
                <a:pos x="159" y="462"/>
              </a:cxn>
              <a:cxn ang="0">
                <a:pos x="216" y="470"/>
              </a:cxn>
              <a:cxn ang="0">
                <a:pos x="273" y="476"/>
              </a:cxn>
              <a:cxn ang="0">
                <a:pos x="331" y="479"/>
              </a:cxn>
              <a:cxn ang="0">
                <a:pos x="381" y="476"/>
              </a:cxn>
              <a:cxn ang="0">
                <a:pos x="429" y="467"/>
              </a:cxn>
              <a:cxn ang="0">
                <a:pos x="479" y="455"/>
              </a:cxn>
              <a:cxn ang="0">
                <a:pos x="527" y="450"/>
              </a:cxn>
              <a:cxn ang="0">
                <a:pos x="572" y="448"/>
              </a:cxn>
              <a:cxn ang="0">
                <a:pos x="624" y="441"/>
              </a:cxn>
              <a:cxn ang="0">
                <a:pos x="668" y="431"/>
              </a:cxn>
              <a:cxn ang="0">
                <a:pos x="686" y="412"/>
              </a:cxn>
              <a:cxn ang="0">
                <a:pos x="661" y="406"/>
              </a:cxn>
              <a:cxn ang="0">
                <a:pos x="620" y="406"/>
              </a:cxn>
              <a:cxn ang="0">
                <a:pos x="570" y="412"/>
              </a:cxn>
              <a:cxn ang="0">
                <a:pos x="515" y="418"/>
              </a:cxn>
              <a:cxn ang="0">
                <a:pos x="460" y="429"/>
              </a:cxn>
              <a:cxn ang="0">
                <a:pos x="408" y="437"/>
              </a:cxn>
              <a:cxn ang="0">
                <a:pos x="367" y="444"/>
              </a:cxn>
              <a:cxn ang="0">
                <a:pos x="340" y="448"/>
              </a:cxn>
            </a:cxnLst>
            <a:rect l="0" t="0" r="r" b="b"/>
            <a:pathLst>
              <a:path w="686" h="479">
                <a:moveTo>
                  <a:pt x="340" y="448"/>
                </a:moveTo>
                <a:lnTo>
                  <a:pt x="317" y="450"/>
                </a:lnTo>
                <a:lnTo>
                  <a:pt x="287" y="450"/>
                </a:lnTo>
                <a:lnTo>
                  <a:pt x="251" y="448"/>
                </a:lnTo>
                <a:lnTo>
                  <a:pt x="212" y="444"/>
                </a:lnTo>
                <a:lnTo>
                  <a:pt x="173" y="436"/>
                </a:lnTo>
                <a:lnTo>
                  <a:pt x="136" y="424"/>
                </a:lnTo>
                <a:lnTo>
                  <a:pt x="102" y="403"/>
                </a:lnTo>
                <a:lnTo>
                  <a:pt x="77" y="377"/>
                </a:lnTo>
                <a:lnTo>
                  <a:pt x="61" y="306"/>
                </a:lnTo>
                <a:lnTo>
                  <a:pt x="50" y="237"/>
                </a:lnTo>
                <a:lnTo>
                  <a:pt x="39" y="166"/>
                </a:lnTo>
                <a:lnTo>
                  <a:pt x="32" y="95"/>
                </a:lnTo>
                <a:lnTo>
                  <a:pt x="36" y="83"/>
                </a:lnTo>
                <a:lnTo>
                  <a:pt x="43" y="74"/>
                </a:lnTo>
                <a:lnTo>
                  <a:pt x="52" y="67"/>
                </a:lnTo>
                <a:lnTo>
                  <a:pt x="61" y="62"/>
                </a:lnTo>
                <a:lnTo>
                  <a:pt x="71" y="57"/>
                </a:lnTo>
                <a:lnTo>
                  <a:pt x="82" y="54"/>
                </a:lnTo>
                <a:lnTo>
                  <a:pt x="95" y="52"/>
                </a:lnTo>
                <a:lnTo>
                  <a:pt x="105" y="50"/>
                </a:lnTo>
                <a:lnTo>
                  <a:pt x="116" y="48"/>
                </a:lnTo>
                <a:lnTo>
                  <a:pt x="143" y="48"/>
                </a:lnTo>
                <a:lnTo>
                  <a:pt x="168" y="47"/>
                </a:lnTo>
                <a:lnTo>
                  <a:pt x="194" y="45"/>
                </a:lnTo>
                <a:lnTo>
                  <a:pt x="219" y="43"/>
                </a:lnTo>
                <a:lnTo>
                  <a:pt x="244" y="42"/>
                </a:lnTo>
                <a:lnTo>
                  <a:pt x="271" y="42"/>
                </a:lnTo>
                <a:lnTo>
                  <a:pt x="296" y="40"/>
                </a:lnTo>
                <a:lnTo>
                  <a:pt x="323" y="38"/>
                </a:lnTo>
                <a:lnTo>
                  <a:pt x="347" y="36"/>
                </a:lnTo>
                <a:lnTo>
                  <a:pt x="372" y="35"/>
                </a:lnTo>
                <a:lnTo>
                  <a:pt x="399" y="35"/>
                </a:lnTo>
                <a:lnTo>
                  <a:pt x="424" y="35"/>
                </a:lnTo>
                <a:lnTo>
                  <a:pt x="451" y="35"/>
                </a:lnTo>
                <a:lnTo>
                  <a:pt x="477" y="35"/>
                </a:lnTo>
                <a:lnTo>
                  <a:pt x="502" y="35"/>
                </a:lnTo>
                <a:lnTo>
                  <a:pt x="529" y="36"/>
                </a:lnTo>
                <a:lnTo>
                  <a:pt x="536" y="36"/>
                </a:lnTo>
                <a:lnTo>
                  <a:pt x="543" y="35"/>
                </a:lnTo>
                <a:lnTo>
                  <a:pt x="550" y="31"/>
                </a:lnTo>
                <a:lnTo>
                  <a:pt x="556" y="26"/>
                </a:lnTo>
                <a:lnTo>
                  <a:pt x="561" y="24"/>
                </a:lnTo>
                <a:lnTo>
                  <a:pt x="563" y="19"/>
                </a:lnTo>
                <a:lnTo>
                  <a:pt x="565" y="14"/>
                </a:lnTo>
                <a:lnTo>
                  <a:pt x="563" y="9"/>
                </a:lnTo>
                <a:lnTo>
                  <a:pt x="561" y="3"/>
                </a:lnTo>
                <a:lnTo>
                  <a:pt x="556" y="2"/>
                </a:lnTo>
                <a:lnTo>
                  <a:pt x="550" y="0"/>
                </a:lnTo>
                <a:lnTo>
                  <a:pt x="545" y="2"/>
                </a:lnTo>
                <a:lnTo>
                  <a:pt x="518" y="2"/>
                </a:lnTo>
                <a:lnTo>
                  <a:pt x="492" y="2"/>
                </a:lnTo>
                <a:lnTo>
                  <a:pt x="465" y="2"/>
                </a:lnTo>
                <a:lnTo>
                  <a:pt x="438" y="3"/>
                </a:lnTo>
                <a:lnTo>
                  <a:pt x="412" y="3"/>
                </a:lnTo>
                <a:lnTo>
                  <a:pt x="385" y="3"/>
                </a:lnTo>
                <a:lnTo>
                  <a:pt x="358" y="5"/>
                </a:lnTo>
                <a:lnTo>
                  <a:pt x="331" y="5"/>
                </a:lnTo>
                <a:lnTo>
                  <a:pt x="305" y="7"/>
                </a:lnTo>
                <a:lnTo>
                  <a:pt x="278" y="7"/>
                </a:lnTo>
                <a:lnTo>
                  <a:pt x="251" y="9"/>
                </a:lnTo>
                <a:lnTo>
                  <a:pt x="225" y="10"/>
                </a:lnTo>
                <a:lnTo>
                  <a:pt x="198" y="10"/>
                </a:lnTo>
                <a:lnTo>
                  <a:pt x="171" y="12"/>
                </a:lnTo>
                <a:lnTo>
                  <a:pt x="144" y="14"/>
                </a:lnTo>
                <a:lnTo>
                  <a:pt x="118" y="16"/>
                </a:lnTo>
                <a:lnTo>
                  <a:pt x="102" y="17"/>
                </a:lnTo>
                <a:lnTo>
                  <a:pt x="84" y="19"/>
                </a:lnTo>
                <a:lnTo>
                  <a:pt x="66" y="23"/>
                </a:lnTo>
                <a:lnTo>
                  <a:pt x="50" y="28"/>
                </a:lnTo>
                <a:lnTo>
                  <a:pt x="34" y="35"/>
                </a:lnTo>
                <a:lnTo>
                  <a:pt x="22" y="45"/>
                </a:lnTo>
                <a:lnTo>
                  <a:pt x="11" y="55"/>
                </a:lnTo>
                <a:lnTo>
                  <a:pt x="4" y="69"/>
                </a:lnTo>
                <a:lnTo>
                  <a:pt x="0" y="92"/>
                </a:lnTo>
                <a:lnTo>
                  <a:pt x="0" y="125"/>
                </a:lnTo>
                <a:lnTo>
                  <a:pt x="4" y="166"/>
                </a:lnTo>
                <a:lnTo>
                  <a:pt x="9" y="213"/>
                </a:lnTo>
                <a:lnTo>
                  <a:pt x="16" y="263"/>
                </a:lnTo>
                <a:lnTo>
                  <a:pt x="27" y="313"/>
                </a:lnTo>
                <a:lnTo>
                  <a:pt x="39" y="358"/>
                </a:lnTo>
                <a:lnTo>
                  <a:pt x="54" y="398"/>
                </a:lnTo>
                <a:lnTo>
                  <a:pt x="63" y="413"/>
                </a:lnTo>
                <a:lnTo>
                  <a:pt x="73" y="427"/>
                </a:lnTo>
                <a:lnTo>
                  <a:pt x="86" y="439"/>
                </a:lnTo>
                <a:lnTo>
                  <a:pt x="102" y="446"/>
                </a:lnTo>
                <a:lnTo>
                  <a:pt x="130" y="455"/>
                </a:lnTo>
                <a:lnTo>
                  <a:pt x="159" y="462"/>
                </a:lnTo>
                <a:lnTo>
                  <a:pt x="187" y="467"/>
                </a:lnTo>
                <a:lnTo>
                  <a:pt x="216" y="470"/>
                </a:lnTo>
                <a:lnTo>
                  <a:pt x="244" y="474"/>
                </a:lnTo>
                <a:lnTo>
                  <a:pt x="273" y="476"/>
                </a:lnTo>
                <a:lnTo>
                  <a:pt x="303" y="477"/>
                </a:lnTo>
                <a:lnTo>
                  <a:pt x="331" y="479"/>
                </a:lnTo>
                <a:lnTo>
                  <a:pt x="356" y="479"/>
                </a:lnTo>
                <a:lnTo>
                  <a:pt x="381" y="476"/>
                </a:lnTo>
                <a:lnTo>
                  <a:pt x="406" y="472"/>
                </a:lnTo>
                <a:lnTo>
                  <a:pt x="429" y="467"/>
                </a:lnTo>
                <a:lnTo>
                  <a:pt x="454" y="460"/>
                </a:lnTo>
                <a:lnTo>
                  <a:pt x="479" y="455"/>
                </a:lnTo>
                <a:lnTo>
                  <a:pt x="502" y="451"/>
                </a:lnTo>
                <a:lnTo>
                  <a:pt x="527" y="450"/>
                </a:lnTo>
                <a:lnTo>
                  <a:pt x="547" y="450"/>
                </a:lnTo>
                <a:lnTo>
                  <a:pt x="572" y="448"/>
                </a:lnTo>
                <a:lnTo>
                  <a:pt x="599" y="444"/>
                </a:lnTo>
                <a:lnTo>
                  <a:pt x="624" y="441"/>
                </a:lnTo>
                <a:lnTo>
                  <a:pt x="648" y="437"/>
                </a:lnTo>
                <a:lnTo>
                  <a:pt x="668" y="431"/>
                </a:lnTo>
                <a:lnTo>
                  <a:pt x="680" y="422"/>
                </a:lnTo>
                <a:lnTo>
                  <a:pt x="686" y="412"/>
                </a:lnTo>
                <a:lnTo>
                  <a:pt x="675" y="408"/>
                </a:lnTo>
                <a:lnTo>
                  <a:pt x="661" y="406"/>
                </a:lnTo>
                <a:lnTo>
                  <a:pt x="641" y="406"/>
                </a:lnTo>
                <a:lnTo>
                  <a:pt x="620" y="406"/>
                </a:lnTo>
                <a:lnTo>
                  <a:pt x="595" y="408"/>
                </a:lnTo>
                <a:lnTo>
                  <a:pt x="570" y="412"/>
                </a:lnTo>
                <a:lnTo>
                  <a:pt x="542" y="415"/>
                </a:lnTo>
                <a:lnTo>
                  <a:pt x="515" y="418"/>
                </a:lnTo>
                <a:lnTo>
                  <a:pt x="486" y="424"/>
                </a:lnTo>
                <a:lnTo>
                  <a:pt x="460" y="429"/>
                </a:lnTo>
                <a:lnTo>
                  <a:pt x="433" y="432"/>
                </a:lnTo>
                <a:lnTo>
                  <a:pt x="408" y="437"/>
                </a:lnTo>
                <a:lnTo>
                  <a:pt x="387" y="441"/>
                </a:lnTo>
                <a:lnTo>
                  <a:pt x="367" y="444"/>
                </a:lnTo>
                <a:lnTo>
                  <a:pt x="351" y="446"/>
                </a:lnTo>
                <a:lnTo>
                  <a:pt x="340" y="4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7" name="Freeform 93"/>
          <p:cNvSpPr>
            <a:spLocks/>
          </p:cNvSpPr>
          <p:nvPr/>
        </p:nvSpPr>
        <p:spPr bwMode="auto">
          <a:xfrm rot="497617">
            <a:off x="4651362" y="2071671"/>
            <a:ext cx="41275" cy="125412"/>
          </a:xfrm>
          <a:custGeom>
            <a:avLst/>
            <a:gdLst/>
            <a:ahLst/>
            <a:cxnLst>
              <a:cxn ang="0">
                <a:pos x="7" y="31"/>
              </a:cxn>
              <a:cxn ang="0">
                <a:pos x="30" y="60"/>
              </a:cxn>
              <a:cxn ang="0">
                <a:pos x="45" y="93"/>
              </a:cxn>
              <a:cxn ang="0">
                <a:pos x="52" y="128"/>
              </a:cxn>
              <a:cxn ang="0">
                <a:pos x="55" y="162"/>
              </a:cxn>
              <a:cxn ang="0">
                <a:pos x="57" y="199"/>
              </a:cxn>
              <a:cxn ang="0">
                <a:pos x="57" y="235"/>
              </a:cxn>
              <a:cxn ang="0">
                <a:pos x="59" y="270"/>
              </a:cxn>
              <a:cxn ang="0">
                <a:pos x="64" y="302"/>
              </a:cxn>
              <a:cxn ang="0">
                <a:pos x="66" y="309"/>
              </a:cxn>
              <a:cxn ang="0">
                <a:pos x="70" y="313"/>
              </a:cxn>
              <a:cxn ang="0">
                <a:pos x="73" y="316"/>
              </a:cxn>
              <a:cxn ang="0">
                <a:pos x="80" y="318"/>
              </a:cxn>
              <a:cxn ang="0">
                <a:pos x="86" y="316"/>
              </a:cxn>
              <a:cxn ang="0">
                <a:pos x="91" y="311"/>
              </a:cxn>
              <a:cxn ang="0">
                <a:pos x="93" y="308"/>
              </a:cxn>
              <a:cxn ang="0">
                <a:pos x="95" y="301"/>
              </a:cxn>
              <a:cxn ang="0">
                <a:pos x="91" y="263"/>
              </a:cxn>
              <a:cxn ang="0">
                <a:pos x="91" y="221"/>
              </a:cxn>
              <a:cxn ang="0">
                <a:pos x="91" y="178"/>
              </a:cxn>
              <a:cxn ang="0">
                <a:pos x="89" y="136"/>
              </a:cxn>
              <a:cxn ang="0">
                <a:pos x="84" y="95"/>
              </a:cxn>
              <a:cxn ang="0">
                <a:pos x="71" y="57"/>
              </a:cxn>
              <a:cxn ang="0">
                <a:pos x="50" y="26"/>
              </a:cxn>
              <a:cxn ang="0">
                <a:pos x="18" y="0"/>
              </a:cxn>
              <a:cxn ang="0">
                <a:pos x="13" y="2"/>
              </a:cxn>
              <a:cxn ang="0">
                <a:pos x="6" y="7"/>
              </a:cxn>
              <a:cxn ang="0">
                <a:pos x="0" y="15"/>
              </a:cxn>
              <a:cxn ang="0">
                <a:pos x="7" y="31"/>
              </a:cxn>
            </a:cxnLst>
            <a:rect l="0" t="0" r="r" b="b"/>
            <a:pathLst>
              <a:path w="95" h="318">
                <a:moveTo>
                  <a:pt x="7" y="31"/>
                </a:moveTo>
                <a:lnTo>
                  <a:pt x="30" y="60"/>
                </a:lnTo>
                <a:lnTo>
                  <a:pt x="45" y="93"/>
                </a:lnTo>
                <a:lnTo>
                  <a:pt x="52" y="128"/>
                </a:lnTo>
                <a:lnTo>
                  <a:pt x="55" y="162"/>
                </a:lnTo>
                <a:lnTo>
                  <a:pt x="57" y="199"/>
                </a:lnTo>
                <a:lnTo>
                  <a:pt x="57" y="235"/>
                </a:lnTo>
                <a:lnTo>
                  <a:pt x="59" y="270"/>
                </a:lnTo>
                <a:lnTo>
                  <a:pt x="64" y="302"/>
                </a:lnTo>
                <a:lnTo>
                  <a:pt x="66" y="309"/>
                </a:lnTo>
                <a:lnTo>
                  <a:pt x="70" y="313"/>
                </a:lnTo>
                <a:lnTo>
                  <a:pt x="73" y="316"/>
                </a:lnTo>
                <a:lnTo>
                  <a:pt x="80" y="318"/>
                </a:lnTo>
                <a:lnTo>
                  <a:pt x="86" y="316"/>
                </a:lnTo>
                <a:lnTo>
                  <a:pt x="91" y="311"/>
                </a:lnTo>
                <a:lnTo>
                  <a:pt x="93" y="308"/>
                </a:lnTo>
                <a:lnTo>
                  <a:pt x="95" y="301"/>
                </a:lnTo>
                <a:lnTo>
                  <a:pt x="91" y="263"/>
                </a:lnTo>
                <a:lnTo>
                  <a:pt x="91" y="221"/>
                </a:lnTo>
                <a:lnTo>
                  <a:pt x="91" y="178"/>
                </a:lnTo>
                <a:lnTo>
                  <a:pt x="89" y="136"/>
                </a:lnTo>
                <a:lnTo>
                  <a:pt x="84" y="95"/>
                </a:lnTo>
                <a:lnTo>
                  <a:pt x="71" y="57"/>
                </a:lnTo>
                <a:lnTo>
                  <a:pt x="50" y="26"/>
                </a:lnTo>
                <a:lnTo>
                  <a:pt x="18" y="0"/>
                </a:lnTo>
                <a:lnTo>
                  <a:pt x="13" y="2"/>
                </a:lnTo>
                <a:lnTo>
                  <a:pt x="6" y="7"/>
                </a:lnTo>
                <a:lnTo>
                  <a:pt x="0" y="15"/>
                </a:lnTo>
                <a:lnTo>
                  <a:pt x="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8" name="Freeform 94"/>
          <p:cNvSpPr>
            <a:spLocks/>
          </p:cNvSpPr>
          <p:nvPr/>
        </p:nvSpPr>
        <p:spPr bwMode="auto">
          <a:xfrm rot="497617">
            <a:off x="4419587" y="2158983"/>
            <a:ext cx="47625" cy="30163"/>
          </a:xfrm>
          <a:custGeom>
            <a:avLst/>
            <a:gdLst/>
            <a:ahLst/>
            <a:cxnLst>
              <a:cxn ang="0">
                <a:pos x="93" y="74"/>
              </a:cxn>
              <a:cxn ang="0">
                <a:pos x="98" y="74"/>
              </a:cxn>
              <a:cxn ang="0">
                <a:pos x="104" y="73"/>
              </a:cxn>
              <a:cxn ang="0">
                <a:pos x="107" y="71"/>
              </a:cxn>
              <a:cxn ang="0">
                <a:pos x="109" y="67"/>
              </a:cxn>
              <a:cxn ang="0">
                <a:pos x="111" y="62"/>
              </a:cxn>
              <a:cxn ang="0">
                <a:pos x="109" y="57"/>
              </a:cxn>
              <a:cxn ang="0">
                <a:pos x="107" y="53"/>
              </a:cxn>
              <a:cxn ang="0">
                <a:pos x="102" y="52"/>
              </a:cxn>
              <a:cxn ang="0">
                <a:pos x="88" y="45"/>
              </a:cxn>
              <a:cxn ang="0">
                <a:pos x="73" y="36"/>
              </a:cxn>
              <a:cxn ang="0">
                <a:pos x="57" y="26"/>
              </a:cxn>
              <a:cxn ang="0">
                <a:pos x="43" y="15"/>
              </a:cxn>
              <a:cxn ang="0">
                <a:pos x="29" y="9"/>
              </a:cxn>
              <a:cxn ang="0">
                <a:pos x="16" y="2"/>
              </a:cxn>
              <a:cxn ang="0">
                <a:pos x="6" y="0"/>
              </a:cxn>
              <a:cxn ang="0">
                <a:pos x="0" y="2"/>
              </a:cxn>
              <a:cxn ang="0">
                <a:pos x="0" y="7"/>
              </a:cxn>
              <a:cxn ang="0">
                <a:pos x="6" y="15"/>
              </a:cxn>
              <a:cxn ang="0">
                <a:pos x="16" y="26"/>
              </a:cxn>
              <a:cxn ang="0">
                <a:pos x="31" y="36"/>
              </a:cxn>
              <a:cxn ang="0">
                <a:pos x="47" y="47"/>
              </a:cxn>
              <a:cxn ang="0">
                <a:pos x="63" y="57"/>
              </a:cxn>
              <a:cxn ang="0">
                <a:pos x="79" y="67"/>
              </a:cxn>
              <a:cxn ang="0">
                <a:pos x="93" y="74"/>
              </a:cxn>
            </a:cxnLst>
            <a:rect l="0" t="0" r="r" b="b"/>
            <a:pathLst>
              <a:path w="111" h="74">
                <a:moveTo>
                  <a:pt x="93" y="74"/>
                </a:moveTo>
                <a:lnTo>
                  <a:pt x="98" y="74"/>
                </a:lnTo>
                <a:lnTo>
                  <a:pt x="104" y="73"/>
                </a:lnTo>
                <a:lnTo>
                  <a:pt x="107" y="71"/>
                </a:lnTo>
                <a:lnTo>
                  <a:pt x="109" y="67"/>
                </a:lnTo>
                <a:lnTo>
                  <a:pt x="111" y="62"/>
                </a:lnTo>
                <a:lnTo>
                  <a:pt x="109" y="57"/>
                </a:lnTo>
                <a:lnTo>
                  <a:pt x="107" y="53"/>
                </a:lnTo>
                <a:lnTo>
                  <a:pt x="102" y="52"/>
                </a:lnTo>
                <a:lnTo>
                  <a:pt x="88" y="45"/>
                </a:lnTo>
                <a:lnTo>
                  <a:pt x="73" y="36"/>
                </a:lnTo>
                <a:lnTo>
                  <a:pt x="57" y="26"/>
                </a:lnTo>
                <a:lnTo>
                  <a:pt x="43" y="15"/>
                </a:lnTo>
                <a:lnTo>
                  <a:pt x="29" y="9"/>
                </a:lnTo>
                <a:lnTo>
                  <a:pt x="16" y="2"/>
                </a:lnTo>
                <a:lnTo>
                  <a:pt x="6" y="0"/>
                </a:lnTo>
                <a:lnTo>
                  <a:pt x="0" y="2"/>
                </a:lnTo>
                <a:lnTo>
                  <a:pt x="0" y="7"/>
                </a:lnTo>
                <a:lnTo>
                  <a:pt x="6" y="15"/>
                </a:lnTo>
                <a:lnTo>
                  <a:pt x="16" y="26"/>
                </a:lnTo>
                <a:lnTo>
                  <a:pt x="31" y="36"/>
                </a:lnTo>
                <a:lnTo>
                  <a:pt x="47" y="47"/>
                </a:lnTo>
                <a:lnTo>
                  <a:pt x="63" y="57"/>
                </a:lnTo>
                <a:lnTo>
                  <a:pt x="79" y="67"/>
                </a:lnTo>
                <a:lnTo>
                  <a:pt x="93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9" name="Freeform 95"/>
          <p:cNvSpPr>
            <a:spLocks/>
          </p:cNvSpPr>
          <p:nvPr/>
        </p:nvSpPr>
        <p:spPr bwMode="auto">
          <a:xfrm rot="497617">
            <a:off x="4444987" y="2154221"/>
            <a:ext cx="50800" cy="31750"/>
          </a:xfrm>
          <a:custGeom>
            <a:avLst/>
            <a:gdLst/>
            <a:ahLst/>
            <a:cxnLst>
              <a:cxn ang="0">
                <a:pos x="104" y="76"/>
              </a:cxn>
              <a:cxn ang="0">
                <a:pos x="107" y="78"/>
              </a:cxn>
              <a:cxn ang="0">
                <a:pos x="111" y="78"/>
              </a:cxn>
              <a:cxn ang="0">
                <a:pos x="114" y="76"/>
              </a:cxn>
              <a:cxn ang="0">
                <a:pos x="116" y="73"/>
              </a:cxn>
              <a:cxn ang="0">
                <a:pos x="118" y="69"/>
              </a:cxn>
              <a:cxn ang="0">
                <a:pos x="118" y="64"/>
              </a:cxn>
              <a:cxn ang="0">
                <a:pos x="116" y="61"/>
              </a:cxn>
              <a:cxn ang="0">
                <a:pos x="113" y="59"/>
              </a:cxn>
              <a:cxn ang="0">
                <a:pos x="98" y="50"/>
              </a:cxn>
              <a:cxn ang="0">
                <a:pos x="81" y="40"/>
              </a:cxn>
              <a:cxn ang="0">
                <a:pos x="65" y="28"/>
              </a:cxn>
              <a:cxn ang="0">
                <a:pos x="47" y="17"/>
              </a:cxn>
              <a:cxn ang="0">
                <a:pos x="31" y="9"/>
              </a:cxn>
              <a:cxn ang="0">
                <a:pos x="16" y="4"/>
              </a:cxn>
              <a:cxn ang="0">
                <a:pos x="6" y="0"/>
              </a:cxn>
              <a:cxn ang="0">
                <a:pos x="0" y="2"/>
              </a:cxn>
              <a:cxn ang="0">
                <a:pos x="0" y="7"/>
              </a:cxn>
              <a:cxn ang="0">
                <a:pos x="8" y="16"/>
              </a:cxn>
              <a:cxn ang="0">
                <a:pos x="18" y="26"/>
              </a:cxn>
              <a:cxn ang="0">
                <a:pos x="34" y="36"/>
              </a:cxn>
              <a:cxn ang="0">
                <a:pos x="50" y="49"/>
              </a:cxn>
              <a:cxn ang="0">
                <a:pos x="70" y="59"/>
              </a:cxn>
              <a:cxn ang="0">
                <a:pos x="88" y="69"/>
              </a:cxn>
              <a:cxn ang="0">
                <a:pos x="104" y="76"/>
              </a:cxn>
            </a:cxnLst>
            <a:rect l="0" t="0" r="r" b="b"/>
            <a:pathLst>
              <a:path w="118" h="78">
                <a:moveTo>
                  <a:pt x="104" y="76"/>
                </a:moveTo>
                <a:lnTo>
                  <a:pt x="107" y="78"/>
                </a:lnTo>
                <a:lnTo>
                  <a:pt x="111" y="78"/>
                </a:lnTo>
                <a:lnTo>
                  <a:pt x="114" y="76"/>
                </a:lnTo>
                <a:lnTo>
                  <a:pt x="116" y="73"/>
                </a:lnTo>
                <a:lnTo>
                  <a:pt x="118" y="69"/>
                </a:lnTo>
                <a:lnTo>
                  <a:pt x="118" y="64"/>
                </a:lnTo>
                <a:lnTo>
                  <a:pt x="116" y="61"/>
                </a:lnTo>
                <a:lnTo>
                  <a:pt x="113" y="59"/>
                </a:lnTo>
                <a:lnTo>
                  <a:pt x="98" y="50"/>
                </a:lnTo>
                <a:lnTo>
                  <a:pt x="81" y="40"/>
                </a:lnTo>
                <a:lnTo>
                  <a:pt x="65" y="28"/>
                </a:lnTo>
                <a:lnTo>
                  <a:pt x="47" y="17"/>
                </a:lnTo>
                <a:lnTo>
                  <a:pt x="31" y="9"/>
                </a:lnTo>
                <a:lnTo>
                  <a:pt x="16" y="4"/>
                </a:lnTo>
                <a:lnTo>
                  <a:pt x="6" y="0"/>
                </a:lnTo>
                <a:lnTo>
                  <a:pt x="0" y="2"/>
                </a:lnTo>
                <a:lnTo>
                  <a:pt x="0" y="7"/>
                </a:lnTo>
                <a:lnTo>
                  <a:pt x="8" y="16"/>
                </a:lnTo>
                <a:lnTo>
                  <a:pt x="18" y="26"/>
                </a:lnTo>
                <a:lnTo>
                  <a:pt x="34" y="36"/>
                </a:lnTo>
                <a:lnTo>
                  <a:pt x="50" y="49"/>
                </a:lnTo>
                <a:lnTo>
                  <a:pt x="70" y="59"/>
                </a:lnTo>
                <a:lnTo>
                  <a:pt x="88" y="69"/>
                </a:lnTo>
                <a:lnTo>
                  <a:pt x="104" y="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0" name="Freeform 96"/>
          <p:cNvSpPr>
            <a:spLocks/>
          </p:cNvSpPr>
          <p:nvPr/>
        </p:nvSpPr>
        <p:spPr bwMode="auto">
          <a:xfrm rot="497617">
            <a:off x="4443399" y="2120883"/>
            <a:ext cx="109538" cy="80963"/>
          </a:xfrm>
          <a:custGeom>
            <a:avLst/>
            <a:gdLst/>
            <a:ahLst/>
            <a:cxnLst>
              <a:cxn ang="0">
                <a:pos x="232" y="199"/>
              </a:cxn>
              <a:cxn ang="0">
                <a:pos x="235" y="202"/>
              </a:cxn>
              <a:cxn ang="0">
                <a:pos x="239" y="204"/>
              </a:cxn>
              <a:cxn ang="0">
                <a:pos x="244" y="204"/>
              </a:cxn>
              <a:cxn ang="0">
                <a:pos x="248" y="202"/>
              </a:cxn>
              <a:cxn ang="0">
                <a:pos x="250" y="199"/>
              </a:cxn>
              <a:cxn ang="0">
                <a:pos x="251" y="195"/>
              </a:cxn>
              <a:cxn ang="0">
                <a:pos x="251" y="190"/>
              </a:cxn>
              <a:cxn ang="0">
                <a:pos x="250" y="187"/>
              </a:cxn>
              <a:cxn ang="0">
                <a:pos x="244" y="175"/>
              </a:cxn>
              <a:cxn ang="0">
                <a:pos x="237" y="163"/>
              </a:cxn>
              <a:cxn ang="0">
                <a:pos x="230" y="154"/>
              </a:cxn>
              <a:cxn ang="0">
                <a:pos x="219" y="145"/>
              </a:cxn>
              <a:cxn ang="0">
                <a:pos x="189" y="125"/>
              </a:cxn>
              <a:cxn ang="0">
                <a:pos x="155" y="99"/>
              </a:cxn>
              <a:cxn ang="0">
                <a:pos x="120" y="74"/>
              </a:cxn>
              <a:cxn ang="0">
                <a:pos x="86" y="48"/>
              </a:cxn>
              <a:cxn ang="0">
                <a:pos x="56" y="28"/>
              </a:cxn>
              <a:cxn ang="0">
                <a:pos x="29" y="10"/>
              </a:cxn>
              <a:cxn ang="0">
                <a:pos x="11" y="2"/>
              </a:cxn>
              <a:cxn ang="0">
                <a:pos x="0" y="0"/>
              </a:cxn>
              <a:cxn ang="0">
                <a:pos x="4" y="9"/>
              </a:cxn>
              <a:cxn ang="0">
                <a:pos x="22" y="26"/>
              </a:cxn>
              <a:cxn ang="0">
                <a:pos x="50" y="48"/>
              </a:cxn>
              <a:cxn ang="0">
                <a:pos x="84" y="76"/>
              </a:cxn>
              <a:cxn ang="0">
                <a:pos x="123" y="107"/>
              </a:cxn>
              <a:cxn ang="0">
                <a:pos x="164" y="140"/>
              </a:cxn>
              <a:cxn ang="0">
                <a:pos x="200" y="171"/>
              </a:cxn>
              <a:cxn ang="0">
                <a:pos x="232" y="199"/>
              </a:cxn>
            </a:cxnLst>
            <a:rect l="0" t="0" r="r" b="b"/>
            <a:pathLst>
              <a:path w="251" h="204">
                <a:moveTo>
                  <a:pt x="232" y="199"/>
                </a:moveTo>
                <a:lnTo>
                  <a:pt x="235" y="202"/>
                </a:lnTo>
                <a:lnTo>
                  <a:pt x="239" y="204"/>
                </a:lnTo>
                <a:lnTo>
                  <a:pt x="244" y="204"/>
                </a:lnTo>
                <a:lnTo>
                  <a:pt x="248" y="202"/>
                </a:lnTo>
                <a:lnTo>
                  <a:pt x="250" y="199"/>
                </a:lnTo>
                <a:lnTo>
                  <a:pt x="251" y="195"/>
                </a:lnTo>
                <a:lnTo>
                  <a:pt x="251" y="190"/>
                </a:lnTo>
                <a:lnTo>
                  <a:pt x="250" y="187"/>
                </a:lnTo>
                <a:lnTo>
                  <a:pt x="244" y="175"/>
                </a:lnTo>
                <a:lnTo>
                  <a:pt x="237" y="163"/>
                </a:lnTo>
                <a:lnTo>
                  <a:pt x="230" y="154"/>
                </a:lnTo>
                <a:lnTo>
                  <a:pt x="219" y="145"/>
                </a:lnTo>
                <a:lnTo>
                  <a:pt x="189" y="125"/>
                </a:lnTo>
                <a:lnTo>
                  <a:pt x="155" y="99"/>
                </a:lnTo>
                <a:lnTo>
                  <a:pt x="120" y="74"/>
                </a:lnTo>
                <a:lnTo>
                  <a:pt x="86" y="48"/>
                </a:lnTo>
                <a:lnTo>
                  <a:pt x="56" y="28"/>
                </a:lnTo>
                <a:lnTo>
                  <a:pt x="29" y="10"/>
                </a:lnTo>
                <a:lnTo>
                  <a:pt x="11" y="2"/>
                </a:lnTo>
                <a:lnTo>
                  <a:pt x="0" y="0"/>
                </a:lnTo>
                <a:lnTo>
                  <a:pt x="4" y="9"/>
                </a:lnTo>
                <a:lnTo>
                  <a:pt x="22" y="26"/>
                </a:lnTo>
                <a:lnTo>
                  <a:pt x="50" y="48"/>
                </a:lnTo>
                <a:lnTo>
                  <a:pt x="84" y="76"/>
                </a:lnTo>
                <a:lnTo>
                  <a:pt x="123" y="107"/>
                </a:lnTo>
                <a:lnTo>
                  <a:pt x="164" y="140"/>
                </a:lnTo>
                <a:lnTo>
                  <a:pt x="200" y="171"/>
                </a:lnTo>
                <a:lnTo>
                  <a:pt x="232" y="1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1" name="Freeform 97"/>
          <p:cNvSpPr>
            <a:spLocks/>
          </p:cNvSpPr>
          <p:nvPr/>
        </p:nvSpPr>
        <p:spPr bwMode="auto">
          <a:xfrm rot="497617">
            <a:off x="4757724" y="1955783"/>
            <a:ext cx="65088" cy="274638"/>
          </a:xfrm>
          <a:custGeom>
            <a:avLst/>
            <a:gdLst/>
            <a:ahLst/>
            <a:cxnLst>
              <a:cxn ang="0">
                <a:pos x="45" y="693"/>
              </a:cxn>
              <a:cxn ang="0">
                <a:pos x="70" y="667"/>
              </a:cxn>
              <a:cxn ang="0">
                <a:pos x="89" y="644"/>
              </a:cxn>
              <a:cxn ang="0">
                <a:pos x="104" y="620"/>
              </a:cxn>
              <a:cxn ang="0">
                <a:pos x="116" y="598"/>
              </a:cxn>
              <a:cxn ang="0">
                <a:pos x="123" y="574"/>
              </a:cxn>
              <a:cxn ang="0">
                <a:pos x="130" y="548"/>
              </a:cxn>
              <a:cxn ang="0">
                <a:pos x="137" y="518"/>
              </a:cxn>
              <a:cxn ang="0">
                <a:pos x="145" y="484"/>
              </a:cxn>
              <a:cxn ang="0">
                <a:pos x="146" y="475"/>
              </a:cxn>
              <a:cxn ang="0">
                <a:pos x="148" y="468"/>
              </a:cxn>
              <a:cxn ang="0">
                <a:pos x="148" y="459"/>
              </a:cxn>
              <a:cxn ang="0">
                <a:pos x="146" y="453"/>
              </a:cxn>
              <a:cxn ang="0">
                <a:pos x="136" y="408"/>
              </a:cxn>
              <a:cxn ang="0">
                <a:pos x="123" y="352"/>
              </a:cxn>
              <a:cxn ang="0">
                <a:pos x="111" y="290"/>
              </a:cxn>
              <a:cxn ang="0">
                <a:pos x="95" y="226"/>
              </a:cxn>
              <a:cxn ang="0">
                <a:pos x="79" y="162"/>
              </a:cxn>
              <a:cxn ang="0">
                <a:pos x="61" y="102"/>
              </a:cxn>
              <a:cxn ang="0">
                <a:pos x="45" y="50"/>
              </a:cxn>
              <a:cxn ang="0">
                <a:pos x="27" y="8"/>
              </a:cxn>
              <a:cxn ang="0">
                <a:pos x="23" y="3"/>
              </a:cxn>
              <a:cxn ang="0">
                <a:pos x="20" y="1"/>
              </a:cxn>
              <a:cxn ang="0">
                <a:pos x="15" y="0"/>
              </a:cxn>
              <a:cxn ang="0">
                <a:pos x="9" y="1"/>
              </a:cxn>
              <a:cxn ang="0">
                <a:pos x="4" y="3"/>
              </a:cxn>
              <a:cxn ang="0">
                <a:pos x="2" y="8"/>
              </a:cxn>
              <a:cxn ang="0">
                <a:pos x="0" y="12"/>
              </a:cxn>
              <a:cxn ang="0">
                <a:pos x="2" y="17"/>
              </a:cxn>
              <a:cxn ang="0">
                <a:pos x="20" y="55"/>
              </a:cxn>
              <a:cxn ang="0">
                <a:pos x="40" y="110"/>
              </a:cxn>
              <a:cxn ang="0">
                <a:pos x="59" y="178"/>
              </a:cxn>
              <a:cxn ang="0">
                <a:pos x="79" y="250"/>
              </a:cxn>
              <a:cxn ang="0">
                <a:pos x="95" y="323"/>
              </a:cxn>
              <a:cxn ang="0">
                <a:pos x="109" y="387"/>
              </a:cxn>
              <a:cxn ang="0">
                <a:pos x="120" y="439"/>
              </a:cxn>
              <a:cxn ang="0">
                <a:pos x="123" y="472"/>
              </a:cxn>
              <a:cxn ang="0">
                <a:pos x="120" y="496"/>
              </a:cxn>
              <a:cxn ang="0">
                <a:pos x="114" y="517"/>
              </a:cxn>
              <a:cxn ang="0">
                <a:pos x="111" y="536"/>
              </a:cxn>
              <a:cxn ang="0">
                <a:pos x="105" y="555"/>
              </a:cxn>
              <a:cxn ang="0">
                <a:pos x="98" y="574"/>
              </a:cxn>
              <a:cxn ang="0">
                <a:pos x="89" y="594"/>
              </a:cxn>
              <a:cxn ang="0">
                <a:pos x="79" y="617"/>
              </a:cxn>
              <a:cxn ang="0">
                <a:pos x="64" y="641"/>
              </a:cxn>
              <a:cxn ang="0">
                <a:pos x="64" y="636"/>
              </a:cxn>
              <a:cxn ang="0">
                <a:pos x="66" y="615"/>
              </a:cxn>
              <a:cxn ang="0">
                <a:pos x="64" y="596"/>
              </a:cxn>
              <a:cxn ang="0">
                <a:pos x="52" y="587"/>
              </a:cxn>
              <a:cxn ang="0">
                <a:pos x="43" y="605"/>
              </a:cxn>
              <a:cxn ang="0">
                <a:pos x="41" y="641"/>
              </a:cxn>
              <a:cxn ang="0">
                <a:pos x="43" y="677"/>
              </a:cxn>
              <a:cxn ang="0">
                <a:pos x="45" y="693"/>
              </a:cxn>
            </a:cxnLst>
            <a:rect l="0" t="0" r="r" b="b"/>
            <a:pathLst>
              <a:path w="148" h="693">
                <a:moveTo>
                  <a:pt x="45" y="693"/>
                </a:moveTo>
                <a:lnTo>
                  <a:pt x="70" y="667"/>
                </a:lnTo>
                <a:lnTo>
                  <a:pt x="89" y="644"/>
                </a:lnTo>
                <a:lnTo>
                  <a:pt x="104" y="620"/>
                </a:lnTo>
                <a:lnTo>
                  <a:pt x="116" y="598"/>
                </a:lnTo>
                <a:lnTo>
                  <a:pt x="123" y="574"/>
                </a:lnTo>
                <a:lnTo>
                  <a:pt x="130" y="548"/>
                </a:lnTo>
                <a:lnTo>
                  <a:pt x="137" y="518"/>
                </a:lnTo>
                <a:lnTo>
                  <a:pt x="145" y="484"/>
                </a:lnTo>
                <a:lnTo>
                  <a:pt x="146" y="475"/>
                </a:lnTo>
                <a:lnTo>
                  <a:pt x="148" y="468"/>
                </a:lnTo>
                <a:lnTo>
                  <a:pt x="148" y="459"/>
                </a:lnTo>
                <a:lnTo>
                  <a:pt x="146" y="453"/>
                </a:lnTo>
                <a:lnTo>
                  <a:pt x="136" y="408"/>
                </a:lnTo>
                <a:lnTo>
                  <a:pt x="123" y="352"/>
                </a:lnTo>
                <a:lnTo>
                  <a:pt x="111" y="290"/>
                </a:lnTo>
                <a:lnTo>
                  <a:pt x="95" y="226"/>
                </a:lnTo>
                <a:lnTo>
                  <a:pt x="79" y="162"/>
                </a:lnTo>
                <a:lnTo>
                  <a:pt x="61" y="102"/>
                </a:lnTo>
                <a:lnTo>
                  <a:pt x="45" y="50"/>
                </a:lnTo>
                <a:lnTo>
                  <a:pt x="27" y="8"/>
                </a:lnTo>
                <a:lnTo>
                  <a:pt x="23" y="3"/>
                </a:lnTo>
                <a:lnTo>
                  <a:pt x="20" y="1"/>
                </a:lnTo>
                <a:lnTo>
                  <a:pt x="15" y="0"/>
                </a:lnTo>
                <a:lnTo>
                  <a:pt x="9" y="1"/>
                </a:lnTo>
                <a:lnTo>
                  <a:pt x="4" y="3"/>
                </a:lnTo>
                <a:lnTo>
                  <a:pt x="2" y="8"/>
                </a:lnTo>
                <a:lnTo>
                  <a:pt x="0" y="12"/>
                </a:lnTo>
                <a:lnTo>
                  <a:pt x="2" y="17"/>
                </a:lnTo>
                <a:lnTo>
                  <a:pt x="20" y="55"/>
                </a:lnTo>
                <a:lnTo>
                  <a:pt x="40" y="110"/>
                </a:lnTo>
                <a:lnTo>
                  <a:pt x="59" y="178"/>
                </a:lnTo>
                <a:lnTo>
                  <a:pt x="79" y="250"/>
                </a:lnTo>
                <a:lnTo>
                  <a:pt x="95" y="323"/>
                </a:lnTo>
                <a:lnTo>
                  <a:pt x="109" y="387"/>
                </a:lnTo>
                <a:lnTo>
                  <a:pt x="120" y="439"/>
                </a:lnTo>
                <a:lnTo>
                  <a:pt x="123" y="472"/>
                </a:lnTo>
                <a:lnTo>
                  <a:pt x="120" y="496"/>
                </a:lnTo>
                <a:lnTo>
                  <a:pt x="114" y="517"/>
                </a:lnTo>
                <a:lnTo>
                  <a:pt x="111" y="536"/>
                </a:lnTo>
                <a:lnTo>
                  <a:pt x="105" y="555"/>
                </a:lnTo>
                <a:lnTo>
                  <a:pt x="98" y="574"/>
                </a:lnTo>
                <a:lnTo>
                  <a:pt x="89" y="594"/>
                </a:lnTo>
                <a:lnTo>
                  <a:pt x="79" y="617"/>
                </a:lnTo>
                <a:lnTo>
                  <a:pt x="64" y="641"/>
                </a:lnTo>
                <a:lnTo>
                  <a:pt x="64" y="636"/>
                </a:lnTo>
                <a:lnTo>
                  <a:pt x="66" y="615"/>
                </a:lnTo>
                <a:lnTo>
                  <a:pt x="64" y="596"/>
                </a:lnTo>
                <a:lnTo>
                  <a:pt x="52" y="587"/>
                </a:lnTo>
                <a:lnTo>
                  <a:pt x="43" y="605"/>
                </a:lnTo>
                <a:lnTo>
                  <a:pt x="41" y="641"/>
                </a:lnTo>
                <a:lnTo>
                  <a:pt x="43" y="677"/>
                </a:lnTo>
                <a:lnTo>
                  <a:pt x="45" y="6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2" name="Freeform 98"/>
          <p:cNvSpPr>
            <a:spLocks/>
          </p:cNvSpPr>
          <p:nvPr/>
        </p:nvSpPr>
        <p:spPr bwMode="auto">
          <a:xfrm rot="497617">
            <a:off x="4413237" y="1912921"/>
            <a:ext cx="107950" cy="698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25" y="5"/>
              </a:cxn>
              <a:cxn ang="0">
                <a:pos x="189" y="22"/>
              </a:cxn>
              <a:cxn ang="0">
                <a:pos x="146" y="50"/>
              </a:cxn>
              <a:cxn ang="0">
                <a:pos x="100" y="81"/>
              </a:cxn>
              <a:cxn ang="0">
                <a:pos x="59" y="114"/>
              </a:cxn>
              <a:cxn ang="0">
                <a:pos x="23" y="143"/>
              </a:cxn>
              <a:cxn ang="0">
                <a:pos x="4" y="166"/>
              </a:cxn>
              <a:cxn ang="0">
                <a:pos x="0" y="176"/>
              </a:cxn>
              <a:cxn ang="0">
                <a:pos x="23" y="169"/>
              </a:cxn>
              <a:cxn ang="0">
                <a:pos x="52" y="155"/>
              </a:cxn>
              <a:cxn ang="0">
                <a:pos x="88" y="135"/>
              </a:cxn>
              <a:cxn ang="0">
                <a:pos x="125" y="109"/>
              </a:cxn>
              <a:cxn ang="0">
                <a:pos x="162" y="81"/>
              </a:cxn>
              <a:cxn ang="0">
                <a:pos x="196" y="53"/>
              </a:cxn>
              <a:cxn ang="0">
                <a:pos x="226" y="26"/>
              </a:cxn>
              <a:cxn ang="0">
                <a:pos x="248" y="0"/>
              </a:cxn>
            </a:cxnLst>
            <a:rect l="0" t="0" r="r" b="b"/>
            <a:pathLst>
              <a:path w="248" h="176">
                <a:moveTo>
                  <a:pt x="248" y="0"/>
                </a:moveTo>
                <a:lnTo>
                  <a:pt x="225" y="5"/>
                </a:lnTo>
                <a:lnTo>
                  <a:pt x="189" y="22"/>
                </a:lnTo>
                <a:lnTo>
                  <a:pt x="146" y="50"/>
                </a:lnTo>
                <a:lnTo>
                  <a:pt x="100" y="81"/>
                </a:lnTo>
                <a:lnTo>
                  <a:pt x="59" y="114"/>
                </a:lnTo>
                <a:lnTo>
                  <a:pt x="23" y="143"/>
                </a:lnTo>
                <a:lnTo>
                  <a:pt x="4" y="166"/>
                </a:lnTo>
                <a:lnTo>
                  <a:pt x="0" y="176"/>
                </a:lnTo>
                <a:lnTo>
                  <a:pt x="23" y="169"/>
                </a:lnTo>
                <a:lnTo>
                  <a:pt x="52" y="155"/>
                </a:lnTo>
                <a:lnTo>
                  <a:pt x="88" y="135"/>
                </a:lnTo>
                <a:lnTo>
                  <a:pt x="125" y="109"/>
                </a:lnTo>
                <a:lnTo>
                  <a:pt x="162" y="81"/>
                </a:lnTo>
                <a:lnTo>
                  <a:pt x="196" y="53"/>
                </a:lnTo>
                <a:lnTo>
                  <a:pt x="226" y="26"/>
                </a:lnTo>
                <a:lnTo>
                  <a:pt x="2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3" name="Freeform 99"/>
          <p:cNvSpPr>
            <a:spLocks/>
          </p:cNvSpPr>
          <p:nvPr/>
        </p:nvSpPr>
        <p:spPr bwMode="auto">
          <a:xfrm rot="497617">
            <a:off x="4546587" y="1906571"/>
            <a:ext cx="233362" cy="66675"/>
          </a:xfrm>
          <a:custGeom>
            <a:avLst/>
            <a:gdLst/>
            <a:ahLst/>
            <a:cxnLst>
              <a:cxn ang="0">
                <a:pos x="538" y="30"/>
              </a:cxn>
              <a:cxn ang="0">
                <a:pos x="532" y="23"/>
              </a:cxn>
              <a:cxn ang="0">
                <a:pos x="518" y="16"/>
              </a:cxn>
              <a:cxn ang="0">
                <a:pos x="495" y="11"/>
              </a:cxn>
              <a:cxn ang="0">
                <a:pos x="465" y="5"/>
              </a:cxn>
              <a:cxn ang="0">
                <a:pos x="429" y="4"/>
              </a:cxn>
              <a:cxn ang="0">
                <a:pos x="388" y="2"/>
              </a:cxn>
              <a:cxn ang="0">
                <a:pos x="343" y="0"/>
              </a:cxn>
              <a:cxn ang="0">
                <a:pos x="297" y="0"/>
              </a:cxn>
              <a:cxn ang="0">
                <a:pos x="251" y="2"/>
              </a:cxn>
              <a:cxn ang="0">
                <a:pos x="205" y="4"/>
              </a:cxn>
              <a:cxn ang="0">
                <a:pos x="160" y="7"/>
              </a:cxn>
              <a:cxn ang="0">
                <a:pos x="117" y="11"/>
              </a:cxn>
              <a:cxn ang="0">
                <a:pos x="80" y="14"/>
              </a:cxn>
              <a:cxn ang="0">
                <a:pos x="50" y="19"/>
              </a:cxn>
              <a:cxn ang="0">
                <a:pos x="25" y="24"/>
              </a:cxn>
              <a:cxn ang="0">
                <a:pos x="9" y="31"/>
              </a:cxn>
              <a:cxn ang="0">
                <a:pos x="3" y="37"/>
              </a:cxn>
              <a:cxn ang="0">
                <a:pos x="1" y="42"/>
              </a:cxn>
              <a:cxn ang="0">
                <a:pos x="0" y="47"/>
              </a:cxn>
              <a:cxn ang="0">
                <a:pos x="1" y="52"/>
              </a:cxn>
              <a:cxn ang="0">
                <a:pos x="7" y="56"/>
              </a:cxn>
              <a:cxn ang="0">
                <a:pos x="12" y="59"/>
              </a:cxn>
              <a:cxn ang="0">
                <a:pos x="18" y="59"/>
              </a:cxn>
              <a:cxn ang="0">
                <a:pos x="23" y="57"/>
              </a:cxn>
              <a:cxn ang="0">
                <a:pos x="34" y="54"/>
              </a:cxn>
              <a:cxn ang="0">
                <a:pos x="50" y="50"/>
              </a:cxn>
              <a:cxn ang="0">
                <a:pos x="71" y="45"/>
              </a:cxn>
              <a:cxn ang="0">
                <a:pos x="98" y="42"/>
              </a:cxn>
              <a:cxn ang="0">
                <a:pos x="128" y="37"/>
              </a:cxn>
              <a:cxn ang="0">
                <a:pos x="162" y="33"/>
              </a:cxn>
              <a:cxn ang="0">
                <a:pos x="197" y="30"/>
              </a:cxn>
              <a:cxn ang="0">
                <a:pos x="237" y="26"/>
              </a:cxn>
              <a:cxn ang="0">
                <a:pos x="276" y="23"/>
              </a:cxn>
              <a:cxn ang="0">
                <a:pos x="313" y="21"/>
              </a:cxn>
              <a:cxn ang="0">
                <a:pos x="352" y="19"/>
              </a:cxn>
              <a:cxn ang="0">
                <a:pos x="390" y="19"/>
              </a:cxn>
              <a:cxn ang="0">
                <a:pos x="424" y="21"/>
              </a:cxn>
              <a:cxn ang="0">
                <a:pos x="456" y="24"/>
              </a:cxn>
              <a:cxn ang="0">
                <a:pos x="482" y="30"/>
              </a:cxn>
              <a:cxn ang="0">
                <a:pos x="505" y="37"/>
              </a:cxn>
              <a:cxn ang="0">
                <a:pos x="502" y="42"/>
              </a:cxn>
              <a:cxn ang="0">
                <a:pos x="491" y="57"/>
              </a:cxn>
              <a:cxn ang="0">
                <a:pos x="475" y="78"/>
              </a:cxn>
              <a:cxn ang="0">
                <a:pos x="459" y="102"/>
              </a:cxn>
              <a:cxn ang="0">
                <a:pos x="441" y="127"/>
              </a:cxn>
              <a:cxn ang="0">
                <a:pos x="429" y="149"/>
              </a:cxn>
              <a:cxn ang="0">
                <a:pos x="422" y="165"/>
              </a:cxn>
              <a:cxn ang="0">
                <a:pos x="422" y="173"/>
              </a:cxn>
              <a:cxn ang="0">
                <a:pos x="431" y="171"/>
              </a:cxn>
              <a:cxn ang="0">
                <a:pos x="445" y="161"/>
              </a:cxn>
              <a:cxn ang="0">
                <a:pos x="463" y="144"/>
              </a:cxn>
              <a:cxn ang="0">
                <a:pos x="482" y="121"/>
              </a:cxn>
              <a:cxn ang="0">
                <a:pos x="502" y="97"/>
              </a:cxn>
              <a:cxn ang="0">
                <a:pos x="520" y="73"/>
              </a:cxn>
              <a:cxn ang="0">
                <a:pos x="532" y="49"/>
              </a:cxn>
              <a:cxn ang="0">
                <a:pos x="538" y="30"/>
              </a:cxn>
            </a:cxnLst>
            <a:rect l="0" t="0" r="r" b="b"/>
            <a:pathLst>
              <a:path w="538" h="173">
                <a:moveTo>
                  <a:pt x="538" y="30"/>
                </a:moveTo>
                <a:lnTo>
                  <a:pt x="532" y="23"/>
                </a:lnTo>
                <a:lnTo>
                  <a:pt x="518" y="16"/>
                </a:lnTo>
                <a:lnTo>
                  <a:pt x="495" y="11"/>
                </a:lnTo>
                <a:lnTo>
                  <a:pt x="465" y="5"/>
                </a:lnTo>
                <a:lnTo>
                  <a:pt x="429" y="4"/>
                </a:lnTo>
                <a:lnTo>
                  <a:pt x="388" y="2"/>
                </a:lnTo>
                <a:lnTo>
                  <a:pt x="343" y="0"/>
                </a:lnTo>
                <a:lnTo>
                  <a:pt x="297" y="0"/>
                </a:lnTo>
                <a:lnTo>
                  <a:pt x="251" y="2"/>
                </a:lnTo>
                <a:lnTo>
                  <a:pt x="205" y="4"/>
                </a:lnTo>
                <a:lnTo>
                  <a:pt x="160" y="7"/>
                </a:lnTo>
                <a:lnTo>
                  <a:pt x="117" y="11"/>
                </a:lnTo>
                <a:lnTo>
                  <a:pt x="80" y="14"/>
                </a:lnTo>
                <a:lnTo>
                  <a:pt x="50" y="19"/>
                </a:lnTo>
                <a:lnTo>
                  <a:pt x="25" y="24"/>
                </a:lnTo>
                <a:lnTo>
                  <a:pt x="9" y="31"/>
                </a:lnTo>
                <a:lnTo>
                  <a:pt x="3" y="37"/>
                </a:lnTo>
                <a:lnTo>
                  <a:pt x="1" y="42"/>
                </a:lnTo>
                <a:lnTo>
                  <a:pt x="0" y="47"/>
                </a:lnTo>
                <a:lnTo>
                  <a:pt x="1" y="52"/>
                </a:lnTo>
                <a:lnTo>
                  <a:pt x="7" y="56"/>
                </a:lnTo>
                <a:lnTo>
                  <a:pt x="12" y="59"/>
                </a:lnTo>
                <a:lnTo>
                  <a:pt x="18" y="59"/>
                </a:lnTo>
                <a:lnTo>
                  <a:pt x="23" y="57"/>
                </a:lnTo>
                <a:lnTo>
                  <a:pt x="34" y="54"/>
                </a:lnTo>
                <a:lnTo>
                  <a:pt x="50" y="50"/>
                </a:lnTo>
                <a:lnTo>
                  <a:pt x="71" y="45"/>
                </a:lnTo>
                <a:lnTo>
                  <a:pt x="98" y="42"/>
                </a:lnTo>
                <a:lnTo>
                  <a:pt x="128" y="37"/>
                </a:lnTo>
                <a:lnTo>
                  <a:pt x="162" y="33"/>
                </a:lnTo>
                <a:lnTo>
                  <a:pt x="197" y="30"/>
                </a:lnTo>
                <a:lnTo>
                  <a:pt x="237" y="26"/>
                </a:lnTo>
                <a:lnTo>
                  <a:pt x="276" y="23"/>
                </a:lnTo>
                <a:lnTo>
                  <a:pt x="313" y="21"/>
                </a:lnTo>
                <a:lnTo>
                  <a:pt x="352" y="19"/>
                </a:lnTo>
                <a:lnTo>
                  <a:pt x="390" y="19"/>
                </a:lnTo>
                <a:lnTo>
                  <a:pt x="424" y="21"/>
                </a:lnTo>
                <a:lnTo>
                  <a:pt x="456" y="24"/>
                </a:lnTo>
                <a:lnTo>
                  <a:pt x="482" y="30"/>
                </a:lnTo>
                <a:lnTo>
                  <a:pt x="505" y="37"/>
                </a:lnTo>
                <a:lnTo>
                  <a:pt x="502" y="42"/>
                </a:lnTo>
                <a:lnTo>
                  <a:pt x="491" y="57"/>
                </a:lnTo>
                <a:lnTo>
                  <a:pt x="475" y="78"/>
                </a:lnTo>
                <a:lnTo>
                  <a:pt x="459" y="102"/>
                </a:lnTo>
                <a:lnTo>
                  <a:pt x="441" y="127"/>
                </a:lnTo>
                <a:lnTo>
                  <a:pt x="429" y="149"/>
                </a:lnTo>
                <a:lnTo>
                  <a:pt x="422" y="165"/>
                </a:lnTo>
                <a:lnTo>
                  <a:pt x="422" y="173"/>
                </a:lnTo>
                <a:lnTo>
                  <a:pt x="431" y="171"/>
                </a:lnTo>
                <a:lnTo>
                  <a:pt x="445" y="161"/>
                </a:lnTo>
                <a:lnTo>
                  <a:pt x="463" y="144"/>
                </a:lnTo>
                <a:lnTo>
                  <a:pt x="482" y="121"/>
                </a:lnTo>
                <a:lnTo>
                  <a:pt x="502" y="97"/>
                </a:lnTo>
                <a:lnTo>
                  <a:pt x="520" y="73"/>
                </a:lnTo>
                <a:lnTo>
                  <a:pt x="532" y="49"/>
                </a:lnTo>
                <a:lnTo>
                  <a:pt x="53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4" name="Freeform 100"/>
          <p:cNvSpPr>
            <a:spLocks/>
          </p:cNvSpPr>
          <p:nvPr/>
        </p:nvSpPr>
        <p:spPr bwMode="auto">
          <a:xfrm rot="497617">
            <a:off x="4338624" y="2003408"/>
            <a:ext cx="352425" cy="269875"/>
          </a:xfrm>
          <a:custGeom>
            <a:avLst/>
            <a:gdLst/>
            <a:ahLst/>
            <a:cxnLst>
              <a:cxn ang="0">
                <a:pos x="37" y="40"/>
              </a:cxn>
              <a:cxn ang="0">
                <a:pos x="7" y="97"/>
              </a:cxn>
              <a:cxn ang="0">
                <a:pos x="0" y="166"/>
              </a:cxn>
              <a:cxn ang="0">
                <a:pos x="4" y="236"/>
              </a:cxn>
              <a:cxn ang="0">
                <a:pos x="16" y="315"/>
              </a:cxn>
              <a:cxn ang="0">
                <a:pos x="39" y="405"/>
              </a:cxn>
              <a:cxn ang="0">
                <a:pos x="64" y="497"/>
              </a:cxn>
              <a:cxn ang="0">
                <a:pos x="89" y="590"/>
              </a:cxn>
              <a:cxn ang="0">
                <a:pos x="110" y="651"/>
              </a:cxn>
              <a:cxn ang="0">
                <a:pos x="137" y="673"/>
              </a:cxn>
              <a:cxn ang="0">
                <a:pos x="192" y="683"/>
              </a:cxn>
              <a:cxn ang="0">
                <a:pos x="272" y="687"/>
              </a:cxn>
              <a:cxn ang="0">
                <a:pos x="354" y="685"/>
              </a:cxn>
              <a:cxn ang="0">
                <a:pos x="438" y="678"/>
              </a:cxn>
              <a:cxn ang="0">
                <a:pos x="524" y="668"/>
              </a:cxn>
              <a:cxn ang="0">
                <a:pos x="607" y="656"/>
              </a:cxn>
              <a:cxn ang="0">
                <a:pos x="687" y="644"/>
              </a:cxn>
              <a:cxn ang="0">
                <a:pos x="764" y="632"/>
              </a:cxn>
              <a:cxn ang="0">
                <a:pos x="807" y="625"/>
              </a:cxn>
              <a:cxn ang="0">
                <a:pos x="810" y="618"/>
              </a:cxn>
              <a:cxn ang="0">
                <a:pos x="809" y="607"/>
              </a:cxn>
              <a:cxn ang="0">
                <a:pos x="801" y="602"/>
              </a:cxn>
              <a:cxn ang="0">
                <a:pos x="759" y="604"/>
              </a:cxn>
              <a:cxn ang="0">
                <a:pos x="680" y="611"/>
              </a:cxn>
              <a:cxn ang="0">
                <a:pos x="598" y="621"/>
              </a:cxn>
              <a:cxn ang="0">
                <a:pos x="515" y="635"/>
              </a:cxn>
              <a:cxn ang="0">
                <a:pos x="431" y="645"/>
              </a:cxn>
              <a:cxn ang="0">
                <a:pos x="347" y="654"/>
              </a:cxn>
              <a:cxn ang="0">
                <a:pos x="265" y="656"/>
              </a:cxn>
              <a:cxn ang="0">
                <a:pos x="187" y="649"/>
              </a:cxn>
              <a:cxn ang="0">
                <a:pos x="144" y="638"/>
              </a:cxn>
              <a:cxn ang="0">
                <a:pos x="137" y="630"/>
              </a:cxn>
              <a:cxn ang="0">
                <a:pos x="123" y="578"/>
              </a:cxn>
              <a:cxn ang="0">
                <a:pos x="96" y="488"/>
              </a:cxn>
              <a:cxn ang="0">
                <a:pos x="73" y="400"/>
              </a:cxn>
              <a:cxn ang="0">
                <a:pos x="52" y="312"/>
              </a:cxn>
              <a:cxn ang="0">
                <a:pos x="37" y="220"/>
              </a:cxn>
              <a:cxn ang="0">
                <a:pos x="37" y="125"/>
              </a:cxn>
              <a:cxn ang="0">
                <a:pos x="68" y="59"/>
              </a:cxn>
              <a:cxn ang="0">
                <a:pos x="125" y="40"/>
              </a:cxn>
              <a:cxn ang="0">
                <a:pos x="189" y="33"/>
              </a:cxn>
              <a:cxn ang="0">
                <a:pos x="246" y="21"/>
              </a:cxn>
              <a:cxn ang="0">
                <a:pos x="262" y="4"/>
              </a:cxn>
              <a:cxn ang="0">
                <a:pos x="221" y="0"/>
              </a:cxn>
              <a:cxn ang="0">
                <a:pos x="159" y="6"/>
              </a:cxn>
              <a:cxn ang="0">
                <a:pos x="93" y="14"/>
              </a:cxn>
            </a:cxnLst>
            <a:rect l="0" t="0" r="r" b="b"/>
            <a:pathLst>
              <a:path w="810" h="687">
                <a:moveTo>
                  <a:pt x="66" y="18"/>
                </a:moveTo>
                <a:lnTo>
                  <a:pt x="37" y="40"/>
                </a:lnTo>
                <a:lnTo>
                  <a:pt x="18" y="68"/>
                </a:lnTo>
                <a:lnTo>
                  <a:pt x="7" y="97"/>
                </a:lnTo>
                <a:lnTo>
                  <a:pt x="2" y="132"/>
                </a:lnTo>
                <a:lnTo>
                  <a:pt x="0" y="166"/>
                </a:lnTo>
                <a:lnTo>
                  <a:pt x="0" y="201"/>
                </a:lnTo>
                <a:lnTo>
                  <a:pt x="4" y="236"/>
                </a:lnTo>
                <a:lnTo>
                  <a:pt x="5" y="268"/>
                </a:lnTo>
                <a:lnTo>
                  <a:pt x="16" y="315"/>
                </a:lnTo>
                <a:lnTo>
                  <a:pt x="28" y="360"/>
                </a:lnTo>
                <a:lnTo>
                  <a:pt x="39" y="405"/>
                </a:lnTo>
                <a:lnTo>
                  <a:pt x="52" y="450"/>
                </a:lnTo>
                <a:lnTo>
                  <a:pt x="64" y="497"/>
                </a:lnTo>
                <a:lnTo>
                  <a:pt x="77" y="542"/>
                </a:lnTo>
                <a:lnTo>
                  <a:pt x="89" y="590"/>
                </a:lnTo>
                <a:lnTo>
                  <a:pt x="103" y="637"/>
                </a:lnTo>
                <a:lnTo>
                  <a:pt x="110" y="651"/>
                </a:lnTo>
                <a:lnTo>
                  <a:pt x="123" y="663"/>
                </a:lnTo>
                <a:lnTo>
                  <a:pt x="137" y="673"/>
                </a:lnTo>
                <a:lnTo>
                  <a:pt x="155" y="678"/>
                </a:lnTo>
                <a:lnTo>
                  <a:pt x="192" y="683"/>
                </a:lnTo>
                <a:lnTo>
                  <a:pt x="232" y="687"/>
                </a:lnTo>
                <a:lnTo>
                  <a:pt x="272" y="687"/>
                </a:lnTo>
                <a:lnTo>
                  <a:pt x="313" y="687"/>
                </a:lnTo>
                <a:lnTo>
                  <a:pt x="354" y="685"/>
                </a:lnTo>
                <a:lnTo>
                  <a:pt x="397" y="683"/>
                </a:lnTo>
                <a:lnTo>
                  <a:pt x="438" y="678"/>
                </a:lnTo>
                <a:lnTo>
                  <a:pt x="481" y="673"/>
                </a:lnTo>
                <a:lnTo>
                  <a:pt x="524" y="668"/>
                </a:lnTo>
                <a:lnTo>
                  <a:pt x="565" y="663"/>
                </a:lnTo>
                <a:lnTo>
                  <a:pt x="607" y="656"/>
                </a:lnTo>
                <a:lnTo>
                  <a:pt x="646" y="649"/>
                </a:lnTo>
                <a:lnTo>
                  <a:pt x="687" y="644"/>
                </a:lnTo>
                <a:lnTo>
                  <a:pt x="727" y="637"/>
                </a:lnTo>
                <a:lnTo>
                  <a:pt x="764" y="632"/>
                </a:lnTo>
                <a:lnTo>
                  <a:pt x="801" y="626"/>
                </a:lnTo>
                <a:lnTo>
                  <a:pt x="807" y="625"/>
                </a:lnTo>
                <a:lnTo>
                  <a:pt x="809" y="621"/>
                </a:lnTo>
                <a:lnTo>
                  <a:pt x="810" y="618"/>
                </a:lnTo>
                <a:lnTo>
                  <a:pt x="810" y="613"/>
                </a:lnTo>
                <a:lnTo>
                  <a:pt x="809" y="607"/>
                </a:lnTo>
                <a:lnTo>
                  <a:pt x="807" y="604"/>
                </a:lnTo>
                <a:lnTo>
                  <a:pt x="801" y="602"/>
                </a:lnTo>
                <a:lnTo>
                  <a:pt x="796" y="602"/>
                </a:lnTo>
                <a:lnTo>
                  <a:pt x="759" y="604"/>
                </a:lnTo>
                <a:lnTo>
                  <a:pt x="721" y="606"/>
                </a:lnTo>
                <a:lnTo>
                  <a:pt x="680" y="611"/>
                </a:lnTo>
                <a:lnTo>
                  <a:pt x="641" y="616"/>
                </a:lnTo>
                <a:lnTo>
                  <a:pt x="598" y="621"/>
                </a:lnTo>
                <a:lnTo>
                  <a:pt x="557" y="628"/>
                </a:lnTo>
                <a:lnTo>
                  <a:pt x="515" y="635"/>
                </a:lnTo>
                <a:lnTo>
                  <a:pt x="474" y="640"/>
                </a:lnTo>
                <a:lnTo>
                  <a:pt x="431" y="645"/>
                </a:lnTo>
                <a:lnTo>
                  <a:pt x="388" y="651"/>
                </a:lnTo>
                <a:lnTo>
                  <a:pt x="347" y="654"/>
                </a:lnTo>
                <a:lnTo>
                  <a:pt x="305" y="656"/>
                </a:lnTo>
                <a:lnTo>
                  <a:pt x="265" y="656"/>
                </a:lnTo>
                <a:lnTo>
                  <a:pt x="224" y="652"/>
                </a:lnTo>
                <a:lnTo>
                  <a:pt x="187" y="649"/>
                </a:lnTo>
                <a:lnTo>
                  <a:pt x="150" y="640"/>
                </a:lnTo>
                <a:lnTo>
                  <a:pt x="144" y="638"/>
                </a:lnTo>
                <a:lnTo>
                  <a:pt x="141" y="633"/>
                </a:lnTo>
                <a:lnTo>
                  <a:pt x="137" y="630"/>
                </a:lnTo>
                <a:lnTo>
                  <a:pt x="135" y="625"/>
                </a:lnTo>
                <a:lnTo>
                  <a:pt x="123" y="578"/>
                </a:lnTo>
                <a:lnTo>
                  <a:pt x="110" y="533"/>
                </a:lnTo>
                <a:lnTo>
                  <a:pt x="96" y="488"/>
                </a:lnTo>
                <a:lnTo>
                  <a:pt x="84" y="445"/>
                </a:lnTo>
                <a:lnTo>
                  <a:pt x="73" y="400"/>
                </a:lnTo>
                <a:lnTo>
                  <a:pt x="62" y="357"/>
                </a:lnTo>
                <a:lnTo>
                  <a:pt x="52" y="312"/>
                </a:lnTo>
                <a:lnTo>
                  <a:pt x="43" y="267"/>
                </a:lnTo>
                <a:lnTo>
                  <a:pt x="37" y="220"/>
                </a:lnTo>
                <a:lnTo>
                  <a:pt x="36" y="172"/>
                </a:lnTo>
                <a:lnTo>
                  <a:pt x="37" y="125"/>
                </a:lnTo>
                <a:lnTo>
                  <a:pt x="46" y="78"/>
                </a:lnTo>
                <a:lnTo>
                  <a:pt x="68" y="59"/>
                </a:lnTo>
                <a:lnTo>
                  <a:pt x="94" y="47"/>
                </a:lnTo>
                <a:lnTo>
                  <a:pt x="125" y="40"/>
                </a:lnTo>
                <a:lnTo>
                  <a:pt x="157" y="35"/>
                </a:lnTo>
                <a:lnTo>
                  <a:pt x="189" y="33"/>
                </a:lnTo>
                <a:lnTo>
                  <a:pt x="219" y="28"/>
                </a:lnTo>
                <a:lnTo>
                  <a:pt x="246" y="21"/>
                </a:lnTo>
                <a:lnTo>
                  <a:pt x="267" y="9"/>
                </a:lnTo>
                <a:lnTo>
                  <a:pt x="262" y="4"/>
                </a:lnTo>
                <a:lnTo>
                  <a:pt x="246" y="0"/>
                </a:lnTo>
                <a:lnTo>
                  <a:pt x="221" y="0"/>
                </a:lnTo>
                <a:lnTo>
                  <a:pt x="191" y="2"/>
                </a:lnTo>
                <a:lnTo>
                  <a:pt x="159" y="6"/>
                </a:lnTo>
                <a:lnTo>
                  <a:pt x="125" y="11"/>
                </a:lnTo>
                <a:lnTo>
                  <a:pt x="93" y="14"/>
                </a:lnTo>
                <a:lnTo>
                  <a:pt x="6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5" name="Freeform 101"/>
          <p:cNvSpPr>
            <a:spLocks/>
          </p:cNvSpPr>
          <p:nvPr/>
        </p:nvSpPr>
        <p:spPr bwMode="auto">
          <a:xfrm rot="497617">
            <a:off x="4259249" y="1970071"/>
            <a:ext cx="55563" cy="204787"/>
          </a:xfrm>
          <a:custGeom>
            <a:avLst/>
            <a:gdLst/>
            <a:ahLst/>
            <a:cxnLst>
              <a:cxn ang="0">
                <a:pos x="32" y="74"/>
              </a:cxn>
              <a:cxn ang="0">
                <a:pos x="16" y="126"/>
              </a:cxn>
              <a:cxn ang="0">
                <a:pos x="5" y="182"/>
              </a:cxn>
              <a:cxn ang="0">
                <a:pos x="0" y="237"/>
              </a:cxn>
              <a:cxn ang="0">
                <a:pos x="0" y="294"/>
              </a:cxn>
              <a:cxn ang="0">
                <a:pos x="5" y="349"/>
              </a:cxn>
              <a:cxn ang="0">
                <a:pos x="16" y="405"/>
              </a:cxn>
              <a:cxn ang="0">
                <a:pos x="32" y="458"/>
              </a:cxn>
              <a:cxn ang="0">
                <a:pos x="53" y="510"/>
              </a:cxn>
              <a:cxn ang="0">
                <a:pos x="57" y="515"/>
              </a:cxn>
              <a:cxn ang="0">
                <a:pos x="62" y="519"/>
              </a:cxn>
              <a:cxn ang="0">
                <a:pos x="67" y="521"/>
              </a:cxn>
              <a:cxn ang="0">
                <a:pos x="74" y="519"/>
              </a:cxn>
              <a:cxn ang="0">
                <a:pos x="80" y="515"/>
              </a:cxn>
              <a:cxn ang="0">
                <a:pos x="83" y="510"/>
              </a:cxn>
              <a:cxn ang="0">
                <a:pos x="83" y="503"/>
              </a:cxn>
              <a:cxn ang="0">
                <a:pos x="81" y="498"/>
              </a:cxn>
              <a:cxn ang="0">
                <a:pos x="67" y="439"/>
              </a:cxn>
              <a:cxn ang="0">
                <a:pos x="51" y="374"/>
              </a:cxn>
              <a:cxn ang="0">
                <a:pos x="41" y="306"/>
              </a:cxn>
              <a:cxn ang="0">
                <a:pos x="35" y="239"/>
              </a:cxn>
              <a:cxn ang="0">
                <a:pos x="37" y="173"/>
              </a:cxn>
              <a:cxn ang="0">
                <a:pos x="51" y="111"/>
              </a:cxn>
              <a:cxn ang="0">
                <a:pos x="80" y="54"/>
              </a:cxn>
              <a:cxn ang="0">
                <a:pos x="126" y="4"/>
              </a:cxn>
              <a:cxn ang="0">
                <a:pos x="114" y="0"/>
              </a:cxn>
              <a:cxn ang="0">
                <a:pos x="101" y="2"/>
              </a:cxn>
              <a:cxn ang="0">
                <a:pos x="87" y="9"/>
              </a:cxn>
              <a:cxn ang="0">
                <a:pos x="73" y="19"/>
              </a:cxn>
              <a:cxn ang="0">
                <a:pos x="60" y="31"/>
              </a:cxn>
              <a:cxn ang="0">
                <a:pos x="48" y="47"/>
              </a:cxn>
              <a:cxn ang="0">
                <a:pos x="39" y="61"/>
              </a:cxn>
              <a:cxn ang="0">
                <a:pos x="32" y="74"/>
              </a:cxn>
            </a:cxnLst>
            <a:rect l="0" t="0" r="r" b="b"/>
            <a:pathLst>
              <a:path w="126" h="521">
                <a:moveTo>
                  <a:pt x="32" y="74"/>
                </a:moveTo>
                <a:lnTo>
                  <a:pt x="16" y="126"/>
                </a:lnTo>
                <a:lnTo>
                  <a:pt x="5" y="182"/>
                </a:lnTo>
                <a:lnTo>
                  <a:pt x="0" y="237"/>
                </a:lnTo>
                <a:lnTo>
                  <a:pt x="0" y="294"/>
                </a:lnTo>
                <a:lnTo>
                  <a:pt x="5" y="349"/>
                </a:lnTo>
                <a:lnTo>
                  <a:pt x="16" y="405"/>
                </a:lnTo>
                <a:lnTo>
                  <a:pt x="32" y="458"/>
                </a:lnTo>
                <a:lnTo>
                  <a:pt x="53" y="510"/>
                </a:lnTo>
                <a:lnTo>
                  <a:pt x="57" y="515"/>
                </a:lnTo>
                <a:lnTo>
                  <a:pt x="62" y="519"/>
                </a:lnTo>
                <a:lnTo>
                  <a:pt x="67" y="521"/>
                </a:lnTo>
                <a:lnTo>
                  <a:pt x="74" y="519"/>
                </a:lnTo>
                <a:lnTo>
                  <a:pt x="80" y="515"/>
                </a:lnTo>
                <a:lnTo>
                  <a:pt x="83" y="510"/>
                </a:lnTo>
                <a:lnTo>
                  <a:pt x="83" y="503"/>
                </a:lnTo>
                <a:lnTo>
                  <a:pt x="81" y="498"/>
                </a:lnTo>
                <a:lnTo>
                  <a:pt x="67" y="439"/>
                </a:lnTo>
                <a:lnTo>
                  <a:pt x="51" y="374"/>
                </a:lnTo>
                <a:lnTo>
                  <a:pt x="41" y="306"/>
                </a:lnTo>
                <a:lnTo>
                  <a:pt x="35" y="239"/>
                </a:lnTo>
                <a:lnTo>
                  <a:pt x="37" y="173"/>
                </a:lnTo>
                <a:lnTo>
                  <a:pt x="51" y="111"/>
                </a:lnTo>
                <a:lnTo>
                  <a:pt x="80" y="54"/>
                </a:lnTo>
                <a:lnTo>
                  <a:pt x="126" y="4"/>
                </a:lnTo>
                <a:lnTo>
                  <a:pt x="114" y="0"/>
                </a:lnTo>
                <a:lnTo>
                  <a:pt x="101" y="2"/>
                </a:lnTo>
                <a:lnTo>
                  <a:pt x="87" y="9"/>
                </a:lnTo>
                <a:lnTo>
                  <a:pt x="73" y="19"/>
                </a:lnTo>
                <a:lnTo>
                  <a:pt x="60" y="31"/>
                </a:lnTo>
                <a:lnTo>
                  <a:pt x="48" y="47"/>
                </a:lnTo>
                <a:lnTo>
                  <a:pt x="39" y="61"/>
                </a:lnTo>
                <a:lnTo>
                  <a:pt x="32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6" name="Freeform 102"/>
          <p:cNvSpPr>
            <a:spLocks/>
          </p:cNvSpPr>
          <p:nvPr/>
        </p:nvSpPr>
        <p:spPr bwMode="auto">
          <a:xfrm rot="497617">
            <a:off x="4208449" y="1987533"/>
            <a:ext cx="34925" cy="134938"/>
          </a:xfrm>
          <a:custGeom>
            <a:avLst/>
            <a:gdLst/>
            <a:ahLst/>
            <a:cxnLst>
              <a:cxn ang="0">
                <a:pos x="17" y="334"/>
              </a:cxn>
              <a:cxn ang="0">
                <a:pos x="23" y="340"/>
              </a:cxn>
              <a:cxn ang="0">
                <a:pos x="30" y="344"/>
              </a:cxn>
              <a:cxn ang="0">
                <a:pos x="39" y="346"/>
              </a:cxn>
              <a:cxn ang="0">
                <a:pos x="48" y="344"/>
              </a:cxn>
              <a:cxn ang="0">
                <a:pos x="55" y="339"/>
              </a:cxn>
              <a:cxn ang="0">
                <a:pos x="58" y="332"/>
              </a:cxn>
              <a:cxn ang="0">
                <a:pos x="60" y="323"/>
              </a:cxn>
              <a:cxn ang="0">
                <a:pos x="58" y="314"/>
              </a:cxn>
              <a:cxn ang="0">
                <a:pos x="50" y="273"/>
              </a:cxn>
              <a:cxn ang="0">
                <a:pos x="48" y="225"/>
              </a:cxn>
              <a:cxn ang="0">
                <a:pos x="53" y="174"/>
              </a:cxn>
              <a:cxn ang="0">
                <a:pos x="60" y="123"/>
              </a:cxn>
              <a:cxn ang="0">
                <a:pos x="69" y="76"/>
              </a:cxn>
              <a:cxn ang="0">
                <a:pos x="78" y="36"/>
              </a:cxn>
              <a:cxn ang="0">
                <a:pos x="82" y="10"/>
              </a:cxn>
              <a:cxn ang="0">
                <a:pos x="78" y="0"/>
              </a:cxn>
              <a:cxn ang="0">
                <a:pos x="62" y="17"/>
              </a:cxn>
              <a:cxn ang="0">
                <a:pos x="44" y="48"/>
              </a:cxn>
              <a:cxn ang="0">
                <a:pos x="28" y="90"/>
              </a:cxn>
              <a:cxn ang="0">
                <a:pos x="14" y="138"/>
              </a:cxn>
              <a:cxn ang="0">
                <a:pos x="5" y="190"/>
              </a:cxn>
              <a:cxn ang="0">
                <a:pos x="0" y="242"/>
              </a:cxn>
              <a:cxn ang="0">
                <a:pos x="5" y="290"/>
              </a:cxn>
              <a:cxn ang="0">
                <a:pos x="17" y="334"/>
              </a:cxn>
            </a:cxnLst>
            <a:rect l="0" t="0" r="r" b="b"/>
            <a:pathLst>
              <a:path w="82" h="346">
                <a:moveTo>
                  <a:pt x="17" y="334"/>
                </a:moveTo>
                <a:lnTo>
                  <a:pt x="23" y="340"/>
                </a:lnTo>
                <a:lnTo>
                  <a:pt x="30" y="344"/>
                </a:lnTo>
                <a:lnTo>
                  <a:pt x="39" y="346"/>
                </a:lnTo>
                <a:lnTo>
                  <a:pt x="48" y="344"/>
                </a:lnTo>
                <a:lnTo>
                  <a:pt x="55" y="339"/>
                </a:lnTo>
                <a:lnTo>
                  <a:pt x="58" y="332"/>
                </a:lnTo>
                <a:lnTo>
                  <a:pt x="60" y="323"/>
                </a:lnTo>
                <a:lnTo>
                  <a:pt x="58" y="314"/>
                </a:lnTo>
                <a:lnTo>
                  <a:pt x="50" y="273"/>
                </a:lnTo>
                <a:lnTo>
                  <a:pt x="48" y="225"/>
                </a:lnTo>
                <a:lnTo>
                  <a:pt x="53" y="174"/>
                </a:lnTo>
                <a:lnTo>
                  <a:pt x="60" y="123"/>
                </a:lnTo>
                <a:lnTo>
                  <a:pt x="69" y="76"/>
                </a:lnTo>
                <a:lnTo>
                  <a:pt x="78" y="36"/>
                </a:lnTo>
                <a:lnTo>
                  <a:pt x="82" y="10"/>
                </a:lnTo>
                <a:lnTo>
                  <a:pt x="78" y="0"/>
                </a:lnTo>
                <a:lnTo>
                  <a:pt x="62" y="17"/>
                </a:lnTo>
                <a:lnTo>
                  <a:pt x="44" y="48"/>
                </a:lnTo>
                <a:lnTo>
                  <a:pt x="28" y="90"/>
                </a:lnTo>
                <a:lnTo>
                  <a:pt x="14" y="138"/>
                </a:lnTo>
                <a:lnTo>
                  <a:pt x="5" y="190"/>
                </a:lnTo>
                <a:lnTo>
                  <a:pt x="0" y="242"/>
                </a:lnTo>
                <a:lnTo>
                  <a:pt x="5" y="290"/>
                </a:lnTo>
                <a:lnTo>
                  <a:pt x="17" y="3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7" name="Freeform 103"/>
          <p:cNvSpPr>
            <a:spLocks/>
          </p:cNvSpPr>
          <p:nvPr/>
        </p:nvSpPr>
        <p:spPr bwMode="auto">
          <a:xfrm rot="497617">
            <a:off x="4835512" y="1976421"/>
            <a:ext cx="93662" cy="1936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1" y="29"/>
              </a:cxn>
              <a:cxn ang="0">
                <a:pos x="42" y="54"/>
              </a:cxn>
              <a:cxn ang="0">
                <a:pos x="62" y="78"/>
              </a:cxn>
              <a:cxn ang="0">
                <a:pos x="82" y="104"/>
              </a:cxn>
              <a:cxn ang="0">
                <a:pos x="99" y="130"/>
              </a:cxn>
              <a:cxn ang="0">
                <a:pos x="117" y="156"/>
              </a:cxn>
              <a:cxn ang="0">
                <a:pos x="132" y="183"/>
              </a:cxn>
              <a:cxn ang="0">
                <a:pos x="146" y="211"/>
              </a:cxn>
              <a:cxn ang="0">
                <a:pos x="169" y="275"/>
              </a:cxn>
              <a:cxn ang="0">
                <a:pos x="181" y="339"/>
              </a:cxn>
              <a:cxn ang="0">
                <a:pos x="183" y="406"/>
              </a:cxn>
              <a:cxn ang="0">
                <a:pos x="174" y="475"/>
              </a:cxn>
              <a:cxn ang="0">
                <a:pos x="174" y="482"/>
              </a:cxn>
              <a:cxn ang="0">
                <a:pos x="176" y="486"/>
              </a:cxn>
              <a:cxn ang="0">
                <a:pos x="181" y="489"/>
              </a:cxn>
              <a:cxn ang="0">
                <a:pos x="187" y="491"/>
              </a:cxn>
              <a:cxn ang="0">
                <a:pos x="192" y="491"/>
              </a:cxn>
              <a:cxn ang="0">
                <a:pos x="197" y="489"/>
              </a:cxn>
              <a:cxn ang="0">
                <a:pos x="201" y="486"/>
              </a:cxn>
              <a:cxn ang="0">
                <a:pos x="203" y="481"/>
              </a:cxn>
              <a:cxn ang="0">
                <a:pos x="215" y="412"/>
              </a:cxn>
              <a:cxn ang="0">
                <a:pos x="215" y="344"/>
              </a:cxn>
              <a:cxn ang="0">
                <a:pos x="201" y="278"/>
              </a:cxn>
              <a:cxn ang="0">
                <a:pos x="178" y="216"/>
              </a:cxn>
              <a:cxn ang="0">
                <a:pos x="146" y="156"/>
              </a:cxn>
              <a:cxn ang="0">
                <a:pos x="105" y="99"/>
              </a:cxn>
              <a:cxn ang="0">
                <a:pos x="59" y="47"/>
              </a:cxn>
              <a:cxn ang="0">
                <a:pos x="9" y="0"/>
              </a:cxn>
              <a:cxn ang="0">
                <a:pos x="7" y="0"/>
              </a:cxn>
              <a:cxn ang="0">
                <a:pos x="3" y="2"/>
              </a:cxn>
              <a:cxn ang="0">
                <a:pos x="0" y="3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215" h="491">
                <a:moveTo>
                  <a:pt x="0" y="7"/>
                </a:moveTo>
                <a:lnTo>
                  <a:pt x="21" y="29"/>
                </a:lnTo>
                <a:lnTo>
                  <a:pt x="42" y="54"/>
                </a:lnTo>
                <a:lnTo>
                  <a:pt x="62" y="78"/>
                </a:lnTo>
                <a:lnTo>
                  <a:pt x="82" y="104"/>
                </a:lnTo>
                <a:lnTo>
                  <a:pt x="99" y="130"/>
                </a:lnTo>
                <a:lnTo>
                  <a:pt x="117" y="156"/>
                </a:lnTo>
                <a:lnTo>
                  <a:pt x="132" y="183"/>
                </a:lnTo>
                <a:lnTo>
                  <a:pt x="146" y="211"/>
                </a:lnTo>
                <a:lnTo>
                  <a:pt x="169" y="275"/>
                </a:lnTo>
                <a:lnTo>
                  <a:pt x="181" y="339"/>
                </a:lnTo>
                <a:lnTo>
                  <a:pt x="183" y="406"/>
                </a:lnTo>
                <a:lnTo>
                  <a:pt x="174" y="475"/>
                </a:lnTo>
                <a:lnTo>
                  <a:pt x="174" y="482"/>
                </a:lnTo>
                <a:lnTo>
                  <a:pt x="176" y="486"/>
                </a:lnTo>
                <a:lnTo>
                  <a:pt x="181" y="489"/>
                </a:lnTo>
                <a:lnTo>
                  <a:pt x="187" y="491"/>
                </a:lnTo>
                <a:lnTo>
                  <a:pt x="192" y="491"/>
                </a:lnTo>
                <a:lnTo>
                  <a:pt x="197" y="489"/>
                </a:lnTo>
                <a:lnTo>
                  <a:pt x="201" y="486"/>
                </a:lnTo>
                <a:lnTo>
                  <a:pt x="203" y="481"/>
                </a:lnTo>
                <a:lnTo>
                  <a:pt x="215" y="412"/>
                </a:lnTo>
                <a:lnTo>
                  <a:pt x="215" y="344"/>
                </a:lnTo>
                <a:lnTo>
                  <a:pt x="201" y="278"/>
                </a:lnTo>
                <a:lnTo>
                  <a:pt x="178" y="216"/>
                </a:lnTo>
                <a:lnTo>
                  <a:pt x="146" y="156"/>
                </a:lnTo>
                <a:lnTo>
                  <a:pt x="105" y="99"/>
                </a:lnTo>
                <a:lnTo>
                  <a:pt x="59" y="47"/>
                </a:lnTo>
                <a:lnTo>
                  <a:pt x="9" y="0"/>
                </a:lnTo>
                <a:lnTo>
                  <a:pt x="7" y="0"/>
                </a:lnTo>
                <a:lnTo>
                  <a:pt x="3" y="2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8" name="Freeform 104"/>
          <p:cNvSpPr>
            <a:spLocks/>
          </p:cNvSpPr>
          <p:nvPr/>
        </p:nvSpPr>
        <p:spPr bwMode="auto">
          <a:xfrm rot="497617">
            <a:off x="4925999" y="2003408"/>
            <a:ext cx="41275" cy="77788"/>
          </a:xfrm>
          <a:custGeom>
            <a:avLst/>
            <a:gdLst/>
            <a:ahLst/>
            <a:cxnLst>
              <a:cxn ang="0">
                <a:pos x="64" y="183"/>
              </a:cxn>
              <a:cxn ang="0">
                <a:pos x="66" y="189"/>
              </a:cxn>
              <a:cxn ang="0">
                <a:pos x="69" y="194"/>
              </a:cxn>
              <a:cxn ang="0">
                <a:pos x="73" y="196"/>
              </a:cxn>
              <a:cxn ang="0">
                <a:pos x="80" y="196"/>
              </a:cxn>
              <a:cxn ang="0">
                <a:pos x="85" y="194"/>
              </a:cxn>
              <a:cxn ang="0">
                <a:pos x="90" y="190"/>
              </a:cxn>
              <a:cxn ang="0">
                <a:pos x="92" y="187"/>
              </a:cxn>
              <a:cxn ang="0">
                <a:pos x="94" y="180"/>
              </a:cxn>
              <a:cxn ang="0">
                <a:pos x="90" y="151"/>
              </a:cxn>
              <a:cxn ang="0">
                <a:pos x="80" y="119"/>
              </a:cxn>
              <a:cxn ang="0">
                <a:pos x="67" y="88"/>
              </a:cxn>
              <a:cxn ang="0">
                <a:pos x="51" y="59"/>
              </a:cxn>
              <a:cxn ang="0">
                <a:pos x="35" y="33"/>
              </a:cxn>
              <a:cxn ang="0">
                <a:pos x="19" y="12"/>
              </a:cxn>
              <a:cxn ang="0">
                <a:pos x="7" y="0"/>
              </a:cxn>
              <a:cxn ang="0">
                <a:pos x="0" y="0"/>
              </a:cxn>
              <a:cxn ang="0">
                <a:pos x="3" y="12"/>
              </a:cxn>
              <a:cxn ang="0">
                <a:pos x="12" y="30"/>
              </a:cxn>
              <a:cxn ang="0">
                <a:pos x="23" y="52"/>
              </a:cxn>
              <a:cxn ang="0">
                <a:pos x="35" y="76"/>
              </a:cxn>
              <a:cxn ang="0">
                <a:pos x="46" y="102"/>
              </a:cxn>
              <a:cxn ang="0">
                <a:pos x="57" y="130"/>
              </a:cxn>
              <a:cxn ang="0">
                <a:pos x="62" y="158"/>
              </a:cxn>
              <a:cxn ang="0">
                <a:pos x="64" y="183"/>
              </a:cxn>
            </a:cxnLst>
            <a:rect l="0" t="0" r="r" b="b"/>
            <a:pathLst>
              <a:path w="94" h="196">
                <a:moveTo>
                  <a:pt x="64" y="183"/>
                </a:moveTo>
                <a:lnTo>
                  <a:pt x="66" y="189"/>
                </a:lnTo>
                <a:lnTo>
                  <a:pt x="69" y="194"/>
                </a:lnTo>
                <a:lnTo>
                  <a:pt x="73" y="196"/>
                </a:lnTo>
                <a:lnTo>
                  <a:pt x="80" y="196"/>
                </a:lnTo>
                <a:lnTo>
                  <a:pt x="85" y="194"/>
                </a:lnTo>
                <a:lnTo>
                  <a:pt x="90" y="190"/>
                </a:lnTo>
                <a:lnTo>
                  <a:pt x="92" y="187"/>
                </a:lnTo>
                <a:lnTo>
                  <a:pt x="94" y="180"/>
                </a:lnTo>
                <a:lnTo>
                  <a:pt x="90" y="151"/>
                </a:lnTo>
                <a:lnTo>
                  <a:pt x="80" y="119"/>
                </a:lnTo>
                <a:lnTo>
                  <a:pt x="67" y="88"/>
                </a:lnTo>
                <a:lnTo>
                  <a:pt x="51" y="59"/>
                </a:lnTo>
                <a:lnTo>
                  <a:pt x="35" y="33"/>
                </a:lnTo>
                <a:lnTo>
                  <a:pt x="19" y="12"/>
                </a:lnTo>
                <a:lnTo>
                  <a:pt x="7" y="0"/>
                </a:lnTo>
                <a:lnTo>
                  <a:pt x="0" y="0"/>
                </a:lnTo>
                <a:lnTo>
                  <a:pt x="3" y="12"/>
                </a:lnTo>
                <a:lnTo>
                  <a:pt x="12" y="30"/>
                </a:lnTo>
                <a:lnTo>
                  <a:pt x="23" y="52"/>
                </a:lnTo>
                <a:lnTo>
                  <a:pt x="35" y="76"/>
                </a:lnTo>
                <a:lnTo>
                  <a:pt x="46" y="102"/>
                </a:lnTo>
                <a:lnTo>
                  <a:pt x="57" y="130"/>
                </a:lnTo>
                <a:lnTo>
                  <a:pt x="62" y="158"/>
                </a:lnTo>
                <a:lnTo>
                  <a:pt x="64" y="1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9" name="Freeform 105"/>
          <p:cNvSpPr>
            <a:spLocks/>
          </p:cNvSpPr>
          <p:nvPr/>
        </p:nvSpPr>
        <p:spPr bwMode="auto">
          <a:xfrm rot="497617">
            <a:off x="4090974" y="2328846"/>
            <a:ext cx="685800" cy="196850"/>
          </a:xfrm>
          <a:custGeom>
            <a:avLst/>
            <a:gdLst/>
            <a:ahLst/>
            <a:cxnLst>
              <a:cxn ang="0">
                <a:pos x="1552" y="7"/>
              </a:cxn>
              <a:cxn ang="0">
                <a:pos x="1497" y="21"/>
              </a:cxn>
              <a:cxn ang="0">
                <a:pos x="1431" y="35"/>
              </a:cxn>
              <a:cxn ang="0">
                <a:pos x="1355" y="49"/>
              </a:cxn>
              <a:cxn ang="0">
                <a:pos x="1269" y="63"/>
              </a:cxn>
              <a:cxn ang="0">
                <a:pos x="1177" y="75"/>
              </a:cxn>
              <a:cxn ang="0">
                <a:pos x="1077" y="87"/>
              </a:cxn>
              <a:cxn ang="0">
                <a:pos x="974" y="99"/>
              </a:cxn>
              <a:cxn ang="0">
                <a:pos x="869" y="109"/>
              </a:cxn>
              <a:cxn ang="0">
                <a:pos x="762" y="120"/>
              </a:cxn>
              <a:cxn ang="0">
                <a:pos x="657" y="128"/>
              </a:cxn>
              <a:cxn ang="0">
                <a:pos x="553" y="137"/>
              </a:cxn>
              <a:cxn ang="0">
                <a:pos x="454" y="144"/>
              </a:cxn>
              <a:cxn ang="0">
                <a:pos x="357" y="151"/>
              </a:cxn>
              <a:cxn ang="0">
                <a:pos x="270" y="156"/>
              </a:cxn>
              <a:cxn ang="0">
                <a:pos x="192" y="160"/>
              </a:cxn>
              <a:cxn ang="0">
                <a:pos x="137" y="189"/>
              </a:cxn>
              <a:cxn ang="0">
                <a:pos x="78" y="282"/>
              </a:cxn>
              <a:cxn ang="0">
                <a:pos x="21" y="393"/>
              </a:cxn>
              <a:cxn ang="0">
                <a:pos x="0" y="478"/>
              </a:cxn>
              <a:cxn ang="0">
                <a:pos x="23" y="495"/>
              </a:cxn>
              <a:cxn ang="0">
                <a:pos x="62" y="486"/>
              </a:cxn>
              <a:cxn ang="0">
                <a:pos x="122" y="474"/>
              </a:cxn>
              <a:cxn ang="0">
                <a:pos x="197" y="462"/>
              </a:cxn>
              <a:cxn ang="0">
                <a:pos x="286" y="448"/>
              </a:cxn>
              <a:cxn ang="0">
                <a:pos x="384" y="434"/>
              </a:cxn>
              <a:cxn ang="0">
                <a:pos x="493" y="422"/>
              </a:cxn>
              <a:cxn ang="0">
                <a:pos x="605" y="409"/>
              </a:cxn>
              <a:cxn ang="0">
                <a:pos x="721" y="398"/>
              </a:cxn>
              <a:cxn ang="0">
                <a:pos x="837" y="388"/>
              </a:cxn>
              <a:cxn ang="0">
                <a:pos x="951" y="381"/>
              </a:cxn>
              <a:cxn ang="0">
                <a:pos x="1057" y="377"/>
              </a:cxn>
              <a:cxn ang="0">
                <a:pos x="1157" y="377"/>
              </a:cxn>
              <a:cxn ang="0">
                <a:pos x="1246" y="381"/>
              </a:cxn>
              <a:cxn ang="0">
                <a:pos x="1323" y="388"/>
              </a:cxn>
              <a:cxn ang="0">
                <a:pos x="1382" y="402"/>
              </a:cxn>
              <a:cxn ang="0">
                <a:pos x="1422" y="367"/>
              </a:cxn>
              <a:cxn ang="0">
                <a:pos x="1463" y="251"/>
              </a:cxn>
              <a:cxn ang="0">
                <a:pos x="1506" y="125"/>
              </a:cxn>
              <a:cxn ang="0">
                <a:pos x="1551" y="26"/>
              </a:cxn>
            </a:cxnLst>
            <a:rect l="0" t="0" r="r" b="b"/>
            <a:pathLst>
              <a:path w="1574" h="498">
                <a:moveTo>
                  <a:pt x="1574" y="0"/>
                </a:moveTo>
                <a:lnTo>
                  <a:pt x="1552" y="7"/>
                </a:lnTo>
                <a:lnTo>
                  <a:pt x="1526" y="14"/>
                </a:lnTo>
                <a:lnTo>
                  <a:pt x="1497" y="21"/>
                </a:lnTo>
                <a:lnTo>
                  <a:pt x="1467" y="28"/>
                </a:lnTo>
                <a:lnTo>
                  <a:pt x="1431" y="35"/>
                </a:lnTo>
                <a:lnTo>
                  <a:pt x="1394" y="42"/>
                </a:lnTo>
                <a:lnTo>
                  <a:pt x="1355" y="49"/>
                </a:lnTo>
                <a:lnTo>
                  <a:pt x="1314" y="56"/>
                </a:lnTo>
                <a:lnTo>
                  <a:pt x="1269" y="63"/>
                </a:lnTo>
                <a:lnTo>
                  <a:pt x="1223" y="68"/>
                </a:lnTo>
                <a:lnTo>
                  <a:pt x="1177" y="75"/>
                </a:lnTo>
                <a:lnTo>
                  <a:pt x="1127" y="82"/>
                </a:lnTo>
                <a:lnTo>
                  <a:pt x="1077" y="87"/>
                </a:lnTo>
                <a:lnTo>
                  <a:pt x="1027" y="94"/>
                </a:lnTo>
                <a:lnTo>
                  <a:pt x="974" y="99"/>
                </a:lnTo>
                <a:lnTo>
                  <a:pt x="922" y="104"/>
                </a:lnTo>
                <a:lnTo>
                  <a:pt x="869" y="109"/>
                </a:lnTo>
                <a:lnTo>
                  <a:pt x="815" y="115"/>
                </a:lnTo>
                <a:lnTo>
                  <a:pt x="762" y="120"/>
                </a:lnTo>
                <a:lnTo>
                  <a:pt x="708" y="125"/>
                </a:lnTo>
                <a:lnTo>
                  <a:pt x="657" y="128"/>
                </a:lnTo>
                <a:lnTo>
                  <a:pt x="605" y="134"/>
                </a:lnTo>
                <a:lnTo>
                  <a:pt x="553" y="137"/>
                </a:lnTo>
                <a:lnTo>
                  <a:pt x="502" y="141"/>
                </a:lnTo>
                <a:lnTo>
                  <a:pt x="454" y="144"/>
                </a:lnTo>
                <a:lnTo>
                  <a:pt x="406" y="147"/>
                </a:lnTo>
                <a:lnTo>
                  <a:pt x="357" y="151"/>
                </a:lnTo>
                <a:lnTo>
                  <a:pt x="313" y="154"/>
                </a:lnTo>
                <a:lnTo>
                  <a:pt x="270" y="156"/>
                </a:lnTo>
                <a:lnTo>
                  <a:pt x="231" y="158"/>
                </a:lnTo>
                <a:lnTo>
                  <a:pt x="192" y="160"/>
                </a:lnTo>
                <a:lnTo>
                  <a:pt x="156" y="161"/>
                </a:lnTo>
                <a:lnTo>
                  <a:pt x="137" y="189"/>
                </a:lnTo>
                <a:lnTo>
                  <a:pt x="108" y="230"/>
                </a:lnTo>
                <a:lnTo>
                  <a:pt x="78" y="282"/>
                </a:lnTo>
                <a:lnTo>
                  <a:pt x="48" y="338"/>
                </a:lnTo>
                <a:lnTo>
                  <a:pt x="21" y="393"/>
                </a:lnTo>
                <a:lnTo>
                  <a:pt x="5" y="441"/>
                </a:lnTo>
                <a:lnTo>
                  <a:pt x="0" y="478"/>
                </a:lnTo>
                <a:lnTo>
                  <a:pt x="10" y="498"/>
                </a:lnTo>
                <a:lnTo>
                  <a:pt x="23" y="495"/>
                </a:lnTo>
                <a:lnTo>
                  <a:pt x="40" y="490"/>
                </a:lnTo>
                <a:lnTo>
                  <a:pt x="62" y="486"/>
                </a:lnTo>
                <a:lnTo>
                  <a:pt x="90" y="479"/>
                </a:lnTo>
                <a:lnTo>
                  <a:pt x="122" y="474"/>
                </a:lnTo>
                <a:lnTo>
                  <a:pt x="158" y="469"/>
                </a:lnTo>
                <a:lnTo>
                  <a:pt x="197" y="462"/>
                </a:lnTo>
                <a:lnTo>
                  <a:pt x="240" y="455"/>
                </a:lnTo>
                <a:lnTo>
                  <a:pt x="286" y="448"/>
                </a:lnTo>
                <a:lnTo>
                  <a:pt x="334" y="441"/>
                </a:lnTo>
                <a:lnTo>
                  <a:pt x="384" y="434"/>
                </a:lnTo>
                <a:lnTo>
                  <a:pt x="438" y="428"/>
                </a:lnTo>
                <a:lnTo>
                  <a:pt x="493" y="422"/>
                </a:lnTo>
                <a:lnTo>
                  <a:pt x="548" y="415"/>
                </a:lnTo>
                <a:lnTo>
                  <a:pt x="605" y="409"/>
                </a:lnTo>
                <a:lnTo>
                  <a:pt x="664" y="403"/>
                </a:lnTo>
                <a:lnTo>
                  <a:pt x="721" y="398"/>
                </a:lnTo>
                <a:lnTo>
                  <a:pt x="780" y="393"/>
                </a:lnTo>
                <a:lnTo>
                  <a:pt x="837" y="388"/>
                </a:lnTo>
                <a:lnTo>
                  <a:pt x="894" y="384"/>
                </a:lnTo>
                <a:lnTo>
                  <a:pt x="951" y="381"/>
                </a:lnTo>
                <a:lnTo>
                  <a:pt x="1006" y="379"/>
                </a:lnTo>
                <a:lnTo>
                  <a:pt x="1057" y="377"/>
                </a:lnTo>
                <a:lnTo>
                  <a:pt x="1109" y="377"/>
                </a:lnTo>
                <a:lnTo>
                  <a:pt x="1157" y="377"/>
                </a:lnTo>
                <a:lnTo>
                  <a:pt x="1203" y="377"/>
                </a:lnTo>
                <a:lnTo>
                  <a:pt x="1246" y="381"/>
                </a:lnTo>
                <a:lnTo>
                  <a:pt x="1287" y="384"/>
                </a:lnTo>
                <a:lnTo>
                  <a:pt x="1323" y="388"/>
                </a:lnTo>
                <a:lnTo>
                  <a:pt x="1355" y="395"/>
                </a:lnTo>
                <a:lnTo>
                  <a:pt x="1382" y="402"/>
                </a:lnTo>
                <a:lnTo>
                  <a:pt x="1405" y="410"/>
                </a:lnTo>
                <a:lnTo>
                  <a:pt x="1422" y="367"/>
                </a:lnTo>
                <a:lnTo>
                  <a:pt x="1442" y="312"/>
                </a:lnTo>
                <a:lnTo>
                  <a:pt x="1463" y="251"/>
                </a:lnTo>
                <a:lnTo>
                  <a:pt x="1485" y="187"/>
                </a:lnTo>
                <a:lnTo>
                  <a:pt x="1506" y="125"/>
                </a:lnTo>
                <a:lnTo>
                  <a:pt x="1528" y="70"/>
                </a:lnTo>
                <a:lnTo>
                  <a:pt x="1551" y="26"/>
                </a:lnTo>
                <a:lnTo>
                  <a:pt x="1574" y="0"/>
                </a:lnTo>
                <a:close/>
              </a:path>
            </a:pathLst>
          </a:custGeom>
          <a:solidFill>
            <a:srgbClr val="CFFF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0" name="Freeform 106"/>
          <p:cNvSpPr>
            <a:spLocks/>
          </p:cNvSpPr>
          <p:nvPr/>
        </p:nvSpPr>
        <p:spPr bwMode="auto">
          <a:xfrm rot="497617">
            <a:off x="4205274" y="2336783"/>
            <a:ext cx="611188" cy="201613"/>
          </a:xfrm>
          <a:custGeom>
            <a:avLst/>
            <a:gdLst/>
            <a:ahLst/>
            <a:cxnLst>
              <a:cxn ang="0">
                <a:pos x="1316" y="2"/>
              </a:cxn>
              <a:cxn ang="0">
                <a:pos x="1328" y="0"/>
              </a:cxn>
              <a:cxn ang="0">
                <a:pos x="1400" y="120"/>
              </a:cxn>
              <a:cxn ang="0">
                <a:pos x="1375" y="156"/>
              </a:cxn>
              <a:cxn ang="0">
                <a:pos x="1316" y="246"/>
              </a:cxn>
              <a:cxn ang="0">
                <a:pos x="1254" y="356"/>
              </a:cxn>
              <a:cxn ang="0">
                <a:pos x="1211" y="453"/>
              </a:cxn>
              <a:cxn ang="0">
                <a:pos x="1181" y="457"/>
              </a:cxn>
              <a:cxn ang="0">
                <a:pos x="1133" y="462"/>
              </a:cxn>
              <a:cxn ang="0">
                <a:pos x="1065" y="467"/>
              </a:cxn>
              <a:cxn ang="0">
                <a:pos x="987" y="471"/>
              </a:cxn>
              <a:cxn ang="0">
                <a:pos x="894" y="476"/>
              </a:cxn>
              <a:cxn ang="0">
                <a:pos x="796" y="479"/>
              </a:cxn>
              <a:cxn ang="0">
                <a:pos x="691" y="484"/>
              </a:cxn>
              <a:cxn ang="0">
                <a:pos x="586" y="488"/>
              </a:cxn>
              <a:cxn ang="0">
                <a:pos x="479" y="491"/>
              </a:cxn>
              <a:cxn ang="0">
                <a:pos x="377" y="495"/>
              </a:cxn>
              <a:cxn ang="0">
                <a:pos x="281" y="500"/>
              </a:cxn>
              <a:cxn ang="0">
                <a:pos x="196" y="502"/>
              </a:cxn>
              <a:cxn ang="0">
                <a:pos x="121" y="505"/>
              </a:cxn>
              <a:cxn ang="0">
                <a:pos x="62" y="509"/>
              </a:cxn>
              <a:cxn ang="0">
                <a:pos x="19" y="510"/>
              </a:cxn>
              <a:cxn ang="0">
                <a:pos x="0" y="512"/>
              </a:cxn>
              <a:cxn ang="0">
                <a:pos x="71" y="491"/>
              </a:cxn>
              <a:cxn ang="0">
                <a:pos x="192" y="469"/>
              </a:cxn>
              <a:cxn ang="0">
                <a:pos x="349" y="446"/>
              </a:cxn>
              <a:cxn ang="0">
                <a:pos x="527" y="429"/>
              </a:cxn>
              <a:cxn ang="0">
                <a:pos x="709" y="415"/>
              </a:cxn>
              <a:cxn ang="0">
                <a:pos x="883" y="407"/>
              </a:cxn>
              <a:cxn ang="0">
                <a:pos x="1031" y="407"/>
              </a:cxn>
              <a:cxn ang="0">
                <a:pos x="1140" y="415"/>
              </a:cxn>
              <a:cxn ang="0">
                <a:pos x="1177" y="317"/>
              </a:cxn>
              <a:cxn ang="0">
                <a:pos x="1220" y="192"/>
              </a:cxn>
              <a:cxn ang="0">
                <a:pos x="1263" y="75"/>
              </a:cxn>
              <a:cxn ang="0">
                <a:pos x="1309" y="5"/>
              </a:cxn>
            </a:cxnLst>
            <a:rect l="0" t="0" r="r" b="b"/>
            <a:pathLst>
              <a:path w="1400" h="512">
                <a:moveTo>
                  <a:pt x="1309" y="5"/>
                </a:moveTo>
                <a:lnTo>
                  <a:pt x="1316" y="2"/>
                </a:lnTo>
                <a:lnTo>
                  <a:pt x="1323" y="0"/>
                </a:lnTo>
                <a:lnTo>
                  <a:pt x="1328" y="0"/>
                </a:lnTo>
                <a:lnTo>
                  <a:pt x="1336" y="2"/>
                </a:lnTo>
                <a:lnTo>
                  <a:pt x="1400" y="120"/>
                </a:lnTo>
                <a:lnTo>
                  <a:pt x="1393" y="130"/>
                </a:lnTo>
                <a:lnTo>
                  <a:pt x="1375" y="156"/>
                </a:lnTo>
                <a:lnTo>
                  <a:pt x="1348" y="197"/>
                </a:lnTo>
                <a:lnTo>
                  <a:pt x="1316" y="246"/>
                </a:lnTo>
                <a:lnTo>
                  <a:pt x="1284" y="301"/>
                </a:lnTo>
                <a:lnTo>
                  <a:pt x="1254" y="356"/>
                </a:lnTo>
                <a:lnTo>
                  <a:pt x="1227" y="408"/>
                </a:lnTo>
                <a:lnTo>
                  <a:pt x="1211" y="453"/>
                </a:lnTo>
                <a:lnTo>
                  <a:pt x="1198" y="455"/>
                </a:lnTo>
                <a:lnTo>
                  <a:pt x="1181" y="457"/>
                </a:lnTo>
                <a:lnTo>
                  <a:pt x="1159" y="460"/>
                </a:lnTo>
                <a:lnTo>
                  <a:pt x="1133" y="462"/>
                </a:lnTo>
                <a:lnTo>
                  <a:pt x="1100" y="464"/>
                </a:lnTo>
                <a:lnTo>
                  <a:pt x="1065" y="467"/>
                </a:lnTo>
                <a:lnTo>
                  <a:pt x="1027" y="469"/>
                </a:lnTo>
                <a:lnTo>
                  <a:pt x="987" y="471"/>
                </a:lnTo>
                <a:lnTo>
                  <a:pt x="942" y="472"/>
                </a:lnTo>
                <a:lnTo>
                  <a:pt x="894" y="476"/>
                </a:lnTo>
                <a:lnTo>
                  <a:pt x="846" y="477"/>
                </a:lnTo>
                <a:lnTo>
                  <a:pt x="796" y="479"/>
                </a:lnTo>
                <a:lnTo>
                  <a:pt x="744" y="481"/>
                </a:lnTo>
                <a:lnTo>
                  <a:pt x="691" y="484"/>
                </a:lnTo>
                <a:lnTo>
                  <a:pt x="639" y="486"/>
                </a:lnTo>
                <a:lnTo>
                  <a:pt x="586" y="488"/>
                </a:lnTo>
                <a:lnTo>
                  <a:pt x="532" y="490"/>
                </a:lnTo>
                <a:lnTo>
                  <a:pt x="479" y="491"/>
                </a:lnTo>
                <a:lnTo>
                  <a:pt x="427" y="493"/>
                </a:lnTo>
                <a:lnTo>
                  <a:pt x="377" y="495"/>
                </a:lnTo>
                <a:lnTo>
                  <a:pt x="329" y="498"/>
                </a:lnTo>
                <a:lnTo>
                  <a:pt x="281" y="500"/>
                </a:lnTo>
                <a:lnTo>
                  <a:pt x="237" y="500"/>
                </a:lnTo>
                <a:lnTo>
                  <a:pt x="196" y="502"/>
                </a:lnTo>
                <a:lnTo>
                  <a:pt x="157" y="503"/>
                </a:lnTo>
                <a:lnTo>
                  <a:pt x="121" y="505"/>
                </a:lnTo>
                <a:lnTo>
                  <a:pt x="89" y="507"/>
                </a:lnTo>
                <a:lnTo>
                  <a:pt x="62" y="509"/>
                </a:lnTo>
                <a:lnTo>
                  <a:pt x="39" y="509"/>
                </a:lnTo>
                <a:lnTo>
                  <a:pt x="19" y="510"/>
                </a:lnTo>
                <a:lnTo>
                  <a:pt x="7" y="510"/>
                </a:lnTo>
                <a:lnTo>
                  <a:pt x="0" y="512"/>
                </a:lnTo>
                <a:lnTo>
                  <a:pt x="28" y="502"/>
                </a:lnTo>
                <a:lnTo>
                  <a:pt x="71" y="491"/>
                </a:lnTo>
                <a:lnTo>
                  <a:pt x="126" y="479"/>
                </a:lnTo>
                <a:lnTo>
                  <a:pt x="192" y="469"/>
                </a:lnTo>
                <a:lnTo>
                  <a:pt x="267" y="457"/>
                </a:lnTo>
                <a:lnTo>
                  <a:pt x="349" y="446"/>
                </a:lnTo>
                <a:lnTo>
                  <a:pt x="436" y="438"/>
                </a:lnTo>
                <a:lnTo>
                  <a:pt x="527" y="429"/>
                </a:lnTo>
                <a:lnTo>
                  <a:pt x="618" y="420"/>
                </a:lnTo>
                <a:lnTo>
                  <a:pt x="709" y="415"/>
                </a:lnTo>
                <a:lnTo>
                  <a:pt x="798" y="410"/>
                </a:lnTo>
                <a:lnTo>
                  <a:pt x="883" y="407"/>
                </a:lnTo>
                <a:lnTo>
                  <a:pt x="962" y="405"/>
                </a:lnTo>
                <a:lnTo>
                  <a:pt x="1031" y="407"/>
                </a:lnTo>
                <a:lnTo>
                  <a:pt x="1092" y="410"/>
                </a:lnTo>
                <a:lnTo>
                  <a:pt x="1140" y="415"/>
                </a:lnTo>
                <a:lnTo>
                  <a:pt x="1157" y="372"/>
                </a:lnTo>
                <a:lnTo>
                  <a:pt x="1177" y="317"/>
                </a:lnTo>
                <a:lnTo>
                  <a:pt x="1198" y="256"/>
                </a:lnTo>
                <a:lnTo>
                  <a:pt x="1220" y="192"/>
                </a:lnTo>
                <a:lnTo>
                  <a:pt x="1241" y="130"/>
                </a:lnTo>
                <a:lnTo>
                  <a:pt x="1263" y="75"/>
                </a:lnTo>
                <a:lnTo>
                  <a:pt x="1286" y="31"/>
                </a:lnTo>
                <a:lnTo>
                  <a:pt x="1309" y="5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1" name="Freeform 107"/>
          <p:cNvSpPr>
            <a:spLocks/>
          </p:cNvSpPr>
          <p:nvPr/>
        </p:nvSpPr>
        <p:spPr bwMode="auto">
          <a:xfrm rot="497617">
            <a:off x="4721212" y="2371708"/>
            <a:ext cx="47625" cy="103188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0" y="255"/>
              </a:cxn>
              <a:cxn ang="0">
                <a:pos x="2" y="258"/>
              </a:cxn>
              <a:cxn ang="0">
                <a:pos x="5" y="260"/>
              </a:cxn>
              <a:cxn ang="0">
                <a:pos x="9" y="261"/>
              </a:cxn>
              <a:cxn ang="0">
                <a:pos x="12" y="261"/>
              </a:cxn>
              <a:cxn ang="0">
                <a:pos x="16" y="260"/>
              </a:cxn>
              <a:cxn ang="0">
                <a:pos x="20" y="256"/>
              </a:cxn>
              <a:cxn ang="0">
                <a:pos x="21" y="253"/>
              </a:cxn>
              <a:cxn ang="0">
                <a:pos x="30" y="217"/>
              </a:cxn>
              <a:cxn ang="0">
                <a:pos x="44" y="177"/>
              </a:cxn>
              <a:cxn ang="0">
                <a:pos x="61" y="135"/>
              </a:cxn>
              <a:cxn ang="0">
                <a:pos x="77" y="95"/>
              </a:cxn>
              <a:cxn ang="0">
                <a:pos x="91" y="59"/>
              </a:cxn>
              <a:cxn ang="0">
                <a:pos x="103" y="30"/>
              </a:cxn>
              <a:cxn ang="0">
                <a:pos x="110" y="9"/>
              </a:cxn>
              <a:cxn ang="0">
                <a:pos x="109" y="0"/>
              </a:cxn>
              <a:cxn ang="0">
                <a:pos x="100" y="13"/>
              </a:cxn>
              <a:cxn ang="0">
                <a:pos x="87" y="33"/>
              </a:cxn>
              <a:cxn ang="0">
                <a:pos x="69" y="63"/>
              </a:cxn>
              <a:cxn ang="0">
                <a:pos x="52" y="97"/>
              </a:cxn>
              <a:cxn ang="0">
                <a:pos x="36" y="135"/>
              </a:cxn>
              <a:cxn ang="0">
                <a:pos x="20" y="175"/>
              </a:cxn>
              <a:cxn ang="0">
                <a:pos x="7" y="215"/>
              </a:cxn>
              <a:cxn ang="0">
                <a:pos x="0" y="251"/>
              </a:cxn>
            </a:cxnLst>
            <a:rect l="0" t="0" r="r" b="b"/>
            <a:pathLst>
              <a:path w="110" h="261">
                <a:moveTo>
                  <a:pt x="0" y="251"/>
                </a:moveTo>
                <a:lnTo>
                  <a:pt x="0" y="255"/>
                </a:lnTo>
                <a:lnTo>
                  <a:pt x="2" y="258"/>
                </a:lnTo>
                <a:lnTo>
                  <a:pt x="5" y="260"/>
                </a:lnTo>
                <a:lnTo>
                  <a:pt x="9" y="261"/>
                </a:lnTo>
                <a:lnTo>
                  <a:pt x="12" y="261"/>
                </a:lnTo>
                <a:lnTo>
                  <a:pt x="16" y="260"/>
                </a:lnTo>
                <a:lnTo>
                  <a:pt x="20" y="256"/>
                </a:lnTo>
                <a:lnTo>
                  <a:pt x="21" y="253"/>
                </a:lnTo>
                <a:lnTo>
                  <a:pt x="30" y="217"/>
                </a:lnTo>
                <a:lnTo>
                  <a:pt x="44" y="177"/>
                </a:lnTo>
                <a:lnTo>
                  <a:pt x="61" y="135"/>
                </a:lnTo>
                <a:lnTo>
                  <a:pt x="77" y="95"/>
                </a:lnTo>
                <a:lnTo>
                  <a:pt x="91" y="59"/>
                </a:lnTo>
                <a:lnTo>
                  <a:pt x="103" y="30"/>
                </a:lnTo>
                <a:lnTo>
                  <a:pt x="110" y="9"/>
                </a:lnTo>
                <a:lnTo>
                  <a:pt x="109" y="0"/>
                </a:lnTo>
                <a:lnTo>
                  <a:pt x="100" y="13"/>
                </a:lnTo>
                <a:lnTo>
                  <a:pt x="87" y="33"/>
                </a:lnTo>
                <a:lnTo>
                  <a:pt x="69" y="63"/>
                </a:lnTo>
                <a:lnTo>
                  <a:pt x="52" y="97"/>
                </a:lnTo>
                <a:lnTo>
                  <a:pt x="36" y="135"/>
                </a:lnTo>
                <a:lnTo>
                  <a:pt x="20" y="175"/>
                </a:lnTo>
                <a:lnTo>
                  <a:pt x="7" y="215"/>
                </a:lnTo>
                <a:lnTo>
                  <a:pt x="0" y="2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2" name="Freeform 108"/>
          <p:cNvSpPr>
            <a:spLocks/>
          </p:cNvSpPr>
          <p:nvPr/>
        </p:nvSpPr>
        <p:spPr bwMode="auto">
          <a:xfrm rot="497617">
            <a:off x="4202099" y="2381233"/>
            <a:ext cx="39688" cy="20638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6" y="53"/>
              </a:cxn>
              <a:cxn ang="0">
                <a:pos x="25" y="53"/>
              </a:cxn>
              <a:cxn ang="0">
                <a:pos x="36" y="53"/>
              </a:cxn>
              <a:cxn ang="0">
                <a:pos x="47" y="52"/>
              </a:cxn>
              <a:cxn ang="0">
                <a:pos x="57" y="50"/>
              </a:cxn>
              <a:cxn ang="0">
                <a:pos x="68" y="48"/>
              </a:cxn>
              <a:cxn ang="0">
                <a:pos x="77" y="48"/>
              </a:cxn>
              <a:cxn ang="0">
                <a:pos x="82" y="45"/>
              </a:cxn>
              <a:cxn ang="0">
                <a:pos x="86" y="36"/>
              </a:cxn>
              <a:cxn ang="0">
                <a:pos x="89" y="27"/>
              </a:cxn>
              <a:cxn ang="0">
                <a:pos x="89" y="21"/>
              </a:cxn>
              <a:cxn ang="0">
                <a:pos x="89" y="19"/>
              </a:cxn>
              <a:cxn ang="0">
                <a:pos x="91" y="15"/>
              </a:cxn>
              <a:cxn ang="0">
                <a:pos x="93" y="12"/>
              </a:cxn>
              <a:cxn ang="0">
                <a:pos x="89" y="7"/>
              </a:cxn>
              <a:cxn ang="0">
                <a:pos x="84" y="3"/>
              </a:cxn>
              <a:cxn ang="0">
                <a:pos x="72" y="2"/>
              </a:cxn>
              <a:cxn ang="0">
                <a:pos x="54" y="0"/>
              </a:cxn>
              <a:cxn ang="0">
                <a:pos x="25" y="2"/>
              </a:cxn>
              <a:cxn ang="0">
                <a:pos x="15" y="7"/>
              </a:cxn>
              <a:cxn ang="0">
                <a:pos x="6" y="17"/>
              </a:cxn>
              <a:cxn ang="0">
                <a:pos x="0" y="31"/>
              </a:cxn>
              <a:cxn ang="0">
                <a:pos x="4" y="45"/>
              </a:cxn>
            </a:cxnLst>
            <a:rect l="0" t="0" r="r" b="b"/>
            <a:pathLst>
              <a:path w="93" h="53">
                <a:moveTo>
                  <a:pt x="4" y="45"/>
                </a:moveTo>
                <a:lnTo>
                  <a:pt x="9" y="50"/>
                </a:lnTo>
                <a:lnTo>
                  <a:pt x="16" y="53"/>
                </a:lnTo>
                <a:lnTo>
                  <a:pt x="25" y="53"/>
                </a:lnTo>
                <a:lnTo>
                  <a:pt x="36" y="53"/>
                </a:lnTo>
                <a:lnTo>
                  <a:pt x="47" y="52"/>
                </a:lnTo>
                <a:lnTo>
                  <a:pt x="57" y="50"/>
                </a:lnTo>
                <a:lnTo>
                  <a:pt x="68" y="48"/>
                </a:lnTo>
                <a:lnTo>
                  <a:pt x="77" y="48"/>
                </a:lnTo>
                <a:lnTo>
                  <a:pt x="82" y="45"/>
                </a:lnTo>
                <a:lnTo>
                  <a:pt x="86" y="36"/>
                </a:lnTo>
                <a:lnTo>
                  <a:pt x="89" y="27"/>
                </a:lnTo>
                <a:lnTo>
                  <a:pt x="89" y="21"/>
                </a:lnTo>
                <a:lnTo>
                  <a:pt x="89" y="19"/>
                </a:lnTo>
                <a:lnTo>
                  <a:pt x="91" y="15"/>
                </a:lnTo>
                <a:lnTo>
                  <a:pt x="93" y="12"/>
                </a:lnTo>
                <a:lnTo>
                  <a:pt x="89" y="7"/>
                </a:lnTo>
                <a:lnTo>
                  <a:pt x="84" y="3"/>
                </a:lnTo>
                <a:lnTo>
                  <a:pt x="72" y="2"/>
                </a:lnTo>
                <a:lnTo>
                  <a:pt x="54" y="0"/>
                </a:lnTo>
                <a:lnTo>
                  <a:pt x="25" y="2"/>
                </a:lnTo>
                <a:lnTo>
                  <a:pt x="15" y="7"/>
                </a:lnTo>
                <a:lnTo>
                  <a:pt x="6" y="17"/>
                </a:lnTo>
                <a:lnTo>
                  <a:pt x="0" y="31"/>
                </a:lnTo>
                <a:lnTo>
                  <a:pt x="4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3" name="Freeform 109"/>
          <p:cNvSpPr>
            <a:spLocks/>
          </p:cNvSpPr>
          <p:nvPr/>
        </p:nvSpPr>
        <p:spPr bwMode="auto">
          <a:xfrm rot="497617">
            <a:off x="4256074" y="2385996"/>
            <a:ext cx="39688" cy="190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48"/>
              </a:cxn>
              <a:cxn ang="0">
                <a:pos x="16" y="52"/>
              </a:cxn>
              <a:cxn ang="0">
                <a:pos x="25" y="52"/>
              </a:cxn>
              <a:cxn ang="0">
                <a:pos x="36" y="52"/>
              </a:cxn>
              <a:cxn ang="0">
                <a:pos x="46" y="50"/>
              </a:cxn>
              <a:cxn ang="0">
                <a:pos x="57" y="48"/>
              </a:cxn>
              <a:cxn ang="0">
                <a:pos x="68" y="48"/>
              </a:cxn>
              <a:cxn ang="0">
                <a:pos x="77" y="48"/>
              </a:cxn>
              <a:cxn ang="0">
                <a:pos x="82" y="43"/>
              </a:cxn>
              <a:cxn ang="0">
                <a:pos x="85" y="34"/>
              </a:cxn>
              <a:cxn ang="0">
                <a:pos x="89" y="26"/>
              </a:cxn>
              <a:cxn ang="0">
                <a:pos x="89" y="21"/>
              </a:cxn>
              <a:cxn ang="0">
                <a:pos x="89" y="17"/>
              </a:cxn>
              <a:cxn ang="0">
                <a:pos x="91" y="14"/>
              </a:cxn>
              <a:cxn ang="0">
                <a:pos x="93" y="10"/>
              </a:cxn>
              <a:cxn ang="0">
                <a:pos x="89" y="5"/>
              </a:cxn>
              <a:cxn ang="0">
                <a:pos x="84" y="2"/>
              </a:cxn>
              <a:cxn ang="0">
                <a:pos x="71" y="0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2">
                <a:moveTo>
                  <a:pt x="4" y="43"/>
                </a:moveTo>
                <a:lnTo>
                  <a:pt x="9" y="48"/>
                </a:lnTo>
                <a:lnTo>
                  <a:pt x="16" y="52"/>
                </a:lnTo>
                <a:lnTo>
                  <a:pt x="25" y="52"/>
                </a:lnTo>
                <a:lnTo>
                  <a:pt x="36" y="52"/>
                </a:lnTo>
                <a:lnTo>
                  <a:pt x="46" y="50"/>
                </a:lnTo>
                <a:lnTo>
                  <a:pt x="57" y="48"/>
                </a:lnTo>
                <a:lnTo>
                  <a:pt x="68" y="48"/>
                </a:lnTo>
                <a:lnTo>
                  <a:pt x="77" y="48"/>
                </a:lnTo>
                <a:lnTo>
                  <a:pt x="82" y="43"/>
                </a:lnTo>
                <a:lnTo>
                  <a:pt x="85" y="34"/>
                </a:lnTo>
                <a:lnTo>
                  <a:pt x="89" y="26"/>
                </a:lnTo>
                <a:lnTo>
                  <a:pt x="89" y="21"/>
                </a:lnTo>
                <a:lnTo>
                  <a:pt x="89" y="17"/>
                </a:lnTo>
                <a:lnTo>
                  <a:pt x="91" y="14"/>
                </a:lnTo>
                <a:lnTo>
                  <a:pt x="93" y="10"/>
                </a:lnTo>
                <a:lnTo>
                  <a:pt x="89" y="5"/>
                </a:lnTo>
                <a:lnTo>
                  <a:pt x="84" y="2"/>
                </a:lnTo>
                <a:lnTo>
                  <a:pt x="71" y="0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4" name="Freeform 110"/>
          <p:cNvSpPr>
            <a:spLocks/>
          </p:cNvSpPr>
          <p:nvPr/>
        </p:nvSpPr>
        <p:spPr bwMode="auto">
          <a:xfrm rot="497617">
            <a:off x="4305287" y="2389171"/>
            <a:ext cx="39687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1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1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7"/>
              </a:cxn>
              <a:cxn ang="0">
                <a:pos x="89" y="28"/>
              </a:cxn>
              <a:cxn ang="0">
                <a:pos x="91" y="21"/>
              </a:cxn>
              <a:cxn ang="0">
                <a:pos x="91" y="19"/>
              </a:cxn>
              <a:cxn ang="0">
                <a:pos x="93" y="16"/>
              </a:cxn>
              <a:cxn ang="0">
                <a:pos x="93" y="13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8"/>
              </a:cxn>
              <a:cxn ang="0">
                <a:pos x="0" y="32"/>
              </a:cxn>
              <a:cxn ang="0">
                <a:pos x="3" y="45"/>
              </a:cxn>
            </a:cxnLst>
            <a:rect l="0" t="0" r="r" b="b"/>
            <a:pathLst>
              <a:path w="93" h="54">
                <a:moveTo>
                  <a:pt x="3" y="45"/>
                </a:moveTo>
                <a:lnTo>
                  <a:pt x="9" y="51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1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7"/>
                </a:lnTo>
                <a:lnTo>
                  <a:pt x="89" y="28"/>
                </a:lnTo>
                <a:lnTo>
                  <a:pt x="91" y="21"/>
                </a:lnTo>
                <a:lnTo>
                  <a:pt x="91" y="19"/>
                </a:lnTo>
                <a:lnTo>
                  <a:pt x="93" y="16"/>
                </a:lnTo>
                <a:lnTo>
                  <a:pt x="93" y="13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8"/>
                </a:lnTo>
                <a:lnTo>
                  <a:pt x="0" y="32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5" name="Freeform 111"/>
          <p:cNvSpPr>
            <a:spLocks/>
          </p:cNvSpPr>
          <p:nvPr/>
        </p:nvSpPr>
        <p:spPr bwMode="auto">
          <a:xfrm rot="497617">
            <a:off x="4365612" y="2397108"/>
            <a:ext cx="39687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0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0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2" y="16"/>
              </a:cxn>
              <a:cxn ang="0">
                <a:pos x="92" y="12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0"/>
              </a:cxn>
              <a:cxn ang="0">
                <a:pos x="3" y="45"/>
              </a:cxn>
            </a:cxnLst>
            <a:rect l="0" t="0" r="r" b="b"/>
            <a:pathLst>
              <a:path w="92" h="54">
                <a:moveTo>
                  <a:pt x="3" y="45"/>
                </a:moveTo>
                <a:lnTo>
                  <a:pt x="9" y="50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0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2" y="16"/>
                </a:lnTo>
                <a:lnTo>
                  <a:pt x="92" y="12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0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6" name="Freeform 112"/>
          <p:cNvSpPr>
            <a:spLocks/>
          </p:cNvSpPr>
          <p:nvPr/>
        </p:nvSpPr>
        <p:spPr bwMode="auto">
          <a:xfrm rot="497617">
            <a:off x="4432287" y="2405046"/>
            <a:ext cx="41275" cy="20637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8" y="50"/>
              </a:cxn>
              <a:cxn ang="0">
                <a:pos x="16" y="54"/>
              </a:cxn>
              <a:cxn ang="0">
                <a:pos x="25" y="54"/>
              </a:cxn>
              <a:cxn ang="0">
                <a:pos x="35" y="54"/>
              </a:cxn>
              <a:cxn ang="0">
                <a:pos x="46" y="52"/>
              </a:cxn>
              <a:cxn ang="0">
                <a:pos x="57" y="50"/>
              </a:cxn>
              <a:cxn ang="0">
                <a:pos x="67" y="48"/>
              </a:cxn>
              <a:cxn ang="0">
                <a:pos x="76" y="48"/>
              </a:cxn>
              <a:cxn ang="0">
                <a:pos x="81" y="45"/>
              </a:cxn>
              <a:cxn ang="0">
                <a:pos x="85" y="36"/>
              </a:cxn>
              <a:cxn ang="0">
                <a:pos x="89" y="28"/>
              </a:cxn>
              <a:cxn ang="0">
                <a:pos x="89" y="21"/>
              </a:cxn>
              <a:cxn ang="0">
                <a:pos x="89" y="19"/>
              </a:cxn>
              <a:cxn ang="0">
                <a:pos x="90" y="16"/>
              </a:cxn>
              <a:cxn ang="0">
                <a:pos x="92" y="12"/>
              </a:cxn>
              <a:cxn ang="0">
                <a:pos x="89" y="7"/>
              </a:cxn>
              <a:cxn ang="0">
                <a:pos x="83" y="3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3" y="45"/>
              </a:cxn>
            </a:cxnLst>
            <a:rect l="0" t="0" r="r" b="b"/>
            <a:pathLst>
              <a:path w="92" h="54">
                <a:moveTo>
                  <a:pt x="3" y="45"/>
                </a:moveTo>
                <a:lnTo>
                  <a:pt x="8" y="50"/>
                </a:lnTo>
                <a:lnTo>
                  <a:pt x="16" y="54"/>
                </a:lnTo>
                <a:lnTo>
                  <a:pt x="25" y="54"/>
                </a:lnTo>
                <a:lnTo>
                  <a:pt x="35" y="54"/>
                </a:lnTo>
                <a:lnTo>
                  <a:pt x="46" y="52"/>
                </a:lnTo>
                <a:lnTo>
                  <a:pt x="57" y="50"/>
                </a:lnTo>
                <a:lnTo>
                  <a:pt x="67" y="48"/>
                </a:lnTo>
                <a:lnTo>
                  <a:pt x="76" y="48"/>
                </a:lnTo>
                <a:lnTo>
                  <a:pt x="81" y="45"/>
                </a:lnTo>
                <a:lnTo>
                  <a:pt x="85" y="36"/>
                </a:lnTo>
                <a:lnTo>
                  <a:pt x="89" y="28"/>
                </a:lnTo>
                <a:lnTo>
                  <a:pt x="89" y="21"/>
                </a:lnTo>
                <a:lnTo>
                  <a:pt x="89" y="19"/>
                </a:lnTo>
                <a:lnTo>
                  <a:pt x="90" y="16"/>
                </a:lnTo>
                <a:lnTo>
                  <a:pt x="92" y="12"/>
                </a:lnTo>
                <a:lnTo>
                  <a:pt x="89" y="7"/>
                </a:lnTo>
                <a:lnTo>
                  <a:pt x="83" y="3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7" name="Freeform 113"/>
          <p:cNvSpPr>
            <a:spLocks/>
          </p:cNvSpPr>
          <p:nvPr/>
        </p:nvSpPr>
        <p:spPr bwMode="auto">
          <a:xfrm rot="497617">
            <a:off x="4484674" y="2401871"/>
            <a:ext cx="41275" cy="20637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3"/>
              </a:cxn>
              <a:cxn ang="0">
                <a:pos x="27" y="53"/>
              </a:cxn>
              <a:cxn ang="0">
                <a:pos x="38" y="53"/>
              </a:cxn>
              <a:cxn ang="0">
                <a:pos x="48" y="52"/>
              </a:cxn>
              <a:cxn ang="0">
                <a:pos x="59" y="50"/>
              </a:cxn>
              <a:cxn ang="0">
                <a:pos x="70" y="50"/>
              </a:cxn>
              <a:cxn ang="0">
                <a:pos x="78" y="50"/>
              </a:cxn>
              <a:cxn ang="0">
                <a:pos x="82" y="45"/>
              </a:cxn>
              <a:cxn ang="0">
                <a:pos x="86" y="36"/>
              </a:cxn>
              <a:cxn ang="0">
                <a:pos x="89" y="27"/>
              </a:cxn>
              <a:cxn ang="0">
                <a:pos x="91" y="20"/>
              </a:cxn>
              <a:cxn ang="0">
                <a:pos x="91" y="19"/>
              </a:cxn>
              <a:cxn ang="0">
                <a:pos x="93" y="15"/>
              </a:cxn>
              <a:cxn ang="0">
                <a:pos x="93" y="12"/>
              </a:cxn>
              <a:cxn ang="0">
                <a:pos x="91" y="7"/>
              </a:cxn>
              <a:cxn ang="0">
                <a:pos x="84" y="3"/>
              </a:cxn>
              <a:cxn ang="0">
                <a:pos x="71" y="1"/>
              </a:cxn>
              <a:cxn ang="0">
                <a:pos x="54" y="0"/>
              </a:cxn>
              <a:cxn ang="0">
                <a:pos x="25" y="1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4" y="45"/>
              </a:cxn>
            </a:cxnLst>
            <a:rect l="0" t="0" r="r" b="b"/>
            <a:pathLst>
              <a:path w="93" h="53">
                <a:moveTo>
                  <a:pt x="4" y="45"/>
                </a:moveTo>
                <a:lnTo>
                  <a:pt x="9" y="50"/>
                </a:lnTo>
                <a:lnTo>
                  <a:pt x="18" y="53"/>
                </a:lnTo>
                <a:lnTo>
                  <a:pt x="27" y="53"/>
                </a:lnTo>
                <a:lnTo>
                  <a:pt x="38" y="53"/>
                </a:lnTo>
                <a:lnTo>
                  <a:pt x="48" y="52"/>
                </a:lnTo>
                <a:lnTo>
                  <a:pt x="59" y="50"/>
                </a:lnTo>
                <a:lnTo>
                  <a:pt x="70" y="50"/>
                </a:lnTo>
                <a:lnTo>
                  <a:pt x="78" y="50"/>
                </a:lnTo>
                <a:lnTo>
                  <a:pt x="82" y="45"/>
                </a:lnTo>
                <a:lnTo>
                  <a:pt x="86" y="36"/>
                </a:lnTo>
                <a:lnTo>
                  <a:pt x="89" y="27"/>
                </a:lnTo>
                <a:lnTo>
                  <a:pt x="91" y="20"/>
                </a:lnTo>
                <a:lnTo>
                  <a:pt x="91" y="19"/>
                </a:lnTo>
                <a:lnTo>
                  <a:pt x="93" y="15"/>
                </a:lnTo>
                <a:lnTo>
                  <a:pt x="93" y="12"/>
                </a:lnTo>
                <a:lnTo>
                  <a:pt x="91" y="7"/>
                </a:lnTo>
                <a:lnTo>
                  <a:pt x="84" y="3"/>
                </a:lnTo>
                <a:lnTo>
                  <a:pt x="71" y="1"/>
                </a:lnTo>
                <a:lnTo>
                  <a:pt x="54" y="0"/>
                </a:lnTo>
                <a:lnTo>
                  <a:pt x="25" y="1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4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8" name="Freeform 114"/>
          <p:cNvSpPr>
            <a:spLocks/>
          </p:cNvSpPr>
          <p:nvPr/>
        </p:nvSpPr>
        <p:spPr bwMode="auto">
          <a:xfrm rot="497617">
            <a:off x="4538649" y="2412983"/>
            <a:ext cx="39688" cy="20638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48"/>
              </a:cxn>
              <a:cxn ang="0">
                <a:pos x="18" y="52"/>
              </a:cxn>
              <a:cxn ang="0">
                <a:pos x="27" y="52"/>
              </a:cxn>
              <a:cxn ang="0">
                <a:pos x="37" y="52"/>
              </a:cxn>
              <a:cxn ang="0">
                <a:pos x="48" y="50"/>
              </a:cxn>
              <a:cxn ang="0">
                <a:pos x="59" y="48"/>
              </a:cxn>
              <a:cxn ang="0">
                <a:pos x="69" y="48"/>
              </a:cxn>
              <a:cxn ang="0">
                <a:pos x="78" y="48"/>
              </a:cxn>
              <a:cxn ang="0">
                <a:pos x="82" y="43"/>
              </a:cxn>
              <a:cxn ang="0">
                <a:pos x="85" y="34"/>
              </a:cxn>
              <a:cxn ang="0">
                <a:pos x="89" y="26"/>
              </a:cxn>
              <a:cxn ang="0">
                <a:pos x="91" y="20"/>
              </a:cxn>
              <a:cxn ang="0">
                <a:pos x="91" y="17"/>
              </a:cxn>
              <a:cxn ang="0">
                <a:pos x="93" y="13"/>
              </a:cxn>
              <a:cxn ang="0">
                <a:pos x="93" y="10"/>
              </a:cxn>
              <a:cxn ang="0">
                <a:pos x="91" y="5"/>
              </a:cxn>
              <a:cxn ang="0">
                <a:pos x="84" y="1"/>
              </a:cxn>
              <a:cxn ang="0">
                <a:pos x="71" y="0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2">
                <a:moveTo>
                  <a:pt x="4" y="43"/>
                </a:moveTo>
                <a:lnTo>
                  <a:pt x="9" y="48"/>
                </a:lnTo>
                <a:lnTo>
                  <a:pt x="18" y="52"/>
                </a:lnTo>
                <a:lnTo>
                  <a:pt x="27" y="52"/>
                </a:lnTo>
                <a:lnTo>
                  <a:pt x="37" y="52"/>
                </a:lnTo>
                <a:lnTo>
                  <a:pt x="48" y="50"/>
                </a:lnTo>
                <a:lnTo>
                  <a:pt x="59" y="48"/>
                </a:lnTo>
                <a:lnTo>
                  <a:pt x="69" y="48"/>
                </a:lnTo>
                <a:lnTo>
                  <a:pt x="78" y="48"/>
                </a:lnTo>
                <a:lnTo>
                  <a:pt x="82" y="43"/>
                </a:lnTo>
                <a:lnTo>
                  <a:pt x="85" y="34"/>
                </a:lnTo>
                <a:lnTo>
                  <a:pt x="89" y="26"/>
                </a:lnTo>
                <a:lnTo>
                  <a:pt x="91" y="20"/>
                </a:lnTo>
                <a:lnTo>
                  <a:pt x="91" y="17"/>
                </a:lnTo>
                <a:lnTo>
                  <a:pt x="93" y="13"/>
                </a:lnTo>
                <a:lnTo>
                  <a:pt x="93" y="10"/>
                </a:lnTo>
                <a:lnTo>
                  <a:pt x="91" y="5"/>
                </a:lnTo>
                <a:lnTo>
                  <a:pt x="84" y="1"/>
                </a:lnTo>
                <a:lnTo>
                  <a:pt x="71" y="0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9" name="Freeform 115"/>
          <p:cNvSpPr>
            <a:spLocks/>
          </p:cNvSpPr>
          <p:nvPr/>
        </p:nvSpPr>
        <p:spPr bwMode="auto">
          <a:xfrm rot="497617">
            <a:off x="4597387" y="2409808"/>
            <a:ext cx="39687" cy="19050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8" y="48"/>
              </a:cxn>
              <a:cxn ang="0">
                <a:pos x="16" y="52"/>
              </a:cxn>
              <a:cxn ang="0">
                <a:pos x="25" y="52"/>
              </a:cxn>
              <a:cxn ang="0">
                <a:pos x="35" y="52"/>
              </a:cxn>
              <a:cxn ang="0">
                <a:pos x="46" y="50"/>
              </a:cxn>
              <a:cxn ang="0">
                <a:pos x="57" y="48"/>
              </a:cxn>
              <a:cxn ang="0">
                <a:pos x="67" y="48"/>
              </a:cxn>
              <a:cxn ang="0">
                <a:pos x="76" y="48"/>
              </a:cxn>
              <a:cxn ang="0">
                <a:pos x="80" y="43"/>
              </a:cxn>
              <a:cxn ang="0">
                <a:pos x="83" y="35"/>
              </a:cxn>
              <a:cxn ang="0">
                <a:pos x="87" y="26"/>
              </a:cxn>
              <a:cxn ang="0">
                <a:pos x="89" y="21"/>
              </a:cxn>
              <a:cxn ang="0">
                <a:pos x="89" y="17"/>
              </a:cxn>
              <a:cxn ang="0">
                <a:pos x="90" y="14"/>
              </a:cxn>
              <a:cxn ang="0">
                <a:pos x="90" y="10"/>
              </a:cxn>
              <a:cxn ang="0">
                <a:pos x="89" y="5"/>
              </a:cxn>
              <a:cxn ang="0">
                <a:pos x="83" y="2"/>
              </a:cxn>
              <a:cxn ang="0">
                <a:pos x="71" y="0"/>
              </a:cxn>
              <a:cxn ang="0">
                <a:pos x="51" y="0"/>
              </a:cxn>
              <a:cxn ang="0">
                <a:pos x="23" y="2"/>
              </a:cxn>
              <a:cxn ang="0">
                <a:pos x="14" y="7"/>
              </a:cxn>
              <a:cxn ang="0">
                <a:pos x="5" y="16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0" h="52">
                <a:moveTo>
                  <a:pt x="3" y="43"/>
                </a:moveTo>
                <a:lnTo>
                  <a:pt x="8" y="48"/>
                </a:lnTo>
                <a:lnTo>
                  <a:pt x="16" y="52"/>
                </a:lnTo>
                <a:lnTo>
                  <a:pt x="25" y="52"/>
                </a:lnTo>
                <a:lnTo>
                  <a:pt x="35" y="52"/>
                </a:lnTo>
                <a:lnTo>
                  <a:pt x="46" y="50"/>
                </a:lnTo>
                <a:lnTo>
                  <a:pt x="57" y="48"/>
                </a:lnTo>
                <a:lnTo>
                  <a:pt x="67" y="48"/>
                </a:lnTo>
                <a:lnTo>
                  <a:pt x="76" y="48"/>
                </a:lnTo>
                <a:lnTo>
                  <a:pt x="80" y="43"/>
                </a:lnTo>
                <a:lnTo>
                  <a:pt x="83" y="35"/>
                </a:lnTo>
                <a:lnTo>
                  <a:pt x="87" y="26"/>
                </a:lnTo>
                <a:lnTo>
                  <a:pt x="89" y="21"/>
                </a:lnTo>
                <a:lnTo>
                  <a:pt x="89" y="17"/>
                </a:lnTo>
                <a:lnTo>
                  <a:pt x="90" y="14"/>
                </a:lnTo>
                <a:lnTo>
                  <a:pt x="90" y="10"/>
                </a:lnTo>
                <a:lnTo>
                  <a:pt x="89" y="5"/>
                </a:lnTo>
                <a:lnTo>
                  <a:pt x="83" y="2"/>
                </a:lnTo>
                <a:lnTo>
                  <a:pt x="71" y="0"/>
                </a:lnTo>
                <a:lnTo>
                  <a:pt x="51" y="0"/>
                </a:lnTo>
                <a:lnTo>
                  <a:pt x="23" y="2"/>
                </a:lnTo>
                <a:lnTo>
                  <a:pt x="14" y="7"/>
                </a:lnTo>
                <a:lnTo>
                  <a:pt x="5" y="16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0" name="Freeform 116"/>
          <p:cNvSpPr>
            <a:spLocks/>
          </p:cNvSpPr>
          <p:nvPr/>
        </p:nvSpPr>
        <p:spPr bwMode="auto">
          <a:xfrm rot="497617">
            <a:off x="4660887" y="2419333"/>
            <a:ext cx="41275" cy="20638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9" y="49"/>
              </a:cxn>
              <a:cxn ang="0">
                <a:pos x="18" y="52"/>
              </a:cxn>
              <a:cxn ang="0">
                <a:pos x="27" y="52"/>
              </a:cxn>
              <a:cxn ang="0">
                <a:pos x="38" y="52"/>
              </a:cxn>
              <a:cxn ang="0">
                <a:pos x="48" y="51"/>
              </a:cxn>
              <a:cxn ang="0">
                <a:pos x="59" y="49"/>
              </a:cxn>
              <a:cxn ang="0">
                <a:pos x="70" y="49"/>
              </a:cxn>
              <a:cxn ang="0">
                <a:pos x="79" y="49"/>
              </a:cxn>
              <a:cxn ang="0">
                <a:pos x="82" y="44"/>
              </a:cxn>
              <a:cxn ang="0">
                <a:pos x="86" y="35"/>
              </a:cxn>
              <a:cxn ang="0">
                <a:pos x="89" y="26"/>
              </a:cxn>
              <a:cxn ang="0">
                <a:pos x="91" y="21"/>
              </a:cxn>
              <a:cxn ang="0">
                <a:pos x="91" y="18"/>
              </a:cxn>
              <a:cxn ang="0">
                <a:pos x="93" y="14"/>
              </a:cxn>
              <a:cxn ang="0">
                <a:pos x="93" y="11"/>
              </a:cxn>
              <a:cxn ang="0">
                <a:pos x="91" y="6"/>
              </a:cxn>
              <a:cxn ang="0">
                <a:pos x="84" y="2"/>
              </a:cxn>
              <a:cxn ang="0">
                <a:pos x="71" y="0"/>
              </a:cxn>
              <a:cxn ang="0">
                <a:pos x="54" y="0"/>
              </a:cxn>
              <a:cxn ang="0">
                <a:pos x="25" y="2"/>
              </a:cxn>
              <a:cxn ang="0">
                <a:pos x="14" y="7"/>
              </a:cxn>
              <a:cxn ang="0">
                <a:pos x="6" y="16"/>
              </a:cxn>
              <a:cxn ang="0">
                <a:pos x="0" y="30"/>
              </a:cxn>
              <a:cxn ang="0">
                <a:pos x="4" y="44"/>
              </a:cxn>
            </a:cxnLst>
            <a:rect l="0" t="0" r="r" b="b"/>
            <a:pathLst>
              <a:path w="93" h="52">
                <a:moveTo>
                  <a:pt x="4" y="44"/>
                </a:moveTo>
                <a:lnTo>
                  <a:pt x="9" y="49"/>
                </a:lnTo>
                <a:lnTo>
                  <a:pt x="18" y="52"/>
                </a:lnTo>
                <a:lnTo>
                  <a:pt x="27" y="52"/>
                </a:lnTo>
                <a:lnTo>
                  <a:pt x="38" y="52"/>
                </a:lnTo>
                <a:lnTo>
                  <a:pt x="48" y="51"/>
                </a:lnTo>
                <a:lnTo>
                  <a:pt x="59" y="49"/>
                </a:lnTo>
                <a:lnTo>
                  <a:pt x="70" y="49"/>
                </a:lnTo>
                <a:lnTo>
                  <a:pt x="79" y="49"/>
                </a:lnTo>
                <a:lnTo>
                  <a:pt x="82" y="44"/>
                </a:lnTo>
                <a:lnTo>
                  <a:pt x="86" y="35"/>
                </a:lnTo>
                <a:lnTo>
                  <a:pt x="89" y="26"/>
                </a:lnTo>
                <a:lnTo>
                  <a:pt x="91" y="21"/>
                </a:lnTo>
                <a:lnTo>
                  <a:pt x="91" y="18"/>
                </a:lnTo>
                <a:lnTo>
                  <a:pt x="93" y="14"/>
                </a:lnTo>
                <a:lnTo>
                  <a:pt x="93" y="11"/>
                </a:lnTo>
                <a:lnTo>
                  <a:pt x="91" y="6"/>
                </a:lnTo>
                <a:lnTo>
                  <a:pt x="84" y="2"/>
                </a:lnTo>
                <a:lnTo>
                  <a:pt x="71" y="0"/>
                </a:lnTo>
                <a:lnTo>
                  <a:pt x="54" y="0"/>
                </a:lnTo>
                <a:lnTo>
                  <a:pt x="25" y="2"/>
                </a:lnTo>
                <a:lnTo>
                  <a:pt x="14" y="7"/>
                </a:lnTo>
                <a:lnTo>
                  <a:pt x="6" y="16"/>
                </a:lnTo>
                <a:lnTo>
                  <a:pt x="0" y="30"/>
                </a:lnTo>
                <a:lnTo>
                  <a:pt x="4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1" name="Freeform 117"/>
          <p:cNvSpPr>
            <a:spLocks/>
          </p:cNvSpPr>
          <p:nvPr/>
        </p:nvSpPr>
        <p:spPr bwMode="auto">
          <a:xfrm rot="497617">
            <a:off x="4611674" y="2449496"/>
            <a:ext cx="39688" cy="22225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8"/>
              </a:cxn>
              <a:cxn ang="0">
                <a:pos x="17" y="51"/>
              </a:cxn>
              <a:cxn ang="0">
                <a:pos x="26" y="53"/>
              </a:cxn>
              <a:cxn ang="0">
                <a:pos x="37" y="51"/>
              </a:cxn>
              <a:cxn ang="0">
                <a:pos x="48" y="51"/>
              </a:cxn>
              <a:cxn ang="0">
                <a:pos x="58" y="50"/>
              </a:cxn>
              <a:cxn ang="0">
                <a:pos x="67" y="48"/>
              </a:cxn>
              <a:cxn ang="0">
                <a:pos x="76" y="48"/>
              </a:cxn>
              <a:cxn ang="0">
                <a:pos x="82" y="44"/>
              </a:cxn>
              <a:cxn ang="0">
                <a:pos x="85" y="36"/>
              </a:cxn>
              <a:cxn ang="0">
                <a:pos x="89" y="25"/>
              </a:cxn>
              <a:cxn ang="0">
                <a:pos x="89" y="20"/>
              </a:cxn>
              <a:cxn ang="0">
                <a:pos x="89" y="19"/>
              </a:cxn>
              <a:cxn ang="0">
                <a:pos x="90" y="15"/>
              </a:cxn>
              <a:cxn ang="0">
                <a:pos x="92" y="12"/>
              </a:cxn>
              <a:cxn ang="0">
                <a:pos x="89" y="6"/>
              </a:cxn>
              <a:cxn ang="0">
                <a:pos x="83" y="3"/>
              </a:cxn>
              <a:cxn ang="0">
                <a:pos x="71" y="1"/>
              </a:cxn>
              <a:cxn ang="0">
                <a:pos x="53" y="0"/>
              </a:cxn>
              <a:cxn ang="0">
                <a:pos x="25" y="1"/>
              </a:cxn>
              <a:cxn ang="0">
                <a:pos x="14" y="6"/>
              </a:cxn>
              <a:cxn ang="0">
                <a:pos x="5" y="17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2" h="53">
                <a:moveTo>
                  <a:pt x="3" y="43"/>
                </a:moveTo>
                <a:lnTo>
                  <a:pt x="9" y="48"/>
                </a:lnTo>
                <a:lnTo>
                  <a:pt x="17" y="51"/>
                </a:lnTo>
                <a:lnTo>
                  <a:pt x="26" y="53"/>
                </a:lnTo>
                <a:lnTo>
                  <a:pt x="37" y="51"/>
                </a:lnTo>
                <a:lnTo>
                  <a:pt x="48" y="51"/>
                </a:lnTo>
                <a:lnTo>
                  <a:pt x="58" y="50"/>
                </a:lnTo>
                <a:lnTo>
                  <a:pt x="67" y="48"/>
                </a:lnTo>
                <a:lnTo>
                  <a:pt x="76" y="48"/>
                </a:lnTo>
                <a:lnTo>
                  <a:pt x="82" y="44"/>
                </a:lnTo>
                <a:lnTo>
                  <a:pt x="85" y="36"/>
                </a:lnTo>
                <a:lnTo>
                  <a:pt x="89" y="25"/>
                </a:lnTo>
                <a:lnTo>
                  <a:pt x="89" y="20"/>
                </a:lnTo>
                <a:lnTo>
                  <a:pt x="89" y="19"/>
                </a:lnTo>
                <a:lnTo>
                  <a:pt x="90" y="15"/>
                </a:lnTo>
                <a:lnTo>
                  <a:pt x="92" y="12"/>
                </a:lnTo>
                <a:lnTo>
                  <a:pt x="89" y="6"/>
                </a:lnTo>
                <a:lnTo>
                  <a:pt x="83" y="3"/>
                </a:lnTo>
                <a:lnTo>
                  <a:pt x="71" y="1"/>
                </a:lnTo>
                <a:lnTo>
                  <a:pt x="53" y="0"/>
                </a:lnTo>
                <a:lnTo>
                  <a:pt x="25" y="1"/>
                </a:lnTo>
                <a:lnTo>
                  <a:pt x="14" y="6"/>
                </a:lnTo>
                <a:lnTo>
                  <a:pt x="5" y="17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2" name="Freeform 118"/>
          <p:cNvSpPr>
            <a:spLocks/>
          </p:cNvSpPr>
          <p:nvPr/>
        </p:nvSpPr>
        <p:spPr bwMode="auto">
          <a:xfrm rot="497617">
            <a:off x="4548174" y="2449496"/>
            <a:ext cx="39688" cy="22225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9" y="49"/>
              </a:cxn>
              <a:cxn ang="0">
                <a:pos x="16" y="52"/>
              </a:cxn>
              <a:cxn ang="0">
                <a:pos x="25" y="54"/>
              </a:cxn>
              <a:cxn ang="0">
                <a:pos x="35" y="52"/>
              </a:cxn>
              <a:cxn ang="0">
                <a:pos x="46" y="52"/>
              </a:cxn>
              <a:cxn ang="0">
                <a:pos x="57" y="50"/>
              </a:cxn>
              <a:cxn ang="0">
                <a:pos x="67" y="49"/>
              </a:cxn>
              <a:cxn ang="0">
                <a:pos x="76" y="49"/>
              </a:cxn>
              <a:cxn ang="0">
                <a:pos x="80" y="45"/>
              </a:cxn>
              <a:cxn ang="0">
                <a:pos x="83" y="38"/>
              </a:cxn>
              <a:cxn ang="0">
                <a:pos x="87" y="30"/>
              </a:cxn>
              <a:cxn ang="0">
                <a:pos x="89" y="21"/>
              </a:cxn>
              <a:cxn ang="0">
                <a:pos x="90" y="19"/>
              </a:cxn>
              <a:cxn ang="0">
                <a:pos x="92" y="16"/>
              </a:cxn>
              <a:cxn ang="0">
                <a:pos x="92" y="12"/>
              </a:cxn>
              <a:cxn ang="0">
                <a:pos x="90" y="7"/>
              </a:cxn>
              <a:cxn ang="0">
                <a:pos x="83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8"/>
              </a:cxn>
              <a:cxn ang="0">
                <a:pos x="0" y="30"/>
              </a:cxn>
              <a:cxn ang="0">
                <a:pos x="3" y="44"/>
              </a:cxn>
            </a:cxnLst>
            <a:rect l="0" t="0" r="r" b="b"/>
            <a:pathLst>
              <a:path w="92" h="54">
                <a:moveTo>
                  <a:pt x="3" y="44"/>
                </a:moveTo>
                <a:lnTo>
                  <a:pt x="9" y="49"/>
                </a:lnTo>
                <a:lnTo>
                  <a:pt x="16" y="52"/>
                </a:lnTo>
                <a:lnTo>
                  <a:pt x="25" y="54"/>
                </a:lnTo>
                <a:lnTo>
                  <a:pt x="35" y="52"/>
                </a:lnTo>
                <a:lnTo>
                  <a:pt x="46" y="52"/>
                </a:lnTo>
                <a:lnTo>
                  <a:pt x="57" y="50"/>
                </a:lnTo>
                <a:lnTo>
                  <a:pt x="67" y="49"/>
                </a:lnTo>
                <a:lnTo>
                  <a:pt x="76" y="49"/>
                </a:lnTo>
                <a:lnTo>
                  <a:pt x="80" y="45"/>
                </a:lnTo>
                <a:lnTo>
                  <a:pt x="83" y="38"/>
                </a:lnTo>
                <a:lnTo>
                  <a:pt x="87" y="30"/>
                </a:lnTo>
                <a:lnTo>
                  <a:pt x="89" y="21"/>
                </a:lnTo>
                <a:lnTo>
                  <a:pt x="90" y="19"/>
                </a:lnTo>
                <a:lnTo>
                  <a:pt x="92" y="16"/>
                </a:lnTo>
                <a:lnTo>
                  <a:pt x="92" y="12"/>
                </a:lnTo>
                <a:lnTo>
                  <a:pt x="90" y="7"/>
                </a:lnTo>
                <a:lnTo>
                  <a:pt x="83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8"/>
                </a:lnTo>
                <a:lnTo>
                  <a:pt x="0" y="30"/>
                </a:lnTo>
                <a:lnTo>
                  <a:pt x="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3" name="Freeform 119"/>
          <p:cNvSpPr>
            <a:spLocks/>
          </p:cNvSpPr>
          <p:nvPr/>
        </p:nvSpPr>
        <p:spPr bwMode="auto">
          <a:xfrm rot="497617">
            <a:off x="4498962" y="2444733"/>
            <a:ext cx="39687" cy="20638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50"/>
              </a:cxn>
              <a:cxn ang="0">
                <a:pos x="18" y="52"/>
              </a:cxn>
              <a:cxn ang="0">
                <a:pos x="27" y="54"/>
              </a:cxn>
              <a:cxn ang="0">
                <a:pos x="38" y="54"/>
              </a:cxn>
              <a:cxn ang="0">
                <a:pos x="49" y="52"/>
              </a:cxn>
              <a:cxn ang="0">
                <a:pos x="59" y="50"/>
              </a:cxn>
              <a:cxn ang="0">
                <a:pos x="70" y="48"/>
              </a:cxn>
              <a:cxn ang="0">
                <a:pos x="79" y="48"/>
              </a:cxn>
              <a:cxn ang="0">
                <a:pos x="82" y="45"/>
              </a:cxn>
              <a:cxn ang="0">
                <a:pos x="86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3" y="16"/>
              </a:cxn>
              <a:cxn ang="0">
                <a:pos x="93" y="12"/>
              </a:cxn>
              <a:cxn ang="0">
                <a:pos x="91" y="7"/>
              </a:cxn>
              <a:cxn ang="0">
                <a:pos x="84" y="3"/>
              </a:cxn>
              <a:cxn ang="0">
                <a:pos x="72" y="2"/>
              </a:cxn>
              <a:cxn ang="0">
                <a:pos x="54" y="0"/>
              </a:cxn>
              <a:cxn ang="0">
                <a:pos x="25" y="2"/>
              </a:cxn>
              <a:cxn ang="0">
                <a:pos x="15" y="7"/>
              </a:cxn>
              <a:cxn ang="0">
                <a:pos x="6" y="17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4">
                <a:moveTo>
                  <a:pt x="4" y="43"/>
                </a:moveTo>
                <a:lnTo>
                  <a:pt x="9" y="50"/>
                </a:lnTo>
                <a:lnTo>
                  <a:pt x="18" y="52"/>
                </a:lnTo>
                <a:lnTo>
                  <a:pt x="27" y="54"/>
                </a:lnTo>
                <a:lnTo>
                  <a:pt x="38" y="54"/>
                </a:lnTo>
                <a:lnTo>
                  <a:pt x="49" y="52"/>
                </a:lnTo>
                <a:lnTo>
                  <a:pt x="59" y="50"/>
                </a:lnTo>
                <a:lnTo>
                  <a:pt x="70" y="48"/>
                </a:lnTo>
                <a:lnTo>
                  <a:pt x="79" y="48"/>
                </a:lnTo>
                <a:lnTo>
                  <a:pt x="82" y="45"/>
                </a:lnTo>
                <a:lnTo>
                  <a:pt x="86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3" y="16"/>
                </a:lnTo>
                <a:lnTo>
                  <a:pt x="93" y="12"/>
                </a:lnTo>
                <a:lnTo>
                  <a:pt x="91" y="7"/>
                </a:lnTo>
                <a:lnTo>
                  <a:pt x="84" y="3"/>
                </a:lnTo>
                <a:lnTo>
                  <a:pt x="72" y="2"/>
                </a:lnTo>
                <a:lnTo>
                  <a:pt x="54" y="0"/>
                </a:lnTo>
                <a:lnTo>
                  <a:pt x="25" y="2"/>
                </a:lnTo>
                <a:lnTo>
                  <a:pt x="15" y="7"/>
                </a:lnTo>
                <a:lnTo>
                  <a:pt x="6" y="17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4" name="Freeform 120"/>
          <p:cNvSpPr>
            <a:spLocks/>
          </p:cNvSpPr>
          <p:nvPr/>
        </p:nvSpPr>
        <p:spPr bwMode="auto">
          <a:xfrm rot="497617">
            <a:off x="4419587" y="2443146"/>
            <a:ext cx="39687" cy="19050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8"/>
              </a:cxn>
              <a:cxn ang="0">
                <a:pos x="16" y="52"/>
              </a:cxn>
              <a:cxn ang="0">
                <a:pos x="25" y="53"/>
              </a:cxn>
              <a:cxn ang="0">
                <a:pos x="35" y="52"/>
              </a:cxn>
              <a:cxn ang="0">
                <a:pos x="46" y="52"/>
              </a:cxn>
              <a:cxn ang="0">
                <a:pos x="57" y="50"/>
              </a:cxn>
              <a:cxn ang="0">
                <a:pos x="67" y="48"/>
              </a:cxn>
              <a:cxn ang="0">
                <a:pos x="76" y="48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89" y="21"/>
              </a:cxn>
              <a:cxn ang="0">
                <a:pos x="89" y="19"/>
              </a:cxn>
              <a:cxn ang="0">
                <a:pos x="91" y="15"/>
              </a:cxn>
              <a:cxn ang="0">
                <a:pos x="92" y="10"/>
              </a:cxn>
              <a:cxn ang="0">
                <a:pos x="89" y="7"/>
              </a:cxn>
              <a:cxn ang="0">
                <a:pos x="83" y="3"/>
              </a:cxn>
              <a:cxn ang="0">
                <a:pos x="71" y="0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2" h="53">
                <a:moveTo>
                  <a:pt x="3" y="43"/>
                </a:moveTo>
                <a:lnTo>
                  <a:pt x="9" y="48"/>
                </a:lnTo>
                <a:lnTo>
                  <a:pt x="16" y="52"/>
                </a:lnTo>
                <a:lnTo>
                  <a:pt x="25" y="53"/>
                </a:lnTo>
                <a:lnTo>
                  <a:pt x="35" y="52"/>
                </a:lnTo>
                <a:lnTo>
                  <a:pt x="46" y="52"/>
                </a:lnTo>
                <a:lnTo>
                  <a:pt x="57" y="50"/>
                </a:lnTo>
                <a:lnTo>
                  <a:pt x="67" y="48"/>
                </a:lnTo>
                <a:lnTo>
                  <a:pt x="76" y="48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89" y="21"/>
                </a:lnTo>
                <a:lnTo>
                  <a:pt x="89" y="19"/>
                </a:lnTo>
                <a:lnTo>
                  <a:pt x="91" y="15"/>
                </a:lnTo>
                <a:lnTo>
                  <a:pt x="92" y="10"/>
                </a:lnTo>
                <a:lnTo>
                  <a:pt x="89" y="7"/>
                </a:lnTo>
                <a:lnTo>
                  <a:pt x="83" y="3"/>
                </a:lnTo>
                <a:lnTo>
                  <a:pt x="71" y="0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5" name="Freeform 121"/>
          <p:cNvSpPr>
            <a:spLocks/>
          </p:cNvSpPr>
          <p:nvPr/>
        </p:nvSpPr>
        <p:spPr bwMode="auto">
          <a:xfrm rot="497617">
            <a:off x="4357674" y="2439971"/>
            <a:ext cx="41275" cy="20637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0"/>
              </a:cxn>
              <a:cxn ang="0">
                <a:pos x="16" y="53"/>
              </a:cxn>
              <a:cxn ang="0">
                <a:pos x="25" y="53"/>
              </a:cxn>
              <a:cxn ang="0">
                <a:pos x="35" y="53"/>
              </a:cxn>
              <a:cxn ang="0">
                <a:pos x="46" y="51"/>
              </a:cxn>
              <a:cxn ang="0">
                <a:pos x="57" y="50"/>
              </a:cxn>
              <a:cxn ang="0">
                <a:pos x="68" y="48"/>
              </a:cxn>
              <a:cxn ang="0">
                <a:pos x="76" y="48"/>
              </a:cxn>
              <a:cxn ang="0">
                <a:pos x="82" y="45"/>
              </a:cxn>
              <a:cxn ang="0">
                <a:pos x="85" y="36"/>
              </a:cxn>
              <a:cxn ang="0">
                <a:pos x="89" y="27"/>
              </a:cxn>
              <a:cxn ang="0">
                <a:pos x="89" y="20"/>
              </a:cxn>
              <a:cxn ang="0">
                <a:pos x="89" y="19"/>
              </a:cxn>
              <a:cxn ang="0">
                <a:pos x="91" y="15"/>
              </a:cxn>
              <a:cxn ang="0">
                <a:pos x="92" y="12"/>
              </a:cxn>
              <a:cxn ang="0">
                <a:pos x="89" y="7"/>
              </a:cxn>
              <a:cxn ang="0">
                <a:pos x="84" y="3"/>
              </a:cxn>
              <a:cxn ang="0">
                <a:pos x="71" y="1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3" y="45"/>
              </a:cxn>
            </a:cxnLst>
            <a:rect l="0" t="0" r="r" b="b"/>
            <a:pathLst>
              <a:path w="92" h="53">
                <a:moveTo>
                  <a:pt x="3" y="45"/>
                </a:moveTo>
                <a:lnTo>
                  <a:pt x="9" y="50"/>
                </a:lnTo>
                <a:lnTo>
                  <a:pt x="16" y="53"/>
                </a:lnTo>
                <a:lnTo>
                  <a:pt x="25" y="53"/>
                </a:lnTo>
                <a:lnTo>
                  <a:pt x="35" y="53"/>
                </a:lnTo>
                <a:lnTo>
                  <a:pt x="46" y="51"/>
                </a:lnTo>
                <a:lnTo>
                  <a:pt x="57" y="50"/>
                </a:lnTo>
                <a:lnTo>
                  <a:pt x="68" y="48"/>
                </a:lnTo>
                <a:lnTo>
                  <a:pt x="76" y="48"/>
                </a:lnTo>
                <a:lnTo>
                  <a:pt x="82" y="45"/>
                </a:lnTo>
                <a:lnTo>
                  <a:pt x="85" y="36"/>
                </a:lnTo>
                <a:lnTo>
                  <a:pt x="89" y="27"/>
                </a:lnTo>
                <a:lnTo>
                  <a:pt x="89" y="20"/>
                </a:lnTo>
                <a:lnTo>
                  <a:pt x="89" y="19"/>
                </a:lnTo>
                <a:lnTo>
                  <a:pt x="91" y="15"/>
                </a:lnTo>
                <a:lnTo>
                  <a:pt x="92" y="12"/>
                </a:lnTo>
                <a:lnTo>
                  <a:pt x="89" y="7"/>
                </a:lnTo>
                <a:lnTo>
                  <a:pt x="84" y="3"/>
                </a:lnTo>
                <a:lnTo>
                  <a:pt x="71" y="1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6" name="Freeform 122"/>
          <p:cNvSpPr>
            <a:spLocks/>
          </p:cNvSpPr>
          <p:nvPr/>
        </p:nvSpPr>
        <p:spPr bwMode="auto">
          <a:xfrm rot="497617">
            <a:off x="4295762" y="2428858"/>
            <a:ext cx="39687" cy="22225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9"/>
              </a:cxn>
              <a:cxn ang="0">
                <a:pos x="18" y="52"/>
              </a:cxn>
              <a:cxn ang="0">
                <a:pos x="27" y="54"/>
              </a:cxn>
              <a:cxn ang="0">
                <a:pos x="37" y="52"/>
              </a:cxn>
              <a:cxn ang="0">
                <a:pos x="48" y="52"/>
              </a:cxn>
              <a:cxn ang="0">
                <a:pos x="59" y="50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2" y="16"/>
              </a:cxn>
              <a:cxn ang="0">
                <a:pos x="92" y="12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0"/>
              </a:cxn>
              <a:cxn ang="0">
                <a:pos x="3" y="43"/>
              </a:cxn>
            </a:cxnLst>
            <a:rect l="0" t="0" r="r" b="b"/>
            <a:pathLst>
              <a:path w="92" h="54">
                <a:moveTo>
                  <a:pt x="3" y="43"/>
                </a:moveTo>
                <a:lnTo>
                  <a:pt x="9" y="49"/>
                </a:lnTo>
                <a:lnTo>
                  <a:pt x="18" y="52"/>
                </a:lnTo>
                <a:lnTo>
                  <a:pt x="27" y="54"/>
                </a:lnTo>
                <a:lnTo>
                  <a:pt x="37" y="52"/>
                </a:lnTo>
                <a:lnTo>
                  <a:pt x="48" y="52"/>
                </a:lnTo>
                <a:lnTo>
                  <a:pt x="59" y="50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2" y="16"/>
                </a:lnTo>
                <a:lnTo>
                  <a:pt x="92" y="12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0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7" name="Freeform 123"/>
          <p:cNvSpPr>
            <a:spLocks/>
          </p:cNvSpPr>
          <p:nvPr/>
        </p:nvSpPr>
        <p:spPr bwMode="auto">
          <a:xfrm rot="497617">
            <a:off x="4240199" y="2420921"/>
            <a:ext cx="41275" cy="22225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8" y="49"/>
              </a:cxn>
              <a:cxn ang="0">
                <a:pos x="17" y="52"/>
              </a:cxn>
              <a:cxn ang="0">
                <a:pos x="26" y="52"/>
              </a:cxn>
              <a:cxn ang="0">
                <a:pos x="37" y="52"/>
              </a:cxn>
              <a:cxn ang="0">
                <a:pos x="48" y="51"/>
              </a:cxn>
              <a:cxn ang="0">
                <a:pos x="58" y="49"/>
              </a:cxn>
              <a:cxn ang="0">
                <a:pos x="69" y="49"/>
              </a:cxn>
              <a:cxn ang="0">
                <a:pos x="78" y="49"/>
              </a:cxn>
              <a:cxn ang="0">
                <a:pos x="82" y="44"/>
              </a:cxn>
              <a:cxn ang="0">
                <a:pos x="85" y="35"/>
              </a:cxn>
              <a:cxn ang="0">
                <a:pos x="89" y="26"/>
              </a:cxn>
              <a:cxn ang="0">
                <a:pos x="90" y="21"/>
              </a:cxn>
              <a:cxn ang="0">
                <a:pos x="90" y="19"/>
              </a:cxn>
              <a:cxn ang="0">
                <a:pos x="92" y="16"/>
              </a:cxn>
              <a:cxn ang="0">
                <a:pos x="92" y="11"/>
              </a:cxn>
              <a:cxn ang="0">
                <a:pos x="90" y="7"/>
              </a:cxn>
              <a:cxn ang="0">
                <a:pos x="83" y="4"/>
              </a:cxn>
              <a:cxn ang="0">
                <a:pos x="71" y="0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6"/>
              </a:cxn>
              <a:cxn ang="0">
                <a:pos x="0" y="30"/>
              </a:cxn>
              <a:cxn ang="0">
                <a:pos x="3" y="44"/>
              </a:cxn>
            </a:cxnLst>
            <a:rect l="0" t="0" r="r" b="b"/>
            <a:pathLst>
              <a:path w="92" h="52">
                <a:moveTo>
                  <a:pt x="3" y="44"/>
                </a:moveTo>
                <a:lnTo>
                  <a:pt x="8" y="49"/>
                </a:lnTo>
                <a:lnTo>
                  <a:pt x="17" y="52"/>
                </a:lnTo>
                <a:lnTo>
                  <a:pt x="26" y="52"/>
                </a:lnTo>
                <a:lnTo>
                  <a:pt x="37" y="52"/>
                </a:lnTo>
                <a:lnTo>
                  <a:pt x="48" y="51"/>
                </a:lnTo>
                <a:lnTo>
                  <a:pt x="58" y="49"/>
                </a:lnTo>
                <a:lnTo>
                  <a:pt x="69" y="49"/>
                </a:lnTo>
                <a:lnTo>
                  <a:pt x="78" y="49"/>
                </a:lnTo>
                <a:lnTo>
                  <a:pt x="82" y="44"/>
                </a:lnTo>
                <a:lnTo>
                  <a:pt x="85" y="35"/>
                </a:lnTo>
                <a:lnTo>
                  <a:pt x="89" y="26"/>
                </a:lnTo>
                <a:lnTo>
                  <a:pt x="90" y="21"/>
                </a:lnTo>
                <a:lnTo>
                  <a:pt x="90" y="19"/>
                </a:lnTo>
                <a:lnTo>
                  <a:pt x="92" y="16"/>
                </a:lnTo>
                <a:lnTo>
                  <a:pt x="92" y="11"/>
                </a:lnTo>
                <a:lnTo>
                  <a:pt x="90" y="7"/>
                </a:lnTo>
                <a:lnTo>
                  <a:pt x="83" y="4"/>
                </a:lnTo>
                <a:lnTo>
                  <a:pt x="71" y="0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6"/>
                </a:lnTo>
                <a:lnTo>
                  <a:pt x="0" y="30"/>
                </a:lnTo>
                <a:lnTo>
                  <a:pt x="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 rot="497617">
            <a:off x="4184637" y="2420921"/>
            <a:ext cx="39687" cy="22225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9" y="49"/>
              </a:cxn>
              <a:cxn ang="0">
                <a:pos x="16" y="52"/>
              </a:cxn>
              <a:cxn ang="0">
                <a:pos x="25" y="54"/>
              </a:cxn>
              <a:cxn ang="0">
                <a:pos x="36" y="52"/>
              </a:cxn>
              <a:cxn ang="0">
                <a:pos x="46" y="52"/>
              </a:cxn>
              <a:cxn ang="0">
                <a:pos x="57" y="51"/>
              </a:cxn>
              <a:cxn ang="0">
                <a:pos x="68" y="49"/>
              </a:cxn>
              <a:cxn ang="0">
                <a:pos x="77" y="49"/>
              </a:cxn>
              <a:cxn ang="0">
                <a:pos x="82" y="45"/>
              </a:cxn>
              <a:cxn ang="0">
                <a:pos x="86" y="37"/>
              </a:cxn>
              <a:cxn ang="0">
                <a:pos x="89" y="26"/>
              </a:cxn>
              <a:cxn ang="0">
                <a:pos x="89" y="21"/>
              </a:cxn>
              <a:cxn ang="0">
                <a:pos x="89" y="19"/>
              </a:cxn>
              <a:cxn ang="0">
                <a:pos x="91" y="16"/>
              </a:cxn>
              <a:cxn ang="0">
                <a:pos x="93" y="11"/>
              </a:cxn>
              <a:cxn ang="0">
                <a:pos x="89" y="7"/>
              </a:cxn>
              <a:cxn ang="0">
                <a:pos x="84" y="4"/>
              </a:cxn>
              <a:cxn ang="0">
                <a:pos x="71" y="0"/>
              </a:cxn>
              <a:cxn ang="0">
                <a:pos x="54" y="0"/>
              </a:cxn>
              <a:cxn ang="0">
                <a:pos x="25" y="2"/>
              </a:cxn>
              <a:cxn ang="0">
                <a:pos x="14" y="7"/>
              </a:cxn>
              <a:cxn ang="0">
                <a:pos x="5" y="16"/>
              </a:cxn>
              <a:cxn ang="0">
                <a:pos x="0" y="30"/>
              </a:cxn>
              <a:cxn ang="0">
                <a:pos x="4" y="44"/>
              </a:cxn>
            </a:cxnLst>
            <a:rect l="0" t="0" r="r" b="b"/>
            <a:pathLst>
              <a:path w="93" h="54">
                <a:moveTo>
                  <a:pt x="4" y="44"/>
                </a:moveTo>
                <a:lnTo>
                  <a:pt x="9" y="49"/>
                </a:lnTo>
                <a:lnTo>
                  <a:pt x="16" y="52"/>
                </a:lnTo>
                <a:lnTo>
                  <a:pt x="25" y="54"/>
                </a:lnTo>
                <a:lnTo>
                  <a:pt x="36" y="52"/>
                </a:lnTo>
                <a:lnTo>
                  <a:pt x="46" y="52"/>
                </a:lnTo>
                <a:lnTo>
                  <a:pt x="57" y="51"/>
                </a:lnTo>
                <a:lnTo>
                  <a:pt x="68" y="49"/>
                </a:lnTo>
                <a:lnTo>
                  <a:pt x="77" y="49"/>
                </a:lnTo>
                <a:lnTo>
                  <a:pt x="82" y="45"/>
                </a:lnTo>
                <a:lnTo>
                  <a:pt x="86" y="37"/>
                </a:lnTo>
                <a:lnTo>
                  <a:pt x="89" y="26"/>
                </a:lnTo>
                <a:lnTo>
                  <a:pt x="89" y="21"/>
                </a:lnTo>
                <a:lnTo>
                  <a:pt x="89" y="19"/>
                </a:lnTo>
                <a:lnTo>
                  <a:pt x="91" y="16"/>
                </a:lnTo>
                <a:lnTo>
                  <a:pt x="93" y="11"/>
                </a:lnTo>
                <a:lnTo>
                  <a:pt x="89" y="7"/>
                </a:lnTo>
                <a:lnTo>
                  <a:pt x="84" y="4"/>
                </a:lnTo>
                <a:lnTo>
                  <a:pt x="71" y="0"/>
                </a:lnTo>
                <a:lnTo>
                  <a:pt x="54" y="0"/>
                </a:lnTo>
                <a:lnTo>
                  <a:pt x="25" y="2"/>
                </a:lnTo>
                <a:lnTo>
                  <a:pt x="14" y="7"/>
                </a:lnTo>
                <a:lnTo>
                  <a:pt x="5" y="16"/>
                </a:lnTo>
                <a:lnTo>
                  <a:pt x="0" y="30"/>
                </a:lnTo>
                <a:lnTo>
                  <a:pt x="4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9" name="Freeform 125"/>
          <p:cNvSpPr>
            <a:spLocks/>
          </p:cNvSpPr>
          <p:nvPr/>
        </p:nvSpPr>
        <p:spPr bwMode="auto">
          <a:xfrm rot="497617">
            <a:off x="4152887" y="2474896"/>
            <a:ext cx="560387" cy="41275"/>
          </a:xfrm>
          <a:custGeom>
            <a:avLst/>
            <a:gdLst/>
            <a:ahLst/>
            <a:cxnLst>
              <a:cxn ang="0">
                <a:pos x="618" y="55"/>
              </a:cxn>
              <a:cxn ang="0">
                <a:pos x="705" y="52"/>
              </a:cxn>
              <a:cxn ang="0">
                <a:pos x="792" y="48"/>
              </a:cxn>
              <a:cxn ang="0">
                <a:pos x="880" y="45"/>
              </a:cxn>
              <a:cxn ang="0">
                <a:pos x="965" y="41"/>
              </a:cxn>
              <a:cxn ang="0">
                <a:pos x="1052" y="41"/>
              </a:cxn>
              <a:cxn ang="0">
                <a:pos x="1140" y="43"/>
              </a:cxn>
              <a:cxn ang="0">
                <a:pos x="1227" y="50"/>
              </a:cxn>
              <a:cxn ang="0">
                <a:pos x="1277" y="55"/>
              </a:cxn>
              <a:cxn ang="0">
                <a:pos x="1284" y="50"/>
              </a:cxn>
              <a:cxn ang="0">
                <a:pos x="1284" y="40"/>
              </a:cxn>
              <a:cxn ang="0">
                <a:pos x="1275" y="27"/>
              </a:cxn>
              <a:cxn ang="0">
                <a:pos x="1231" y="17"/>
              </a:cxn>
              <a:cxn ang="0">
                <a:pos x="1143" y="7"/>
              </a:cxn>
              <a:cxn ang="0">
                <a:pos x="1056" y="1"/>
              </a:cxn>
              <a:cxn ang="0">
                <a:pos x="967" y="0"/>
              </a:cxn>
              <a:cxn ang="0">
                <a:pos x="880" y="3"/>
              </a:cxn>
              <a:cxn ang="0">
                <a:pos x="792" y="8"/>
              </a:cxn>
              <a:cxn ang="0">
                <a:pos x="703" y="14"/>
              </a:cxn>
              <a:cxn ang="0">
                <a:pos x="616" y="21"/>
              </a:cxn>
              <a:cxn ang="0">
                <a:pos x="536" y="24"/>
              </a:cxn>
              <a:cxn ang="0">
                <a:pos x="465" y="26"/>
              </a:cxn>
              <a:cxn ang="0">
                <a:pos x="392" y="29"/>
              </a:cxn>
              <a:cxn ang="0">
                <a:pos x="320" y="34"/>
              </a:cxn>
              <a:cxn ang="0">
                <a:pos x="249" y="41"/>
              </a:cxn>
              <a:cxn ang="0">
                <a:pos x="178" y="50"/>
              </a:cxn>
              <a:cxn ang="0">
                <a:pos x="109" y="62"/>
              </a:cxn>
              <a:cxn ang="0">
                <a:pos x="37" y="79"/>
              </a:cxn>
              <a:cxn ang="0">
                <a:pos x="0" y="98"/>
              </a:cxn>
              <a:cxn ang="0">
                <a:pos x="11" y="107"/>
              </a:cxn>
              <a:cxn ang="0">
                <a:pos x="18" y="107"/>
              </a:cxn>
              <a:cxn ang="0">
                <a:pos x="50" y="102"/>
              </a:cxn>
              <a:cxn ang="0">
                <a:pos x="107" y="97"/>
              </a:cxn>
              <a:cxn ang="0">
                <a:pos x="182" y="88"/>
              </a:cxn>
              <a:cxn ang="0">
                <a:pos x="269" y="79"/>
              </a:cxn>
              <a:cxn ang="0">
                <a:pos x="361" y="71"/>
              </a:cxn>
              <a:cxn ang="0">
                <a:pos x="452" y="62"/>
              </a:cxn>
              <a:cxn ang="0">
                <a:pos x="536" y="59"/>
              </a:cxn>
            </a:cxnLst>
            <a:rect l="0" t="0" r="r" b="b"/>
            <a:pathLst>
              <a:path w="1286" h="107">
                <a:moveTo>
                  <a:pt x="573" y="57"/>
                </a:moveTo>
                <a:lnTo>
                  <a:pt x="618" y="55"/>
                </a:lnTo>
                <a:lnTo>
                  <a:pt x="661" y="53"/>
                </a:lnTo>
                <a:lnTo>
                  <a:pt x="705" y="52"/>
                </a:lnTo>
                <a:lnTo>
                  <a:pt x="748" y="50"/>
                </a:lnTo>
                <a:lnTo>
                  <a:pt x="792" y="48"/>
                </a:lnTo>
                <a:lnTo>
                  <a:pt x="835" y="46"/>
                </a:lnTo>
                <a:lnTo>
                  <a:pt x="880" y="45"/>
                </a:lnTo>
                <a:lnTo>
                  <a:pt x="922" y="43"/>
                </a:lnTo>
                <a:lnTo>
                  <a:pt x="965" y="41"/>
                </a:lnTo>
                <a:lnTo>
                  <a:pt x="1010" y="41"/>
                </a:lnTo>
                <a:lnTo>
                  <a:pt x="1052" y="41"/>
                </a:lnTo>
                <a:lnTo>
                  <a:pt x="1097" y="41"/>
                </a:lnTo>
                <a:lnTo>
                  <a:pt x="1140" y="43"/>
                </a:lnTo>
                <a:lnTo>
                  <a:pt x="1184" y="46"/>
                </a:lnTo>
                <a:lnTo>
                  <a:pt x="1227" y="50"/>
                </a:lnTo>
                <a:lnTo>
                  <a:pt x="1272" y="55"/>
                </a:lnTo>
                <a:lnTo>
                  <a:pt x="1277" y="55"/>
                </a:lnTo>
                <a:lnTo>
                  <a:pt x="1282" y="52"/>
                </a:lnTo>
                <a:lnTo>
                  <a:pt x="1284" y="50"/>
                </a:lnTo>
                <a:lnTo>
                  <a:pt x="1286" y="45"/>
                </a:lnTo>
                <a:lnTo>
                  <a:pt x="1284" y="40"/>
                </a:lnTo>
                <a:lnTo>
                  <a:pt x="1280" y="33"/>
                </a:lnTo>
                <a:lnTo>
                  <a:pt x="1275" y="27"/>
                </a:lnTo>
                <a:lnTo>
                  <a:pt x="1273" y="26"/>
                </a:lnTo>
                <a:lnTo>
                  <a:pt x="1231" y="17"/>
                </a:lnTo>
                <a:lnTo>
                  <a:pt x="1186" y="12"/>
                </a:lnTo>
                <a:lnTo>
                  <a:pt x="1143" y="7"/>
                </a:lnTo>
                <a:lnTo>
                  <a:pt x="1099" y="3"/>
                </a:lnTo>
                <a:lnTo>
                  <a:pt x="1056" y="1"/>
                </a:lnTo>
                <a:lnTo>
                  <a:pt x="1012" y="0"/>
                </a:lnTo>
                <a:lnTo>
                  <a:pt x="967" y="0"/>
                </a:lnTo>
                <a:lnTo>
                  <a:pt x="924" y="1"/>
                </a:lnTo>
                <a:lnTo>
                  <a:pt x="880" y="3"/>
                </a:lnTo>
                <a:lnTo>
                  <a:pt x="835" y="5"/>
                </a:lnTo>
                <a:lnTo>
                  <a:pt x="792" y="8"/>
                </a:lnTo>
                <a:lnTo>
                  <a:pt x="748" y="10"/>
                </a:lnTo>
                <a:lnTo>
                  <a:pt x="703" y="14"/>
                </a:lnTo>
                <a:lnTo>
                  <a:pt x="659" y="17"/>
                </a:lnTo>
                <a:lnTo>
                  <a:pt x="616" y="21"/>
                </a:lnTo>
                <a:lnTo>
                  <a:pt x="572" y="22"/>
                </a:lnTo>
                <a:lnTo>
                  <a:pt x="536" y="24"/>
                </a:lnTo>
                <a:lnTo>
                  <a:pt x="500" y="24"/>
                </a:lnTo>
                <a:lnTo>
                  <a:pt x="465" y="26"/>
                </a:lnTo>
                <a:lnTo>
                  <a:pt x="429" y="27"/>
                </a:lnTo>
                <a:lnTo>
                  <a:pt x="392" y="29"/>
                </a:lnTo>
                <a:lnTo>
                  <a:pt x="356" y="31"/>
                </a:lnTo>
                <a:lnTo>
                  <a:pt x="320" y="34"/>
                </a:lnTo>
                <a:lnTo>
                  <a:pt x="285" y="38"/>
                </a:lnTo>
                <a:lnTo>
                  <a:pt x="249" y="41"/>
                </a:lnTo>
                <a:lnTo>
                  <a:pt x="214" y="45"/>
                </a:lnTo>
                <a:lnTo>
                  <a:pt x="178" y="50"/>
                </a:lnTo>
                <a:lnTo>
                  <a:pt x="142" y="57"/>
                </a:lnTo>
                <a:lnTo>
                  <a:pt x="109" y="62"/>
                </a:lnTo>
                <a:lnTo>
                  <a:pt x="73" y="71"/>
                </a:lnTo>
                <a:lnTo>
                  <a:pt x="37" y="79"/>
                </a:lnTo>
                <a:lnTo>
                  <a:pt x="3" y="90"/>
                </a:lnTo>
                <a:lnTo>
                  <a:pt x="0" y="98"/>
                </a:lnTo>
                <a:lnTo>
                  <a:pt x="3" y="103"/>
                </a:lnTo>
                <a:lnTo>
                  <a:pt x="11" y="107"/>
                </a:lnTo>
                <a:lnTo>
                  <a:pt x="14" y="107"/>
                </a:lnTo>
                <a:lnTo>
                  <a:pt x="18" y="107"/>
                </a:lnTo>
                <a:lnTo>
                  <a:pt x="30" y="105"/>
                </a:lnTo>
                <a:lnTo>
                  <a:pt x="50" y="102"/>
                </a:lnTo>
                <a:lnTo>
                  <a:pt x="75" y="100"/>
                </a:lnTo>
                <a:lnTo>
                  <a:pt x="107" y="97"/>
                </a:lnTo>
                <a:lnTo>
                  <a:pt x="142" y="91"/>
                </a:lnTo>
                <a:lnTo>
                  <a:pt x="182" y="88"/>
                </a:lnTo>
                <a:lnTo>
                  <a:pt x="224" y="83"/>
                </a:lnTo>
                <a:lnTo>
                  <a:pt x="269" y="79"/>
                </a:lnTo>
                <a:lnTo>
                  <a:pt x="315" y="74"/>
                </a:lnTo>
                <a:lnTo>
                  <a:pt x="361" y="71"/>
                </a:lnTo>
                <a:lnTo>
                  <a:pt x="408" y="65"/>
                </a:lnTo>
                <a:lnTo>
                  <a:pt x="452" y="62"/>
                </a:lnTo>
                <a:lnTo>
                  <a:pt x="495" y="60"/>
                </a:lnTo>
                <a:lnTo>
                  <a:pt x="536" y="59"/>
                </a:lnTo>
                <a:lnTo>
                  <a:pt x="573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 rot="497617">
            <a:off x="4722799" y="2385996"/>
            <a:ext cx="47625" cy="103187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0" y="254"/>
              </a:cxn>
              <a:cxn ang="0">
                <a:pos x="1" y="258"/>
              </a:cxn>
              <a:cxn ang="0">
                <a:pos x="5" y="259"/>
              </a:cxn>
              <a:cxn ang="0">
                <a:pos x="9" y="261"/>
              </a:cxn>
              <a:cxn ang="0">
                <a:pos x="12" y="261"/>
              </a:cxn>
              <a:cxn ang="0">
                <a:pos x="16" y="259"/>
              </a:cxn>
              <a:cxn ang="0">
                <a:pos x="17" y="256"/>
              </a:cxn>
              <a:cxn ang="0">
                <a:pos x="19" y="252"/>
              </a:cxn>
              <a:cxn ang="0">
                <a:pos x="28" y="218"/>
              </a:cxn>
              <a:cxn ang="0">
                <a:pos x="41" y="180"/>
              </a:cxn>
              <a:cxn ang="0">
                <a:pos x="55" y="140"/>
              </a:cxn>
              <a:cxn ang="0">
                <a:pos x="71" y="102"/>
              </a:cxn>
              <a:cxn ang="0">
                <a:pos x="85" y="67"/>
              </a:cxn>
              <a:cxn ang="0">
                <a:pos x="98" y="36"/>
              </a:cxn>
              <a:cxn ang="0">
                <a:pos x="105" y="14"/>
              </a:cxn>
              <a:cxn ang="0">
                <a:pos x="108" y="0"/>
              </a:cxn>
              <a:cxn ang="0">
                <a:pos x="87" y="17"/>
              </a:cxn>
              <a:cxn ang="0">
                <a:pos x="67" y="41"/>
              </a:cxn>
              <a:cxn ang="0">
                <a:pos x="51" y="71"/>
              </a:cxn>
              <a:cxn ang="0">
                <a:pos x="35" y="104"/>
              </a:cxn>
              <a:cxn ang="0">
                <a:pos x="23" y="142"/>
              </a:cxn>
              <a:cxn ang="0">
                <a:pos x="12" y="178"/>
              </a:cxn>
              <a:cxn ang="0">
                <a:pos x="5" y="216"/>
              </a:cxn>
              <a:cxn ang="0">
                <a:pos x="0" y="251"/>
              </a:cxn>
            </a:cxnLst>
            <a:rect l="0" t="0" r="r" b="b"/>
            <a:pathLst>
              <a:path w="108" h="261">
                <a:moveTo>
                  <a:pt x="0" y="251"/>
                </a:moveTo>
                <a:lnTo>
                  <a:pt x="0" y="254"/>
                </a:lnTo>
                <a:lnTo>
                  <a:pt x="1" y="258"/>
                </a:lnTo>
                <a:lnTo>
                  <a:pt x="5" y="259"/>
                </a:lnTo>
                <a:lnTo>
                  <a:pt x="9" y="261"/>
                </a:lnTo>
                <a:lnTo>
                  <a:pt x="12" y="261"/>
                </a:lnTo>
                <a:lnTo>
                  <a:pt x="16" y="259"/>
                </a:lnTo>
                <a:lnTo>
                  <a:pt x="17" y="256"/>
                </a:lnTo>
                <a:lnTo>
                  <a:pt x="19" y="252"/>
                </a:lnTo>
                <a:lnTo>
                  <a:pt x="28" y="218"/>
                </a:lnTo>
                <a:lnTo>
                  <a:pt x="41" y="180"/>
                </a:lnTo>
                <a:lnTo>
                  <a:pt x="55" y="140"/>
                </a:lnTo>
                <a:lnTo>
                  <a:pt x="71" y="102"/>
                </a:lnTo>
                <a:lnTo>
                  <a:pt x="85" y="67"/>
                </a:lnTo>
                <a:lnTo>
                  <a:pt x="98" y="36"/>
                </a:lnTo>
                <a:lnTo>
                  <a:pt x="105" y="14"/>
                </a:lnTo>
                <a:lnTo>
                  <a:pt x="108" y="0"/>
                </a:lnTo>
                <a:lnTo>
                  <a:pt x="87" y="17"/>
                </a:lnTo>
                <a:lnTo>
                  <a:pt x="67" y="41"/>
                </a:lnTo>
                <a:lnTo>
                  <a:pt x="51" y="71"/>
                </a:lnTo>
                <a:lnTo>
                  <a:pt x="35" y="104"/>
                </a:lnTo>
                <a:lnTo>
                  <a:pt x="23" y="142"/>
                </a:lnTo>
                <a:lnTo>
                  <a:pt x="12" y="178"/>
                </a:lnTo>
                <a:lnTo>
                  <a:pt x="5" y="216"/>
                </a:lnTo>
                <a:lnTo>
                  <a:pt x="0" y="2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1" name="Freeform 127"/>
          <p:cNvSpPr>
            <a:spLocks/>
          </p:cNvSpPr>
          <p:nvPr/>
        </p:nvSpPr>
        <p:spPr bwMode="auto">
          <a:xfrm rot="497617">
            <a:off x="4162412" y="2501883"/>
            <a:ext cx="523875" cy="34925"/>
          </a:xfrm>
          <a:custGeom>
            <a:avLst/>
            <a:gdLst/>
            <a:ahLst/>
            <a:cxnLst>
              <a:cxn ang="0">
                <a:pos x="1199" y="22"/>
              </a:cxn>
              <a:cxn ang="0">
                <a:pos x="1193" y="7"/>
              </a:cxn>
              <a:cxn ang="0">
                <a:pos x="1143" y="3"/>
              </a:cxn>
              <a:cxn ang="0">
                <a:pos x="1070" y="3"/>
              </a:cxn>
              <a:cxn ang="0">
                <a:pos x="996" y="3"/>
              </a:cxn>
              <a:cxn ang="0">
                <a:pos x="919" y="2"/>
              </a:cxn>
              <a:cxn ang="0">
                <a:pos x="841" y="0"/>
              </a:cxn>
              <a:cxn ang="0">
                <a:pos x="764" y="0"/>
              </a:cxn>
              <a:cxn ang="0">
                <a:pos x="689" y="2"/>
              </a:cxn>
              <a:cxn ang="0">
                <a:pos x="616" y="5"/>
              </a:cxn>
              <a:cxn ang="0">
                <a:pos x="541" y="12"/>
              </a:cxn>
              <a:cxn ang="0">
                <a:pos x="456" y="19"/>
              </a:cxn>
              <a:cxn ang="0">
                <a:pos x="363" y="24"/>
              </a:cxn>
              <a:cxn ang="0">
                <a:pos x="269" y="31"/>
              </a:cxn>
              <a:cxn ang="0">
                <a:pos x="180" y="40"/>
              </a:cxn>
              <a:cxn ang="0">
                <a:pos x="102" y="48"/>
              </a:cxn>
              <a:cxn ang="0">
                <a:pos x="43" y="60"/>
              </a:cxn>
              <a:cxn ang="0">
                <a:pos x="7" y="76"/>
              </a:cxn>
              <a:cxn ang="0">
                <a:pos x="5" y="86"/>
              </a:cxn>
              <a:cxn ang="0">
                <a:pos x="34" y="88"/>
              </a:cxn>
              <a:cxn ang="0">
                <a:pos x="84" y="88"/>
              </a:cxn>
              <a:cxn ang="0">
                <a:pos x="150" y="86"/>
              </a:cxn>
              <a:cxn ang="0">
                <a:pos x="232" y="85"/>
              </a:cxn>
              <a:cxn ang="0">
                <a:pos x="324" y="83"/>
              </a:cxn>
              <a:cxn ang="0">
                <a:pos x="424" y="78"/>
              </a:cxn>
              <a:cxn ang="0">
                <a:pos x="531" y="74"/>
              </a:cxn>
              <a:cxn ang="0">
                <a:pos x="638" y="69"/>
              </a:cxn>
              <a:cxn ang="0">
                <a:pos x="744" y="64"/>
              </a:cxn>
              <a:cxn ang="0">
                <a:pos x="846" y="59"/>
              </a:cxn>
              <a:cxn ang="0">
                <a:pos x="940" y="52"/>
              </a:cxn>
              <a:cxn ang="0">
                <a:pos x="1024" y="47"/>
              </a:cxn>
              <a:cxn ang="0">
                <a:pos x="1093" y="41"/>
              </a:cxn>
              <a:cxn ang="0">
                <a:pos x="1147" y="38"/>
              </a:cxn>
              <a:cxn ang="0">
                <a:pos x="1181" y="33"/>
              </a:cxn>
            </a:cxnLst>
            <a:rect l="0" t="0" r="r" b="b"/>
            <a:pathLst>
              <a:path w="1200" h="88">
                <a:moveTo>
                  <a:pt x="1188" y="31"/>
                </a:moveTo>
                <a:lnTo>
                  <a:pt x="1199" y="22"/>
                </a:lnTo>
                <a:lnTo>
                  <a:pt x="1200" y="14"/>
                </a:lnTo>
                <a:lnTo>
                  <a:pt x="1193" y="7"/>
                </a:lnTo>
                <a:lnTo>
                  <a:pt x="1179" y="3"/>
                </a:lnTo>
                <a:lnTo>
                  <a:pt x="1143" y="3"/>
                </a:lnTo>
                <a:lnTo>
                  <a:pt x="1108" y="5"/>
                </a:lnTo>
                <a:lnTo>
                  <a:pt x="1070" y="3"/>
                </a:lnTo>
                <a:lnTo>
                  <a:pt x="1033" y="3"/>
                </a:lnTo>
                <a:lnTo>
                  <a:pt x="996" y="3"/>
                </a:lnTo>
                <a:lnTo>
                  <a:pt x="956" y="2"/>
                </a:lnTo>
                <a:lnTo>
                  <a:pt x="919" y="2"/>
                </a:lnTo>
                <a:lnTo>
                  <a:pt x="880" y="0"/>
                </a:lnTo>
                <a:lnTo>
                  <a:pt x="841" y="0"/>
                </a:lnTo>
                <a:lnTo>
                  <a:pt x="803" y="0"/>
                </a:lnTo>
                <a:lnTo>
                  <a:pt x="764" y="0"/>
                </a:lnTo>
                <a:lnTo>
                  <a:pt x="727" y="0"/>
                </a:lnTo>
                <a:lnTo>
                  <a:pt x="689" y="2"/>
                </a:lnTo>
                <a:lnTo>
                  <a:pt x="652" y="3"/>
                </a:lnTo>
                <a:lnTo>
                  <a:pt x="616" y="5"/>
                </a:lnTo>
                <a:lnTo>
                  <a:pt x="581" y="9"/>
                </a:lnTo>
                <a:lnTo>
                  <a:pt x="541" y="12"/>
                </a:lnTo>
                <a:lnTo>
                  <a:pt x="500" y="15"/>
                </a:lnTo>
                <a:lnTo>
                  <a:pt x="456" y="19"/>
                </a:lnTo>
                <a:lnTo>
                  <a:pt x="410" y="22"/>
                </a:lnTo>
                <a:lnTo>
                  <a:pt x="363" y="24"/>
                </a:lnTo>
                <a:lnTo>
                  <a:pt x="315" y="28"/>
                </a:lnTo>
                <a:lnTo>
                  <a:pt x="269" y="31"/>
                </a:lnTo>
                <a:lnTo>
                  <a:pt x="223" y="34"/>
                </a:lnTo>
                <a:lnTo>
                  <a:pt x="180" y="40"/>
                </a:lnTo>
                <a:lnTo>
                  <a:pt x="139" y="43"/>
                </a:lnTo>
                <a:lnTo>
                  <a:pt x="102" y="48"/>
                </a:lnTo>
                <a:lnTo>
                  <a:pt x="69" y="54"/>
                </a:lnTo>
                <a:lnTo>
                  <a:pt x="43" y="60"/>
                </a:lnTo>
                <a:lnTo>
                  <a:pt x="21" y="67"/>
                </a:lnTo>
                <a:lnTo>
                  <a:pt x="7" y="76"/>
                </a:lnTo>
                <a:lnTo>
                  <a:pt x="0" y="85"/>
                </a:lnTo>
                <a:lnTo>
                  <a:pt x="5" y="86"/>
                </a:lnTo>
                <a:lnTo>
                  <a:pt x="16" y="86"/>
                </a:lnTo>
                <a:lnTo>
                  <a:pt x="34" y="88"/>
                </a:lnTo>
                <a:lnTo>
                  <a:pt x="55" y="88"/>
                </a:lnTo>
                <a:lnTo>
                  <a:pt x="84" y="88"/>
                </a:lnTo>
                <a:lnTo>
                  <a:pt x="114" y="88"/>
                </a:lnTo>
                <a:lnTo>
                  <a:pt x="150" y="86"/>
                </a:lnTo>
                <a:lnTo>
                  <a:pt x="189" y="86"/>
                </a:lnTo>
                <a:lnTo>
                  <a:pt x="232" y="85"/>
                </a:lnTo>
                <a:lnTo>
                  <a:pt x="276" y="83"/>
                </a:lnTo>
                <a:lnTo>
                  <a:pt x="324" y="83"/>
                </a:lnTo>
                <a:lnTo>
                  <a:pt x="374" y="79"/>
                </a:lnTo>
                <a:lnTo>
                  <a:pt x="424" y="78"/>
                </a:lnTo>
                <a:lnTo>
                  <a:pt x="477" y="76"/>
                </a:lnTo>
                <a:lnTo>
                  <a:pt x="531" y="74"/>
                </a:lnTo>
                <a:lnTo>
                  <a:pt x="584" y="71"/>
                </a:lnTo>
                <a:lnTo>
                  <a:pt x="638" y="69"/>
                </a:lnTo>
                <a:lnTo>
                  <a:pt x="691" y="66"/>
                </a:lnTo>
                <a:lnTo>
                  <a:pt x="744" y="64"/>
                </a:lnTo>
                <a:lnTo>
                  <a:pt x="796" y="60"/>
                </a:lnTo>
                <a:lnTo>
                  <a:pt x="846" y="59"/>
                </a:lnTo>
                <a:lnTo>
                  <a:pt x="894" y="55"/>
                </a:lnTo>
                <a:lnTo>
                  <a:pt x="940" y="52"/>
                </a:lnTo>
                <a:lnTo>
                  <a:pt x="985" y="50"/>
                </a:lnTo>
                <a:lnTo>
                  <a:pt x="1024" y="47"/>
                </a:lnTo>
                <a:lnTo>
                  <a:pt x="1061" y="45"/>
                </a:lnTo>
                <a:lnTo>
                  <a:pt x="1093" y="41"/>
                </a:lnTo>
                <a:lnTo>
                  <a:pt x="1124" y="40"/>
                </a:lnTo>
                <a:lnTo>
                  <a:pt x="1147" y="38"/>
                </a:lnTo>
                <a:lnTo>
                  <a:pt x="1166" y="34"/>
                </a:lnTo>
                <a:lnTo>
                  <a:pt x="1181" y="33"/>
                </a:lnTo>
                <a:lnTo>
                  <a:pt x="1188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2" name="Freeform 128"/>
          <p:cNvSpPr>
            <a:spLocks/>
          </p:cNvSpPr>
          <p:nvPr/>
        </p:nvSpPr>
        <p:spPr bwMode="auto">
          <a:xfrm rot="497617">
            <a:off x="4195749" y="2387583"/>
            <a:ext cx="36513" cy="19050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9" y="46"/>
              </a:cxn>
              <a:cxn ang="0">
                <a:pos x="18" y="50"/>
              </a:cxn>
              <a:cxn ang="0">
                <a:pos x="27" y="52"/>
              </a:cxn>
              <a:cxn ang="0">
                <a:pos x="37" y="50"/>
              </a:cxn>
              <a:cxn ang="0">
                <a:pos x="48" y="50"/>
              </a:cxn>
              <a:cxn ang="0">
                <a:pos x="59" y="48"/>
              </a:cxn>
              <a:cxn ang="0">
                <a:pos x="69" y="46"/>
              </a:cxn>
              <a:cxn ang="0">
                <a:pos x="78" y="46"/>
              </a:cxn>
              <a:cxn ang="0">
                <a:pos x="80" y="46"/>
              </a:cxn>
              <a:cxn ang="0">
                <a:pos x="84" y="45"/>
              </a:cxn>
              <a:cxn ang="0">
                <a:pos x="84" y="41"/>
              </a:cxn>
              <a:cxn ang="0">
                <a:pos x="84" y="38"/>
              </a:cxn>
              <a:cxn ang="0">
                <a:pos x="84" y="36"/>
              </a:cxn>
              <a:cxn ang="0">
                <a:pos x="82" y="33"/>
              </a:cxn>
              <a:cxn ang="0">
                <a:pos x="78" y="33"/>
              </a:cxn>
              <a:cxn ang="0">
                <a:pos x="75" y="33"/>
              </a:cxn>
              <a:cxn ang="0">
                <a:pos x="51" y="34"/>
              </a:cxn>
              <a:cxn ang="0">
                <a:pos x="35" y="31"/>
              </a:cxn>
              <a:cxn ang="0">
                <a:pos x="27" y="26"/>
              </a:cxn>
              <a:cxn ang="0">
                <a:pos x="23" y="22"/>
              </a:cxn>
              <a:cxn ang="0">
                <a:pos x="23" y="21"/>
              </a:cxn>
              <a:cxn ang="0">
                <a:pos x="21" y="15"/>
              </a:cxn>
              <a:cxn ang="0">
                <a:pos x="21" y="8"/>
              </a:cxn>
              <a:cxn ang="0">
                <a:pos x="25" y="0"/>
              </a:cxn>
              <a:cxn ang="0">
                <a:pos x="12" y="0"/>
              </a:cxn>
              <a:cxn ang="0">
                <a:pos x="3" y="10"/>
              </a:cxn>
              <a:cxn ang="0">
                <a:pos x="0" y="26"/>
              </a:cxn>
              <a:cxn ang="0">
                <a:pos x="3" y="41"/>
              </a:cxn>
            </a:cxnLst>
            <a:rect l="0" t="0" r="r" b="b"/>
            <a:pathLst>
              <a:path w="84" h="52">
                <a:moveTo>
                  <a:pt x="3" y="41"/>
                </a:moveTo>
                <a:lnTo>
                  <a:pt x="9" y="46"/>
                </a:lnTo>
                <a:lnTo>
                  <a:pt x="18" y="50"/>
                </a:lnTo>
                <a:lnTo>
                  <a:pt x="27" y="52"/>
                </a:lnTo>
                <a:lnTo>
                  <a:pt x="37" y="50"/>
                </a:lnTo>
                <a:lnTo>
                  <a:pt x="48" y="50"/>
                </a:lnTo>
                <a:lnTo>
                  <a:pt x="59" y="48"/>
                </a:lnTo>
                <a:lnTo>
                  <a:pt x="69" y="46"/>
                </a:lnTo>
                <a:lnTo>
                  <a:pt x="78" y="46"/>
                </a:lnTo>
                <a:lnTo>
                  <a:pt x="80" y="46"/>
                </a:lnTo>
                <a:lnTo>
                  <a:pt x="84" y="45"/>
                </a:lnTo>
                <a:lnTo>
                  <a:pt x="84" y="41"/>
                </a:lnTo>
                <a:lnTo>
                  <a:pt x="84" y="38"/>
                </a:lnTo>
                <a:lnTo>
                  <a:pt x="84" y="36"/>
                </a:lnTo>
                <a:lnTo>
                  <a:pt x="82" y="33"/>
                </a:lnTo>
                <a:lnTo>
                  <a:pt x="78" y="33"/>
                </a:lnTo>
                <a:lnTo>
                  <a:pt x="75" y="33"/>
                </a:lnTo>
                <a:lnTo>
                  <a:pt x="51" y="34"/>
                </a:lnTo>
                <a:lnTo>
                  <a:pt x="35" y="31"/>
                </a:lnTo>
                <a:lnTo>
                  <a:pt x="27" y="26"/>
                </a:lnTo>
                <a:lnTo>
                  <a:pt x="23" y="22"/>
                </a:lnTo>
                <a:lnTo>
                  <a:pt x="23" y="21"/>
                </a:lnTo>
                <a:lnTo>
                  <a:pt x="21" y="15"/>
                </a:lnTo>
                <a:lnTo>
                  <a:pt x="21" y="8"/>
                </a:lnTo>
                <a:lnTo>
                  <a:pt x="25" y="0"/>
                </a:lnTo>
                <a:lnTo>
                  <a:pt x="12" y="0"/>
                </a:lnTo>
                <a:lnTo>
                  <a:pt x="3" y="10"/>
                </a:lnTo>
                <a:lnTo>
                  <a:pt x="0" y="26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 rot="497617">
            <a:off x="4249724" y="2389171"/>
            <a:ext cx="28575" cy="20637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7" y="48"/>
              </a:cxn>
              <a:cxn ang="0">
                <a:pos x="15" y="50"/>
              </a:cxn>
              <a:cxn ang="0">
                <a:pos x="22" y="52"/>
              </a:cxn>
              <a:cxn ang="0">
                <a:pos x="29" y="52"/>
              </a:cxn>
              <a:cxn ang="0">
                <a:pos x="38" y="50"/>
              </a:cxn>
              <a:cxn ang="0">
                <a:pos x="45" y="48"/>
              </a:cxn>
              <a:cxn ang="0">
                <a:pos x="52" y="48"/>
              </a:cxn>
              <a:cxn ang="0">
                <a:pos x="59" y="48"/>
              </a:cxn>
              <a:cxn ang="0">
                <a:pos x="61" y="48"/>
              </a:cxn>
              <a:cxn ang="0">
                <a:pos x="63" y="46"/>
              </a:cxn>
              <a:cxn ang="0">
                <a:pos x="64" y="43"/>
              </a:cxn>
              <a:cxn ang="0">
                <a:pos x="64" y="39"/>
              </a:cxn>
              <a:cxn ang="0">
                <a:pos x="64" y="38"/>
              </a:cxn>
              <a:cxn ang="0">
                <a:pos x="63" y="34"/>
              </a:cxn>
              <a:cxn ang="0">
                <a:pos x="59" y="34"/>
              </a:cxn>
              <a:cxn ang="0">
                <a:pos x="57" y="34"/>
              </a:cxn>
              <a:cxn ang="0">
                <a:pos x="39" y="36"/>
              </a:cxn>
              <a:cxn ang="0">
                <a:pos x="27" y="34"/>
              </a:cxn>
              <a:cxn ang="0">
                <a:pos x="18" y="31"/>
              </a:cxn>
              <a:cxn ang="0">
                <a:pos x="16" y="29"/>
              </a:cxn>
              <a:cxn ang="0">
                <a:pos x="15" y="26"/>
              </a:cxn>
              <a:cxn ang="0">
                <a:pos x="13" y="17"/>
              </a:cxn>
              <a:cxn ang="0">
                <a:pos x="15" y="8"/>
              </a:cxn>
              <a:cxn ang="0">
                <a:pos x="20" y="0"/>
              </a:cxn>
              <a:cxn ang="0">
                <a:pos x="11" y="0"/>
              </a:cxn>
              <a:cxn ang="0">
                <a:pos x="4" y="10"/>
              </a:cxn>
              <a:cxn ang="0">
                <a:pos x="0" y="26"/>
              </a:cxn>
              <a:cxn ang="0">
                <a:pos x="4" y="41"/>
              </a:cxn>
            </a:cxnLst>
            <a:rect l="0" t="0" r="r" b="b"/>
            <a:pathLst>
              <a:path w="64" h="52">
                <a:moveTo>
                  <a:pt x="4" y="41"/>
                </a:moveTo>
                <a:lnTo>
                  <a:pt x="7" y="48"/>
                </a:lnTo>
                <a:lnTo>
                  <a:pt x="15" y="50"/>
                </a:lnTo>
                <a:lnTo>
                  <a:pt x="22" y="52"/>
                </a:lnTo>
                <a:lnTo>
                  <a:pt x="29" y="52"/>
                </a:lnTo>
                <a:lnTo>
                  <a:pt x="38" y="50"/>
                </a:lnTo>
                <a:lnTo>
                  <a:pt x="45" y="48"/>
                </a:lnTo>
                <a:lnTo>
                  <a:pt x="52" y="48"/>
                </a:lnTo>
                <a:lnTo>
                  <a:pt x="59" y="48"/>
                </a:lnTo>
                <a:lnTo>
                  <a:pt x="61" y="48"/>
                </a:lnTo>
                <a:lnTo>
                  <a:pt x="63" y="46"/>
                </a:lnTo>
                <a:lnTo>
                  <a:pt x="64" y="43"/>
                </a:lnTo>
                <a:lnTo>
                  <a:pt x="64" y="39"/>
                </a:lnTo>
                <a:lnTo>
                  <a:pt x="64" y="38"/>
                </a:lnTo>
                <a:lnTo>
                  <a:pt x="63" y="34"/>
                </a:lnTo>
                <a:lnTo>
                  <a:pt x="59" y="34"/>
                </a:lnTo>
                <a:lnTo>
                  <a:pt x="57" y="34"/>
                </a:lnTo>
                <a:lnTo>
                  <a:pt x="39" y="36"/>
                </a:lnTo>
                <a:lnTo>
                  <a:pt x="27" y="34"/>
                </a:lnTo>
                <a:lnTo>
                  <a:pt x="18" y="31"/>
                </a:lnTo>
                <a:lnTo>
                  <a:pt x="16" y="29"/>
                </a:lnTo>
                <a:lnTo>
                  <a:pt x="15" y="26"/>
                </a:lnTo>
                <a:lnTo>
                  <a:pt x="13" y="17"/>
                </a:lnTo>
                <a:lnTo>
                  <a:pt x="15" y="8"/>
                </a:lnTo>
                <a:lnTo>
                  <a:pt x="20" y="0"/>
                </a:lnTo>
                <a:lnTo>
                  <a:pt x="11" y="0"/>
                </a:lnTo>
                <a:lnTo>
                  <a:pt x="4" y="10"/>
                </a:lnTo>
                <a:lnTo>
                  <a:pt x="0" y="26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4" name="Freeform 130"/>
          <p:cNvSpPr>
            <a:spLocks/>
          </p:cNvSpPr>
          <p:nvPr/>
        </p:nvSpPr>
        <p:spPr bwMode="auto">
          <a:xfrm rot="497617">
            <a:off x="4298937" y="2393933"/>
            <a:ext cx="36512" cy="20638"/>
          </a:xfrm>
          <a:custGeom>
            <a:avLst/>
            <a:gdLst/>
            <a:ahLst/>
            <a:cxnLst>
              <a:cxn ang="0">
                <a:pos x="6" y="44"/>
              </a:cxn>
              <a:cxn ang="0">
                <a:pos x="11" y="50"/>
              </a:cxn>
              <a:cxn ang="0">
                <a:pos x="18" y="53"/>
              </a:cxn>
              <a:cxn ang="0">
                <a:pos x="27" y="53"/>
              </a:cxn>
              <a:cxn ang="0">
                <a:pos x="38" y="53"/>
              </a:cxn>
              <a:cxn ang="0">
                <a:pos x="47" y="51"/>
              </a:cxn>
              <a:cxn ang="0">
                <a:pos x="57" y="50"/>
              </a:cxn>
              <a:cxn ang="0">
                <a:pos x="66" y="50"/>
              </a:cxn>
              <a:cxn ang="0">
                <a:pos x="75" y="50"/>
              </a:cxn>
              <a:cxn ang="0">
                <a:pos x="79" y="48"/>
              </a:cxn>
              <a:cxn ang="0">
                <a:pos x="80" y="46"/>
              </a:cxn>
              <a:cxn ang="0">
                <a:pos x="82" y="44"/>
              </a:cxn>
              <a:cxn ang="0">
                <a:pos x="82" y="41"/>
              </a:cxn>
              <a:cxn ang="0">
                <a:pos x="82" y="39"/>
              </a:cxn>
              <a:cxn ang="0">
                <a:pos x="79" y="36"/>
              </a:cxn>
              <a:cxn ang="0">
                <a:pos x="77" y="34"/>
              </a:cxn>
              <a:cxn ang="0">
                <a:pos x="73" y="34"/>
              </a:cxn>
              <a:cxn ang="0">
                <a:pos x="61" y="38"/>
              </a:cxn>
              <a:cxn ang="0">
                <a:pos x="50" y="39"/>
              </a:cxn>
              <a:cxn ang="0">
                <a:pos x="39" y="39"/>
              </a:cxn>
              <a:cxn ang="0">
                <a:pos x="32" y="38"/>
              </a:cxn>
              <a:cxn ang="0">
                <a:pos x="25" y="38"/>
              </a:cxn>
              <a:cxn ang="0">
                <a:pos x="20" y="36"/>
              </a:cxn>
              <a:cxn ang="0">
                <a:pos x="18" y="34"/>
              </a:cxn>
              <a:cxn ang="0">
                <a:pos x="16" y="34"/>
              </a:cxn>
              <a:cxn ang="0">
                <a:pos x="16" y="31"/>
              </a:cxn>
              <a:cxn ang="0">
                <a:pos x="16" y="20"/>
              </a:cxn>
              <a:cxn ang="0">
                <a:pos x="18" y="10"/>
              </a:cxn>
              <a:cxn ang="0">
                <a:pos x="25" y="1"/>
              </a:cxn>
              <a:cxn ang="0">
                <a:pos x="13" y="0"/>
              </a:cxn>
              <a:cxn ang="0">
                <a:pos x="4" y="10"/>
              </a:cxn>
              <a:cxn ang="0">
                <a:pos x="0" y="27"/>
              </a:cxn>
              <a:cxn ang="0">
                <a:pos x="6" y="44"/>
              </a:cxn>
            </a:cxnLst>
            <a:rect l="0" t="0" r="r" b="b"/>
            <a:pathLst>
              <a:path w="82" h="53">
                <a:moveTo>
                  <a:pt x="6" y="44"/>
                </a:moveTo>
                <a:lnTo>
                  <a:pt x="11" y="50"/>
                </a:lnTo>
                <a:lnTo>
                  <a:pt x="18" y="53"/>
                </a:lnTo>
                <a:lnTo>
                  <a:pt x="27" y="53"/>
                </a:lnTo>
                <a:lnTo>
                  <a:pt x="38" y="53"/>
                </a:lnTo>
                <a:lnTo>
                  <a:pt x="47" y="51"/>
                </a:lnTo>
                <a:lnTo>
                  <a:pt x="57" y="50"/>
                </a:lnTo>
                <a:lnTo>
                  <a:pt x="66" y="50"/>
                </a:lnTo>
                <a:lnTo>
                  <a:pt x="75" y="50"/>
                </a:lnTo>
                <a:lnTo>
                  <a:pt x="79" y="48"/>
                </a:lnTo>
                <a:lnTo>
                  <a:pt x="80" y="46"/>
                </a:lnTo>
                <a:lnTo>
                  <a:pt x="82" y="44"/>
                </a:lnTo>
                <a:lnTo>
                  <a:pt x="82" y="41"/>
                </a:lnTo>
                <a:lnTo>
                  <a:pt x="82" y="39"/>
                </a:lnTo>
                <a:lnTo>
                  <a:pt x="79" y="36"/>
                </a:lnTo>
                <a:lnTo>
                  <a:pt x="77" y="34"/>
                </a:lnTo>
                <a:lnTo>
                  <a:pt x="73" y="34"/>
                </a:lnTo>
                <a:lnTo>
                  <a:pt x="61" y="38"/>
                </a:lnTo>
                <a:lnTo>
                  <a:pt x="50" y="39"/>
                </a:lnTo>
                <a:lnTo>
                  <a:pt x="39" y="39"/>
                </a:lnTo>
                <a:lnTo>
                  <a:pt x="32" y="38"/>
                </a:lnTo>
                <a:lnTo>
                  <a:pt x="25" y="38"/>
                </a:lnTo>
                <a:lnTo>
                  <a:pt x="20" y="36"/>
                </a:lnTo>
                <a:lnTo>
                  <a:pt x="18" y="34"/>
                </a:lnTo>
                <a:lnTo>
                  <a:pt x="16" y="34"/>
                </a:lnTo>
                <a:lnTo>
                  <a:pt x="16" y="31"/>
                </a:lnTo>
                <a:lnTo>
                  <a:pt x="16" y="20"/>
                </a:lnTo>
                <a:lnTo>
                  <a:pt x="18" y="10"/>
                </a:lnTo>
                <a:lnTo>
                  <a:pt x="25" y="1"/>
                </a:lnTo>
                <a:lnTo>
                  <a:pt x="13" y="0"/>
                </a:lnTo>
                <a:lnTo>
                  <a:pt x="4" y="10"/>
                </a:lnTo>
                <a:lnTo>
                  <a:pt x="0" y="27"/>
                </a:lnTo>
                <a:lnTo>
                  <a:pt x="6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5" name="Freeform 131"/>
          <p:cNvSpPr>
            <a:spLocks/>
          </p:cNvSpPr>
          <p:nvPr/>
        </p:nvSpPr>
        <p:spPr bwMode="auto">
          <a:xfrm rot="497617">
            <a:off x="4360849" y="2401871"/>
            <a:ext cx="36513" cy="20637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0"/>
              </a:cxn>
              <a:cxn ang="0">
                <a:pos x="69" y="50"/>
              </a:cxn>
              <a:cxn ang="0">
                <a:pos x="78" y="50"/>
              </a:cxn>
              <a:cxn ang="0">
                <a:pos x="80" y="49"/>
              </a:cxn>
              <a:cxn ang="0">
                <a:pos x="84" y="47"/>
              </a:cxn>
              <a:cxn ang="0">
                <a:pos x="84" y="43"/>
              </a:cxn>
              <a:cxn ang="0">
                <a:pos x="84" y="42"/>
              </a:cxn>
              <a:cxn ang="0">
                <a:pos x="84" y="38"/>
              </a:cxn>
              <a:cxn ang="0">
                <a:pos x="82" y="35"/>
              </a:cxn>
              <a:cxn ang="0">
                <a:pos x="78" y="35"/>
              </a:cxn>
              <a:cxn ang="0">
                <a:pos x="75" y="35"/>
              </a:cxn>
              <a:cxn ang="0">
                <a:pos x="62" y="37"/>
              </a:cxn>
              <a:cxn ang="0">
                <a:pos x="50" y="38"/>
              </a:cxn>
              <a:cxn ang="0">
                <a:pos x="41" y="38"/>
              </a:cxn>
              <a:cxn ang="0">
                <a:pos x="34" y="37"/>
              </a:cxn>
              <a:cxn ang="0">
                <a:pos x="27" y="37"/>
              </a:cxn>
              <a:cxn ang="0">
                <a:pos x="23" y="35"/>
              </a:cxn>
              <a:cxn ang="0">
                <a:pos x="20" y="33"/>
              </a:cxn>
              <a:cxn ang="0">
                <a:pos x="20" y="33"/>
              </a:cxn>
              <a:cxn ang="0">
                <a:pos x="18" y="30"/>
              </a:cxn>
              <a:cxn ang="0">
                <a:pos x="16" y="19"/>
              </a:cxn>
              <a:cxn ang="0">
                <a:pos x="18" y="9"/>
              </a:cxn>
              <a:cxn ang="0">
                <a:pos x="25" y="0"/>
              </a:cxn>
              <a:cxn ang="0">
                <a:pos x="12" y="0"/>
              </a:cxn>
              <a:cxn ang="0">
                <a:pos x="4" y="11"/>
              </a:cxn>
              <a:cxn ang="0">
                <a:pos x="0" y="28"/>
              </a:cxn>
              <a:cxn ang="0">
                <a:pos x="4" y="45"/>
              </a:cxn>
            </a:cxnLst>
            <a:rect l="0" t="0" r="r" b="b"/>
            <a:pathLst>
              <a:path w="84" h="54">
                <a:moveTo>
                  <a:pt x="4" y="45"/>
                </a:moveTo>
                <a:lnTo>
                  <a:pt x="9" y="50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0"/>
                </a:lnTo>
                <a:lnTo>
                  <a:pt x="69" y="50"/>
                </a:lnTo>
                <a:lnTo>
                  <a:pt x="78" y="50"/>
                </a:lnTo>
                <a:lnTo>
                  <a:pt x="80" y="49"/>
                </a:lnTo>
                <a:lnTo>
                  <a:pt x="84" y="47"/>
                </a:lnTo>
                <a:lnTo>
                  <a:pt x="84" y="43"/>
                </a:lnTo>
                <a:lnTo>
                  <a:pt x="84" y="42"/>
                </a:lnTo>
                <a:lnTo>
                  <a:pt x="84" y="38"/>
                </a:lnTo>
                <a:lnTo>
                  <a:pt x="82" y="35"/>
                </a:lnTo>
                <a:lnTo>
                  <a:pt x="78" y="35"/>
                </a:lnTo>
                <a:lnTo>
                  <a:pt x="75" y="35"/>
                </a:lnTo>
                <a:lnTo>
                  <a:pt x="62" y="37"/>
                </a:lnTo>
                <a:lnTo>
                  <a:pt x="50" y="38"/>
                </a:lnTo>
                <a:lnTo>
                  <a:pt x="41" y="38"/>
                </a:lnTo>
                <a:lnTo>
                  <a:pt x="34" y="37"/>
                </a:lnTo>
                <a:lnTo>
                  <a:pt x="27" y="37"/>
                </a:lnTo>
                <a:lnTo>
                  <a:pt x="23" y="35"/>
                </a:lnTo>
                <a:lnTo>
                  <a:pt x="20" y="33"/>
                </a:lnTo>
                <a:lnTo>
                  <a:pt x="20" y="33"/>
                </a:lnTo>
                <a:lnTo>
                  <a:pt x="18" y="30"/>
                </a:lnTo>
                <a:lnTo>
                  <a:pt x="16" y="19"/>
                </a:lnTo>
                <a:lnTo>
                  <a:pt x="18" y="9"/>
                </a:lnTo>
                <a:lnTo>
                  <a:pt x="25" y="0"/>
                </a:lnTo>
                <a:lnTo>
                  <a:pt x="12" y="0"/>
                </a:lnTo>
                <a:lnTo>
                  <a:pt x="4" y="11"/>
                </a:lnTo>
                <a:lnTo>
                  <a:pt x="0" y="28"/>
                </a:lnTo>
                <a:lnTo>
                  <a:pt x="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6" name="Freeform 132"/>
          <p:cNvSpPr>
            <a:spLocks/>
          </p:cNvSpPr>
          <p:nvPr/>
        </p:nvSpPr>
        <p:spPr bwMode="auto">
          <a:xfrm rot="497617">
            <a:off x="4425937" y="2408221"/>
            <a:ext cx="34925" cy="20637"/>
          </a:xfrm>
          <a:custGeom>
            <a:avLst/>
            <a:gdLst/>
            <a:ahLst/>
            <a:cxnLst>
              <a:cxn ang="0">
                <a:pos x="5" y="45"/>
              </a:cxn>
              <a:cxn ang="0">
                <a:pos x="10" y="50"/>
              </a:cxn>
              <a:cxn ang="0">
                <a:pos x="17" y="54"/>
              </a:cxn>
              <a:cxn ang="0">
                <a:pos x="26" y="54"/>
              </a:cxn>
              <a:cxn ang="0">
                <a:pos x="37" y="54"/>
              </a:cxn>
              <a:cxn ang="0">
                <a:pos x="48" y="52"/>
              </a:cxn>
              <a:cxn ang="0">
                <a:pos x="58" y="50"/>
              </a:cxn>
              <a:cxn ang="0">
                <a:pos x="67" y="50"/>
              </a:cxn>
              <a:cxn ang="0">
                <a:pos x="76" y="50"/>
              </a:cxn>
              <a:cxn ang="0">
                <a:pos x="78" y="49"/>
              </a:cxn>
              <a:cxn ang="0">
                <a:pos x="80" y="47"/>
              </a:cxn>
              <a:cxn ang="0">
                <a:pos x="81" y="45"/>
              </a:cxn>
              <a:cxn ang="0">
                <a:pos x="81" y="42"/>
              </a:cxn>
              <a:cxn ang="0">
                <a:pos x="81" y="40"/>
              </a:cxn>
              <a:cxn ang="0">
                <a:pos x="78" y="37"/>
              </a:cxn>
              <a:cxn ang="0">
                <a:pos x="76" y="35"/>
              </a:cxn>
              <a:cxn ang="0">
                <a:pos x="73" y="35"/>
              </a:cxn>
              <a:cxn ang="0">
                <a:pos x="49" y="40"/>
              </a:cxn>
              <a:cxn ang="0">
                <a:pos x="35" y="38"/>
              </a:cxn>
              <a:cxn ang="0">
                <a:pos x="26" y="37"/>
              </a:cxn>
              <a:cxn ang="0">
                <a:pos x="24" y="35"/>
              </a:cxn>
              <a:cxn ang="0">
                <a:pos x="23" y="31"/>
              </a:cxn>
              <a:cxn ang="0">
                <a:pos x="19" y="21"/>
              </a:cxn>
              <a:cxn ang="0">
                <a:pos x="19" y="11"/>
              </a:cxn>
              <a:cxn ang="0">
                <a:pos x="24" y="2"/>
              </a:cxn>
              <a:cxn ang="0">
                <a:pos x="12" y="0"/>
              </a:cxn>
              <a:cxn ang="0">
                <a:pos x="3" y="11"/>
              </a:cxn>
              <a:cxn ang="0">
                <a:pos x="0" y="28"/>
              </a:cxn>
              <a:cxn ang="0">
                <a:pos x="5" y="45"/>
              </a:cxn>
            </a:cxnLst>
            <a:rect l="0" t="0" r="r" b="b"/>
            <a:pathLst>
              <a:path w="81" h="54">
                <a:moveTo>
                  <a:pt x="5" y="45"/>
                </a:moveTo>
                <a:lnTo>
                  <a:pt x="10" y="50"/>
                </a:lnTo>
                <a:lnTo>
                  <a:pt x="17" y="54"/>
                </a:lnTo>
                <a:lnTo>
                  <a:pt x="26" y="54"/>
                </a:lnTo>
                <a:lnTo>
                  <a:pt x="37" y="54"/>
                </a:lnTo>
                <a:lnTo>
                  <a:pt x="48" y="52"/>
                </a:lnTo>
                <a:lnTo>
                  <a:pt x="58" y="50"/>
                </a:lnTo>
                <a:lnTo>
                  <a:pt x="67" y="50"/>
                </a:lnTo>
                <a:lnTo>
                  <a:pt x="76" y="50"/>
                </a:lnTo>
                <a:lnTo>
                  <a:pt x="78" y="49"/>
                </a:lnTo>
                <a:lnTo>
                  <a:pt x="80" y="47"/>
                </a:lnTo>
                <a:lnTo>
                  <a:pt x="81" y="45"/>
                </a:lnTo>
                <a:lnTo>
                  <a:pt x="81" y="42"/>
                </a:lnTo>
                <a:lnTo>
                  <a:pt x="81" y="40"/>
                </a:lnTo>
                <a:lnTo>
                  <a:pt x="78" y="37"/>
                </a:lnTo>
                <a:lnTo>
                  <a:pt x="76" y="35"/>
                </a:lnTo>
                <a:lnTo>
                  <a:pt x="73" y="35"/>
                </a:lnTo>
                <a:lnTo>
                  <a:pt x="49" y="40"/>
                </a:lnTo>
                <a:lnTo>
                  <a:pt x="35" y="38"/>
                </a:lnTo>
                <a:lnTo>
                  <a:pt x="26" y="37"/>
                </a:lnTo>
                <a:lnTo>
                  <a:pt x="24" y="35"/>
                </a:lnTo>
                <a:lnTo>
                  <a:pt x="23" y="31"/>
                </a:lnTo>
                <a:lnTo>
                  <a:pt x="19" y="21"/>
                </a:lnTo>
                <a:lnTo>
                  <a:pt x="19" y="11"/>
                </a:lnTo>
                <a:lnTo>
                  <a:pt x="24" y="2"/>
                </a:lnTo>
                <a:lnTo>
                  <a:pt x="12" y="0"/>
                </a:lnTo>
                <a:lnTo>
                  <a:pt x="3" y="11"/>
                </a:lnTo>
                <a:lnTo>
                  <a:pt x="0" y="28"/>
                </a:ln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7" name="Freeform 133"/>
          <p:cNvSpPr>
            <a:spLocks/>
          </p:cNvSpPr>
          <p:nvPr/>
        </p:nvSpPr>
        <p:spPr bwMode="auto">
          <a:xfrm rot="497617">
            <a:off x="4481499" y="2406633"/>
            <a:ext cx="36513" cy="19050"/>
          </a:xfrm>
          <a:custGeom>
            <a:avLst/>
            <a:gdLst/>
            <a:ahLst/>
            <a:cxnLst>
              <a:cxn ang="0">
                <a:pos x="5" y="41"/>
              </a:cxn>
              <a:cxn ang="0">
                <a:pos x="11" y="47"/>
              </a:cxn>
              <a:cxn ang="0">
                <a:pos x="18" y="50"/>
              </a:cxn>
              <a:cxn ang="0">
                <a:pos x="27" y="50"/>
              </a:cxn>
              <a:cxn ang="0">
                <a:pos x="37" y="50"/>
              </a:cxn>
              <a:cxn ang="0">
                <a:pos x="48" y="48"/>
              </a:cxn>
              <a:cxn ang="0">
                <a:pos x="59" y="47"/>
              </a:cxn>
              <a:cxn ang="0">
                <a:pos x="69" y="47"/>
              </a:cxn>
              <a:cxn ang="0">
                <a:pos x="78" y="47"/>
              </a:cxn>
              <a:cxn ang="0">
                <a:pos x="82" y="45"/>
              </a:cxn>
              <a:cxn ang="0">
                <a:pos x="85" y="43"/>
              </a:cxn>
              <a:cxn ang="0">
                <a:pos x="85" y="40"/>
              </a:cxn>
              <a:cxn ang="0">
                <a:pos x="85" y="38"/>
              </a:cxn>
              <a:cxn ang="0">
                <a:pos x="85" y="36"/>
              </a:cxn>
              <a:cxn ang="0">
                <a:pos x="82" y="33"/>
              </a:cxn>
              <a:cxn ang="0">
                <a:pos x="80" y="31"/>
              </a:cxn>
              <a:cxn ang="0">
                <a:pos x="77" y="31"/>
              </a:cxn>
              <a:cxn ang="0">
                <a:pos x="62" y="34"/>
              </a:cxn>
              <a:cxn ang="0">
                <a:pos x="52" y="36"/>
              </a:cxn>
              <a:cxn ang="0">
                <a:pos x="39" y="36"/>
              </a:cxn>
              <a:cxn ang="0">
                <a:pos x="30" y="34"/>
              </a:cxn>
              <a:cxn ang="0">
                <a:pos x="23" y="34"/>
              </a:cxn>
              <a:cxn ang="0">
                <a:pos x="18" y="33"/>
              </a:cxn>
              <a:cxn ang="0">
                <a:pos x="14" y="31"/>
              </a:cxn>
              <a:cxn ang="0">
                <a:pos x="12" y="31"/>
              </a:cxn>
              <a:cxn ang="0">
                <a:pos x="12" y="28"/>
              </a:cxn>
              <a:cxn ang="0">
                <a:pos x="14" y="17"/>
              </a:cxn>
              <a:cxn ang="0">
                <a:pos x="18" y="7"/>
              </a:cxn>
              <a:cxn ang="0">
                <a:pos x="27" y="0"/>
              </a:cxn>
              <a:cxn ang="0">
                <a:pos x="14" y="0"/>
              </a:cxn>
              <a:cxn ang="0">
                <a:pos x="4" y="10"/>
              </a:cxn>
              <a:cxn ang="0">
                <a:pos x="0" y="26"/>
              </a:cxn>
              <a:cxn ang="0">
                <a:pos x="5" y="41"/>
              </a:cxn>
            </a:cxnLst>
            <a:rect l="0" t="0" r="r" b="b"/>
            <a:pathLst>
              <a:path w="85" h="50">
                <a:moveTo>
                  <a:pt x="5" y="41"/>
                </a:moveTo>
                <a:lnTo>
                  <a:pt x="11" y="47"/>
                </a:lnTo>
                <a:lnTo>
                  <a:pt x="18" y="50"/>
                </a:lnTo>
                <a:lnTo>
                  <a:pt x="27" y="50"/>
                </a:lnTo>
                <a:lnTo>
                  <a:pt x="37" y="50"/>
                </a:lnTo>
                <a:lnTo>
                  <a:pt x="48" y="48"/>
                </a:lnTo>
                <a:lnTo>
                  <a:pt x="59" y="47"/>
                </a:lnTo>
                <a:lnTo>
                  <a:pt x="69" y="47"/>
                </a:lnTo>
                <a:lnTo>
                  <a:pt x="78" y="47"/>
                </a:lnTo>
                <a:lnTo>
                  <a:pt x="82" y="45"/>
                </a:lnTo>
                <a:lnTo>
                  <a:pt x="85" y="43"/>
                </a:lnTo>
                <a:lnTo>
                  <a:pt x="85" y="40"/>
                </a:lnTo>
                <a:lnTo>
                  <a:pt x="85" y="38"/>
                </a:lnTo>
                <a:lnTo>
                  <a:pt x="85" y="36"/>
                </a:lnTo>
                <a:lnTo>
                  <a:pt x="82" y="33"/>
                </a:lnTo>
                <a:lnTo>
                  <a:pt x="80" y="31"/>
                </a:lnTo>
                <a:lnTo>
                  <a:pt x="77" y="31"/>
                </a:lnTo>
                <a:lnTo>
                  <a:pt x="62" y="34"/>
                </a:lnTo>
                <a:lnTo>
                  <a:pt x="52" y="36"/>
                </a:lnTo>
                <a:lnTo>
                  <a:pt x="39" y="36"/>
                </a:lnTo>
                <a:lnTo>
                  <a:pt x="30" y="34"/>
                </a:lnTo>
                <a:lnTo>
                  <a:pt x="23" y="34"/>
                </a:lnTo>
                <a:lnTo>
                  <a:pt x="18" y="33"/>
                </a:lnTo>
                <a:lnTo>
                  <a:pt x="14" y="31"/>
                </a:lnTo>
                <a:lnTo>
                  <a:pt x="12" y="31"/>
                </a:lnTo>
                <a:lnTo>
                  <a:pt x="12" y="28"/>
                </a:lnTo>
                <a:lnTo>
                  <a:pt x="14" y="17"/>
                </a:lnTo>
                <a:lnTo>
                  <a:pt x="18" y="7"/>
                </a:lnTo>
                <a:lnTo>
                  <a:pt x="27" y="0"/>
                </a:lnTo>
                <a:lnTo>
                  <a:pt x="14" y="0"/>
                </a:lnTo>
                <a:lnTo>
                  <a:pt x="4" y="10"/>
                </a:lnTo>
                <a:lnTo>
                  <a:pt x="0" y="26"/>
                </a:lnTo>
                <a:lnTo>
                  <a:pt x="5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8" name="Freeform 134"/>
          <p:cNvSpPr>
            <a:spLocks/>
          </p:cNvSpPr>
          <p:nvPr/>
        </p:nvSpPr>
        <p:spPr bwMode="auto">
          <a:xfrm rot="497617">
            <a:off x="4533887" y="2417746"/>
            <a:ext cx="38100" cy="19050"/>
          </a:xfrm>
          <a:custGeom>
            <a:avLst/>
            <a:gdLst/>
            <a:ahLst/>
            <a:cxnLst>
              <a:cxn ang="0">
                <a:pos x="5" y="42"/>
              </a:cxn>
              <a:cxn ang="0">
                <a:pos x="11" y="47"/>
              </a:cxn>
              <a:cxn ang="0">
                <a:pos x="18" y="51"/>
              </a:cxn>
              <a:cxn ang="0">
                <a:pos x="27" y="52"/>
              </a:cxn>
              <a:cxn ang="0">
                <a:pos x="37" y="51"/>
              </a:cxn>
              <a:cxn ang="0">
                <a:pos x="48" y="51"/>
              </a:cxn>
              <a:cxn ang="0">
                <a:pos x="59" y="49"/>
              </a:cxn>
              <a:cxn ang="0">
                <a:pos x="69" y="47"/>
              </a:cxn>
              <a:cxn ang="0">
                <a:pos x="78" y="47"/>
              </a:cxn>
              <a:cxn ang="0">
                <a:pos x="82" y="47"/>
              </a:cxn>
              <a:cxn ang="0">
                <a:pos x="85" y="45"/>
              </a:cxn>
              <a:cxn ang="0">
                <a:pos x="85" y="42"/>
              </a:cxn>
              <a:cxn ang="0">
                <a:pos x="85" y="39"/>
              </a:cxn>
              <a:cxn ang="0">
                <a:pos x="85" y="37"/>
              </a:cxn>
              <a:cxn ang="0">
                <a:pos x="82" y="33"/>
              </a:cxn>
              <a:cxn ang="0">
                <a:pos x="80" y="33"/>
              </a:cxn>
              <a:cxn ang="0">
                <a:pos x="76" y="33"/>
              </a:cxn>
              <a:cxn ang="0">
                <a:pos x="62" y="35"/>
              </a:cxn>
              <a:cxn ang="0">
                <a:pos x="52" y="37"/>
              </a:cxn>
              <a:cxn ang="0">
                <a:pos x="39" y="37"/>
              </a:cxn>
              <a:cxn ang="0">
                <a:pos x="30" y="35"/>
              </a:cxn>
              <a:cxn ang="0">
                <a:pos x="23" y="35"/>
              </a:cxn>
              <a:cxn ang="0">
                <a:pos x="18" y="33"/>
              </a:cxn>
              <a:cxn ang="0">
                <a:pos x="14" y="32"/>
              </a:cxn>
              <a:cxn ang="0">
                <a:pos x="12" y="32"/>
              </a:cxn>
              <a:cxn ang="0">
                <a:pos x="12" y="28"/>
              </a:cxn>
              <a:cxn ang="0">
                <a:pos x="14" y="20"/>
              </a:cxn>
              <a:cxn ang="0">
                <a:pos x="18" y="9"/>
              </a:cxn>
              <a:cxn ang="0">
                <a:pos x="27" y="0"/>
              </a:cxn>
              <a:cxn ang="0">
                <a:pos x="14" y="0"/>
              </a:cxn>
              <a:cxn ang="0">
                <a:pos x="3" y="11"/>
              </a:cxn>
              <a:cxn ang="0">
                <a:pos x="0" y="26"/>
              </a:cxn>
              <a:cxn ang="0">
                <a:pos x="5" y="42"/>
              </a:cxn>
            </a:cxnLst>
            <a:rect l="0" t="0" r="r" b="b"/>
            <a:pathLst>
              <a:path w="85" h="52">
                <a:moveTo>
                  <a:pt x="5" y="42"/>
                </a:moveTo>
                <a:lnTo>
                  <a:pt x="11" y="47"/>
                </a:lnTo>
                <a:lnTo>
                  <a:pt x="18" y="51"/>
                </a:lnTo>
                <a:lnTo>
                  <a:pt x="27" y="52"/>
                </a:lnTo>
                <a:lnTo>
                  <a:pt x="37" y="51"/>
                </a:lnTo>
                <a:lnTo>
                  <a:pt x="48" y="51"/>
                </a:lnTo>
                <a:lnTo>
                  <a:pt x="59" y="49"/>
                </a:lnTo>
                <a:lnTo>
                  <a:pt x="69" y="47"/>
                </a:lnTo>
                <a:lnTo>
                  <a:pt x="78" y="47"/>
                </a:lnTo>
                <a:lnTo>
                  <a:pt x="82" y="47"/>
                </a:lnTo>
                <a:lnTo>
                  <a:pt x="85" y="45"/>
                </a:lnTo>
                <a:lnTo>
                  <a:pt x="85" y="42"/>
                </a:lnTo>
                <a:lnTo>
                  <a:pt x="85" y="39"/>
                </a:lnTo>
                <a:lnTo>
                  <a:pt x="85" y="37"/>
                </a:lnTo>
                <a:lnTo>
                  <a:pt x="82" y="33"/>
                </a:lnTo>
                <a:lnTo>
                  <a:pt x="80" y="33"/>
                </a:lnTo>
                <a:lnTo>
                  <a:pt x="76" y="33"/>
                </a:lnTo>
                <a:lnTo>
                  <a:pt x="62" y="35"/>
                </a:lnTo>
                <a:lnTo>
                  <a:pt x="52" y="37"/>
                </a:lnTo>
                <a:lnTo>
                  <a:pt x="39" y="37"/>
                </a:lnTo>
                <a:lnTo>
                  <a:pt x="30" y="35"/>
                </a:lnTo>
                <a:lnTo>
                  <a:pt x="23" y="35"/>
                </a:lnTo>
                <a:lnTo>
                  <a:pt x="18" y="33"/>
                </a:lnTo>
                <a:lnTo>
                  <a:pt x="14" y="32"/>
                </a:lnTo>
                <a:lnTo>
                  <a:pt x="12" y="32"/>
                </a:lnTo>
                <a:lnTo>
                  <a:pt x="12" y="28"/>
                </a:lnTo>
                <a:lnTo>
                  <a:pt x="14" y="20"/>
                </a:lnTo>
                <a:lnTo>
                  <a:pt x="18" y="9"/>
                </a:lnTo>
                <a:lnTo>
                  <a:pt x="27" y="0"/>
                </a:lnTo>
                <a:lnTo>
                  <a:pt x="14" y="0"/>
                </a:lnTo>
                <a:lnTo>
                  <a:pt x="3" y="11"/>
                </a:lnTo>
                <a:lnTo>
                  <a:pt x="0" y="26"/>
                </a:lnTo>
                <a:lnTo>
                  <a:pt x="5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9" name="Freeform 135"/>
          <p:cNvSpPr>
            <a:spLocks/>
          </p:cNvSpPr>
          <p:nvPr/>
        </p:nvSpPr>
        <p:spPr bwMode="auto">
          <a:xfrm rot="497617">
            <a:off x="4592624" y="2408221"/>
            <a:ext cx="46038" cy="30162"/>
          </a:xfrm>
          <a:custGeom>
            <a:avLst/>
            <a:gdLst/>
            <a:ahLst/>
            <a:cxnLst>
              <a:cxn ang="0">
                <a:pos x="5" y="63"/>
              </a:cxn>
              <a:cxn ang="0">
                <a:pos x="12" y="71"/>
              </a:cxn>
              <a:cxn ang="0">
                <a:pos x="23" y="75"/>
              </a:cxn>
              <a:cxn ang="0">
                <a:pos x="34" y="76"/>
              </a:cxn>
              <a:cxn ang="0">
                <a:pos x="46" y="75"/>
              </a:cxn>
              <a:cxn ang="0">
                <a:pos x="60" y="73"/>
              </a:cxn>
              <a:cxn ang="0">
                <a:pos x="73" y="71"/>
              </a:cxn>
              <a:cxn ang="0">
                <a:pos x="87" y="71"/>
              </a:cxn>
              <a:cxn ang="0">
                <a:pos x="98" y="71"/>
              </a:cxn>
              <a:cxn ang="0">
                <a:pos x="101" y="69"/>
              </a:cxn>
              <a:cxn ang="0">
                <a:pos x="105" y="66"/>
              </a:cxn>
              <a:cxn ang="0">
                <a:pos x="105" y="63"/>
              </a:cxn>
              <a:cxn ang="0">
                <a:pos x="105" y="59"/>
              </a:cxn>
              <a:cxn ang="0">
                <a:pos x="103" y="54"/>
              </a:cxn>
              <a:cxn ang="0">
                <a:pos x="101" y="50"/>
              </a:cxn>
              <a:cxn ang="0">
                <a:pos x="98" y="49"/>
              </a:cxn>
              <a:cxn ang="0">
                <a:pos x="94" y="49"/>
              </a:cxn>
              <a:cxn ang="0">
                <a:pos x="78" y="52"/>
              </a:cxn>
              <a:cxn ang="0">
                <a:pos x="62" y="54"/>
              </a:cxn>
              <a:cxn ang="0">
                <a:pos x="48" y="54"/>
              </a:cxn>
              <a:cxn ang="0">
                <a:pos x="37" y="52"/>
              </a:cxn>
              <a:cxn ang="0">
                <a:pos x="26" y="50"/>
              </a:cxn>
              <a:cxn ang="0">
                <a:pos x="19" y="47"/>
              </a:cxn>
              <a:cxn ang="0">
                <a:pos x="16" y="45"/>
              </a:cxn>
              <a:cxn ang="0">
                <a:pos x="14" y="45"/>
              </a:cxn>
              <a:cxn ang="0">
                <a:pos x="14" y="40"/>
              </a:cxn>
              <a:cxn ang="0">
                <a:pos x="16" y="28"/>
              </a:cxn>
              <a:cxn ang="0">
                <a:pos x="21" y="12"/>
              </a:cxn>
              <a:cxn ang="0">
                <a:pos x="32" y="2"/>
              </a:cxn>
              <a:cxn ang="0">
                <a:pos x="16" y="0"/>
              </a:cxn>
              <a:cxn ang="0">
                <a:pos x="3" y="16"/>
              </a:cxn>
              <a:cxn ang="0">
                <a:pos x="0" y="40"/>
              </a:cxn>
              <a:cxn ang="0">
                <a:pos x="5" y="63"/>
              </a:cxn>
            </a:cxnLst>
            <a:rect l="0" t="0" r="r" b="b"/>
            <a:pathLst>
              <a:path w="105" h="76">
                <a:moveTo>
                  <a:pt x="5" y="63"/>
                </a:moveTo>
                <a:lnTo>
                  <a:pt x="12" y="71"/>
                </a:lnTo>
                <a:lnTo>
                  <a:pt x="23" y="75"/>
                </a:lnTo>
                <a:lnTo>
                  <a:pt x="34" y="76"/>
                </a:lnTo>
                <a:lnTo>
                  <a:pt x="46" y="75"/>
                </a:lnTo>
                <a:lnTo>
                  <a:pt x="60" y="73"/>
                </a:lnTo>
                <a:lnTo>
                  <a:pt x="73" y="71"/>
                </a:lnTo>
                <a:lnTo>
                  <a:pt x="87" y="71"/>
                </a:lnTo>
                <a:lnTo>
                  <a:pt x="98" y="71"/>
                </a:lnTo>
                <a:lnTo>
                  <a:pt x="101" y="69"/>
                </a:lnTo>
                <a:lnTo>
                  <a:pt x="105" y="66"/>
                </a:lnTo>
                <a:lnTo>
                  <a:pt x="105" y="63"/>
                </a:lnTo>
                <a:lnTo>
                  <a:pt x="105" y="59"/>
                </a:lnTo>
                <a:lnTo>
                  <a:pt x="103" y="54"/>
                </a:lnTo>
                <a:lnTo>
                  <a:pt x="101" y="50"/>
                </a:lnTo>
                <a:lnTo>
                  <a:pt x="98" y="49"/>
                </a:lnTo>
                <a:lnTo>
                  <a:pt x="94" y="49"/>
                </a:lnTo>
                <a:lnTo>
                  <a:pt x="78" y="52"/>
                </a:lnTo>
                <a:lnTo>
                  <a:pt x="62" y="54"/>
                </a:lnTo>
                <a:lnTo>
                  <a:pt x="48" y="54"/>
                </a:lnTo>
                <a:lnTo>
                  <a:pt x="37" y="52"/>
                </a:lnTo>
                <a:lnTo>
                  <a:pt x="26" y="50"/>
                </a:lnTo>
                <a:lnTo>
                  <a:pt x="19" y="47"/>
                </a:lnTo>
                <a:lnTo>
                  <a:pt x="16" y="45"/>
                </a:lnTo>
                <a:lnTo>
                  <a:pt x="14" y="45"/>
                </a:lnTo>
                <a:lnTo>
                  <a:pt x="14" y="40"/>
                </a:lnTo>
                <a:lnTo>
                  <a:pt x="16" y="28"/>
                </a:lnTo>
                <a:lnTo>
                  <a:pt x="21" y="12"/>
                </a:lnTo>
                <a:lnTo>
                  <a:pt x="32" y="2"/>
                </a:lnTo>
                <a:lnTo>
                  <a:pt x="16" y="0"/>
                </a:lnTo>
                <a:lnTo>
                  <a:pt x="3" y="16"/>
                </a:lnTo>
                <a:lnTo>
                  <a:pt x="0" y="40"/>
                </a:lnTo>
                <a:lnTo>
                  <a:pt x="5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0" name="Freeform 136"/>
          <p:cNvSpPr>
            <a:spLocks/>
          </p:cNvSpPr>
          <p:nvPr/>
        </p:nvSpPr>
        <p:spPr bwMode="auto">
          <a:xfrm rot="497617">
            <a:off x="4657712" y="2420921"/>
            <a:ext cx="36512" cy="22225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3"/>
              </a:cxn>
              <a:cxn ang="0">
                <a:pos x="27" y="53"/>
              </a:cxn>
              <a:cxn ang="0">
                <a:pos x="36" y="53"/>
              </a:cxn>
              <a:cxn ang="0">
                <a:pos x="46" y="52"/>
              </a:cxn>
              <a:cxn ang="0">
                <a:pos x="57" y="50"/>
              </a:cxn>
              <a:cxn ang="0">
                <a:pos x="66" y="50"/>
              </a:cxn>
              <a:cxn ang="0">
                <a:pos x="75" y="50"/>
              </a:cxn>
              <a:cxn ang="0">
                <a:pos x="77" y="48"/>
              </a:cxn>
              <a:cxn ang="0">
                <a:pos x="80" y="47"/>
              </a:cxn>
              <a:cxn ang="0">
                <a:pos x="82" y="45"/>
              </a:cxn>
              <a:cxn ang="0">
                <a:pos x="82" y="41"/>
              </a:cxn>
              <a:cxn ang="0">
                <a:pos x="80" y="40"/>
              </a:cxn>
              <a:cxn ang="0">
                <a:pos x="78" y="36"/>
              </a:cxn>
              <a:cxn ang="0">
                <a:pos x="75" y="34"/>
              </a:cxn>
              <a:cxn ang="0">
                <a:pos x="73" y="34"/>
              </a:cxn>
              <a:cxn ang="0">
                <a:pos x="59" y="38"/>
              </a:cxn>
              <a:cxn ang="0">
                <a:pos x="48" y="38"/>
              </a:cxn>
              <a:cxn ang="0">
                <a:pos x="37" y="38"/>
              </a:cxn>
              <a:cxn ang="0">
                <a:pos x="29" y="38"/>
              </a:cxn>
              <a:cxn ang="0">
                <a:pos x="21" y="36"/>
              </a:cxn>
              <a:cxn ang="0">
                <a:pos x="16" y="34"/>
              </a:cxn>
              <a:cxn ang="0">
                <a:pos x="13" y="33"/>
              </a:cxn>
              <a:cxn ang="0">
                <a:pos x="11" y="33"/>
              </a:cxn>
              <a:cxn ang="0">
                <a:pos x="13" y="29"/>
              </a:cxn>
              <a:cxn ang="0">
                <a:pos x="14" y="21"/>
              </a:cxn>
              <a:cxn ang="0">
                <a:pos x="20" y="10"/>
              </a:cxn>
              <a:cxn ang="0">
                <a:pos x="25" y="2"/>
              </a:cxn>
              <a:cxn ang="0">
                <a:pos x="13" y="0"/>
              </a:cxn>
              <a:cxn ang="0">
                <a:pos x="4" y="10"/>
              </a:cxn>
              <a:cxn ang="0">
                <a:pos x="0" y="27"/>
              </a:cxn>
              <a:cxn ang="0">
                <a:pos x="4" y="45"/>
              </a:cxn>
            </a:cxnLst>
            <a:rect l="0" t="0" r="r" b="b"/>
            <a:pathLst>
              <a:path w="82" h="53">
                <a:moveTo>
                  <a:pt x="4" y="45"/>
                </a:moveTo>
                <a:lnTo>
                  <a:pt x="9" y="50"/>
                </a:lnTo>
                <a:lnTo>
                  <a:pt x="18" y="53"/>
                </a:lnTo>
                <a:lnTo>
                  <a:pt x="27" y="53"/>
                </a:lnTo>
                <a:lnTo>
                  <a:pt x="36" y="53"/>
                </a:lnTo>
                <a:lnTo>
                  <a:pt x="46" y="52"/>
                </a:lnTo>
                <a:lnTo>
                  <a:pt x="57" y="50"/>
                </a:lnTo>
                <a:lnTo>
                  <a:pt x="66" y="50"/>
                </a:lnTo>
                <a:lnTo>
                  <a:pt x="75" y="50"/>
                </a:lnTo>
                <a:lnTo>
                  <a:pt x="77" y="48"/>
                </a:lnTo>
                <a:lnTo>
                  <a:pt x="80" y="47"/>
                </a:lnTo>
                <a:lnTo>
                  <a:pt x="82" y="45"/>
                </a:lnTo>
                <a:lnTo>
                  <a:pt x="82" y="41"/>
                </a:lnTo>
                <a:lnTo>
                  <a:pt x="80" y="40"/>
                </a:lnTo>
                <a:lnTo>
                  <a:pt x="78" y="36"/>
                </a:lnTo>
                <a:lnTo>
                  <a:pt x="75" y="34"/>
                </a:lnTo>
                <a:lnTo>
                  <a:pt x="73" y="34"/>
                </a:lnTo>
                <a:lnTo>
                  <a:pt x="59" y="38"/>
                </a:lnTo>
                <a:lnTo>
                  <a:pt x="48" y="38"/>
                </a:lnTo>
                <a:lnTo>
                  <a:pt x="37" y="38"/>
                </a:lnTo>
                <a:lnTo>
                  <a:pt x="29" y="38"/>
                </a:lnTo>
                <a:lnTo>
                  <a:pt x="21" y="36"/>
                </a:lnTo>
                <a:lnTo>
                  <a:pt x="16" y="34"/>
                </a:lnTo>
                <a:lnTo>
                  <a:pt x="13" y="33"/>
                </a:lnTo>
                <a:lnTo>
                  <a:pt x="11" y="33"/>
                </a:lnTo>
                <a:lnTo>
                  <a:pt x="13" y="29"/>
                </a:lnTo>
                <a:lnTo>
                  <a:pt x="14" y="21"/>
                </a:lnTo>
                <a:lnTo>
                  <a:pt x="20" y="10"/>
                </a:lnTo>
                <a:lnTo>
                  <a:pt x="25" y="2"/>
                </a:lnTo>
                <a:lnTo>
                  <a:pt x="13" y="0"/>
                </a:lnTo>
                <a:lnTo>
                  <a:pt x="4" y="10"/>
                </a:lnTo>
                <a:lnTo>
                  <a:pt x="0" y="27"/>
                </a:lnTo>
                <a:lnTo>
                  <a:pt x="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1" name="Freeform 137"/>
          <p:cNvSpPr>
            <a:spLocks/>
          </p:cNvSpPr>
          <p:nvPr/>
        </p:nvSpPr>
        <p:spPr bwMode="auto">
          <a:xfrm rot="497617">
            <a:off x="4608499" y="2452671"/>
            <a:ext cx="36513" cy="22225"/>
          </a:xfrm>
          <a:custGeom>
            <a:avLst/>
            <a:gdLst/>
            <a:ahLst/>
            <a:cxnLst>
              <a:cxn ang="0">
                <a:pos x="5" y="41"/>
              </a:cxn>
              <a:cxn ang="0">
                <a:pos x="10" y="47"/>
              </a:cxn>
              <a:cxn ang="0">
                <a:pos x="17" y="50"/>
              </a:cxn>
              <a:cxn ang="0">
                <a:pos x="26" y="52"/>
              </a:cxn>
              <a:cxn ang="0">
                <a:pos x="37" y="50"/>
              </a:cxn>
              <a:cxn ang="0">
                <a:pos x="48" y="50"/>
              </a:cxn>
              <a:cxn ang="0">
                <a:pos x="58" y="48"/>
              </a:cxn>
              <a:cxn ang="0">
                <a:pos x="69" y="47"/>
              </a:cxn>
              <a:cxn ang="0">
                <a:pos x="78" y="47"/>
              </a:cxn>
              <a:cxn ang="0">
                <a:pos x="81" y="47"/>
              </a:cxn>
              <a:cxn ang="0">
                <a:pos x="83" y="45"/>
              </a:cxn>
              <a:cxn ang="0">
                <a:pos x="85" y="41"/>
              </a:cxn>
              <a:cxn ang="0">
                <a:pos x="85" y="38"/>
              </a:cxn>
              <a:cxn ang="0">
                <a:pos x="85" y="36"/>
              </a:cxn>
              <a:cxn ang="0">
                <a:pos x="81" y="34"/>
              </a:cxn>
              <a:cxn ang="0">
                <a:pos x="80" y="33"/>
              </a:cxn>
              <a:cxn ang="0">
                <a:pos x="76" y="33"/>
              </a:cxn>
              <a:cxn ang="0">
                <a:pos x="64" y="33"/>
              </a:cxn>
              <a:cxn ang="0">
                <a:pos x="51" y="33"/>
              </a:cxn>
              <a:cxn ang="0">
                <a:pos x="40" y="33"/>
              </a:cxn>
              <a:cxn ang="0">
                <a:pos x="32" y="33"/>
              </a:cxn>
              <a:cxn ang="0">
                <a:pos x="23" y="33"/>
              </a:cxn>
              <a:cxn ang="0">
                <a:pos x="17" y="31"/>
              </a:cxn>
              <a:cxn ang="0">
                <a:pos x="14" y="31"/>
              </a:cxn>
              <a:cxn ang="0">
                <a:pos x="12" y="31"/>
              </a:cxn>
              <a:cxn ang="0">
                <a:pos x="12" y="28"/>
              </a:cxn>
              <a:cxn ang="0">
                <a:pos x="14" y="19"/>
              </a:cxn>
              <a:cxn ang="0">
                <a:pos x="17" y="9"/>
              </a:cxn>
              <a:cxn ang="0">
                <a:pos x="26" y="0"/>
              </a:cxn>
              <a:cxn ang="0">
                <a:pos x="14" y="0"/>
              </a:cxn>
              <a:cxn ang="0">
                <a:pos x="3" y="10"/>
              </a:cxn>
              <a:cxn ang="0">
                <a:pos x="0" y="26"/>
              </a:cxn>
              <a:cxn ang="0">
                <a:pos x="5" y="41"/>
              </a:cxn>
            </a:cxnLst>
            <a:rect l="0" t="0" r="r" b="b"/>
            <a:pathLst>
              <a:path w="85" h="52">
                <a:moveTo>
                  <a:pt x="5" y="41"/>
                </a:moveTo>
                <a:lnTo>
                  <a:pt x="10" y="47"/>
                </a:lnTo>
                <a:lnTo>
                  <a:pt x="17" y="50"/>
                </a:lnTo>
                <a:lnTo>
                  <a:pt x="26" y="52"/>
                </a:lnTo>
                <a:lnTo>
                  <a:pt x="37" y="50"/>
                </a:lnTo>
                <a:lnTo>
                  <a:pt x="48" y="50"/>
                </a:lnTo>
                <a:lnTo>
                  <a:pt x="58" y="48"/>
                </a:lnTo>
                <a:lnTo>
                  <a:pt x="69" y="47"/>
                </a:lnTo>
                <a:lnTo>
                  <a:pt x="78" y="47"/>
                </a:lnTo>
                <a:lnTo>
                  <a:pt x="81" y="47"/>
                </a:lnTo>
                <a:lnTo>
                  <a:pt x="83" y="45"/>
                </a:lnTo>
                <a:lnTo>
                  <a:pt x="85" y="41"/>
                </a:lnTo>
                <a:lnTo>
                  <a:pt x="85" y="38"/>
                </a:lnTo>
                <a:lnTo>
                  <a:pt x="85" y="36"/>
                </a:lnTo>
                <a:lnTo>
                  <a:pt x="81" y="34"/>
                </a:lnTo>
                <a:lnTo>
                  <a:pt x="80" y="33"/>
                </a:lnTo>
                <a:lnTo>
                  <a:pt x="76" y="33"/>
                </a:lnTo>
                <a:lnTo>
                  <a:pt x="64" y="33"/>
                </a:lnTo>
                <a:lnTo>
                  <a:pt x="51" y="33"/>
                </a:lnTo>
                <a:lnTo>
                  <a:pt x="40" y="33"/>
                </a:lnTo>
                <a:lnTo>
                  <a:pt x="32" y="33"/>
                </a:lnTo>
                <a:lnTo>
                  <a:pt x="23" y="33"/>
                </a:lnTo>
                <a:lnTo>
                  <a:pt x="17" y="31"/>
                </a:lnTo>
                <a:lnTo>
                  <a:pt x="14" y="31"/>
                </a:lnTo>
                <a:lnTo>
                  <a:pt x="12" y="31"/>
                </a:lnTo>
                <a:lnTo>
                  <a:pt x="12" y="28"/>
                </a:lnTo>
                <a:lnTo>
                  <a:pt x="14" y="19"/>
                </a:lnTo>
                <a:lnTo>
                  <a:pt x="17" y="9"/>
                </a:lnTo>
                <a:lnTo>
                  <a:pt x="26" y="0"/>
                </a:lnTo>
                <a:lnTo>
                  <a:pt x="14" y="0"/>
                </a:lnTo>
                <a:lnTo>
                  <a:pt x="3" y="10"/>
                </a:lnTo>
                <a:lnTo>
                  <a:pt x="0" y="26"/>
                </a:lnTo>
                <a:lnTo>
                  <a:pt x="5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2" name="Freeform 138"/>
          <p:cNvSpPr>
            <a:spLocks/>
          </p:cNvSpPr>
          <p:nvPr/>
        </p:nvSpPr>
        <p:spPr bwMode="auto">
          <a:xfrm rot="497617">
            <a:off x="4543412" y="2452671"/>
            <a:ext cx="36512" cy="22225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9" y="48"/>
              </a:cxn>
              <a:cxn ang="0">
                <a:pos x="18" y="50"/>
              </a:cxn>
              <a:cxn ang="0">
                <a:pos x="27" y="52"/>
              </a:cxn>
              <a:cxn ang="0">
                <a:pos x="38" y="52"/>
              </a:cxn>
              <a:cxn ang="0">
                <a:pos x="49" y="50"/>
              </a:cxn>
              <a:cxn ang="0">
                <a:pos x="59" y="48"/>
              </a:cxn>
              <a:cxn ang="0">
                <a:pos x="70" y="46"/>
              </a:cxn>
              <a:cxn ang="0">
                <a:pos x="79" y="46"/>
              </a:cxn>
              <a:cxn ang="0">
                <a:pos x="81" y="46"/>
              </a:cxn>
              <a:cxn ang="0">
                <a:pos x="84" y="45"/>
              </a:cxn>
              <a:cxn ang="0">
                <a:pos x="84" y="41"/>
              </a:cxn>
              <a:cxn ang="0">
                <a:pos x="84" y="39"/>
              </a:cxn>
              <a:cxn ang="0">
                <a:pos x="84" y="36"/>
              </a:cxn>
              <a:cxn ang="0">
                <a:pos x="82" y="34"/>
              </a:cxn>
              <a:cxn ang="0">
                <a:pos x="79" y="33"/>
              </a:cxn>
              <a:cxn ang="0">
                <a:pos x="75" y="33"/>
              </a:cxn>
              <a:cxn ang="0">
                <a:pos x="63" y="33"/>
              </a:cxn>
              <a:cxn ang="0">
                <a:pos x="50" y="33"/>
              </a:cxn>
              <a:cxn ang="0">
                <a:pos x="40" y="33"/>
              </a:cxn>
              <a:cxn ang="0">
                <a:pos x="31" y="33"/>
              </a:cxn>
              <a:cxn ang="0">
                <a:pos x="22" y="33"/>
              </a:cxn>
              <a:cxn ang="0">
                <a:pos x="17" y="31"/>
              </a:cxn>
              <a:cxn ang="0">
                <a:pos x="13" y="31"/>
              </a:cxn>
              <a:cxn ang="0">
                <a:pos x="11" y="31"/>
              </a:cxn>
              <a:cxn ang="0">
                <a:pos x="11" y="27"/>
              </a:cxn>
              <a:cxn ang="0">
                <a:pos x="13" y="19"/>
              </a:cxn>
              <a:cxn ang="0">
                <a:pos x="17" y="8"/>
              </a:cxn>
              <a:cxn ang="0">
                <a:pos x="25" y="0"/>
              </a:cxn>
              <a:cxn ang="0">
                <a:pos x="13" y="0"/>
              </a:cxn>
              <a:cxn ang="0">
                <a:pos x="4" y="10"/>
              </a:cxn>
              <a:cxn ang="0">
                <a:pos x="0" y="26"/>
              </a:cxn>
              <a:cxn ang="0">
                <a:pos x="4" y="41"/>
              </a:cxn>
            </a:cxnLst>
            <a:rect l="0" t="0" r="r" b="b"/>
            <a:pathLst>
              <a:path w="84" h="52">
                <a:moveTo>
                  <a:pt x="4" y="41"/>
                </a:moveTo>
                <a:lnTo>
                  <a:pt x="9" y="48"/>
                </a:lnTo>
                <a:lnTo>
                  <a:pt x="18" y="50"/>
                </a:lnTo>
                <a:lnTo>
                  <a:pt x="27" y="52"/>
                </a:lnTo>
                <a:lnTo>
                  <a:pt x="38" y="52"/>
                </a:lnTo>
                <a:lnTo>
                  <a:pt x="49" y="50"/>
                </a:lnTo>
                <a:lnTo>
                  <a:pt x="59" y="48"/>
                </a:lnTo>
                <a:lnTo>
                  <a:pt x="70" y="46"/>
                </a:lnTo>
                <a:lnTo>
                  <a:pt x="79" y="46"/>
                </a:lnTo>
                <a:lnTo>
                  <a:pt x="81" y="46"/>
                </a:lnTo>
                <a:lnTo>
                  <a:pt x="84" y="45"/>
                </a:lnTo>
                <a:lnTo>
                  <a:pt x="84" y="41"/>
                </a:lnTo>
                <a:lnTo>
                  <a:pt x="84" y="39"/>
                </a:lnTo>
                <a:lnTo>
                  <a:pt x="84" y="36"/>
                </a:lnTo>
                <a:lnTo>
                  <a:pt x="82" y="34"/>
                </a:lnTo>
                <a:lnTo>
                  <a:pt x="79" y="33"/>
                </a:lnTo>
                <a:lnTo>
                  <a:pt x="75" y="33"/>
                </a:lnTo>
                <a:lnTo>
                  <a:pt x="63" y="33"/>
                </a:lnTo>
                <a:lnTo>
                  <a:pt x="50" y="33"/>
                </a:lnTo>
                <a:lnTo>
                  <a:pt x="40" y="33"/>
                </a:lnTo>
                <a:lnTo>
                  <a:pt x="31" y="33"/>
                </a:lnTo>
                <a:lnTo>
                  <a:pt x="22" y="33"/>
                </a:lnTo>
                <a:lnTo>
                  <a:pt x="17" y="31"/>
                </a:lnTo>
                <a:lnTo>
                  <a:pt x="13" y="31"/>
                </a:lnTo>
                <a:lnTo>
                  <a:pt x="11" y="31"/>
                </a:lnTo>
                <a:lnTo>
                  <a:pt x="11" y="27"/>
                </a:lnTo>
                <a:lnTo>
                  <a:pt x="13" y="19"/>
                </a:lnTo>
                <a:lnTo>
                  <a:pt x="17" y="8"/>
                </a:lnTo>
                <a:lnTo>
                  <a:pt x="25" y="0"/>
                </a:lnTo>
                <a:lnTo>
                  <a:pt x="13" y="0"/>
                </a:lnTo>
                <a:lnTo>
                  <a:pt x="4" y="10"/>
                </a:lnTo>
                <a:lnTo>
                  <a:pt x="0" y="26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3" name="Freeform 139"/>
          <p:cNvSpPr>
            <a:spLocks/>
          </p:cNvSpPr>
          <p:nvPr/>
        </p:nvSpPr>
        <p:spPr bwMode="auto">
          <a:xfrm rot="497617">
            <a:off x="4494199" y="2447908"/>
            <a:ext cx="34925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8" y="52"/>
              </a:cxn>
              <a:cxn ang="0">
                <a:pos x="17" y="54"/>
              </a:cxn>
              <a:cxn ang="0">
                <a:pos x="26" y="56"/>
              </a:cxn>
              <a:cxn ang="0">
                <a:pos x="35" y="56"/>
              </a:cxn>
              <a:cxn ang="0">
                <a:pos x="46" y="54"/>
              </a:cxn>
              <a:cxn ang="0">
                <a:pos x="57" y="52"/>
              </a:cxn>
              <a:cxn ang="0">
                <a:pos x="65" y="51"/>
              </a:cxn>
              <a:cxn ang="0">
                <a:pos x="74" y="51"/>
              </a:cxn>
              <a:cxn ang="0">
                <a:pos x="76" y="51"/>
              </a:cxn>
              <a:cxn ang="0">
                <a:pos x="80" y="49"/>
              </a:cxn>
              <a:cxn ang="0">
                <a:pos x="81" y="45"/>
              </a:cxn>
              <a:cxn ang="0">
                <a:pos x="81" y="42"/>
              </a:cxn>
              <a:cxn ang="0">
                <a:pos x="80" y="40"/>
              </a:cxn>
              <a:cxn ang="0">
                <a:pos x="78" y="37"/>
              </a:cxn>
              <a:cxn ang="0">
                <a:pos x="74" y="37"/>
              </a:cxn>
              <a:cxn ang="0">
                <a:pos x="73" y="37"/>
              </a:cxn>
              <a:cxn ang="0">
                <a:pos x="60" y="38"/>
              </a:cxn>
              <a:cxn ang="0">
                <a:pos x="48" y="38"/>
              </a:cxn>
              <a:cxn ang="0">
                <a:pos x="37" y="38"/>
              </a:cxn>
              <a:cxn ang="0">
                <a:pos x="28" y="37"/>
              </a:cxn>
              <a:cxn ang="0">
                <a:pos x="21" y="37"/>
              </a:cxn>
              <a:cxn ang="0">
                <a:pos x="16" y="35"/>
              </a:cxn>
              <a:cxn ang="0">
                <a:pos x="12" y="33"/>
              </a:cxn>
              <a:cxn ang="0">
                <a:pos x="10" y="33"/>
              </a:cxn>
              <a:cxn ang="0">
                <a:pos x="10" y="30"/>
              </a:cxn>
              <a:cxn ang="0">
                <a:pos x="12" y="21"/>
              </a:cxn>
              <a:cxn ang="0">
                <a:pos x="16" y="11"/>
              </a:cxn>
              <a:cxn ang="0">
                <a:pos x="24" y="2"/>
              </a:cxn>
              <a:cxn ang="0">
                <a:pos x="12" y="0"/>
              </a:cxn>
              <a:cxn ang="0">
                <a:pos x="3" y="12"/>
              </a:cxn>
              <a:cxn ang="0">
                <a:pos x="0" y="28"/>
              </a:cxn>
              <a:cxn ang="0">
                <a:pos x="3" y="45"/>
              </a:cxn>
            </a:cxnLst>
            <a:rect l="0" t="0" r="r" b="b"/>
            <a:pathLst>
              <a:path w="81" h="56">
                <a:moveTo>
                  <a:pt x="3" y="45"/>
                </a:moveTo>
                <a:lnTo>
                  <a:pt x="8" y="52"/>
                </a:lnTo>
                <a:lnTo>
                  <a:pt x="17" y="54"/>
                </a:lnTo>
                <a:lnTo>
                  <a:pt x="26" y="56"/>
                </a:lnTo>
                <a:lnTo>
                  <a:pt x="35" y="56"/>
                </a:lnTo>
                <a:lnTo>
                  <a:pt x="46" y="54"/>
                </a:lnTo>
                <a:lnTo>
                  <a:pt x="57" y="52"/>
                </a:lnTo>
                <a:lnTo>
                  <a:pt x="65" y="51"/>
                </a:lnTo>
                <a:lnTo>
                  <a:pt x="74" y="51"/>
                </a:lnTo>
                <a:lnTo>
                  <a:pt x="76" y="51"/>
                </a:lnTo>
                <a:lnTo>
                  <a:pt x="80" y="49"/>
                </a:lnTo>
                <a:lnTo>
                  <a:pt x="81" y="45"/>
                </a:lnTo>
                <a:lnTo>
                  <a:pt x="81" y="42"/>
                </a:lnTo>
                <a:lnTo>
                  <a:pt x="80" y="40"/>
                </a:lnTo>
                <a:lnTo>
                  <a:pt x="78" y="37"/>
                </a:lnTo>
                <a:lnTo>
                  <a:pt x="74" y="37"/>
                </a:lnTo>
                <a:lnTo>
                  <a:pt x="73" y="37"/>
                </a:lnTo>
                <a:lnTo>
                  <a:pt x="60" y="38"/>
                </a:lnTo>
                <a:lnTo>
                  <a:pt x="48" y="38"/>
                </a:lnTo>
                <a:lnTo>
                  <a:pt x="37" y="38"/>
                </a:lnTo>
                <a:lnTo>
                  <a:pt x="28" y="37"/>
                </a:lnTo>
                <a:lnTo>
                  <a:pt x="21" y="37"/>
                </a:lnTo>
                <a:lnTo>
                  <a:pt x="16" y="35"/>
                </a:lnTo>
                <a:lnTo>
                  <a:pt x="12" y="33"/>
                </a:lnTo>
                <a:lnTo>
                  <a:pt x="10" y="33"/>
                </a:lnTo>
                <a:lnTo>
                  <a:pt x="10" y="30"/>
                </a:lnTo>
                <a:lnTo>
                  <a:pt x="12" y="21"/>
                </a:lnTo>
                <a:lnTo>
                  <a:pt x="16" y="11"/>
                </a:lnTo>
                <a:lnTo>
                  <a:pt x="24" y="2"/>
                </a:lnTo>
                <a:lnTo>
                  <a:pt x="12" y="0"/>
                </a:lnTo>
                <a:lnTo>
                  <a:pt x="3" y="12"/>
                </a:lnTo>
                <a:lnTo>
                  <a:pt x="0" y="28"/>
                </a:lnTo>
                <a:lnTo>
                  <a:pt x="3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4" name="Freeform 140"/>
          <p:cNvSpPr>
            <a:spLocks/>
          </p:cNvSpPr>
          <p:nvPr/>
        </p:nvSpPr>
        <p:spPr bwMode="auto">
          <a:xfrm rot="497617">
            <a:off x="4416412" y="2441558"/>
            <a:ext cx="33337" cy="23813"/>
          </a:xfrm>
          <a:custGeom>
            <a:avLst/>
            <a:gdLst/>
            <a:ahLst/>
            <a:cxnLst>
              <a:cxn ang="0">
                <a:pos x="4" y="49"/>
              </a:cxn>
              <a:cxn ang="0">
                <a:pos x="9" y="56"/>
              </a:cxn>
              <a:cxn ang="0">
                <a:pos x="16" y="58"/>
              </a:cxn>
              <a:cxn ang="0">
                <a:pos x="24" y="59"/>
              </a:cxn>
              <a:cxn ang="0">
                <a:pos x="34" y="59"/>
              </a:cxn>
              <a:cxn ang="0">
                <a:pos x="43" y="58"/>
              </a:cxn>
              <a:cxn ang="0">
                <a:pos x="52" y="56"/>
              </a:cxn>
              <a:cxn ang="0">
                <a:pos x="61" y="54"/>
              </a:cxn>
              <a:cxn ang="0">
                <a:pos x="70" y="54"/>
              </a:cxn>
              <a:cxn ang="0">
                <a:pos x="72" y="54"/>
              </a:cxn>
              <a:cxn ang="0">
                <a:pos x="75" y="52"/>
              </a:cxn>
              <a:cxn ang="0">
                <a:pos x="77" y="49"/>
              </a:cxn>
              <a:cxn ang="0">
                <a:pos x="77" y="45"/>
              </a:cxn>
              <a:cxn ang="0">
                <a:pos x="75" y="42"/>
              </a:cxn>
              <a:cxn ang="0">
                <a:pos x="73" y="40"/>
              </a:cxn>
              <a:cxn ang="0">
                <a:pos x="70" y="39"/>
              </a:cxn>
              <a:cxn ang="0">
                <a:pos x="68" y="39"/>
              </a:cxn>
              <a:cxn ang="0">
                <a:pos x="56" y="42"/>
              </a:cxn>
              <a:cxn ang="0">
                <a:pos x="45" y="42"/>
              </a:cxn>
              <a:cxn ang="0">
                <a:pos x="36" y="44"/>
              </a:cxn>
              <a:cxn ang="0">
                <a:pos x="29" y="44"/>
              </a:cxn>
              <a:cxn ang="0">
                <a:pos x="22" y="44"/>
              </a:cxn>
              <a:cxn ang="0">
                <a:pos x="18" y="42"/>
              </a:cxn>
              <a:cxn ang="0">
                <a:pos x="16" y="42"/>
              </a:cxn>
              <a:cxn ang="0">
                <a:pos x="15" y="42"/>
              </a:cxn>
              <a:cxn ang="0">
                <a:pos x="15" y="37"/>
              </a:cxn>
              <a:cxn ang="0">
                <a:pos x="13" y="25"/>
              </a:cxn>
              <a:cxn ang="0">
                <a:pos x="15" y="13"/>
              </a:cxn>
              <a:cxn ang="0">
                <a:pos x="22" y="2"/>
              </a:cxn>
              <a:cxn ang="0">
                <a:pos x="11" y="0"/>
              </a:cxn>
              <a:cxn ang="0">
                <a:pos x="2" y="13"/>
              </a:cxn>
              <a:cxn ang="0">
                <a:pos x="0" y="30"/>
              </a:cxn>
              <a:cxn ang="0">
                <a:pos x="4" y="49"/>
              </a:cxn>
            </a:cxnLst>
            <a:rect l="0" t="0" r="r" b="b"/>
            <a:pathLst>
              <a:path w="77" h="59">
                <a:moveTo>
                  <a:pt x="4" y="49"/>
                </a:moveTo>
                <a:lnTo>
                  <a:pt x="9" y="56"/>
                </a:lnTo>
                <a:lnTo>
                  <a:pt x="16" y="58"/>
                </a:lnTo>
                <a:lnTo>
                  <a:pt x="24" y="59"/>
                </a:lnTo>
                <a:lnTo>
                  <a:pt x="34" y="59"/>
                </a:lnTo>
                <a:lnTo>
                  <a:pt x="43" y="58"/>
                </a:lnTo>
                <a:lnTo>
                  <a:pt x="52" y="56"/>
                </a:lnTo>
                <a:lnTo>
                  <a:pt x="61" y="54"/>
                </a:lnTo>
                <a:lnTo>
                  <a:pt x="70" y="54"/>
                </a:lnTo>
                <a:lnTo>
                  <a:pt x="72" y="54"/>
                </a:lnTo>
                <a:lnTo>
                  <a:pt x="75" y="52"/>
                </a:lnTo>
                <a:lnTo>
                  <a:pt x="77" y="49"/>
                </a:lnTo>
                <a:lnTo>
                  <a:pt x="77" y="45"/>
                </a:lnTo>
                <a:lnTo>
                  <a:pt x="75" y="42"/>
                </a:lnTo>
                <a:lnTo>
                  <a:pt x="73" y="40"/>
                </a:lnTo>
                <a:lnTo>
                  <a:pt x="70" y="39"/>
                </a:lnTo>
                <a:lnTo>
                  <a:pt x="68" y="39"/>
                </a:lnTo>
                <a:lnTo>
                  <a:pt x="56" y="42"/>
                </a:lnTo>
                <a:lnTo>
                  <a:pt x="45" y="42"/>
                </a:lnTo>
                <a:lnTo>
                  <a:pt x="36" y="44"/>
                </a:lnTo>
                <a:lnTo>
                  <a:pt x="29" y="44"/>
                </a:lnTo>
                <a:lnTo>
                  <a:pt x="22" y="44"/>
                </a:lnTo>
                <a:lnTo>
                  <a:pt x="18" y="42"/>
                </a:lnTo>
                <a:lnTo>
                  <a:pt x="16" y="42"/>
                </a:lnTo>
                <a:lnTo>
                  <a:pt x="15" y="42"/>
                </a:lnTo>
                <a:lnTo>
                  <a:pt x="15" y="37"/>
                </a:lnTo>
                <a:lnTo>
                  <a:pt x="13" y="25"/>
                </a:lnTo>
                <a:lnTo>
                  <a:pt x="15" y="13"/>
                </a:lnTo>
                <a:lnTo>
                  <a:pt x="22" y="2"/>
                </a:lnTo>
                <a:lnTo>
                  <a:pt x="11" y="0"/>
                </a:lnTo>
                <a:lnTo>
                  <a:pt x="2" y="13"/>
                </a:lnTo>
                <a:lnTo>
                  <a:pt x="0" y="30"/>
                </a:lnTo>
                <a:lnTo>
                  <a:pt x="4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5" name="Freeform 141"/>
          <p:cNvSpPr>
            <a:spLocks/>
          </p:cNvSpPr>
          <p:nvPr/>
        </p:nvSpPr>
        <p:spPr bwMode="auto">
          <a:xfrm rot="497617">
            <a:off x="4352912" y="2441558"/>
            <a:ext cx="38100" cy="20638"/>
          </a:xfrm>
          <a:custGeom>
            <a:avLst/>
            <a:gdLst/>
            <a:ahLst/>
            <a:cxnLst>
              <a:cxn ang="0">
                <a:pos x="6" y="43"/>
              </a:cxn>
              <a:cxn ang="0">
                <a:pos x="11" y="48"/>
              </a:cxn>
              <a:cxn ang="0">
                <a:pos x="18" y="51"/>
              </a:cxn>
              <a:cxn ang="0">
                <a:pos x="27" y="51"/>
              </a:cxn>
              <a:cxn ang="0">
                <a:pos x="38" y="51"/>
              </a:cxn>
              <a:cxn ang="0">
                <a:pos x="48" y="50"/>
              </a:cxn>
              <a:cxn ang="0">
                <a:pos x="59" y="48"/>
              </a:cxn>
              <a:cxn ang="0">
                <a:pos x="70" y="48"/>
              </a:cxn>
              <a:cxn ang="0">
                <a:pos x="79" y="48"/>
              </a:cxn>
              <a:cxn ang="0">
                <a:pos x="82" y="46"/>
              </a:cxn>
              <a:cxn ang="0">
                <a:pos x="84" y="44"/>
              </a:cxn>
              <a:cxn ang="0">
                <a:pos x="86" y="41"/>
              </a:cxn>
              <a:cxn ang="0">
                <a:pos x="86" y="39"/>
              </a:cxn>
              <a:cxn ang="0">
                <a:pos x="86" y="38"/>
              </a:cxn>
              <a:cxn ang="0">
                <a:pos x="82" y="34"/>
              </a:cxn>
              <a:cxn ang="0">
                <a:pos x="80" y="32"/>
              </a:cxn>
              <a:cxn ang="0">
                <a:pos x="77" y="32"/>
              </a:cxn>
              <a:cxn ang="0">
                <a:pos x="62" y="34"/>
              </a:cxn>
              <a:cxn ang="0">
                <a:pos x="52" y="36"/>
              </a:cxn>
              <a:cxn ang="0">
                <a:pos x="39" y="36"/>
              </a:cxn>
              <a:cxn ang="0">
                <a:pos x="30" y="34"/>
              </a:cxn>
              <a:cxn ang="0">
                <a:pos x="23" y="34"/>
              </a:cxn>
              <a:cxn ang="0">
                <a:pos x="18" y="32"/>
              </a:cxn>
              <a:cxn ang="0">
                <a:pos x="14" y="31"/>
              </a:cxn>
              <a:cxn ang="0">
                <a:pos x="13" y="31"/>
              </a:cxn>
              <a:cxn ang="0">
                <a:pos x="13" y="27"/>
              </a:cxn>
              <a:cxn ang="0">
                <a:pos x="14" y="19"/>
              </a:cxn>
              <a:cxn ang="0">
                <a:pos x="18" y="8"/>
              </a:cxn>
              <a:cxn ang="0">
                <a:pos x="27" y="0"/>
              </a:cxn>
              <a:cxn ang="0">
                <a:pos x="14" y="0"/>
              </a:cxn>
              <a:cxn ang="0">
                <a:pos x="4" y="10"/>
              </a:cxn>
              <a:cxn ang="0">
                <a:pos x="0" y="27"/>
              </a:cxn>
              <a:cxn ang="0">
                <a:pos x="6" y="43"/>
              </a:cxn>
            </a:cxnLst>
            <a:rect l="0" t="0" r="r" b="b"/>
            <a:pathLst>
              <a:path w="86" h="51">
                <a:moveTo>
                  <a:pt x="6" y="43"/>
                </a:moveTo>
                <a:lnTo>
                  <a:pt x="11" y="48"/>
                </a:lnTo>
                <a:lnTo>
                  <a:pt x="18" y="51"/>
                </a:lnTo>
                <a:lnTo>
                  <a:pt x="27" y="51"/>
                </a:lnTo>
                <a:lnTo>
                  <a:pt x="38" y="51"/>
                </a:lnTo>
                <a:lnTo>
                  <a:pt x="48" y="50"/>
                </a:lnTo>
                <a:lnTo>
                  <a:pt x="59" y="48"/>
                </a:lnTo>
                <a:lnTo>
                  <a:pt x="70" y="48"/>
                </a:lnTo>
                <a:lnTo>
                  <a:pt x="79" y="48"/>
                </a:lnTo>
                <a:lnTo>
                  <a:pt x="82" y="46"/>
                </a:lnTo>
                <a:lnTo>
                  <a:pt x="84" y="44"/>
                </a:lnTo>
                <a:lnTo>
                  <a:pt x="86" y="41"/>
                </a:lnTo>
                <a:lnTo>
                  <a:pt x="86" y="39"/>
                </a:lnTo>
                <a:lnTo>
                  <a:pt x="86" y="38"/>
                </a:lnTo>
                <a:lnTo>
                  <a:pt x="82" y="34"/>
                </a:lnTo>
                <a:lnTo>
                  <a:pt x="80" y="32"/>
                </a:lnTo>
                <a:lnTo>
                  <a:pt x="77" y="32"/>
                </a:lnTo>
                <a:lnTo>
                  <a:pt x="62" y="34"/>
                </a:lnTo>
                <a:lnTo>
                  <a:pt x="52" y="36"/>
                </a:lnTo>
                <a:lnTo>
                  <a:pt x="39" y="36"/>
                </a:lnTo>
                <a:lnTo>
                  <a:pt x="30" y="34"/>
                </a:lnTo>
                <a:lnTo>
                  <a:pt x="23" y="34"/>
                </a:lnTo>
                <a:lnTo>
                  <a:pt x="18" y="32"/>
                </a:lnTo>
                <a:lnTo>
                  <a:pt x="14" y="31"/>
                </a:lnTo>
                <a:lnTo>
                  <a:pt x="13" y="31"/>
                </a:lnTo>
                <a:lnTo>
                  <a:pt x="13" y="27"/>
                </a:lnTo>
                <a:lnTo>
                  <a:pt x="14" y="19"/>
                </a:lnTo>
                <a:lnTo>
                  <a:pt x="18" y="8"/>
                </a:lnTo>
                <a:lnTo>
                  <a:pt x="27" y="0"/>
                </a:lnTo>
                <a:lnTo>
                  <a:pt x="14" y="0"/>
                </a:lnTo>
                <a:lnTo>
                  <a:pt x="4" y="10"/>
                </a:lnTo>
                <a:lnTo>
                  <a:pt x="0" y="27"/>
                </a:lnTo>
                <a:lnTo>
                  <a:pt x="6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 rot="497617">
            <a:off x="4290999" y="2430446"/>
            <a:ext cx="44450" cy="23812"/>
          </a:xfrm>
          <a:custGeom>
            <a:avLst/>
            <a:gdLst/>
            <a:ahLst/>
            <a:cxnLst>
              <a:cxn ang="0">
                <a:pos x="5" y="49"/>
              </a:cxn>
              <a:cxn ang="0">
                <a:pos x="12" y="54"/>
              </a:cxn>
              <a:cxn ang="0">
                <a:pos x="21" y="57"/>
              </a:cxn>
              <a:cxn ang="0">
                <a:pos x="32" y="59"/>
              </a:cxn>
              <a:cxn ang="0">
                <a:pos x="44" y="57"/>
              </a:cxn>
              <a:cxn ang="0">
                <a:pos x="59" y="56"/>
              </a:cxn>
              <a:cxn ang="0">
                <a:pos x="71" y="54"/>
              </a:cxn>
              <a:cxn ang="0">
                <a:pos x="84" y="54"/>
              </a:cxn>
              <a:cxn ang="0">
                <a:pos x="94" y="54"/>
              </a:cxn>
              <a:cxn ang="0">
                <a:pos x="98" y="52"/>
              </a:cxn>
              <a:cxn ang="0">
                <a:pos x="101" y="50"/>
              </a:cxn>
              <a:cxn ang="0">
                <a:pos x="101" y="47"/>
              </a:cxn>
              <a:cxn ang="0">
                <a:pos x="101" y="44"/>
              </a:cxn>
              <a:cxn ang="0">
                <a:pos x="100" y="40"/>
              </a:cxn>
              <a:cxn ang="0">
                <a:pos x="98" y="38"/>
              </a:cxn>
              <a:cxn ang="0">
                <a:pos x="94" y="37"/>
              </a:cxn>
              <a:cxn ang="0">
                <a:pos x="91" y="37"/>
              </a:cxn>
              <a:cxn ang="0">
                <a:pos x="75" y="40"/>
              </a:cxn>
              <a:cxn ang="0">
                <a:pos x="60" y="40"/>
              </a:cxn>
              <a:cxn ang="0">
                <a:pos x="46" y="40"/>
              </a:cxn>
              <a:cxn ang="0">
                <a:pos x="36" y="40"/>
              </a:cxn>
              <a:cxn ang="0">
                <a:pos x="27" y="38"/>
              </a:cxn>
              <a:cxn ang="0">
                <a:pos x="19" y="37"/>
              </a:cxn>
              <a:cxn ang="0">
                <a:pos x="16" y="35"/>
              </a:cxn>
              <a:cxn ang="0">
                <a:pos x="14" y="35"/>
              </a:cxn>
              <a:cxn ang="0">
                <a:pos x="14" y="31"/>
              </a:cxn>
              <a:cxn ang="0">
                <a:pos x="16" y="21"/>
              </a:cxn>
              <a:cxn ang="0">
                <a:pos x="19" y="9"/>
              </a:cxn>
              <a:cxn ang="0">
                <a:pos x="30" y="0"/>
              </a:cxn>
              <a:cxn ang="0">
                <a:pos x="16" y="0"/>
              </a:cxn>
              <a:cxn ang="0">
                <a:pos x="5" y="11"/>
              </a:cxn>
              <a:cxn ang="0">
                <a:pos x="0" y="30"/>
              </a:cxn>
              <a:cxn ang="0">
                <a:pos x="5" y="49"/>
              </a:cxn>
            </a:cxnLst>
            <a:rect l="0" t="0" r="r" b="b"/>
            <a:pathLst>
              <a:path w="101" h="59">
                <a:moveTo>
                  <a:pt x="5" y="49"/>
                </a:moveTo>
                <a:lnTo>
                  <a:pt x="12" y="54"/>
                </a:lnTo>
                <a:lnTo>
                  <a:pt x="21" y="57"/>
                </a:lnTo>
                <a:lnTo>
                  <a:pt x="32" y="59"/>
                </a:lnTo>
                <a:lnTo>
                  <a:pt x="44" y="57"/>
                </a:lnTo>
                <a:lnTo>
                  <a:pt x="59" y="56"/>
                </a:lnTo>
                <a:lnTo>
                  <a:pt x="71" y="54"/>
                </a:lnTo>
                <a:lnTo>
                  <a:pt x="84" y="54"/>
                </a:lnTo>
                <a:lnTo>
                  <a:pt x="94" y="54"/>
                </a:lnTo>
                <a:lnTo>
                  <a:pt x="98" y="52"/>
                </a:lnTo>
                <a:lnTo>
                  <a:pt x="101" y="50"/>
                </a:lnTo>
                <a:lnTo>
                  <a:pt x="101" y="47"/>
                </a:lnTo>
                <a:lnTo>
                  <a:pt x="101" y="44"/>
                </a:lnTo>
                <a:lnTo>
                  <a:pt x="100" y="40"/>
                </a:lnTo>
                <a:lnTo>
                  <a:pt x="98" y="38"/>
                </a:lnTo>
                <a:lnTo>
                  <a:pt x="94" y="37"/>
                </a:lnTo>
                <a:lnTo>
                  <a:pt x="91" y="37"/>
                </a:lnTo>
                <a:lnTo>
                  <a:pt x="75" y="40"/>
                </a:lnTo>
                <a:lnTo>
                  <a:pt x="60" y="40"/>
                </a:lnTo>
                <a:lnTo>
                  <a:pt x="46" y="40"/>
                </a:lnTo>
                <a:lnTo>
                  <a:pt x="36" y="40"/>
                </a:lnTo>
                <a:lnTo>
                  <a:pt x="27" y="38"/>
                </a:lnTo>
                <a:lnTo>
                  <a:pt x="19" y="37"/>
                </a:lnTo>
                <a:lnTo>
                  <a:pt x="16" y="35"/>
                </a:lnTo>
                <a:lnTo>
                  <a:pt x="14" y="35"/>
                </a:lnTo>
                <a:lnTo>
                  <a:pt x="14" y="31"/>
                </a:lnTo>
                <a:lnTo>
                  <a:pt x="16" y="21"/>
                </a:lnTo>
                <a:lnTo>
                  <a:pt x="19" y="9"/>
                </a:lnTo>
                <a:lnTo>
                  <a:pt x="30" y="0"/>
                </a:lnTo>
                <a:lnTo>
                  <a:pt x="16" y="0"/>
                </a:lnTo>
                <a:lnTo>
                  <a:pt x="5" y="11"/>
                </a:lnTo>
                <a:lnTo>
                  <a:pt x="0" y="30"/>
                </a:lnTo>
                <a:lnTo>
                  <a:pt x="5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7" name="Freeform 143"/>
          <p:cNvSpPr>
            <a:spLocks/>
          </p:cNvSpPr>
          <p:nvPr/>
        </p:nvSpPr>
        <p:spPr bwMode="auto">
          <a:xfrm rot="497617">
            <a:off x="4235437" y="2427271"/>
            <a:ext cx="30162" cy="19050"/>
          </a:xfrm>
          <a:custGeom>
            <a:avLst/>
            <a:gdLst/>
            <a:ahLst/>
            <a:cxnLst>
              <a:cxn ang="0">
                <a:pos x="3" y="39"/>
              </a:cxn>
              <a:cxn ang="0">
                <a:pos x="9" y="45"/>
              </a:cxn>
              <a:cxn ang="0">
                <a:pos x="16" y="46"/>
              </a:cxn>
              <a:cxn ang="0">
                <a:pos x="23" y="48"/>
              </a:cxn>
              <a:cxn ang="0">
                <a:pos x="32" y="46"/>
              </a:cxn>
              <a:cxn ang="0">
                <a:pos x="41" y="46"/>
              </a:cxn>
              <a:cxn ang="0">
                <a:pos x="50" y="45"/>
              </a:cxn>
              <a:cxn ang="0">
                <a:pos x="59" y="43"/>
              </a:cxn>
              <a:cxn ang="0">
                <a:pos x="66" y="43"/>
              </a:cxn>
              <a:cxn ang="0">
                <a:pos x="68" y="43"/>
              </a:cxn>
              <a:cxn ang="0">
                <a:pos x="69" y="41"/>
              </a:cxn>
              <a:cxn ang="0">
                <a:pos x="71" y="38"/>
              </a:cxn>
              <a:cxn ang="0">
                <a:pos x="71" y="36"/>
              </a:cxn>
              <a:cxn ang="0">
                <a:pos x="71" y="34"/>
              </a:cxn>
              <a:cxn ang="0">
                <a:pos x="69" y="31"/>
              </a:cxn>
              <a:cxn ang="0">
                <a:pos x="66" y="31"/>
              </a:cxn>
              <a:cxn ang="0">
                <a:pos x="64" y="31"/>
              </a:cxn>
              <a:cxn ang="0">
                <a:pos x="53" y="33"/>
              </a:cxn>
              <a:cxn ang="0">
                <a:pos x="43" y="34"/>
              </a:cxn>
              <a:cxn ang="0">
                <a:pos x="34" y="33"/>
              </a:cxn>
              <a:cxn ang="0">
                <a:pos x="25" y="33"/>
              </a:cxn>
              <a:cxn ang="0">
                <a:pos x="19" y="31"/>
              </a:cxn>
              <a:cxn ang="0">
                <a:pos x="14" y="31"/>
              </a:cxn>
              <a:cxn ang="0">
                <a:pos x="12" y="29"/>
              </a:cxn>
              <a:cxn ang="0">
                <a:pos x="11" y="29"/>
              </a:cxn>
              <a:cxn ang="0">
                <a:pos x="11" y="26"/>
              </a:cxn>
              <a:cxn ang="0">
                <a:pos x="11" y="17"/>
              </a:cxn>
              <a:cxn ang="0">
                <a:pos x="14" y="8"/>
              </a:cxn>
              <a:cxn ang="0">
                <a:pos x="21" y="1"/>
              </a:cxn>
              <a:cxn ang="0">
                <a:pos x="11" y="0"/>
              </a:cxn>
              <a:cxn ang="0">
                <a:pos x="3" y="10"/>
              </a:cxn>
              <a:cxn ang="0">
                <a:pos x="0" y="24"/>
              </a:cxn>
              <a:cxn ang="0">
                <a:pos x="3" y="39"/>
              </a:cxn>
            </a:cxnLst>
            <a:rect l="0" t="0" r="r" b="b"/>
            <a:pathLst>
              <a:path w="71" h="48">
                <a:moveTo>
                  <a:pt x="3" y="39"/>
                </a:moveTo>
                <a:lnTo>
                  <a:pt x="9" y="45"/>
                </a:lnTo>
                <a:lnTo>
                  <a:pt x="16" y="46"/>
                </a:lnTo>
                <a:lnTo>
                  <a:pt x="23" y="48"/>
                </a:lnTo>
                <a:lnTo>
                  <a:pt x="32" y="46"/>
                </a:lnTo>
                <a:lnTo>
                  <a:pt x="41" y="46"/>
                </a:lnTo>
                <a:lnTo>
                  <a:pt x="50" y="45"/>
                </a:lnTo>
                <a:lnTo>
                  <a:pt x="59" y="43"/>
                </a:lnTo>
                <a:lnTo>
                  <a:pt x="66" y="43"/>
                </a:lnTo>
                <a:lnTo>
                  <a:pt x="68" y="43"/>
                </a:lnTo>
                <a:lnTo>
                  <a:pt x="69" y="41"/>
                </a:lnTo>
                <a:lnTo>
                  <a:pt x="71" y="38"/>
                </a:lnTo>
                <a:lnTo>
                  <a:pt x="71" y="36"/>
                </a:lnTo>
                <a:lnTo>
                  <a:pt x="71" y="34"/>
                </a:lnTo>
                <a:lnTo>
                  <a:pt x="69" y="31"/>
                </a:lnTo>
                <a:lnTo>
                  <a:pt x="66" y="31"/>
                </a:lnTo>
                <a:lnTo>
                  <a:pt x="64" y="31"/>
                </a:lnTo>
                <a:lnTo>
                  <a:pt x="53" y="33"/>
                </a:lnTo>
                <a:lnTo>
                  <a:pt x="43" y="34"/>
                </a:lnTo>
                <a:lnTo>
                  <a:pt x="34" y="33"/>
                </a:lnTo>
                <a:lnTo>
                  <a:pt x="25" y="33"/>
                </a:lnTo>
                <a:lnTo>
                  <a:pt x="19" y="31"/>
                </a:lnTo>
                <a:lnTo>
                  <a:pt x="14" y="31"/>
                </a:lnTo>
                <a:lnTo>
                  <a:pt x="12" y="29"/>
                </a:lnTo>
                <a:lnTo>
                  <a:pt x="11" y="29"/>
                </a:lnTo>
                <a:lnTo>
                  <a:pt x="11" y="26"/>
                </a:lnTo>
                <a:lnTo>
                  <a:pt x="11" y="17"/>
                </a:lnTo>
                <a:lnTo>
                  <a:pt x="14" y="8"/>
                </a:lnTo>
                <a:lnTo>
                  <a:pt x="21" y="1"/>
                </a:lnTo>
                <a:lnTo>
                  <a:pt x="11" y="0"/>
                </a:lnTo>
                <a:lnTo>
                  <a:pt x="3" y="10"/>
                </a:lnTo>
                <a:lnTo>
                  <a:pt x="0" y="24"/>
                </a:lnTo>
                <a:lnTo>
                  <a:pt x="3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8" name="Freeform 144"/>
          <p:cNvSpPr>
            <a:spLocks/>
          </p:cNvSpPr>
          <p:nvPr/>
        </p:nvSpPr>
        <p:spPr bwMode="auto">
          <a:xfrm rot="497617">
            <a:off x="4181462" y="2425683"/>
            <a:ext cx="36512" cy="22225"/>
          </a:xfrm>
          <a:custGeom>
            <a:avLst/>
            <a:gdLst/>
            <a:ahLst/>
            <a:cxnLst>
              <a:cxn ang="0">
                <a:pos x="5" y="45"/>
              </a:cxn>
              <a:cxn ang="0">
                <a:pos x="11" y="50"/>
              </a:cxn>
              <a:cxn ang="0">
                <a:pos x="18" y="53"/>
              </a:cxn>
              <a:cxn ang="0">
                <a:pos x="27" y="53"/>
              </a:cxn>
              <a:cxn ang="0">
                <a:pos x="37" y="53"/>
              </a:cxn>
              <a:cxn ang="0">
                <a:pos x="48" y="52"/>
              </a:cxn>
              <a:cxn ang="0">
                <a:pos x="59" y="50"/>
              </a:cxn>
              <a:cxn ang="0">
                <a:pos x="69" y="50"/>
              </a:cxn>
              <a:cxn ang="0">
                <a:pos x="78" y="50"/>
              </a:cxn>
              <a:cxn ang="0">
                <a:pos x="82" y="48"/>
              </a:cxn>
              <a:cxn ang="0">
                <a:pos x="84" y="46"/>
              </a:cxn>
              <a:cxn ang="0">
                <a:pos x="86" y="43"/>
              </a:cxn>
              <a:cxn ang="0">
                <a:pos x="86" y="41"/>
              </a:cxn>
              <a:cxn ang="0">
                <a:pos x="86" y="40"/>
              </a:cxn>
              <a:cxn ang="0">
                <a:pos x="82" y="36"/>
              </a:cxn>
              <a:cxn ang="0">
                <a:pos x="80" y="34"/>
              </a:cxn>
              <a:cxn ang="0">
                <a:pos x="77" y="34"/>
              </a:cxn>
              <a:cxn ang="0">
                <a:pos x="62" y="38"/>
              </a:cxn>
              <a:cxn ang="0">
                <a:pos x="52" y="38"/>
              </a:cxn>
              <a:cxn ang="0">
                <a:pos x="39" y="38"/>
              </a:cxn>
              <a:cxn ang="0">
                <a:pos x="30" y="38"/>
              </a:cxn>
              <a:cxn ang="0">
                <a:pos x="23" y="36"/>
              </a:cxn>
              <a:cxn ang="0">
                <a:pos x="18" y="34"/>
              </a:cxn>
              <a:cxn ang="0">
                <a:pos x="14" y="33"/>
              </a:cxn>
              <a:cxn ang="0">
                <a:pos x="12" y="33"/>
              </a:cxn>
              <a:cxn ang="0">
                <a:pos x="12" y="29"/>
              </a:cxn>
              <a:cxn ang="0">
                <a:pos x="14" y="19"/>
              </a:cxn>
              <a:cxn ang="0">
                <a:pos x="18" y="8"/>
              </a:cxn>
              <a:cxn ang="0">
                <a:pos x="27" y="2"/>
              </a:cxn>
              <a:cxn ang="0">
                <a:pos x="14" y="0"/>
              </a:cxn>
              <a:cxn ang="0">
                <a:pos x="4" y="10"/>
              </a:cxn>
              <a:cxn ang="0">
                <a:pos x="0" y="27"/>
              </a:cxn>
              <a:cxn ang="0">
                <a:pos x="5" y="45"/>
              </a:cxn>
            </a:cxnLst>
            <a:rect l="0" t="0" r="r" b="b"/>
            <a:pathLst>
              <a:path w="86" h="53">
                <a:moveTo>
                  <a:pt x="5" y="45"/>
                </a:moveTo>
                <a:lnTo>
                  <a:pt x="11" y="50"/>
                </a:lnTo>
                <a:lnTo>
                  <a:pt x="18" y="53"/>
                </a:lnTo>
                <a:lnTo>
                  <a:pt x="27" y="53"/>
                </a:lnTo>
                <a:lnTo>
                  <a:pt x="37" y="53"/>
                </a:lnTo>
                <a:lnTo>
                  <a:pt x="48" y="52"/>
                </a:lnTo>
                <a:lnTo>
                  <a:pt x="59" y="50"/>
                </a:lnTo>
                <a:lnTo>
                  <a:pt x="69" y="50"/>
                </a:lnTo>
                <a:lnTo>
                  <a:pt x="78" y="50"/>
                </a:lnTo>
                <a:lnTo>
                  <a:pt x="82" y="48"/>
                </a:lnTo>
                <a:lnTo>
                  <a:pt x="84" y="46"/>
                </a:lnTo>
                <a:lnTo>
                  <a:pt x="86" y="43"/>
                </a:lnTo>
                <a:lnTo>
                  <a:pt x="86" y="41"/>
                </a:lnTo>
                <a:lnTo>
                  <a:pt x="86" y="40"/>
                </a:lnTo>
                <a:lnTo>
                  <a:pt x="82" y="36"/>
                </a:lnTo>
                <a:lnTo>
                  <a:pt x="80" y="34"/>
                </a:lnTo>
                <a:lnTo>
                  <a:pt x="77" y="34"/>
                </a:lnTo>
                <a:lnTo>
                  <a:pt x="62" y="38"/>
                </a:lnTo>
                <a:lnTo>
                  <a:pt x="52" y="38"/>
                </a:lnTo>
                <a:lnTo>
                  <a:pt x="39" y="38"/>
                </a:lnTo>
                <a:lnTo>
                  <a:pt x="30" y="38"/>
                </a:lnTo>
                <a:lnTo>
                  <a:pt x="23" y="36"/>
                </a:lnTo>
                <a:lnTo>
                  <a:pt x="18" y="34"/>
                </a:lnTo>
                <a:lnTo>
                  <a:pt x="14" y="33"/>
                </a:lnTo>
                <a:lnTo>
                  <a:pt x="12" y="33"/>
                </a:lnTo>
                <a:lnTo>
                  <a:pt x="12" y="29"/>
                </a:lnTo>
                <a:lnTo>
                  <a:pt x="14" y="19"/>
                </a:lnTo>
                <a:lnTo>
                  <a:pt x="18" y="8"/>
                </a:lnTo>
                <a:lnTo>
                  <a:pt x="27" y="2"/>
                </a:lnTo>
                <a:lnTo>
                  <a:pt x="14" y="0"/>
                </a:lnTo>
                <a:lnTo>
                  <a:pt x="4" y="10"/>
                </a:lnTo>
                <a:lnTo>
                  <a:pt x="0" y="27"/>
                </a:ln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9" name="Freeform 145"/>
          <p:cNvSpPr>
            <a:spLocks/>
          </p:cNvSpPr>
          <p:nvPr/>
        </p:nvSpPr>
        <p:spPr bwMode="auto">
          <a:xfrm rot="497617">
            <a:off x="4740262" y="2371708"/>
            <a:ext cx="79375" cy="150813"/>
          </a:xfrm>
          <a:custGeom>
            <a:avLst/>
            <a:gdLst/>
            <a:ahLst/>
            <a:cxnLst>
              <a:cxn ang="0">
                <a:pos x="159" y="102"/>
              </a:cxn>
              <a:cxn ang="0">
                <a:pos x="145" y="114"/>
              </a:cxn>
              <a:cxn ang="0">
                <a:pos x="132" y="127"/>
              </a:cxn>
              <a:cxn ang="0">
                <a:pos x="121" y="142"/>
              </a:cxn>
              <a:cxn ang="0">
                <a:pos x="111" y="156"/>
              </a:cxn>
              <a:cxn ang="0">
                <a:pos x="93" y="180"/>
              </a:cxn>
              <a:cxn ang="0">
                <a:pos x="77" y="206"/>
              </a:cxn>
              <a:cxn ang="0">
                <a:pos x="61" y="232"/>
              </a:cxn>
              <a:cxn ang="0">
                <a:pos x="48" y="256"/>
              </a:cxn>
              <a:cxn ang="0">
                <a:pos x="34" y="284"/>
              </a:cxn>
              <a:cxn ang="0">
                <a:pos x="22" y="310"/>
              </a:cxn>
              <a:cxn ang="0">
                <a:pos x="11" y="336"/>
              </a:cxn>
              <a:cxn ang="0">
                <a:pos x="0" y="363"/>
              </a:cxn>
              <a:cxn ang="0">
                <a:pos x="0" y="370"/>
              </a:cxn>
              <a:cxn ang="0">
                <a:pos x="4" y="377"/>
              </a:cxn>
              <a:cxn ang="0">
                <a:pos x="9" y="382"/>
              </a:cxn>
              <a:cxn ang="0">
                <a:pos x="15" y="384"/>
              </a:cxn>
              <a:cxn ang="0">
                <a:pos x="22" y="384"/>
              </a:cxn>
              <a:cxn ang="0">
                <a:pos x="27" y="381"/>
              </a:cxn>
              <a:cxn ang="0">
                <a:pos x="31" y="375"/>
              </a:cxn>
              <a:cxn ang="0">
                <a:pos x="34" y="370"/>
              </a:cxn>
              <a:cxn ang="0">
                <a:pos x="38" y="363"/>
              </a:cxn>
              <a:cxn ang="0">
                <a:pos x="47" y="348"/>
              </a:cxn>
              <a:cxn ang="0">
                <a:pos x="56" y="329"/>
              </a:cxn>
              <a:cxn ang="0">
                <a:pos x="63" y="312"/>
              </a:cxn>
              <a:cxn ang="0">
                <a:pos x="75" y="282"/>
              </a:cxn>
              <a:cxn ang="0">
                <a:pos x="91" y="251"/>
              </a:cxn>
              <a:cxn ang="0">
                <a:pos x="111" y="220"/>
              </a:cxn>
              <a:cxn ang="0">
                <a:pos x="130" y="189"/>
              </a:cxn>
              <a:cxn ang="0">
                <a:pos x="148" y="161"/>
              </a:cxn>
              <a:cxn ang="0">
                <a:pos x="162" y="140"/>
              </a:cxn>
              <a:cxn ang="0">
                <a:pos x="173" y="125"/>
              </a:cxn>
              <a:cxn ang="0">
                <a:pos x="177" y="120"/>
              </a:cxn>
              <a:cxn ang="0">
                <a:pos x="180" y="116"/>
              </a:cxn>
              <a:cxn ang="0">
                <a:pos x="182" y="113"/>
              </a:cxn>
              <a:cxn ang="0">
                <a:pos x="182" y="109"/>
              </a:cxn>
              <a:cxn ang="0">
                <a:pos x="180" y="106"/>
              </a:cxn>
              <a:cxn ang="0">
                <a:pos x="175" y="94"/>
              </a:cxn>
              <a:cxn ang="0">
                <a:pos x="162" y="66"/>
              </a:cxn>
              <a:cxn ang="0">
                <a:pos x="146" y="31"/>
              </a:cxn>
              <a:cxn ang="0">
                <a:pos x="132" y="0"/>
              </a:cxn>
              <a:cxn ang="0">
                <a:pos x="121" y="18"/>
              </a:cxn>
              <a:cxn ang="0">
                <a:pos x="120" y="35"/>
              </a:cxn>
              <a:cxn ang="0">
                <a:pos x="123" y="52"/>
              </a:cxn>
              <a:cxn ang="0">
                <a:pos x="130" y="68"/>
              </a:cxn>
              <a:cxn ang="0">
                <a:pos x="139" y="82"/>
              </a:cxn>
              <a:cxn ang="0">
                <a:pos x="150" y="92"/>
              </a:cxn>
              <a:cxn ang="0">
                <a:pos x="155" y="101"/>
              </a:cxn>
              <a:cxn ang="0">
                <a:pos x="159" y="102"/>
              </a:cxn>
            </a:cxnLst>
            <a:rect l="0" t="0" r="r" b="b"/>
            <a:pathLst>
              <a:path w="182" h="384">
                <a:moveTo>
                  <a:pt x="159" y="102"/>
                </a:moveTo>
                <a:lnTo>
                  <a:pt x="145" y="114"/>
                </a:lnTo>
                <a:lnTo>
                  <a:pt x="132" y="127"/>
                </a:lnTo>
                <a:lnTo>
                  <a:pt x="121" y="142"/>
                </a:lnTo>
                <a:lnTo>
                  <a:pt x="111" y="156"/>
                </a:lnTo>
                <a:lnTo>
                  <a:pt x="93" y="180"/>
                </a:lnTo>
                <a:lnTo>
                  <a:pt x="77" y="206"/>
                </a:lnTo>
                <a:lnTo>
                  <a:pt x="61" y="232"/>
                </a:lnTo>
                <a:lnTo>
                  <a:pt x="48" y="256"/>
                </a:lnTo>
                <a:lnTo>
                  <a:pt x="34" y="284"/>
                </a:lnTo>
                <a:lnTo>
                  <a:pt x="22" y="310"/>
                </a:lnTo>
                <a:lnTo>
                  <a:pt x="11" y="336"/>
                </a:lnTo>
                <a:lnTo>
                  <a:pt x="0" y="363"/>
                </a:lnTo>
                <a:lnTo>
                  <a:pt x="0" y="370"/>
                </a:lnTo>
                <a:lnTo>
                  <a:pt x="4" y="377"/>
                </a:lnTo>
                <a:lnTo>
                  <a:pt x="9" y="382"/>
                </a:lnTo>
                <a:lnTo>
                  <a:pt x="15" y="384"/>
                </a:lnTo>
                <a:lnTo>
                  <a:pt x="22" y="384"/>
                </a:lnTo>
                <a:lnTo>
                  <a:pt x="27" y="381"/>
                </a:lnTo>
                <a:lnTo>
                  <a:pt x="31" y="375"/>
                </a:lnTo>
                <a:lnTo>
                  <a:pt x="34" y="370"/>
                </a:lnTo>
                <a:lnTo>
                  <a:pt x="38" y="363"/>
                </a:lnTo>
                <a:lnTo>
                  <a:pt x="47" y="348"/>
                </a:lnTo>
                <a:lnTo>
                  <a:pt x="56" y="329"/>
                </a:lnTo>
                <a:lnTo>
                  <a:pt x="63" y="312"/>
                </a:lnTo>
                <a:lnTo>
                  <a:pt x="75" y="282"/>
                </a:lnTo>
                <a:lnTo>
                  <a:pt x="91" y="251"/>
                </a:lnTo>
                <a:lnTo>
                  <a:pt x="111" y="220"/>
                </a:lnTo>
                <a:lnTo>
                  <a:pt x="130" y="189"/>
                </a:lnTo>
                <a:lnTo>
                  <a:pt x="148" y="161"/>
                </a:lnTo>
                <a:lnTo>
                  <a:pt x="162" y="140"/>
                </a:lnTo>
                <a:lnTo>
                  <a:pt x="173" y="125"/>
                </a:lnTo>
                <a:lnTo>
                  <a:pt x="177" y="120"/>
                </a:lnTo>
                <a:lnTo>
                  <a:pt x="180" y="116"/>
                </a:lnTo>
                <a:lnTo>
                  <a:pt x="182" y="113"/>
                </a:lnTo>
                <a:lnTo>
                  <a:pt x="182" y="109"/>
                </a:lnTo>
                <a:lnTo>
                  <a:pt x="180" y="106"/>
                </a:lnTo>
                <a:lnTo>
                  <a:pt x="175" y="94"/>
                </a:lnTo>
                <a:lnTo>
                  <a:pt x="162" y="66"/>
                </a:lnTo>
                <a:lnTo>
                  <a:pt x="146" y="31"/>
                </a:lnTo>
                <a:lnTo>
                  <a:pt x="132" y="0"/>
                </a:lnTo>
                <a:lnTo>
                  <a:pt x="121" y="18"/>
                </a:lnTo>
                <a:lnTo>
                  <a:pt x="120" y="35"/>
                </a:lnTo>
                <a:lnTo>
                  <a:pt x="123" y="52"/>
                </a:lnTo>
                <a:lnTo>
                  <a:pt x="130" y="68"/>
                </a:lnTo>
                <a:lnTo>
                  <a:pt x="139" y="82"/>
                </a:lnTo>
                <a:lnTo>
                  <a:pt x="150" y="92"/>
                </a:lnTo>
                <a:lnTo>
                  <a:pt x="155" y="101"/>
                </a:lnTo>
                <a:lnTo>
                  <a:pt x="159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0" name="Freeform 146"/>
          <p:cNvSpPr>
            <a:spLocks/>
          </p:cNvSpPr>
          <p:nvPr/>
        </p:nvSpPr>
        <p:spPr bwMode="auto">
          <a:xfrm rot="497617">
            <a:off x="4159237" y="2320908"/>
            <a:ext cx="642937" cy="77788"/>
          </a:xfrm>
          <a:custGeom>
            <a:avLst/>
            <a:gdLst/>
            <a:ahLst/>
            <a:cxnLst>
              <a:cxn ang="0">
                <a:pos x="844" y="150"/>
              </a:cxn>
              <a:cxn ang="0">
                <a:pos x="944" y="142"/>
              </a:cxn>
              <a:cxn ang="0">
                <a:pos x="1049" y="126"/>
              </a:cxn>
              <a:cxn ang="0">
                <a:pos x="1156" y="109"/>
              </a:cxn>
              <a:cxn ang="0">
                <a:pos x="1256" y="90"/>
              </a:cxn>
              <a:cxn ang="0">
                <a:pos x="1345" y="71"/>
              </a:cxn>
              <a:cxn ang="0">
                <a:pos x="1414" y="52"/>
              </a:cxn>
              <a:cxn ang="0">
                <a:pos x="1459" y="38"/>
              </a:cxn>
              <a:cxn ang="0">
                <a:pos x="1473" y="24"/>
              </a:cxn>
              <a:cxn ang="0">
                <a:pos x="1468" y="9"/>
              </a:cxn>
              <a:cxn ang="0">
                <a:pos x="1452" y="2"/>
              </a:cxn>
              <a:cxn ang="0">
                <a:pos x="1430" y="7"/>
              </a:cxn>
              <a:cxn ang="0">
                <a:pos x="1398" y="19"/>
              </a:cxn>
              <a:cxn ang="0">
                <a:pos x="1357" y="31"/>
              </a:cxn>
              <a:cxn ang="0">
                <a:pos x="1313" y="47"/>
              </a:cxn>
              <a:cxn ang="0">
                <a:pos x="1263" y="62"/>
              </a:cxn>
              <a:cxn ang="0">
                <a:pos x="1215" y="74"/>
              </a:cxn>
              <a:cxn ang="0">
                <a:pos x="1169" y="83"/>
              </a:cxn>
              <a:cxn ang="0">
                <a:pos x="1121" y="90"/>
              </a:cxn>
              <a:cxn ang="0">
                <a:pos x="1042" y="98"/>
              </a:cxn>
              <a:cxn ang="0">
                <a:pos x="937" y="107"/>
              </a:cxn>
              <a:cxn ang="0">
                <a:pos x="818" y="119"/>
              </a:cxn>
              <a:cxn ang="0">
                <a:pos x="691" y="130"/>
              </a:cxn>
              <a:cxn ang="0">
                <a:pos x="567" y="142"/>
              </a:cxn>
              <a:cxn ang="0">
                <a:pos x="454" y="152"/>
              </a:cxn>
              <a:cxn ang="0">
                <a:pos x="365" y="162"/>
              </a:cxn>
              <a:cxn ang="0">
                <a:pos x="310" y="168"/>
              </a:cxn>
              <a:cxn ang="0">
                <a:pos x="260" y="173"/>
              </a:cxn>
              <a:cxn ang="0">
                <a:pos x="207" y="175"/>
              </a:cxn>
              <a:cxn ang="0">
                <a:pos x="153" y="178"/>
              </a:cxn>
              <a:cxn ang="0">
                <a:pos x="102" y="180"/>
              </a:cxn>
              <a:cxn ang="0">
                <a:pos x="57" y="181"/>
              </a:cxn>
              <a:cxn ang="0">
                <a:pos x="23" y="185"/>
              </a:cxn>
              <a:cxn ang="0">
                <a:pos x="4" y="188"/>
              </a:cxn>
              <a:cxn ang="0">
                <a:pos x="16" y="195"/>
              </a:cxn>
              <a:cxn ang="0">
                <a:pos x="73" y="199"/>
              </a:cxn>
              <a:cxn ang="0">
                <a:pos x="159" y="197"/>
              </a:cxn>
              <a:cxn ang="0">
                <a:pos x="264" y="192"/>
              </a:cxn>
              <a:cxn ang="0">
                <a:pos x="383" y="183"/>
              </a:cxn>
              <a:cxn ang="0">
                <a:pos x="508" y="173"/>
              </a:cxn>
              <a:cxn ang="0">
                <a:pos x="633" y="164"/>
              </a:cxn>
              <a:cxn ang="0">
                <a:pos x="748" y="157"/>
              </a:cxn>
            </a:cxnLst>
            <a:rect l="0" t="0" r="r" b="b"/>
            <a:pathLst>
              <a:path w="1473" h="199">
                <a:moveTo>
                  <a:pt x="800" y="154"/>
                </a:moveTo>
                <a:lnTo>
                  <a:pt x="844" y="150"/>
                </a:lnTo>
                <a:lnTo>
                  <a:pt x="893" y="147"/>
                </a:lnTo>
                <a:lnTo>
                  <a:pt x="944" y="142"/>
                </a:lnTo>
                <a:lnTo>
                  <a:pt x="996" y="135"/>
                </a:lnTo>
                <a:lnTo>
                  <a:pt x="1049" y="126"/>
                </a:lnTo>
                <a:lnTo>
                  <a:pt x="1103" y="117"/>
                </a:lnTo>
                <a:lnTo>
                  <a:pt x="1156" y="109"/>
                </a:lnTo>
                <a:lnTo>
                  <a:pt x="1208" y="100"/>
                </a:lnTo>
                <a:lnTo>
                  <a:pt x="1256" y="90"/>
                </a:lnTo>
                <a:lnTo>
                  <a:pt x="1302" y="79"/>
                </a:lnTo>
                <a:lnTo>
                  <a:pt x="1345" y="71"/>
                </a:lnTo>
                <a:lnTo>
                  <a:pt x="1382" y="60"/>
                </a:lnTo>
                <a:lnTo>
                  <a:pt x="1414" y="52"/>
                </a:lnTo>
                <a:lnTo>
                  <a:pt x="1439" y="45"/>
                </a:lnTo>
                <a:lnTo>
                  <a:pt x="1459" y="38"/>
                </a:lnTo>
                <a:lnTo>
                  <a:pt x="1470" y="31"/>
                </a:lnTo>
                <a:lnTo>
                  <a:pt x="1473" y="24"/>
                </a:lnTo>
                <a:lnTo>
                  <a:pt x="1473" y="17"/>
                </a:lnTo>
                <a:lnTo>
                  <a:pt x="1468" y="9"/>
                </a:lnTo>
                <a:lnTo>
                  <a:pt x="1457" y="0"/>
                </a:lnTo>
                <a:lnTo>
                  <a:pt x="1452" y="2"/>
                </a:lnTo>
                <a:lnTo>
                  <a:pt x="1443" y="3"/>
                </a:lnTo>
                <a:lnTo>
                  <a:pt x="1430" y="7"/>
                </a:lnTo>
                <a:lnTo>
                  <a:pt x="1416" y="12"/>
                </a:lnTo>
                <a:lnTo>
                  <a:pt x="1398" y="19"/>
                </a:lnTo>
                <a:lnTo>
                  <a:pt x="1379" y="24"/>
                </a:lnTo>
                <a:lnTo>
                  <a:pt x="1357" y="31"/>
                </a:lnTo>
                <a:lnTo>
                  <a:pt x="1336" y="40"/>
                </a:lnTo>
                <a:lnTo>
                  <a:pt x="1313" y="47"/>
                </a:lnTo>
                <a:lnTo>
                  <a:pt x="1288" y="54"/>
                </a:lnTo>
                <a:lnTo>
                  <a:pt x="1263" y="62"/>
                </a:lnTo>
                <a:lnTo>
                  <a:pt x="1238" y="67"/>
                </a:lnTo>
                <a:lnTo>
                  <a:pt x="1215" y="74"/>
                </a:lnTo>
                <a:lnTo>
                  <a:pt x="1192" y="79"/>
                </a:lnTo>
                <a:lnTo>
                  <a:pt x="1169" y="83"/>
                </a:lnTo>
                <a:lnTo>
                  <a:pt x="1147" y="86"/>
                </a:lnTo>
                <a:lnTo>
                  <a:pt x="1121" y="90"/>
                </a:lnTo>
                <a:lnTo>
                  <a:pt x="1085" y="93"/>
                </a:lnTo>
                <a:lnTo>
                  <a:pt x="1042" y="98"/>
                </a:lnTo>
                <a:lnTo>
                  <a:pt x="992" y="102"/>
                </a:lnTo>
                <a:lnTo>
                  <a:pt x="937" y="107"/>
                </a:lnTo>
                <a:lnTo>
                  <a:pt x="878" y="112"/>
                </a:lnTo>
                <a:lnTo>
                  <a:pt x="818" y="119"/>
                </a:lnTo>
                <a:lnTo>
                  <a:pt x="754" y="124"/>
                </a:lnTo>
                <a:lnTo>
                  <a:pt x="691" y="130"/>
                </a:lnTo>
                <a:lnTo>
                  <a:pt x="627" y="136"/>
                </a:lnTo>
                <a:lnTo>
                  <a:pt x="567" y="142"/>
                </a:lnTo>
                <a:lnTo>
                  <a:pt x="508" y="147"/>
                </a:lnTo>
                <a:lnTo>
                  <a:pt x="454" y="152"/>
                </a:lnTo>
                <a:lnTo>
                  <a:pt x="406" y="157"/>
                </a:lnTo>
                <a:lnTo>
                  <a:pt x="365" y="162"/>
                </a:lnTo>
                <a:lnTo>
                  <a:pt x="332" y="166"/>
                </a:lnTo>
                <a:lnTo>
                  <a:pt x="310" y="168"/>
                </a:lnTo>
                <a:lnTo>
                  <a:pt x="285" y="171"/>
                </a:lnTo>
                <a:lnTo>
                  <a:pt x="260" y="173"/>
                </a:lnTo>
                <a:lnTo>
                  <a:pt x="234" y="173"/>
                </a:lnTo>
                <a:lnTo>
                  <a:pt x="207" y="175"/>
                </a:lnTo>
                <a:lnTo>
                  <a:pt x="180" y="176"/>
                </a:lnTo>
                <a:lnTo>
                  <a:pt x="153" y="178"/>
                </a:lnTo>
                <a:lnTo>
                  <a:pt x="127" y="178"/>
                </a:lnTo>
                <a:lnTo>
                  <a:pt x="102" y="180"/>
                </a:lnTo>
                <a:lnTo>
                  <a:pt x="79" y="180"/>
                </a:lnTo>
                <a:lnTo>
                  <a:pt x="57" y="181"/>
                </a:lnTo>
                <a:lnTo>
                  <a:pt x="39" y="183"/>
                </a:lnTo>
                <a:lnTo>
                  <a:pt x="23" y="185"/>
                </a:lnTo>
                <a:lnTo>
                  <a:pt x="11" y="187"/>
                </a:lnTo>
                <a:lnTo>
                  <a:pt x="4" y="188"/>
                </a:lnTo>
                <a:lnTo>
                  <a:pt x="0" y="192"/>
                </a:lnTo>
                <a:lnTo>
                  <a:pt x="16" y="195"/>
                </a:lnTo>
                <a:lnTo>
                  <a:pt x="41" y="199"/>
                </a:lnTo>
                <a:lnTo>
                  <a:pt x="73" y="199"/>
                </a:lnTo>
                <a:lnTo>
                  <a:pt x="113" y="199"/>
                </a:lnTo>
                <a:lnTo>
                  <a:pt x="159" y="197"/>
                </a:lnTo>
                <a:lnTo>
                  <a:pt x="209" y="194"/>
                </a:lnTo>
                <a:lnTo>
                  <a:pt x="264" y="192"/>
                </a:lnTo>
                <a:lnTo>
                  <a:pt x="323" y="187"/>
                </a:lnTo>
                <a:lnTo>
                  <a:pt x="383" y="183"/>
                </a:lnTo>
                <a:lnTo>
                  <a:pt x="446" y="178"/>
                </a:lnTo>
                <a:lnTo>
                  <a:pt x="508" y="173"/>
                </a:lnTo>
                <a:lnTo>
                  <a:pt x="570" y="168"/>
                </a:lnTo>
                <a:lnTo>
                  <a:pt x="633" y="164"/>
                </a:lnTo>
                <a:lnTo>
                  <a:pt x="691" y="161"/>
                </a:lnTo>
                <a:lnTo>
                  <a:pt x="748" y="157"/>
                </a:lnTo>
                <a:lnTo>
                  <a:pt x="800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1" name="Freeform 147"/>
          <p:cNvSpPr>
            <a:spLocks/>
          </p:cNvSpPr>
          <p:nvPr/>
        </p:nvSpPr>
        <p:spPr bwMode="auto">
          <a:xfrm rot="497617">
            <a:off x="4924412" y="2471721"/>
            <a:ext cx="185737" cy="16986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0" y="49"/>
              </a:cxn>
              <a:cxn ang="0">
                <a:pos x="45" y="39"/>
              </a:cxn>
              <a:cxn ang="0">
                <a:pos x="77" y="28"/>
              </a:cxn>
              <a:cxn ang="0">
                <a:pos x="112" y="19"/>
              </a:cxn>
              <a:cxn ang="0">
                <a:pos x="150" y="13"/>
              </a:cxn>
              <a:cxn ang="0">
                <a:pos x="191" y="6"/>
              </a:cxn>
              <a:cxn ang="0">
                <a:pos x="230" y="2"/>
              </a:cxn>
              <a:cxn ang="0">
                <a:pos x="269" y="0"/>
              </a:cxn>
              <a:cxn ang="0">
                <a:pos x="290" y="33"/>
              </a:cxn>
              <a:cxn ang="0">
                <a:pos x="314" y="71"/>
              </a:cxn>
              <a:cxn ang="0">
                <a:pos x="337" y="115"/>
              </a:cxn>
              <a:cxn ang="0">
                <a:pos x="360" y="161"/>
              </a:cxn>
              <a:cxn ang="0">
                <a:pos x="381" y="208"/>
              </a:cxn>
              <a:cxn ang="0">
                <a:pos x="399" y="255"/>
              </a:cxn>
              <a:cxn ang="0">
                <a:pos x="413" y="300"/>
              </a:cxn>
              <a:cxn ang="0">
                <a:pos x="424" y="341"/>
              </a:cxn>
              <a:cxn ang="0">
                <a:pos x="395" y="346"/>
              </a:cxn>
              <a:cxn ang="0">
                <a:pos x="365" y="357"/>
              </a:cxn>
              <a:cxn ang="0">
                <a:pos x="330" y="370"/>
              </a:cxn>
              <a:cxn ang="0">
                <a:pos x="296" y="386"/>
              </a:cxn>
              <a:cxn ang="0">
                <a:pos x="260" y="400"/>
              </a:cxn>
              <a:cxn ang="0">
                <a:pos x="228" y="414"/>
              </a:cxn>
              <a:cxn ang="0">
                <a:pos x="200" y="426"/>
              </a:cxn>
              <a:cxn ang="0">
                <a:pos x="175" y="433"/>
              </a:cxn>
              <a:cxn ang="0">
                <a:pos x="159" y="409"/>
              </a:cxn>
              <a:cxn ang="0">
                <a:pos x="137" y="364"/>
              </a:cxn>
              <a:cxn ang="0">
                <a:pos x="116" y="306"/>
              </a:cxn>
              <a:cxn ang="0">
                <a:pos x="91" y="244"/>
              </a:cxn>
              <a:cxn ang="0">
                <a:pos x="66" y="180"/>
              </a:cxn>
              <a:cxn ang="0">
                <a:pos x="41" y="125"/>
              </a:cxn>
              <a:cxn ang="0">
                <a:pos x="20" y="83"/>
              </a:cxn>
              <a:cxn ang="0">
                <a:pos x="0" y="61"/>
              </a:cxn>
            </a:cxnLst>
            <a:rect l="0" t="0" r="r" b="b"/>
            <a:pathLst>
              <a:path w="424" h="433">
                <a:moveTo>
                  <a:pt x="0" y="61"/>
                </a:moveTo>
                <a:lnTo>
                  <a:pt x="20" y="49"/>
                </a:lnTo>
                <a:lnTo>
                  <a:pt x="45" y="39"/>
                </a:lnTo>
                <a:lnTo>
                  <a:pt x="77" y="28"/>
                </a:lnTo>
                <a:lnTo>
                  <a:pt x="112" y="19"/>
                </a:lnTo>
                <a:lnTo>
                  <a:pt x="150" y="13"/>
                </a:lnTo>
                <a:lnTo>
                  <a:pt x="191" y="6"/>
                </a:lnTo>
                <a:lnTo>
                  <a:pt x="230" y="2"/>
                </a:lnTo>
                <a:lnTo>
                  <a:pt x="269" y="0"/>
                </a:lnTo>
                <a:lnTo>
                  <a:pt x="290" y="33"/>
                </a:lnTo>
                <a:lnTo>
                  <a:pt x="314" y="71"/>
                </a:lnTo>
                <a:lnTo>
                  <a:pt x="337" y="115"/>
                </a:lnTo>
                <a:lnTo>
                  <a:pt x="360" y="161"/>
                </a:lnTo>
                <a:lnTo>
                  <a:pt x="381" y="208"/>
                </a:lnTo>
                <a:lnTo>
                  <a:pt x="399" y="255"/>
                </a:lnTo>
                <a:lnTo>
                  <a:pt x="413" y="300"/>
                </a:lnTo>
                <a:lnTo>
                  <a:pt x="424" y="341"/>
                </a:lnTo>
                <a:lnTo>
                  <a:pt x="395" y="346"/>
                </a:lnTo>
                <a:lnTo>
                  <a:pt x="365" y="357"/>
                </a:lnTo>
                <a:lnTo>
                  <a:pt x="330" y="370"/>
                </a:lnTo>
                <a:lnTo>
                  <a:pt x="296" y="386"/>
                </a:lnTo>
                <a:lnTo>
                  <a:pt x="260" y="400"/>
                </a:lnTo>
                <a:lnTo>
                  <a:pt x="228" y="414"/>
                </a:lnTo>
                <a:lnTo>
                  <a:pt x="200" y="426"/>
                </a:lnTo>
                <a:lnTo>
                  <a:pt x="175" y="433"/>
                </a:lnTo>
                <a:lnTo>
                  <a:pt x="159" y="409"/>
                </a:lnTo>
                <a:lnTo>
                  <a:pt x="137" y="364"/>
                </a:lnTo>
                <a:lnTo>
                  <a:pt x="116" y="306"/>
                </a:lnTo>
                <a:lnTo>
                  <a:pt x="91" y="244"/>
                </a:lnTo>
                <a:lnTo>
                  <a:pt x="66" y="180"/>
                </a:lnTo>
                <a:lnTo>
                  <a:pt x="41" y="125"/>
                </a:lnTo>
                <a:lnTo>
                  <a:pt x="20" y="83"/>
                </a:lnTo>
                <a:lnTo>
                  <a:pt x="0" y="61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2" name="Freeform 148"/>
          <p:cNvSpPr>
            <a:spLocks/>
          </p:cNvSpPr>
          <p:nvPr/>
        </p:nvSpPr>
        <p:spPr bwMode="auto">
          <a:xfrm rot="497617">
            <a:off x="4964099" y="2479658"/>
            <a:ext cx="74613" cy="55563"/>
          </a:xfrm>
          <a:custGeom>
            <a:avLst/>
            <a:gdLst/>
            <a:ahLst/>
            <a:cxnLst>
              <a:cxn ang="0">
                <a:pos x="16" y="142"/>
              </a:cxn>
              <a:cxn ang="0">
                <a:pos x="36" y="140"/>
              </a:cxn>
              <a:cxn ang="0">
                <a:pos x="57" y="135"/>
              </a:cxn>
              <a:cxn ang="0">
                <a:pos x="79" y="127"/>
              </a:cxn>
              <a:cxn ang="0">
                <a:pos x="102" y="116"/>
              </a:cxn>
              <a:cxn ang="0">
                <a:pos x="123" y="106"/>
              </a:cxn>
              <a:cxn ang="0">
                <a:pos x="143" y="94"/>
              </a:cxn>
              <a:cxn ang="0">
                <a:pos x="159" y="83"/>
              </a:cxn>
              <a:cxn ang="0">
                <a:pos x="171" y="75"/>
              </a:cxn>
              <a:cxn ang="0">
                <a:pos x="171" y="64"/>
              </a:cxn>
              <a:cxn ang="0">
                <a:pos x="170" y="52"/>
              </a:cxn>
              <a:cxn ang="0">
                <a:pos x="164" y="38"/>
              </a:cxn>
              <a:cxn ang="0">
                <a:pos x="155" y="26"/>
              </a:cxn>
              <a:cxn ang="0">
                <a:pos x="146" y="16"/>
              </a:cxn>
              <a:cxn ang="0">
                <a:pos x="136" y="7"/>
              </a:cxn>
              <a:cxn ang="0">
                <a:pos x="127" y="2"/>
              </a:cxn>
              <a:cxn ang="0">
                <a:pos x="116" y="0"/>
              </a:cxn>
              <a:cxn ang="0">
                <a:pos x="100" y="6"/>
              </a:cxn>
              <a:cxn ang="0">
                <a:pos x="86" y="13"/>
              </a:cxn>
              <a:cxn ang="0">
                <a:pos x="75" y="18"/>
              </a:cxn>
              <a:cxn ang="0">
                <a:pos x="73" y="23"/>
              </a:cxn>
              <a:cxn ang="0">
                <a:pos x="77" y="26"/>
              </a:cxn>
              <a:cxn ang="0">
                <a:pos x="80" y="28"/>
              </a:cxn>
              <a:cxn ang="0">
                <a:pos x="86" y="28"/>
              </a:cxn>
              <a:cxn ang="0">
                <a:pos x="88" y="28"/>
              </a:cxn>
              <a:cxn ang="0">
                <a:pos x="93" y="26"/>
              </a:cxn>
              <a:cxn ang="0">
                <a:pos x="102" y="23"/>
              </a:cxn>
              <a:cxn ang="0">
                <a:pos x="109" y="19"/>
              </a:cxn>
              <a:cxn ang="0">
                <a:pos x="113" y="18"/>
              </a:cxn>
              <a:cxn ang="0">
                <a:pos x="118" y="23"/>
              </a:cxn>
              <a:cxn ang="0">
                <a:pos x="129" y="37"/>
              </a:cxn>
              <a:cxn ang="0">
                <a:pos x="137" y="56"/>
              </a:cxn>
              <a:cxn ang="0">
                <a:pos x="136" y="75"/>
              </a:cxn>
              <a:cxn ang="0">
                <a:pos x="123" y="80"/>
              </a:cxn>
              <a:cxn ang="0">
                <a:pos x="107" y="87"/>
              </a:cxn>
              <a:cxn ang="0">
                <a:pos x="89" y="92"/>
              </a:cxn>
              <a:cxn ang="0">
                <a:pos x="70" y="99"/>
              </a:cxn>
              <a:cxn ang="0">
                <a:pos x="50" y="106"/>
              </a:cxn>
              <a:cxn ang="0">
                <a:pos x="36" y="109"/>
              </a:cxn>
              <a:cxn ang="0">
                <a:pos x="25" y="113"/>
              </a:cxn>
              <a:cxn ang="0">
                <a:pos x="20" y="115"/>
              </a:cxn>
              <a:cxn ang="0">
                <a:pos x="20" y="113"/>
              </a:cxn>
              <a:cxn ang="0">
                <a:pos x="20" y="106"/>
              </a:cxn>
              <a:cxn ang="0">
                <a:pos x="16" y="101"/>
              </a:cxn>
              <a:cxn ang="0">
                <a:pos x="9" y="99"/>
              </a:cxn>
              <a:cxn ang="0">
                <a:pos x="0" y="115"/>
              </a:cxn>
              <a:cxn ang="0">
                <a:pos x="4" y="128"/>
              </a:cxn>
              <a:cxn ang="0">
                <a:pos x="11" y="139"/>
              </a:cxn>
              <a:cxn ang="0">
                <a:pos x="16" y="142"/>
              </a:cxn>
            </a:cxnLst>
            <a:rect l="0" t="0" r="r" b="b"/>
            <a:pathLst>
              <a:path w="171" h="142">
                <a:moveTo>
                  <a:pt x="16" y="142"/>
                </a:moveTo>
                <a:lnTo>
                  <a:pt x="36" y="140"/>
                </a:lnTo>
                <a:lnTo>
                  <a:pt x="57" y="135"/>
                </a:lnTo>
                <a:lnTo>
                  <a:pt x="79" y="127"/>
                </a:lnTo>
                <a:lnTo>
                  <a:pt x="102" y="116"/>
                </a:lnTo>
                <a:lnTo>
                  <a:pt x="123" y="106"/>
                </a:lnTo>
                <a:lnTo>
                  <a:pt x="143" y="94"/>
                </a:lnTo>
                <a:lnTo>
                  <a:pt x="159" y="83"/>
                </a:lnTo>
                <a:lnTo>
                  <a:pt x="171" y="75"/>
                </a:lnTo>
                <a:lnTo>
                  <a:pt x="171" y="64"/>
                </a:lnTo>
                <a:lnTo>
                  <a:pt x="170" y="52"/>
                </a:lnTo>
                <a:lnTo>
                  <a:pt x="164" y="38"/>
                </a:lnTo>
                <a:lnTo>
                  <a:pt x="155" y="26"/>
                </a:lnTo>
                <a:lnTo>
                  <a:pt x="146" y="16"/>
                </a:lnTo>
                <a:lnTo>
                  <a:pt x="136" y="7"/>
                </a:lnTo>
                <a:lnTo>
                  <a:pt x="127" y="2"/>
                </a:lnTo>
                <a:lnTo>
                  <a:pt x="116" y="0"/>
                </a:lnTo>
                <a:lnTo>
                  <a:pt x="100" y="6"/>
                </a:lnTo>
                <a:lnTo>
                  <a:pt x="86" y="13"/>
                </a:lnTo>
                <a:lnTo>
                  <a:pt x="75" y="18"/>
                </a:lnTo>
                <a:lnTo>
                  <a:pt x="73" y="23"/>
                </a:lnTo>
                <a:lnTo>
                  <a:pt x="77" y="26"/>
                </a:lnTo>
                <a:lnTo>
                  <a:pt x="80" y="28"/>
                </a:lnTo>
                <a:lnTo>
                  <a:pt x="86" y="28"/>
                </a:lnTo>
                <a:lnTo>
                  <a:pt x="88" y="28"/>
                </a:lnTo>
                <a:lnTo>
                  <a:pt x="93" y="26"/>
                </a:lnTo>
                <a:lnTo>
                  <a:pt x="102" y="23"/>
                </a:lnTo>
                <a:lnTo>
                  <a:pt x="109" y="19"/>
                </a:lnTo>
                <a:lnTo>
                  <a:pt x="113" y="18"/>
                </a:lnTo>
                <a:lnTo>
                  <a:pt x="118" y="23"/>
                </a:lnTo>
                <a:lnTo>
                  <a:pt x="129" y="37"/>
                </a:lnTo>
                <a:lnTo>
                  <a:pt x="137" y="56"/>
                </a:lnTo>
                <a:lnTo>
                  <a:pt x="136" y="75"/>
                </a:lnTo>
                <a:lnTo>
                  <a:pt x="123" y="80"/>
                </a:lnTo>
                <a:lnTo>
                  <a:pt x="107" y="87"/>
                </a:lnTo>
                <a:lnTo>
                  <a:pt x="89" y="92"/>
                </a:lnTo>
                <a:lnTo>
                  <a:pt x="70" y="99"/>
                </a:lnTo>
                <a:lnTo>
                  <a:pt x="50" y="106"/>
                </a:lnTo>
                <a:lnTo>
                  <a:pt x="36" y="109"/>
                </a:lnTo>
                <a:lnTo>
                  <a:pt x="25" y="113"/>
                </a:lnTo>
                <a:lnTo>
                  <a:pt x="20" y="115"/>
                </a:lnTo>
                <a:lnTo>
                  <a:pt x="20" y="113"/>
                </a:lnTo>
                <a:lnTo>
                  <a:pt x="20" y="106"/>
                </a:lnTo>
                <a:lnTo>
                  <a:pt x="16" y="101"/>
                </a:lnTo>
                <a:lnTo>
                  <a:pt x="9" y="99"/>
                </a:lnTo>
                <a:lnTo>
                  <a:pt x="0" y="115"/>
                </a:lnTo>
                <a:lnTo>
                  <a:pt x="4" y="128"/>
                </a:lnTo>
                <a:lnTo>
                  <a:pt x="11" y="139"/>
                </a:lnTo>
                <a:lnTo>
                  <a:pt x="16" y="1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3" name="Freeform 149"/>
          <p:cNvSpPr>
            <a:spLocks/>
          </p:cNvSpPr>
          <p:nvPr/>
        </p:nvSpPr>
        <p:spPr bwMode="auto">
          <a:xfrm rot="497617">
            <a:off x="4783124" y="2319321"/>
            <a:ext cx="401638" cy="138112"/>
          </a:xfrm>
          <a:custGeom>
            <a:avLst/>
            <a:gdLst/>
            <a:ahLst/>
            <a:cxnLst>
              <a:cxn ang="0">
                <a:pos x="103" y="294"/>
              </a:cxn>
              <a:cxn ang="0">
                <a:pos x="169" y="249"/>
              </a:cxn>
              <a:cxn ang="0">
                <a:pos x="233" y="205"/>
              </a:cxn>
              <a:cxn ang="0">
                <a:pos x="299" y="162"/>
              </a:cxn>
              <a:cxn ang="0">
                <a:pos x="366" y="124"/>
              </a:cxn>
              <a:cxn ang="0">
                <a:pos x="432" y="95"/>
              </a:cxn>
              <a:cxn ang="0">
                <a:pos x="486" y="72"/>
              </a:cxn>
              <a:cxn ang="0">
                <a:pos x="539" y="53"/>
              </a:cxn>
              <a:cxn ang="0">
                <a:pos x="594" y="40"/>
              </a:cxn>
              <a:cxn ang="0">
                <a:pos x="650" y="29"/>
              </a:cxn>
              <a:cxn ang="0">
                <a:pos x="707" y="26"/>
              </a:cxn>
              <a:cxn ang="0">
                <a:pos x="783" y="29"/>
              </a:cxn>
              <a:cxn ang="0">
                <a:pos x="854" y="55"/>
              </a:cxn>
              <a:cxn ang="0">
                <a:pos x="888" y="112"/>
              </a:cxn>
              <a:cxn ang="0">
                <a:pos x="851" y="154"/>
              </a:cxn>
              <a:cxn ang="0">
                <a:pos x="797" y="178"/>
              </a:cxn>
              <a:cxn ang="0">
                <a:pos x="726" y="199"/>
              </a:cxn>
              <a:cxn ang="0">
                <a:pos x="630" y="216"/>
              </a:cxn>
              <a:cxn ang="0">
                <a:pos x="534" y="240"/>
              </a:cxn>
              <a:cxn ang="0">
                <a:pos x="470" y="269"/>
              </a:cxn>
              <a:cxn ang="0">
                <a:pos x="416" y="309"/>
              </a:cxn>
              <a:cxn ang="0">
                <a:pos x="450" y="344"/>
              </a:cxn>
              <a:cxn ang="0">
                <a:pos x="479" y="349"/>
              </a:cxn>
              <a:cxn ang="0">
                <a:pos x="502" y="351"/>
              </a:cxn>
              <a:cxn ang="0">
                <a:pos x="523" y="349"/>
              </a:cxn>
              <a:cxn ang="0">
                <a:pos x="532" y="335"/>
              </a:cxn>
              <a:cxn ang="0">
                <a:pos x="518" y="323"/>
              </a:cxn>
              <a:cxn ang="0">
                <a:pos x="502" y="323"/>
              </a:cxn>
              <a:cxn ang="0">
                <a:pos x="475" y="323"/>
              </a:cxn>
              <a:cxn ang="0">
                <a:pos x="461" y="309"/>
              </a:cxn>
              <a:cxn ang="0">
                <a:pos x="507" y="264"/>
              </a:cxn>
              <a:cxn ang="0">
                <a:pos x="582" y="240"/>
              </a:cxn>
              <a:cxn ang="0">
                <a:pos x="673" y="226"/>
              </a:cxn>
              <a:cxn ang="0">
                <a:pos x="767" y="209"/>
              </a:cxn>
              <a:cxn ang="0">
                <a:pos x="856" y="178"/>
              </a:cxn>
              <a:cxn ang="0">
                <a:pos x="911" y="135"/>
              </a:cxn>
              <a:cxn ang="0">
                <a:pos x="917" y="97"/>
              </a:cxn>
              <a:cxn ang="0">
                <a:pos x="911" y="81"/>
              </a:cxn>
              <a:cxn ang="0">
                <a:pos x="847" y="24"/>
              </a:cxn>
              <a:cxn ang="0">
                <a:pos x="762" y="1"/>
              </a:cxn>
              <a:cxn ang="0">
                <a:pos x="669" y="1"/>
              </a:cxn>
              <a:cxn ang="0">
                <a:pos x="571" y="19"/>
              </a:cxn>
              <a:cxn ang="0">
                <a:pos x="477" y="50"/>
              </a:cxn>
              <a:cxn ang="0">
                <a:pos x="391" y="86"/>
              </a:cxn>
              <a:cxn ang="0">
                <a:pos x="315" y="126"/>
              </a:cxn>
              <a:cxn ang="0">
                <a:pos x="242" y="173"/>
              </a:cxn>
              <a:cxn ang="0">
                <a:pos x="171" y="221"/>
              </a:cxn>
              <a:cxn ang="0">
                <a:pos x="99" y="273"/>
              </a:cxn>
              <a:cxn ang="0">
                <a:pos x="39" y="318"/>
              </a:cxn>
              <a:cxn ang="0">
                <a:pos x="0" y="339"/>
              </a:cxn>
              <a:cxn ang="0">
                <a:pos x="17" y="342"/>
              </a:cxn>
              <a:cxn ang="0">
                <a:pos x="42" y="330"/>
              </a:cxn>
            </a:cxnLst>
            <a:rect l="0" t="0" r="r" b="b"/>
            <a:pathLst>
              <a:path w="919" h="351">
                <a:moveTo>
                  <a:pt x="58" y="321"/>
                </a:moveTo>
                <a:lnTo>
                  <a:pt x="82" y="307"/>
                </a:lnTo>
                <a:lnTo>
                  <a:pt x="103" y="294"/>
                </a:lnTo>
                <a:lnTo>
                  <a:pt x="124" y="278"/>
                </a:lnTo>
                <a:lnTo>
                  <a:pt x="147" y="264"/>
                </a:lnTo>
                <a:lnTo>
                  <a:pt x="169" y="249"/>
                </a:lnTo>
                <a:lnTo>
                  <a:pt x="190" y="235"/>
                </a:lnTo>
                <a:lnTo>
                  <a:pt x="212" y="219"/>
                </a:lnTo>
                <a:lnTo>
                  <a:pt x="233" y="205"/>
                </a:lnTo>
                <a:lnTo>
                  <a:pt x="254" y="190"/>
                </a:lnTo>
                <a:lnTo>
                  <a:pt x="277" y="176"/>
                </a:lnTo>
                <a:lnTo>
                  <a:pt x="299" y="162"/>
                </a:lnTo>
                <a:lnTo>
                  <a:pt x="322" y="150"/>
                </a:lnTo>
                <a:lnTo>
                  <a:pt x="343" y="136"/>
                </a:lnTo>
                <a:lnTo>
                  <a:pt x="366" y="124"/>
                </a:lnTo>
                <a:lnTo>
                  <a:pt x="390" y="112"/>
                </a:lnTo>
                <a:lnTo>
                  <a:pt x="415" y="102"/>
                </a:lnTo>
                <a:lnTo>
                  <a:pt x="432" y="95"/>
                </a:lnTo>
                <a:lnTo>
                  <a:pt x="450" y="86"/>
                </a:lnTo>
                <a:lnTo>
                  <a:pt x="468" y="79"/>
                </a:lnTo>
                <a:lnTo>
                  <a:pt x="486" y="72"/>
                </a:lnTo>
                <a:lnTo>
                  <a:pt x="504" y="65"/>
                </a:lnTo>
                <a:lnTo>
                  <a:pt x="521" y="60"/>
                </a:lnTo>
                <a:lnTo>
                  <a:pt x="539" y="53"/>
                </a:lnTo>
                <a:lnTo>
                  <a:pt x="559" y="48"/>
                </a:lnTo>
                <a:lnTo>
                  <a:pt x="577" y="45"/>
                </a:lnTo>
                <a:lnTo>
                  <a:pt x="594" y="40"/>
                </a:lnTo>
                <a:lnTo>
                  <a:pt x="612" y="36"/>
                </a:lnTo>
                <a:lnTo>
                  <a:pt x="632" y="33"/>
                </a:lnTo>
                <a:lnTo>
                  <a:pt x="650" y="29"/>
                </a:lnTo>
                <a:lnTo>
                  <a:pt x="669" y="27"/>
                </a:lnTo>
                <a:lnTo>
                  <a:pt x="687" y="26"/>
                </a:lnTo>
                <a:lnTo>
                  <a:pt x="707" y="26"/>
                </a:lnTo>
                <a:lnTo>
                  <a:pt x="732" y="26"/>
                </a:lnTo>
                <a:lnTo>
                  <a:pt x="757" y="26"/>
                </a:lnTo>
                <a:lnTo>
                  <a:pt x="783" y="29"/>
                </a:lnTo>
                <a:lnTo>
                  <a:pt x="808" y="34"/>
                </a:lnTo>
                <a:lnTo>
                  <a:pt x="833" y="43"/>
                </a:lnTo>
                <a:lnTo>
                  <a:pt x="854" y="55"/>
                </a:lnTo>
                <a:lnTo>
                  <a:pt x="874" y="72"/>
                </a:lnTo>
                <a:lnTo>
                  <a:pt x="890" y="93"/>
                </a:lnTo>
                <a:lnTo>
                  <a:pt x="888" y="112"/>
                </a:lnTo>
                <a:lnTo>
                  <a:pt x="878" y="129"/>
                </a:lnTo>
                <a:lnTo>
                  <a:pt x="865" y="143"/>
                </a:lnTo>
                <a:lnTo>
                  <a:pt x="851" y="154"/>
                </a:lnTo>
                <a:lnTo>
                  <a:pt x="835" y="164"/>
                </a:lnTo>
                <a:lnTo>
                  <a:pt x="815" y="171"/>
                </a:lnTo>
                <a:lnTo>
                  <a:pt x="797" y="178"/>
                </a:lnTo>
                <a:lnTo>
                  <a:pt x="778" y="185"/>
                </a:lnTo>
                <a:lnTo>
                  <a:pt x="758" y="190"/>
                </a:lnTo>
                <a:lnTo>
                  <a:pt x="726" y="199"/>
                </a:lnTo>
                <a:lnTo>
                  <a:pt x="694" y="205"/>
                </a:lnTo>
                <a:lnTo>
                  <a:pt x="662" y="211"/>
                </a:lnTo>
                <a:lnTo>
                  <a:pt x="630" y="216"/>
                </a:lnTo>
                <a:lnTo>
                  <a:pt x="598" y="223"/>
                </a:lnTo>
                <a:lnTo>
                  <a:pt x="566" y="230"/>
                </a:lnTo>
                <a:lnTo>
                  <a:pt x="534" y="240"/>
                </a:lnTo>
                <a:lnTo>
                  <a:pt x="504" y="252"/>
                </a:lnTo>
                <a:lnTo>
                  <a:pt x="489" y="259"/>
                </a:lnTo>
                <a:lnTo>
                  <a:pt x="470" y="269"/>
                </a:lnTo>
                <a:lnTo>
                  <a:pt x="448" y="282"/>
                </a:lnTo>
                <a:lnTo>
                  <a:pt x="429" y="295"/>
                </a:lnTo>
                <a:lnTo>
                  <a:pt x="416" y="309"/>
                </a:lnTo>
                <a:lnTo>
                  <a:pt x="413" y="323"/>
                </a:lnTo>
                <a:lnTo>
                  <a:pt x="423" y="335"/>
                </a:lnTo>
                <a:lnTo>
                  <a:pt x="450" y="344"/>
                </a:lnTo>
                <a:lnTo>
                  <a:pt x="461" y="346"/>
                </a:lnTo>
                <a:lnTo>
                  <a:pt x="472" y="347"/>
                </a:lnTo>
                <a:lnTo>
                  <a:pt x="479" y="349"/>
                </a:lnTo>
                <a:lnTo>
                  <a:pt x="488" y="349"/>
                </a:lnTo>
                <a:lnTo>
                  <a:pt x="495" y="351"/>
                </a:lnTo>
                <a:lnTo>
                  <a:pt x="502" y="351"/>
                </a:lnTo>
                <a:lnTo>
                  <a:pt x="509" y="351"/>
                </a:lnTo>
                <a:lnTo>
                  <a:pt x="516" y="351"/>
                </a:lnTo>
                <a:lnTo>
                  <a:pt x="523" y="349"/>
                </a:lnTo>
                <a:lnTo>
                  <a:pt x="527" y="346"/>
                </a:lnTo>
                <a:lnTo>
                  <a:pt x="530" y="342"/>
                </a:lnTo>
                <a:lnTo>
                  <a:pt x="532" y="335"/>
                </a:lnTo>
                <a:lnTo>
                  <a:pt x="530" y="330"/>
                </a:lnTo>
                <a:lnTo>
                  <a:pt x="525" y="327"/>
                </a:lnTo>
                <a:lnTo>
                  <a:pt x="518" y="323"/>
                </a:lnTo>
                <a:lnTo>
                  <a:pt x="516" y="323"/>
                </a:lnTo>
                <a:lnTo>
                  <a:pt x="509" y="323"/>
                </a:lnTo>
                <a:lnTo>
                  <a:pt x="502" y="323"/>
                </a:lnTo>
                <a:lnTo>
                  <a:pt x="493" y="323"/>
                </a:lnTo>
                <a:lnTo>
                  <a:pt x="484" y="323"/>
                </a:lnTo>
                <a:lnTo>
                  <a:pt x="475" y="323"/>
                </a:lnTo>
                <a:lnTo>
                  <a:pt x="468" y="321"/>
                </a:lnTo>
                <a:lnTo>
                  <a:pt x="463" y="316"/>
                </a:lnTo>
                <a:lnTo>
                  <a:pt x="461" y="309"/>
                </a:lnTo>
                <a:lnTo>
                  <a:pt x="473" y="290"/>
                </a:lnTo>
                <a:lnTo>
                  <a:pt x="489" y="276"/>
                </a:lnTo>
                <a:lnTo>
                  <a:pt x="507" y="264"/>
                </a:lnTo>
                <a:lnTo>
                  <a:pt x="530" y="254"/>
                </a:lnTo>
                <a:lnTo>
                  <a:pt x="555" y="245"/>
                </a:lnTo>
                <a:lnTo>
                  <a:pt x="582" y="240"/>
                </a:lnTo>
                <a:lnTo>
                  <a:pt x="610" y="235"/>
                </a:lnTo>
                <a:lnTo>
                  <a:pt x="641" y="230"/>
                </a:lnTo>
                <a:lnTo>
                  <a:pt x="673" y="226"/>
                </a:lnTo>
                <a:lnTo>
                  <a:pt x="705" y="221"/>
                </a:lnTo>
                <a:lnTo>
                  <a:pt x="735" y="216"/>
                </a:lnTo>
                <a:lnTo>
                  <a:pt x="767" y="209"/>
                </a:lnTo>
                <a:lnTo>
                  <a:pt x="797" y="200"/>
                </a:lnTo>
                <a:lnTo>
                  <a:pt x="828" y="190"/>
                </a:lnTo>
                <a:lnTo>
                  <a:pt x="856" y="178"/>
                </a:lnTo>
                <a:lnTo>
                  <a:pt x="883" y="162"/>
                </a:lnTo>
                <a:lnTo>
                  <a:pt x="901" y="148"/>
                </a:lnTo>
                <a:lnTo>
                  <a:pt x="911" y="135"/>
                </a:lnTo>
                <a:lnTo>
                  <a:pt x="917" y="121"/>
                </a:lnTo>
                <a:lnTo>
                  <a:pt x="919" y="109"/>
                </a:lnTo>
                <a:lnTo>
                  <a:pt x="917" y="97"/>
                </a:lnTo>
                <a:lnTo>
                  <a:pt x="915" y="88"/>
                </a:lnTo>
                <a:lnTo>
                  <a:pt x="913" y="83"/>
                </a:lnTo>
                <a:lnTo>
                  <a:pt x="911" y="81"/>
                </a:lnTo>
                <a:lnTo>
                  <a:pt x="894" y="57"/>
                </a:lnTo>
                <a:lnTo>
                  <a:pt x="872" y="38"/>
                </a:lnTo>
                <a:lnTo>
                  <a:pt x="847" y="24"/>
                </a:lnTo>
                <a:lnTo>
                  <a:pt x="821" y="14"/>
                </a:lnTo>
                <a:lnTo>
                  <a:pt x="790" y="5"/>
                </a:lnTo>
                <a:lnTo>
                  <a:pt x="762" y="1"/>
                </a:lnTo>
                <a:lnTo>
                  <a:pt x="732" y="0"/>
                </a:lnTo>
                <a:lnTo>
                  <a:pt x="703" y="0"/>
                </a:lnTo>
                <a:lnTo>
                  <a:pt x="669" y="1"/>
                </a:lnTo>
                <a:lnTo>
                  <a:pt x="637" y="7"/>
                </a:lnTo>
                <a:lnTo>
                  <a:pt x="605" y="12"/>
                </a:lnTo>
                <a:lnTo>
                  <a:pt x="571" y="19"/>
                </a:lnTo>
                <a:lnTo>
                  <a:pt x="539" y="27"/>
                </a:lnTo>
                <a:lnTo>
                  <a:pt x="507" y="38"/>
                </a:lnTo>
                <a:lnTo>
                  <a:pt x="477" y="50"/>
                </a:lnTo>
                <a:lnTo>
                  <a:pt x="445" y="62"/>
                </a:lnTo>
                <a:lnTo>
                  <a:pt x="418" y="74"/>
                </a:lnTo>
                <a:lnTo>
                  <a:pt x="391" y="86"/>
                </a:lnTo>
                <a:lnTo>
                  <a:pt x="365" y="98"/>
                </a:lnTo>
                <a:lnTo>
                  <a:pt x="340" y="112"/>
                </a:lnTo>
                <a:lnTo>
                  <a:pt x="315" y="126"/>
                </a:lnTo>
                <a:lnTo>
                  <a:pt x="290" y="142"/>
                </a:lnTo>
                <a:lnTo>
                  <a:pt x="267" y="157"/>
                </a:lnTo>
                <a:lnTo>
                  <a:pt x="242" y="173"/>
                </a:lnTo>
                <a:lnTo>
                  <a:pt x="219" y="188"/>
                </a:lnTo>
                <a:lnTo>
                  <a:pt x="196" y="204"/>
                </a:lnTo>
                <a:lnTo>
                  <a:pt x="171" y="221"/>
                </a:lnTo>
                <a:lnTo>
                  <a:pt x="147" y="238"/>
                </a:lnTo>
                <a:lnTo>
                  <a:pt x="124" y="256"/>
                </a:lnTo>
                <a:lnTo>
                  <a:pt x="99" y="273"/>
                </a:lnTo>
                <a:lnTo>
                  <a:pt x="76" y="292"/>
                </a:lnTo>
                <a:lnTo>
                  <a:pt x="51" y="309"/>
                </a:lnTo>
                <a:lnTo>
                  <a:pt x="39" y="318"/>
                </a:lnTo>
                <a:lnTo>
                  <a:pt x="26" y="325"/>
                </a:lnTo>
                <a:lnTo>
                  <a:pt x="14" y="332"/>
                </a:lnTo>
                <a:lnTo>
                  <a:pt x="0" y="339"/>
                </a:lnTo>
                <a:lnTo>
                  <a:pt x="3" y="342"/>
                </a:lnTo>
                <a:lnTo>
                  <a:pt x="9" y="342"/>
                </a:lnTo>
                <a:lnTo>
                  <a:pt x="17" y="342"/>
                </a:lnTo>
                <a:lnTo>
                  <a:pt x="25" y="339"/>
                </a:lnTo>
                <a:lnTo>
                  <a:pt x="33" y="335"/>
                </a:lnTo>
                <a:lnTo>
                  <a:pt x="42" y="330"/>
                </a:lnTo>
                <a:lnTo>
                  <a:pt x="51" y="327"/>
                </a:lnTo>
                <a:lnTo>
                  <a:pt x="58" y="3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4" name="Freeform 150"/>
          <p:cNvSpPr>
            <a:spLocks/>
          </p:cNvSpPr>
          <p:nvPr/>
        </p:nvSpPr>
        <p:spPr bwMode="auto">
          <a:xfrm rot="497617">
            <a:off x="4935524" y="2457433"/>
            <a:ext cx="125413" cy="33338"/>
          </a:xfrm>
          <a:custGeom>
            <a:avLst/>
            <a:gdLst/>
            <a:ahLst/>
            <a:cxnLst>
              <a:cxn ang="0">
                <a:pos x="12" y="83"/>
              </a:cxn>
              <a:cxn ang="0">
                <a:pos x="48" y="74"/>
              </a:cxn>
              <a:cxn ang="0">
                <a:pos x="87" y="65"/>
              </a:cxn>
              <a:cxn ang="0">
                <a:pos x="128" y="57"/>
              </a:cxn>
              <a:cxn ang="0">
                <a:pos x="167" y="46"/>
              </a:cxn>
              <a:cxn ang="0">
                <a:pos x="205" y="38"/>
              </a:cxn>
              <a:cxn ang="0">
                <a:pos x="239" y="29"/>
              </a:cxn>
              <a:cxn ang="0">
                <a:pos x="267" y="20"/>
              </a:cxn>
              <a:cxn ang="0">
                <a:pos x="288" y="12"/>
              </a:cxn>
              <a:cxn ang="0">
                <a:pos x="290" y="8"/>
              </a:cxn>
              <a:cxn ang="0">
                <a:pos x="287" y="5"/>
              </a:cxn>
              <a:cxn ang="0">
                <a:pos x="281" y="1"/>
              </a:cxn>
              <a:cxn ang="0">
                <a:pos x="274" y="0"/>
              </a:cxn>
              <a:cxn ang="0">
                <a:pos x="244" y="1"/>
              </a:cxn>
              <a:cxn ang="0">
                <a:pos x="212" y="6"/>
              </a:cxn>
              <a:cxn ang="0">
                <a:pos x="182" y="12"/>
              </a:cxn>
              <a:cxn ang="0">
                <a:pos x="151" y="20"/>
              </a:cxn>
              <a:cxn ang="0">
                <a:pos x="121" y="29"/>
              </a:cxn>
              <a:cxn ang="0">
                <a:pos x="91" y="38"/>
              </a:cxn>
              <a:cxn ang="0">
                <a:pos x="61" y="48"/>
              </a:cxn>
              <a:cxn ang="0">
                <a:pos x="30" y="58"/>
              </a:cxn>
              <a:cxn ang="0">
                <a:pos x="21" y="64"/>
              </a:cxn>
              <a:cxn ang="0">
                <a:pos x="11" y="72"/>
              </a:cxn>
              <a:cxn ang="0">
                <a:pos x="4" y="77"/>
              </a:cxn>
              <a:cxn ang="0">
                <a:pos x="0" y="81"/>
              </a:cxn>
              <a:cxn ang="0">
                <a:pos x="2" y="81"/>
              </a:cxn>
              <a:cxn ang="0">
                <a:pos x="5" y="83"/>
              </a:cxn>
              <a:cxn ang="0">
                <a:pos x="9" y="83"/>
              </a:cxn>
              <a:cxn ang="0">
                <a:pos x="12" y="83"/>
              </a:cxn>
            </a:cxnLst>
            <a:rect l="0" t="0" r="r" b="b"/>
            <a:pathLst>
              <a:path w="290" h="83">
                <a:moveTo>
                  <a:pt x="12" y="83"/>
                </a:moveTo>
                <a:lnTo>
                  <a:pt x="48" y="74"/>
                </a:lnTo>
                <a:lnTo>
                  <a:pt x="87" y="65"/>
                </a:lnTo>
                <a:lnTo>
                  <a:pt x="128" y="57"/>
                </a:lnTo>
                <a:lnTo>
                  <a:pt x="167" y="46"/>
                </a:lnTo>
                <a:lnTo>
                  <a:pt x="205" y="38"/>
                </a:lnTo>
                <a:lnTo>
                  <a:pt x="239" y="29"/>
                </a:lnTo>
                <a:lnTo>
                  <a:pt x="267" y="20"/>
                </a:lnTo>
                <a:lnTo>
                  <a:pt x="288" y="12"/>
                </a:lnTo>
                <a:lnTo>
                  <a:pt x="290" y="8"/>
                </a:lnTo>
                <a:lnTo>
                  <a:pt x="287" y="5"/>
                </a:lnTo>
                <a:lnTo>
                  <a:pt x="281" y="1"/>
                </a:lnTo>
                <a:lnTo>
                  <a:pt x="274" y="0"/>
                </a:lnTo>
                <a:lnTo>
                  <a:pt x="244" y="1"/>
                </a:lnTo>
                <a:lnTo>
                  <a:pt x="212" y="6"/>
                </a:lnTo>
                <a:lnTo>
                  <a:pt x="182" y="12"/>
                </a:lnTo>
                <a:lnTo>
                  <a:pt x="151" y="20"/>
                </a:lnTo>
                <a:lnTo>
                  <a:pt x="121" y="29"/>
                </a:lnTo>
                <a:lnTo>
                  <a:pt x="91" y="38"/>
                </a:lnTo>
                <a:lnTo>
                  <a:pt x="61" y="48"/>
                </a:lnTo>
                <a:lnTo>
                  <a:pt x="30" y="58"/>
                </a:lnTo>
                <a:lnTo>
                  <a:pt x="21" y="64"/>
                </a:lnTo>
                <a:lnTo>
                  <a:pt x="11" y="72"/>
                </a:lnTo>
                <a:lnTo>
                  <a:pt x="4" y="77"/>
                </a:lnTo>
                <a:lnTo>
                  <a:pt x="0" y="81"/>
                </a:lnTo>
                <a:lnTo>
                  <a:pt x="2" y="81"/>
                </a:lnTo>
                <a:lnTo>
                  <a:pt x="5" y="83"/>
                </a:lnTo>
                <a:lnTo>
                  <a:pt x="9" y="83"/>
                </a:lnTo>
                <a:lnTo>
                  <a:pt x="12" y="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5" name="Freeform 151"/>
          <p:cNvSpPr>
            <a:spLocks/>
          </p:cNvSpPr>
          <p:nvPr/>
        </p:nvSpPr>
        <p:spPr bwMode="auto">
          <a:xfrm rot="497617">
            <a:off x="4921237" y="2487596"/>
            <a:ext cx="71437" cy="149225"/>
          </a:xfrm>
          <a:custGeom>
            <a:avLst/>
            <a:gdLst/>
            <a:ahLst/>
            <a:cxnLst>
              <a:cxn ang="0">
                <a:pos x="75" y="164"/>
              </a:cxn>
              <a:cxn ang="0">
                <a:pos x="83" y="190"/>
              </a:cxn>
              <a:cxn ang="0">
                <a:pos x="91" y="216"/>
              </a:cxn>
              <a:cxn ang="0">
                <a:pos x="96" y="242"/>
              </a:cxn>
              <a:cxn ang="0">
                <a:pos x="101" y="268"/>
              </a:cxn>
              <a:cxn ang="0">
                <a:pos x="108" y="294"/>
              </a:cxn>
              <a:cxn ang="0">
                <a:pos x="116" y="320"/>
              </a:cxn>
              <a:cxn ang="0">
                <a:pos x="124" y="346"/>
              </a:cxn>
              <a:cxn ang="0">
                <a:pos x="135" y="370"/>
              </a:cxn>
              <a:cxn ang="0">
                <a:pos x="139" y="375"/>
              </a:cxn>
              <a:cxn ang="0">
                <a:pos x="142" y="377"/>
              </a:cxn>
              <a:cxn ang="0">
                <a:pos x="148" y="379"/>
              </a:cxn>
              <a:cxn ang="0">
                <a:pos x="155" y="379"/>
              </a:cxn>
              <a:cxn ang="0">
                <a:pos x="160" y="375"/>
              </a:cxn>
              <a:cxn ang="0">
                <a:pos x="162" y="370"/>
              </a:cxn>
              <a:cxn ang="0">
                <a:pos x="164" y="365"/>
              </a:cxn>
              <a:cxn ang="0">
                <a:pos x="162" y="360"/>
              </a:cxn>
              <a:cxn ang="0">
                <a:pos x="153" y="334"/>
              </a:cxn>
              <a:cxn ang="0">
                <a:pos x="146" y="308"/>
              </a:cxn>
              <a:cxn ang="0">
                <a:pos x="139" y="282"/>
              </a:cxn>
              <a:cxn ang="0">
                <a:pos x="133" y="256"/>
              </a:cxn>
              <a:cxn ang="0">
                <a:pos x="126" y="230"/>
              </a:cxn>
              <a:cxn ang="0">
                <a:pos x="119" y="204"/>
              </a:cxn>
              <a:cxn ang="0">
                <a:pos x="110" y="178"/>
              </a:cxn>
              <a:cxn ang="0">
                <a:pos x="101" y="152"/>
              </a:cxn>
              <a:cxn ang="0">
                <a:pos x="92" y="130"/>
              </a:cxn>
              <a:cxn ang="0">
                <a:pos x="82" y="107"/>
              </a:cxn>
              <a:cxn ang="0">
                <a:pos x="69" y="83"/>
              </a:cxn>
              <a:cxn ang="0">
                <a:pos x="55" y="60"/>
              </a:cxn>
              <a:cxn ang="0">
                <a:pos x="42" y="38"/>
              </a:cxn>
              <a:cxn ang="0">
                <a:pos x="28" y="21"/>
              </a:cxn>
              <a:cxn ang="0">
                <a:pos x="16" y="7"/>
              </a:cxn>
              <a:cxn ang="0">
                <a:pos x="5" y="0"/>
              </a:cxn>
              <a:cxn ang="0">
                <a:pos x="0" y="7"/>
              </a:cxn>
              <a:cxn ang="0">
                <a:pos x="3" y="21"/>
              </a:cxn>
              <a:cxn ang="0">
                <a:pos x="10" y="40"/>
              </a:cxn>
              <a:cxn ang="0">
                <a:pos x="23" y="64"/>
              </a:cxn>
              <a:cxn ang="0">
                <a:pos x="37" y="88"/>
              </a:cxn>
              <a:cxn ang="0">
                <a:pos x="51" y="116"/>
              </a:cxn>
              <a:cxn ang="0">
                <a:pos x="66" y="142"/>
              </a:cxn>
              <a:cxn ang="0">
                <a:pos x="75" y="164"/>
              </a:cxn>
            </a:cxnLst>
            <a:rect l="0" t="0" r="r" b="b"/>
            <a:pathLst>
              <a:path w="164" h="379">
                <a:moveTo>
                  <a:pt x="75" y="164"/>
                </a:moveTo>
                <a:lnTo>
                  <a:pt x="83" y="190"/>
                </a:lnTo>
                <a:lnTo>
                  <a:pt x="91" y="216"/>
                </a:lnTo>
                <a:lnTo>
                  <a:pt x="96" y="242"/>
                </a:lnTo>
                <a:lnTo>
                  <a:pt x="101" y="268"/>
                </a:lnTo>
                <a:lnTo>
                  <a:pt x="108" y="294"/>
                </a:lnTo>
                <a:lnTo>
                  <a:pt x="116" y="320"/>
                </a:lnTo>
                <a:lnTo>
                  <a:pt x="124" y="346"/>
                </a:lnTo>
                <a:lnTo>
                  <a:pt x="135" y="370"/>
                </a:lnTo>
                <a:lnTo>
                  <a:pt x="139" y="375"/>
                </a:lnTo>
                <a:lnTo>
                  <a:pt x="142" y="377"/>
                </a:lnTo>
                <a:lnTo>
                  <a:pt x="148" y="379"/>
                </a:lnTo>
                <a:lnTo>
                  <a:pt x="155" y="379"/>
                </a:lnTo>
                <a:lnTo>
                  <a:pt x="160" y="375"/>
                </a:lnTo>
                <a:lnTo>
                  <a:pt x="162" y="370"/>
                </a:lnTo>
                <a:lnTo>
                  <a:pt x="164" y="365"/>
                </a:lnTo>
                <a:lnTo>
                  <a:pt x="162" y="360"/>
                </a:lnTo>
                <a:lnTo>
                  <a:pt x="153" y="334"/>
                </a:lnTo>
                <a:lnTo>
                  <a:pt x="146" y="308"/>
                </a:lnTo>
                <a:lnTo>
                  <a:pt x="139" y="282"/>
                </a:lnTo>
                <a:lnTo>
                  <a:pt x="133" y="256"/>
                </a:lnTo>
                <a:lnTo>
                  <a:pt x="126" y="230"/>
                </a:lnTo>
                <a:lnTo>
                  <a:pt x="119" y="204"/>
                </a:lnTo>
                <a:lnTo>
                  <a:pt x="110" y="178"/>
                </a:lnTo>
                <a:lnTo>
                  <a:pt x="101" y="152"/>
                </a:lnTo>
                <a:lnTo>
                  <a:pt x="92" y="130"/>
                </a:lnTo>
                <a:lnTo>
                  <a:pt x="82" y="107"/>
                </a:lnTo>
                <a:lnTo>
                  <a:pt x="69" y="83"/>
                </a:lnTo>
                <a:lnTo>
                  <a:pt x="55" y="60"/>
                </a:lnTo>
                <a:lnTo>
                  <a:pt x="42" y="38"/>
                </a:lnTo>
                <a:lnTo>
                  <a:pt x="28" y="21"/>
                </a:lnTo>
                <a:lnTo>
                  <a:pt x="16" y="7"/>
                </a:lnTo>
                <a:lnTo>
                  <a:pt x="5" y="0"/>
                </a:lnTo>
                <a:lnTo>
                  <a:pt x="0" y="7"/>
                </a:lnTo>
                <a:lnTo>
                  <a:pt x="3" y="21"/>
                </a:lnTo>
                <a:lnTo>
                  <a:pt x="10" y="40"/>
                </a:lnTo>
                <a:lnTo>
                  <a:pt x="23" y="64"/>
                </a:lnTo>
                <a:lnTo>
                  <a:pt x="37" y="88"/>
                </a:lnTo>
                <a:lnTo>
                  <a:pt x="51" y="116"/>
                </a:lnTo>
                <a:lnTo>
                  <a:pt x="66" y="142"/>
                </a:lnTo>
                <a:lnTo>
                  <a:pt x="75" y="1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6" name="Freeform 152"/>
          <p:cNvSpPr>
            <a:spLocks/>
          </p:cNvSpPr>
          <p:nvPr/>
        </p:nvSpPr>
        <p:spPr bwMode="auto">
          <a:xfrm rot="497617">
            <a:off x="5043474" y="2479658"/>
            <a:ext cx="74613" cy="122238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33" y="90"/>
              </a:cxn>
              <a:cxn ang="0">
                <a:pos x="50" y="120"/>
              </a:cxn>
              <a:cxn ang="0">
                <a:pos x="67" y="151"/>
              </a:cxn>
              <a:cxn ang="0">
                <a:pos x="83" y="180"/>
              </a:cxn>
              <a:cxn ang="0">
                <a:pos x="99" y="211"/>
              </a:cxn>
              <a:cxn ang="0">
                <a:pos x="115" y="241"/>
              </a:cxn>
              <a:cxn ang="0">
                <a:pos x="130" y="274"/>
              </a:cxn>
              <a:cxn ang="0">
                <a:pos x="142" y="305"/>
              </a:cxn>
              <a:cxn ang="0">
                <a:pos x="146" y="310"/>
              </a:cxn>
              <a:cxn ang="0">
                <a:pos x="149" y="312"/>
              </a:cxn>
              <a:cxn ang="0">
                <a:pos x="155" y="313"/>
              </a:cxn>
              <a:cxn ang="0">
                <a:pos x="162" y="313"/>
              </a:cxn>
              <a:cxn ang="0">
                <a:pos x="167" y="310"/>
              </a:cxn>
              <a:cxn ang="0">
                <a:pos x="169" y="305"/>
              </a:cxn>
              <a:cxn ang="0">
                <a:pos x="171" y="300"/>
              </a:cxn>
              <a:cxn ang="0">
                <a:pos x="169" y="294"/>
              </a:cxn>
              <a:cxn ang="0">
                <a:pos x="155" y="251"/>
              </a:cxn>
              <a:cxn ang="0">
                <a:pos x="133" y="204"/>
              </a:cxn>
              <a:cxn ang="0">
                <a:pos x="108" y="156"/>
              </a:cxn>
              <a:cxn ang="0">
                <a:pos x="82" y="111"/>
              </a:cxn>
              <a:cxn ang="0">
                <a:pos x="57" y="70"/>
              </a:cxn>
              <a:cxn ang="0">
                <a:pos x="33" y="37"/>
              </a:cxn>
              <a:cxn ang="0">
                <a:pos x="16" y="13"/>
              </a:cxn>
              <a:cxn ang="0">
                <a:pos x="5" y="0"/>
              </a:cxn>
              <a:cxn ang="0">
                <a:pos x="0" y="6"/>
              </a:cxn>
              <a:cxn ang="0">
                <a:pos x="1" y="21"/>
              </a:cxn>
              <a:cxn ang="0">
                <a:pos x="10" y="42"/>
              </a:cxn>
              <a:cxn ang="0">
                <a:pos x="17" y="59"/>
              </a:cxn>
            </a:cxnLst>
            <a:rect l="0" t="0" r="r" b="b"/>
            <a:pathLst>
              <a:path w="171" h="313">
                <a:moveTo>
                  <a:pt x="17" y="59"/>
                </a:moveTo>
                <a:lnTo>
                  <a:pt x="33" y="90"/>
                </a:lnTo>
                <a:lnTo>
                  <a:pt x="50" y="120"/>
                </a:lnTo>
                <a:lnTo>
                  <a:pt x="67" y="151"/>
                </a:lnTo>
                <a:lnTo>
                  <a:pt x="83" y="180"/>
                </a:lnTo>
                <a:lnTo>
                  <a:pt x="99" y="211"/>
                </a:lnTo>
                <a:lnTo>
                  <a:pt x="115" y="241"/>
                </a:lnTo>
                <a:lnTo>
                  <a:pt x="130" y="274"/>
                </a:lnTo>
                <a:lnTo>
                  <a:pt x="142" y="305"/>
                </a:lnTo>
                <a:lnTo>
                  <a:pt x="146" y="310"/>
                </a:lnTo>
                <a:lnTo>
                  <a:pt x="149" y="312"/>
                </a:lnTo>
                <a:lnTo>
                  <a:pt x="155" y="313"/>
                </a:lnTo>
                <a:lnTo>
                  <a:pt x="162" y="313"/>
                </a:lnTo>
                <a:lnTo>
                  <a:pt x="167" y="310"/>
                </a:lnTo>
                <a:lnTo>
                  <a:pt x="169" y="305"/>
                </a:lnTo>
                <a:lnTo>
                  <a:pt x="171" y="300"/>
                </a:lnTo>
                <a:lnTo>
                  <a:pt x="169" y="294"/>
                </a:lnTo>
                <a:lnTo>
                  <a:pt x="155" y="251"/>
                </a:lnTo>
                <a:lnTo>
                  <a:pt x="133" y="204"/>
                </a:lnTo>
                <a:lnTo>
                  <a:pt x="108" y="156"/>
                </a:lnTo>
                <a:lnTo>
                  <a:pt x="82" y="111"/>
                </a:lnTo>
                <a:lnTo>
                  <a:pt x="57" y="70"/>
                </a:lnTo>
                <a:lnTo>
                  <a:pt x="33" y="37"/>
                </a:lnTo>
                <a:lnTo>
                  <a:pt x="16" y="13"/>
                </a:lnTo>
                <a:lnTo>
                  <a:pt x="5" y="0"/>
                </a:lnTo>
                <a:lnTo>
                  <a:pt x="0" y="6"/>
                </a:lnTo>
                <a:lnTo>
                  <a:pt x="1" y="21"/>
                </a:lnTo>
                <a:lnTo>
                  <a:pt x="10" y="42"/>
                </a:lnTo>
                <a:lnTo>
                  <a:pt x="17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7" name="Freeform 153"/>
          <p:cNvSpPr>
            <a:spLocks/>
          </p:cNvSpPr>
          <p:nvPr/>
        </p:nvSpPr>
        <p:spPr bwMode="auto">
          <a:xfrm rot="497617">
            <a:off x="5016487" y="2606658"/>
            <a:ext cx="90487" cy="38100"/>
          </a:xfrm>
          <a:custGeom>
            <a:avLst/>
            <a:gdLst/>
            <a:ahLst/>
            <a:cxnLst>
              <a:cxn ang="0">
                <a:pos x="194" y="31"/>
              </a:cxn>
              <a:cxn ang="0">
                <a:pos x="199" y="29"/>
              </a:cxn>
              <a:cxn ang="0">
                <a:pos x="204" y="26"/>
              </a:cxn>
              <a:cxn ang="0">
                <a:pos x="206" y="21"/>
              </a:cxn>
              <a:cxn ang="0">
                <a:pos x="208" y="16"/>
              </a:cxn>
              <a:cxn ang="0">
                <a:pos x="206" y="10"/>
              </a:cxn>
              <a:cxn ang="0">
                <a:pos x="204" y="5"/>
              </a:cxn>
              <a:cxn ang="0">
                <a:pos x="199" y="3"/>
              </a:cxn>
              <a:cxn ang="0">
                <a:pos x="192" y="2"/>
              </a:cxn>
              <a:cxn ang="0">
                <a:pos x="167" y="0"/>
              </a:cxn>
              <a:cxn ang="0">
                <a:pos x="140" y="5"/>
              </a:cxn>
              <a:cxn ang="0">
                <a:pos x="112" y="16"/>
              </a:cxn>
              <a:cxn ang="0">
                <a:pos x="85" y="29"/>
              </a:cxn>
              <a:cxn ang="0">
                <a:pos x="60" y="45"/>
              </a:cxn>
              <a:cxn ang="0">
                <a:pos x="37" y="62"/>
              </a:cxn>
              <a:cxn ang="0">
                <a:pos x="16" y="78"/>
              </a:cxn>
              <a:cxn ang="0">
                <a:pos x="0" y="92"/>
              </a:cxn>
              <a:cxn ang="0">
                <a:pos x="9" y="95"/>
              </a:cxn>
              <a:cxn ang="0">
                <a:pos x="25" y="92"/>
              </a:cxn>
              <a:cxn ang="0">
                <a:pos x="48" y="83"/>
              </a:cxn>
              <a:cxn ang="0">
                <a:pos x="74" y="69"/>
              </a:cxn>
              <a:cxn ang="0">
                <a:pos x="105" y="55"/>
              </a:cxn>
              <a:cxn ang="0">
                <a:pos x="135" y="43"/>
              </a:cxn>
              <a:cxn ang="0">
                <a:pos x="165" y="35"/>
              </a:cxn>
              <a:cxn ang="0">
                <a:pos x="194" y="31"/>
              </a:cxn>
            </a:cxnLst>
            <a:rect l="0" t="0" r="r" b="b"/>
            <a:pathLst>
              <a:path w="208" h="95">
                <a:moveTo>
                  <a:pt x="194" y="31"/>
                </a:moveTo>
                <a:lnTo>
                  <a:pt x="199" y="29"/>
                </a:lnTo>
                <a:lnTo>
                  <a:pt x="204" y="26"/>
                </a:lnTo>
                <a:lnTo>
                  <a:pt x="206" y="21"/>
                </a:lnTo>
                <a:lnTo>
                  <a:pt x="208" y="16"/>
                </a:lnTo>
                <a:lnTo>
                  <a:pt x="206" y="10"/>
                </a:lnTo>
                <a:lnTo>
                  <a:pt x="204" y="5"/>
                </a:lnTo>
                <a:lnTo>
                  <a:pt x="199" y="3"/>
                </a:lnTo>
                <a:lnTo>
                  <a:pt x="192" y="2"/>
                </a:lnTo>
                <a:lnTo>
                  <a:pt x="167" y="0"/>
                </a:lnTo>
                <a:lnTo>
                  <a:pt x="140" y="5"/>
                </a:lnTo>
                <a:lnTo>
                  <a:pt x="112" y="16"/>
                </a:lnTo>
                <a:lnTo>
                  <a:pt x="85" y="29"/>
                </a:lnTo>
                <a:lnTo>
                  <a:pt x="60" y="45"/>
                </a:lnTo>
                <a:lnTo>
                  <a:pt x="37" y="62"/>
                </a:lnTo>
                <a:lnTo>
                  <a:pt x="16" y="78"/>
                </a:lnTo>
                <a:lnTo>
                  <a:pt x="0" y="92"/>
                </a:lnTo>
                <a:lnTo>
                  <a:pt x="9" y="95"/>
                </a:lnTo>
                <a:lnTo>
                  <a:pt x="25" y="92"/>
                </a:lnTo>
                <a:lnTo>
                  <a:pt x="48" y="83"/>
                </a:lnTo>
                <a:lnTo>
                  <a:pt x="74" y="69"/>
                </a:lnTo>
                <a:lnTo>
                  <a:pt x="105" y="55"/>
                </a:lnTo>
                <a:lnTo>
                  <a:pt x="135" y="43"/>
                </a:lnTo>
                <a:lnTo>
                  <a:pt x="165" y="35"/>
                </a:lnTo>
                <a:lnTo>
                  <a:pt x="19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8" name="Freeform 154"/>
          <p:cNvSpPr>
            <a:spLocks/>
          </p:cNvSpPr>
          <p:nvPr/>
        </p:nvSpPr>
        <p:spPr bwMode="auto">
          <a:xfrm rot="497617">
            <a:off x="4976799" y="2482833"/>
            <a:ext cx="76200" cy="55563"/>
          </a:xfrm>
          <a:custGeom>
            <a:avLst/>
            <a:gdLst/>
            <a:ahLst/>
            <a:cxnLst>
              <a:cxn ang="0">
                <a:pos x="18" y="141"/>
              </a:cxn>
              <a:cxn ang="0">
                <a:pos x="38" y="140"/>
              </a:cxn>
              <a:cxn ang="0">
                <a:pos x="57" y="134"/>
              </a:cxn>
              <a:cxn ang="0">
                <a:pos x="81" y="126"/>
              </a:cxn>
              <a:cxn ang="0">
                <a:pos x="102" y="115"/>
              </a:cxn>
              <a:cxn ang="0">
                <a:pos x="123" y="105"/>
              </a:cxn>
              <a:cxn ang="0">
                <a:pos x="143" y="93"/>
              </a:cxn>
              <a:cxn ang="0">
                <a:pos x="161" y="83"/>
              </a:cxn>
              <a:cxn ang="0">
                <a:pos x="173" y="74"/>
              </a:cxn>
              <a:cxn ang="0">
                <a:pos x="173" y="64"/>
              </a:cxn>
              <a:cxn ang="0">
                <a:pos x="171" y="51"/>
              </a:cxn>
              <a:cxn ang="0">
                <a:pos x="164" y="38"/>
              </a:cxn>
              <a:cxn ang="0">
                <a:pos x="157" y="26"/>
              </a:cxn>
              <a:cxn ang="0">
                <a:pos x="146" y="15"/>
              </a:cxn>
              <a:cxn ang="0">
                <a:pos x="136" y="7"/>
              </a:cxn>
              <a:cxn ang="0">
                <a:pos x="127" y="1"/>
              </a:cxn>
              <a:cxn ang="0">
                <a:pos x="118" y="0"/>
              </a:cxn>
              <a:cxn ang="0">
                <a:pos x="100" y="5"/>
              </a:cxn>
              <a:cxn ang="0">
                <a:pos x="86" y="12"/>
              </a:cxn>
              <a:cxn ang="0">
                <a:pos x="77" y="17"/>
              </a:cxn>
              <a:cxn ang="0">
                <a:pos x="73" y="22"/>
              </a:cxn>
              <a:cxn ang="0">
                <a:pos x="77" y="26"/>
              </a:cxn>
              <a:cxn ang="0">
                <a:pos x="82" y="27"/>
              </a:cxn>
              <a:cxn ang="0">
                <a:pos x="86" y="27"/>
              </a:cxn>
              <a:cxn ang="0">
                <a:pos x="88" y="27"/>
              </a:cxn>
              <a:cxn ang="0">
                <a:pos x="93" y="26"/>
              </a:cxn>
              <a:cxn ang="0">
                <a:pos x="102" y="22"/>
              </a:cxn>
              <a:cxn ang="0">
                <a:pos x="109" y="19"/>
              </a:cxn>
              <a:cxn ang="0">
                <a:pos x="113" y="17"/>
              </a:cxn>
              <a:cxn ang="0">
                <a:pos x="118" y="22"/>
              </a:cxn>
              <a:cxn ang="0">
                <a:pos x="129" y="36"/>
              </a:cxn>
              <a:cxn ang="0">
                <a:pos x="138" y="55"/>
              </a:cxn>
              <a:cxn ang="0">
                <a:pos x="138" y="74"/>
              </a:cxn>
              <a:cxn ang="0">
                <a:pos x="125" y="79"/>
              </a:cxn>
              <a:cxn ang="0">
                <a:pos x="109" y="86"/>
              </a:cxn>
              <a:cxn ang="0">
                <a:pos x="91" y="91"/>
              </a:cxn>
              <a:cxn ang="0">
                <a:pos x="72" y="98"/>
              </a:cxn>
              <a:cxn ang="0">
                <a:pos x="52" y="105"/>
              </a:cxn>
              <a:cxn ang="0">
                <a:pos x="38" y="109"/>
              </a:cxn>
              <a:cxn ang="0">
                <a:pos x="27" y="112"/>
              </a:cxn>
              <a:cxn ang="0">
                <a:pos x="22" y="114"/>
              </a:cxn>
              <a:cxn ang="0">
                <a:pos x="20" y="112"/>
              </a:cxn>
              <a:cxn ang="0">
                <a:pos x="18" y="105"/>
              </a:cxn>
              <a:cxn ang="0">
                <a:pos x="15" y="100"/>
              </a:cxn>
              <a:cxn ang="0">
                <a:pos x="11" y="98"/>
              </a:cxn>
              <a:cxn ang="0">
                <a:pos x="0" y="114"/>
              </a:cxn>
              <a:cxn ang="0">
                <a:pos x="4" y="128"/>
              </a:cxn>
              <a:cxn ang="0">
                <a:pos x="13" y="138"/>
              </a:cxn>
              <a:cxn ang="0">
                <a:pos x="18" y="141"/>
              </a:cxn>
            </a:cxnLst>
            <a:rect l="0" t="0" r="r" b="b"/>
            <a:pathLst>
              <a:path w="173" h="141">
                <a:moveTo>
                  <a:pt x="18" y="141"/>
                </a:moveTo>
                <a:lnTo>
                  <a:pt x="38" y="140"/>
                </a:lnTo>
                <a:lnTo>
                  <a:pt x="57" y="134"/>
                </a:lnTo>
                <a:lnTo>
                  <a:pt x="81" y="126"/>
                </a:lnTo>
                <a:lnTo>
                  <a:pt x="102" y="115"/>
                </a:lnTo>
                <a:lnTo>
                  <a:pt x="123" y="105"/>
                </a:lnTo>
                <a:lnTo>
                  <a:pt x="143" y="93"/>
                </a:lnTo>
                <a:lnTo>
                  <a:pt x="161" y="83"/>
                </a:lnTo>
                <a:lnTo>
                  <a:pt x="173" y="74"/>
                </a:lnTo>
                <a:lnTo>
                  <a:pt x="173" y="64"/>
                </a:lnTo>
                <a:lnTo>
                  <a:pt x="171" y="51"/>
                </a:lnTo>
                <a:lnTo>
                  <a:pt x="164" y="38"/>
                </a:lnTo>
                <a:lnTo>
                  <a:pt x="157" y="26"/>
                </a:lnTo>
                <a:lnTo>
                  <a:pt x="146" y="15"/>
                </a:lnTo>
                <a:lnTo>
                  <a:pt x="136" y="7"/>
                </a:lnTo>
                <a:lnTo>
                  <a:pt x="127" y="1"/>
                </a:lnTo>
                <a:lnTo>
                  <a:pt x="118" y="0"/>
                </a:lnTo>
                <a:lnTo>
                  <a:pt x="100" y="5"/>
                </a:lnTo>
                <a:lnTo>
                  <a:pt x="86" y="12"/>
                </a:lnTo>
                <a:lnTo>
                  <a:pt x="77" y="17"/>
                </a:lnTo>
                <a:lnTo>
                  <a:pt x="73" y="22"/>
                </a:lnTo>
                <a:lnTo>
                  <a:pt x="77" y="26"/>
                </a:lnTo>
                <a:lnTo>
                  <a:pt x="82" y="27"/>
                </a:lnTo>
                <a:lnTo>
                  <a:pt x="86" y="27"/>
                </a:lnTo>
                <a:lnTo>
                  <a:pt x="88" y="27"/>
                </a:lnTo>
                <a:lnTo>
                  <a:pt x="93" y="26"/>
                </a:lnTo>
                <a:lnTo>
                  <a:pt x="102" y="22"/>
                </a:lnTo>
                <a:lnTo>
                  <a:pt x="109" y="19"/>
                </a:lnTo>
                <a:lnTo>
                  <a:pt x="113" y="17"/>
                </a:lnTo>
                <a:lnTo>
                  <a:pt x="118" y="22"/>
                </a:lnTo>
                <a:lnTo>
                  <a:pt x="129" y="36"/>
                </a:lnTo>
                <a:lnTo>
                  <a:pt x="138" y="55"/>
                </a:lnTo>
                <a:lnTo>
                  <a:pt x="138" y="74"/>
                </a:lnTo>
                <a:lnTo>
                  <a:pt x="125" y="79"/>
                </a:lnTo>
                <a:lnTo>
                  <a:pt x="109" y="86"/>
                </a:lnTo>
                <a:lnTo>
                  <a:pt x="91" y="91"/>
                </a:lnTo>
                <a:lnTo>
                  <a:pt x="72" y="98"/>
                </a:lnTo>
                <a:lnTo>
                  <a:pt x="52" y="105"/>
                </a:lnTo>
                <a:lnTo>
                  <a:pt x="38" y="109"/>
                </a:lnTo>
                <a:lnTo>
                  <a:pt x="27" y="112"/>
                </a:lnTo>
                <a:lnTo>
                  <a:pt x="22" y="114"/>
                </a:lnTo>
                <a:lnTo>
                  <a:pt x="20" y="112"/>
                </a:lnTo>
                <a:lnTo>
                  <a:pt x="18" y="105"/>
                </a:lnTo>
                <a:lnTo>
                  <a:pt x="15" y="100"/>
                </a:lnTo>
                <a:lnTo>
                  <a:pt x="11" y="98"/>
                </a:lnTo>
                <a:lnTo>
                  <a:pt x="0" y="114"/>
                </a:lnTo>
                <a:lnTo>
                  <a:pt x="4" y="128"/>
                </a:lnTo>
                <a:lnTo>
                  <a:pt x="13" y="138"/>
                </a:lnTo>
                <a:lnTo>
                  <a:pt x="18" y="1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9" name="Freeform 155"/>
          <p:cNvSpPr>
            <a:spLocks/>
          </p:cNvSpPr>
          <p:nvPr/>
        </p:nvSpPr>
        <p:spPr bwMode="auto">
          <a:xfrm rot="497617">
            <a:off x="5113324" y="2547921"/>
            <a:ext cx="53975" cy="115887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29" y="33"/>
              </a:cxn>
              <a:cxn ang="0">
                <a:pos x="37" y="70"/>
              </a:cxn>
              <a:cxn ang="0">
                <a:pos x="46" y="108"/>
              </a:cxn>
              <a:cxn ang="0">
                <a:pos x="57" y="144"/>
              </a:cxn>
              <a:cxn ang="0">
                <a:pos x="66" y="178"/>
              </a:cxn>
              <a:cxn ang="0">
                <a:pos x="73" y="206"/>
              </a:cxn>
              <a:cxn ang="0">
                <a:pos x="78" y="223"/>
              </a:cxn>
              <a:cxn ang="0">
                <a:pos x="80" y="230"/>
              </a:cxn>
              <a:cxn ang="0">
                <a:pos x="78" y="230"/>
              </a:cxn>
              <a:cxn ang="0">
                <a:pos x="71" y="232"/>
              </a:cxn>
              <a:cxn ang="0">
                <a:pos x="64" y="234"/>
              </a:cxn>
              <a:cxn ang="0">
                <a:pos x="54" y="235"/>
              </a:cxn>
              <a:cxn ang="0">
                <a:pos x="43" y="239"/>
              </a:cxn>
              <a:cxn ang="0">
                <a:pos x="32" y="242"/>
              </a:cxn>
              <a:cxn ang="0">
                <a:pos x="21" y="248"/>
              </a:cxn>
              <a:cxn ang="0">
                <a:pos x="14" y="253"/>
              </a:cxn>
              <a:cxn ang="0">
                <a:pos x="7" y="256"/>
              </a:cxn>
              <a:cxn ang="0">
                <a:pos x="2" y="263"/>
              </a:cxn>
              <a:cxn ang="0">
                <a:pos x="0" y="270"/>
              </a:cxn>
              <a:cxn ang="0">
                <a:pos x="0" y="279"/>
              </a:cxn>
              <a:cxn ang="0">
                <a:pos x="4" y="286"/>
              </a:cxn>
              <a:cxn ang="0">
                <a:pos x="11" y="291"/>
              </a:cxn>
              <a:cxn ang="0">
                <a:pos x="18" y="293"/>
              </a:cxn>
              <a:cxn ang="0">
                <a:pos x="27" y="293"/>
              </a:cxn>
              <a:cxn ang="0">
                <a:pos x="32" y="293"/>
              </a:cxn>
              <a:cxn ang="0">
                <a:pos x="43" y="291"/>
              </a:cxn>
              <a:cxn ang="0">
                <a:pos x="57" y="287"/>
              </a:cxn>
              <a:cxn ang="0">
                <a:pos x="73" y="284"/>
              </a:cxn>
              <a:cxn ang="0">
                <a:pos x="89" y="279"/>
              </a:cxn>
              <a:cxn ang="0">
                <a:pos x="103" y="272"/>
              </a:cxn>
              <a:cxn ang="0">
                <a:pos x="116" y="263"/>
              </a:cxn>
              <a:cxn ang="0">
                <a:pos x="123" y="253"/>
              </a:cxn>
              <a:cxn ang="0">
                <a:pos x="125" y="223"/>
              </a:cxn>
              <a:cxn ang="0">
                <a:pos x="114" y="189"/>
              </a:cxn>
              <a:cxn ang="0">
                <a:pos x="98" y="159"/>
              </a:cxn>
              <a:cxn ang="0">
                <a:pos x="89" y="137"/>
              </a:cxn>
              <a:cxn ang="0">
                <a:pos x="84" y="118"/>
              </a:cxn>
              <a:cxn ang="0">
                <a:pos x="77" y="101"/>
              </a:cxn>
              <a:cxn ang="0">
                <a:pos x="70" y="83"/>
              </a:cxn>
              <a:cxn ang="0">
                <a:pos x="62" y="66"/>
              </a:cxn>
              <a:cxn ang="0">
                <a:pos x="55" y="50"/>
              </a:cxn>
              <a:cxn ang="0">
                <a:pos x="46" y="33"/>
              </a:cxn>
              <a:cxn ang="0">
                <a:pos x="39" y="18"/>
              </a:cxn>
              <a:cxn ang="0">
                <a:pos x="30" y="0"/>
              </a:cxn>
              <a:cxn ang="0">
                <a:pos x="29" y="0"/>
              </a:cxn>
              <a:cxn ang="0">
                <a:pos x="27" y="0"/>
              </a:cxn>
              <a:cxn ang="0">
                <a:pos x="23" y="0"/>
              </a:cxn>
              <a:cxn ang="0">
                <a:pos x="21" y="2"/>
              </a:cxn>
              <a:cxn ang="0">
                <a:pos x="21" y="2"/>
              </a:cxn>
            </a:cxnLst>
            <a:rect l="0" t="0" r="r" b="b"/>
            <a:pathLst>
              <a:path w="125" h="293">
                <a:moveTo>
                  <a:pt x="21" y="2"/>
                </a:moveTo>
                <a:lnTo>
                  <a:pt x="29" y="33"/>
                </a:lnTo>
                <a:lnTo>
                  <a:pt x="37" y="70"/>
                </a:lnTo>
                <a:lnTo>
                  <a:pt x="46" y="108"/>
                </a:lnTo>
                <a:lnTo>
                  <a:pt x="57" y="144"/>
                </a:lnTo>
                <a:lnTo>
                  <a:pt x="66" y="178"/>
                </a:lnTo>
                <a:lnTo>
                  <a:pt x="73" y="206"/>
                </a:lnTo>
                <a:lnTo>
                  <a:pt x="78" y="223"/>
                </a:lnTo>
                <a:lnTo>
                  <a:pt x="80" y="230"/>
                </a:lnTo>
                <a:lnTo>
                  <a:pt x="78" y="230"/>
                </a:lnTo>
                <a:lnTo>
                  <a:pt x="71" y="232"/>
                </a:lnTo>
                <a:lnTo>
                  <a:pt x="64" y="234"/>
                </a:lnTo>
                <a:lnTo>
                  <a:pt x="54" y="235"/>
                </a:lnTo>
                <a:lnTo>
                  <a:pt x="43" y="239"/>
                </a:lnTo>
                <a:lnTo>
                  <a:pt x="32" y="242"/>
                </a:lnTo>
                <a:lnTo>
                  <a:pt x="21" y="248"/>
                </a:lnTo>
                <a:lnTo>
                  <a:pt x="14" y="253"/>
                </a:lnTo>
                <a:lnTo>
                  <a:pt x="7" y="256"/>
                </a:lnTo>
                <a:lnTo>
                  <a:pt x="2" y="263"/>
                </a:lnTo>
                <a:lnTo>
                  <a:pt x="0" y="270"/>
                </a:lnTo>
                <a:lnTo>
                  <a:pt x="0" y="279"/>
                </a:lnTo>
                <a:lnTo>
                  <a:pt x="4" y="286"/>
                </a:lnTo>
                <a:lnTo>
                  <a:pt x="11" y="291"/>
                </a:lnTo>
                <a:lnTo>
                  <a:pt x="18" y="293"/>
                </a:lnTo>
                <a:lnTo>
                  <a:pt x="27" y="293"/>
                </a:lnTo>
                <a:lnTo>
                  <a:pt x="32" y="293"/>
                </a:lnTo>
                <a:lnTo>
                  <a:pt x="43" y="291"/>
                </a:lnTo>
                <a:lnTo>
                  <a:pt x="57" y="287"/>
                </a:lnTo>
                <a:lnTo>
                  <a:pt x="73" y="284"/>
                </a:lnTo>
                <a:lnTo>
                  <a:pt x="89" y="279"/>
                </a:lnTo>
                <a:lnTo>
                  <a:pt x="103" y="272"/>
                </a:lnTo>
                <a:lnTo>
                  <a:pt x="116" y="263"/>
                </a:lnTo>
                <a:lnTo>
                  <a:pt x="123" y="253"/>
                </a:lnTo>
                <a:lnTo>
                  <a:pt x="125" y="223"/>
                </a:lnTo>
                <a:lnTo>
                  <a:pt x="114" y="189"/>
                </a:lnTo>
                <a:lnTo>
                  <a:pt x="98" y="159"/>
                </a:lnTo>
                <a:lnTo>
                  <a:pt x="89" y="137"/>
                </a:lnTo>
                <a:lnTo>
                  <a:pt x="84" y="118"/>
                </a:lnTo>
                <a:lnTo>
                  <a:pt x="77" y="101"/>
                </a:lnTo>
                <a:lnTo>
                  <a:pt x="70" y="83"/>
                </a:lnTo>
                <a:lnTo>
                  <a:pt x="62" y="66"/>
                </a:lnTo>
                <a:lnTo>
                  <a:pt x="55" y="50"/>
                </a:lnTo>
                <a:lnTo>
                  <a:pt x="46" y="33"/>
                </a:lnTo>
                <a:lnTo>
                  <a:pt x="39" y="18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3" y="0"/>
                </a:lnTo>
                <a:lnTo>
                  <a:pt x="21" y="2"/>
                </a:lnTo>
                <a:lnTo>
                  <a:pt x="21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0" name="Freeform 156"/>
          <p:cNvSpPr>
            <a:spLocks/>
          </p:cNvSpPr>
          <p:nvPr/>
        </p:nvSpPr>
        <p:spPr bwMode="auto">
          <a:xfrm rot="497617">
            <a:off x="5176824" y="2600308"/>
            <a:ext cx="19050" cy="44450"/>
          </a:xfrm>
          <a:custGeom>
            <a:avLst/>
            <a:gdLst/>
            <a:ahLst/>
            <a:cxnLst>
              <a:cxn ang="0">
                <a:pos x="19" y="104"/>
              </a:cxn>
              <a:cxn ang="0">
                <a:pos x="21" y="107"/>
              </a:cxn>
              <a:cxn ang="0">
                <a:pos x="25" y="109"/>
              </a:cxn>
              <a:cxn ang="0">
                <a:pos x="30" y="111"/>
              </a:cxn>
              <a:cxn ang="0">
                <a:pos x="34" y="111"/>
              </a:cxn>
              <a:cxn ang="0">
                <a:pos x="39" y="109"/>
              </a:cxn>
              <a:cxn ang="0">
                <a:pos x="42" y="106"/>
              </a:cxn>
              <a:cxn ang="0">
                <a:pos x="44" y="100"/>
              </a:cxn>
              <a:cxn ang="0">
                <a:pos x="44" y="97"/>
              </a:cxn>
              <a:cxn ang="0">
                <a:pos x="35" y="68"/>
              </a:cxn>
              <a:cxn ang="0">
                <a:pos x="25" y="35"/>
              </a:cxn>
              <a:cxn ang="0">
                <a:pos x="12" y="9"/>
              </a:cxn>
              <a:cxn ang="0">
                <a:pos x="1" y="0"/>
              </a:cxn>
              <a:cxn ang="0">
                <a:pos x="0" y="19"/>
              </a:cxn>
              <a:cxn ang="0">
                <a:pos x="3" y="47"/>
              </a:cxn>
              <a:cxn ang="0">
                <a:pos x="10" y="76"/>
              </a:cxn>
              <a:cxn ang="0">
                <a:pos x="19" y="104"/>
              </a:cxn>
            </a:cxnLst>
            <a:rect l="0" t="0" r="r" b="b"/>
            <a:pathLst>
              <a:path w="44" h="111">
                <a:moveTo>
                  <a:pt x="19" y="104"/>
                </a:moveTo>
                <a:lnTo>
                  <a:pt x="21" y="107"/>
                </a:lnTo>
                <a:lnTo>
                  <a:pt x="25" y="109"/>
                </a:lnTo>
                <a:lnTo>
                  <a:pt x="30" y="111"/>
                </a:lnTo>
                <a:lnTo>
                  <a:pt x="34" y="111"/>
                </a:lnTo>
                <a:lnTo>
                  <a:pt x="39" y="109"/>
                </a:lnTo>
                <a:lnTo>
                  <a:pt x="42" y="106"/>
                </a:lnTo>
                <a:lnTo>
                  <a:pt x="44" y="100"/>
                </a:lnTo>
                <a:lnTo>
                  <a:pt x="44" y="97"/>
                </a:lnTo>
                <a:lnTo>
                  <a:pt x="35" y="68"/>
                </a:lnTo>
                <a:lnTo>
                  <a:pt x="25" y="35"/>
                </a:lnTo>
                <a:lnTo>
                  <a:pt x="12" y="9"/>
                </a:lnTo>
                <a:lnTo>
                  <a:pt x="1" y="0"/>
                </a:lnTo>
                <a:lnTo>
                  <a:pt x="0" y="19"/>
                </a:lnTo>
                <a:lnTo>
                  <a:pt x="3" y="47"/>
                </a:lnTo>
                <a:lnTo>
                  <a:pt x="10" y="76"/>
                </a:lnTo>
                <a:lnTo>
                  <a:pt x="19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381" name="Group 157"/>
          <p:cNvGrpSpPr>
            <a:grpSpLocks/>
          </p:cNvGrpSpPr>
          <p:nvPr/>
        </p:nvGrpSpPr>
        <p:grpSpPr bwMode="auto">
          <a:xfrm>
            <a:off x="6148374" y="1073133"/>
            <a:ext cx="685800" cy="868363"/>
            <a:chOff x="565" y="3730"/>
            <a:chExt cx="1058" cy="1512"/>
          </a:xfrm>
        </p:grpSpPr>
        <p:grpSp>
          <p:nvGrpSpPr>
            <p:cNvPr id="52382" name="Group 158"/>
            <p:cNvGrpSpPr>
              <a:grpSpLocks/>
            </p:cNvGrpSpPr>
            <p:nvPr/>
          </p:nvGrpSpPr>
          <p:grpSpPr bwMode="auto">
            <a:xfrm>
              <a:off x="565" y="4358"/>
              <a:ext cx="231" cy="884"/>
              <a:chOff x="1635" y="1833"/>
              <a:chExt cx="92" cy="246"/>
            </a:xfrm>
          </p:grpSpPr>
          <p:grpSp>
            <p:nvGrpSpPr>
              <p:cNvPr id="52383" name="Group 159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52384" name="Group 160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5238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6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8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0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39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169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6" name="Line 172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8" name="Line 174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99" name="Group 175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5240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1" name="Line 177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3" name="Line 179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4" name="Line 180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05" name="Oval 181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406" name="Group 182"/>
            <p:cNvGrpSpPr>
              <a:grpSpLocks/>
            </p:cNvGrpSpPr>
            <p:nvPr/>
          </p:nvGrpSpPr>
          <p:grpSpPr bwMode="auto">
            <a:xfrm>
              <a:off x="709" y="3730"/>
              <a:ext cx="914" cy="1254"/>
              <a:chOff x="1697" y="1685"/>
              <a:chExt cx="364" cy="349"/>
            </a:xfrm>
          </p:grpSpPr>
          <p:grpSp>
            <p:nvGrpSpPr>
              <p:cNvPr id="52407" name="Group 183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52408" name="Arc 184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9" name="Arc 185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0" name="Arc 186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411" name="Group 187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52412" name="Arc 188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3" name="Arc 189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4" name="Arc 190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15" name="Arc 191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Arc 192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Arc 193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Arc 194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420" name="Rectangle 196"/>
          <p:cNvSpPr>
            <a:spLocks noChangeArrowheads="1"/>
          </p:cNvSpPr>
          <p:nvPr/>
        </p:nvSpPr>
        <p:spPr bwMode="auto">
          <a:xfrm>
            <a:off x="1627174" y="2755883"/>
            <a:ext cx="25400" cy="23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1" name="Rectangle 197"/>
          <p:cNvSpPr>
            <a:spLocks noChangeArrowheads="1"/>
          </p:cNvSpPr>
          <p:nvPr/>
        </p:nvSpPr>
        <p:spPr bwMode="auto">
          <a:xfrm>
            <a:off x="1679562" y="2755883"/>
            <a:ext cx="25400" cy="23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2" name="Freeform 198"/>
          <p:cNvSpPr>
            <a:spLocks/>
          </p:cNvSpPr>
          <p:nvPr/>
        </p:nvSpPr>
        <p:spPr bwMode="auto">
          <a:xfrm>
            <a:off x="1582724" y="2922571"/>
            <a:ext cx="298450" cy="103187"/>
          </a:xfrm>
          <a:custGeom>
            <a:avLst/>
            <a:gdLst/>
            <a:ahLst/>
            <a:cxnLst>
              <a:cxn ang="0">
                <a:pos x="372" y="0"/>
              </a:cxn>
              <a:cxn ang="0">
                <a:pos x="247" y="103"/>
              </a:cxn>
              <a:cxn ang="0">
                <a:pos x="243" y="107"/>
              </a:cxn>
              <a:cxn ang="0">
                <a:pos x="238" y="111"/>
              </a:cxn>
              <a:cxn ang="0">
                <a:pos x="229" y="112"/>
              </a:cxn>
              <a:cxn ang="0">
                <a:pos x="215" y="111"/>
              </a:cxn>
              <a:cxn ang="0">
                <a:pos x="0" y="89"/>
              </a:cxn>
              <a:cxn ang="0">
                <a:pos x="3" y="72"/>
              </a:cxn>
              <a:cxn ang="0">
                <a:pos x="372" y="0"/>
              </a:cxn>
            </a:cxnLst>
            <a:rect l="0" t="0" r="r" b="b"/>
            <a:pathLst>
              <a:path w="373" h="113">
                <a:moveTo>
                  <a:pt x="372" y="0"/>
                </a:moveTo>
                <a:lnTo>
                  <a:pt x="247" y="103"/>
                </a:lnTo>
                <a:lnTo>
                  <a:pt x="243" y="107"/>
                </a:lnTo>
                <a:lnTo>
                  <a:pt x="238" y="111"/>
                </a:lnTo>
                <a:lnTo>
                  <a:pt x="229" y="112"/>
                </a:lnTo>
                <a:lnTo>
                  <a:pt x="215" y="111"/>
                </a:lnTo>
                <a:lnTo>
                  <a:pt x="0" y="89"/>
                </a:lnTo>
                <a:lnTo>
                  <a:pt x="3" y="72"/>
                </a:lnTo>
                <a:lnTo>
                  <a:pt x="372" y="0"/>
                </a:lnTo>
              </a:path>
            </a:pathLst>
          </a:custGeom>
          <a:solidFill>
            <a:srgbClr val="606060"/>
          </a:solidFill>
          <a:ln w="12700" cap="rnd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3" name="Freeform 199"/>
          <p:cNvSpPr>
            <a:spLocks/>
          </p:cNvSpPr>
          <p:nvPr/>
        </p:nvSpPr>
        <p:spPr bwMode="auto">
          <a:xfrm>
            <a:off x="1581137" y="2379646"/>
            <a:ext cx="298450" cy="642937"/>
          </a:xfrm>
          <a:custGeom>
            <a:avLst/>
            <a:gdLst/>
            <a:ahLst/>
            <a:cxnLst>
              <a:cxn ang="0">
                <a:pos x="373" y="1"/>
              </a:cxn>
              <a:cxn ang="0">
                <a:pos x="373" y="581"/>
              </a:cxn>
              <a:cxn ang="0">
                <a:pos x="248" y="685"/>
              </a:cxn>
              <a:cxn ang="0">
                <a:pos x="244" y="688"/>
              </a:cxn>
              <a:cxn ang="0">
                <a:pos x="239" y="691"/>
              </a:cxn>
              <a:cxn ang="0">
                <a:pos x="231" y="693"/>
              </a:cxn>
              <a:cxn ang="0">
                <a:pos x="218" y="692"/>
              </a:cxn>
              <a:cxn ang="0">
                <a:pos x="13" y="672"/>
              </a:cxn>
              <a:cxn ang="0">
                <a:pos x="7" y="671"/>
              </a:cxn>
              <a:cxn ang="0">
                <a:pos x="2" y="667"/>
              </a:cxn>
              <a:cxn ang="0">
                <a:pos x="1" y="663"/>
              </a:cxn>
              <a:cxn ang="0">
                <a:pos x="0" y="654"/>
              </a:cxn>
              <a:cxn ang="0">
                <a:pos x="1" y="25"/>
              </a:cxn>
              <a:cxn ang="0">
                <a:pos x="226" y="0"/>
              </a:cxn>
              <a:cxn ang="0">
                <a:pos x="373" y="1"/>
              </a:cxn>
            </a:cxnLst>
            <a:rect l="0" t="0" r="r" b="b"/>
            <a:pathLst>
              <a:path w="374" h="694">
                <a:moveTo>
                  <a:pt x="373" y="1"/>
                </a:moveTo>
                <a:lnTo>
                  <a:pt x="373" y="581"/>
                </a:lnTo>
                <a:lnTo>
                  <a:pt x="248" y="685"/>
                </a:lnTo>
                <a:lnTo>
                  <a:pt x="244" y="688"/>
                </a:lnTo>
                <a:lnTo>
                  <a:pt x="239" y="691"/>
                </a:lnTo>
                <a:lnTo>
                  <a:pt x="231" y="693"/>
                </a:lnTo>
                <a:lnTo>
                  <a:pt x="218" y="692"/>
                </a:lnTo>
                <a:lnTo>
                  <a:pt x="13" y="672"/>
                </a:lnTo>
                <a:lnTo>
                  <a:pt x="7" y="671"/>
                </a:lnTo>
                <a:lnTo>
                  <a:pt x="2" y="667"/>
                </a:lnTo>
                <a:lnTo>
                  <a:pt x="1" y="663"/>
                </a:lnTo>
                <a:lnTo>
                  <a:pt x="0" y="654"/>
                </a:lnTo>
                <a:lnTo>
                  <a:pt x="1" y="25"/>
                </a:lnTo>
                <a:lnTo>
                  <a:pt x="226" y="0"/>
                </a:lnTo>
                <a:lnTo>
                  <a:pt x="373" y="1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EAE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4" name="Freeform 200"/>
          <p:cNvSpPr>
            <a:spLocks/>
          </p:cNvSpPr>
          <p:nvPr/>
        </p:nvSpPr>
        <p:spPr bwMode="auto">
          <a:xfrm>
            <a:off x="1581137" y="2374883"/>
            <a:ext cx="288925" cy="33338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206" y="0"/>
              </a:cxn>
              <a:cxn ang="0">
                <a:pos x="361" y="4"/>
              </a:cxn>
              <a:cxn ang="0">
                <a:pos x="219" y="35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2" y="23"/>
              </a:cxn>
            </a:cxnLst>
            <a:rect l="0" t="0" r="r" b="b"/>
            <a:pathLst>
              <a:path w="362" h="36">
                <a:moveTo>
                  <a:pt x="2" y="23"/>
                </a:moveTo>
                <a:lnTo>
                  <a:pt x="206" y="0"/>
                </a:lnTo>
                <a:lnTo>
                  <a:pt x="361" y="4"/>
                </a:lnTo>
                <a:lnTo>
                  <a:pt x="219" y="35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3"/>
                </a:lnTo>
              </a:path>
            </a:pathLst>
          </a:custGeom>
          <a:solidFill>
            <a:srgbClr val="B2B2B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5" name="Freeform 201"/>
          <p:cNvSpPr>
            <a:spLocks/>
          </p:cNvSpPr>
          <p:nvPr/>
        </p:nvSpPr>
        <p:spPr bwMode="auto">
          <a:xfrm>
            <a:off x="1576374" y="2400283"/>
            <a:ext cx="184150" cy="590550"/>
          </a:xfrm>
          <a:custGeom>
            <a:avLst/>
            <a:gdLst/>
            <a:ahLst/>
            <a:cxnLst>
              <a:cxn ang="0">
                <a:pos x="5" y="616"/>
              </a:cxn>
              <a:cxn ang="0">
                <a:pos x="8" y="624"/>
              </a:cxn>
              <a:cxn ang="0">
                <a:pos x="14" y="625"/>
              </a:cxn>
              <a:cxn ang="0">
                <a:pos x="20" y="625"/>
              </a:cxn>
              <a:cxn ang="0">
                <a:pos x="26" y="625"/>
              </a:cxn>
              <a:cxn ang="0">
                <a:pos x="230" y="638"/>
              </a:cxn>
              <a:cxn ang="0">
                <a:pos x="230" y="25"/>
              </a:cxn>
              <a:cxn ang="0">
                <a:pos x="228" y="18"/>
              </a:cxn>
              <a:cxn ang="0">
                <a:pos x="224" y="14"/>
              </a:cxn>
              <a:cxn ang="0">
                <a:pos x="219" y="12"/>
              </a:cxn>
              <a:cxn ang="0">
                <a:pos x="212" y="12"/>
              </a:cxn>
              <a:cxn ang="0">
                <a:pos x="205" y="12"/>
              </a:cxn>
              <a:cxn ang="0">
                <a:pos x="47" y="2"/>
              </a:cxn>
              <a:cxn ang="0">
                <a:pos x="26" y="0"/>
              </a:cxn>
              <a:cxn ang="0">
                <a:pos x="19" y="0"/>
              </a:cxn>
              <a:cxn ang="0">
                <a:pos x="14" y="1"/>
              </a:cxn>
              <a:cxn ang="0">
                <a:pos x="6" y="4"/>
              </a:cxn>
              <a:cxn ang="0">
                <a:pos x="4" y="6"/>
              </a:cxn>
              <a:cxn ang="0">
                <a:pos x="1" y="14"/>
              </a:cxn>
              <a:cxn ang="0">
                <a:pos x="0" y="25"/>
              </a:cxn>
              <a:cxn ang="0">
                <a:pos x="0" y="351"/>
              </a:cxn>
              <a:cxn ang="0">
                <a:pos x="0" y="355"/>
              </a:cxn>
              <a:cxn ang="0">
                <a:pos x="3" y="356"/>
              </a:cxn>
              <a:cxn ang="0">
                <a:pos x="5" y="355"/>
              </a:cxn>
              <a:cxn ang="0">
                <a:pos x="5" y="616"/>
              </a:cxn>
            </a:cxnLst>
            <a:rect l="0" t="0" r="r" b="b"/>
            <a:pathLst>
              <a:path w="231" h="639">
                <a:moveTo>
                  <a:pt x="5" y="616"/>
                </a:moveTo>
                <a:lnTo>
                  <a:pt x="8" y="624"/>
                </a:lnTo>
                <a:lnTo>
                  <a:pt x="14" y="625"/>
                </a:lnTo>
                <a:lnTo>
                  <a:pt x="20" y="625"/>
                </a:lnTo>
                <a:lnTo>
                  <a:pt x="26" y="625"/>
                </a:lnTo>
                <a:lnTo>
                  <a:pt x="230" y="638"/>
                </a:lnTo>
                <a:lnTo>
                  <a:pt x="230" y="25"/>
                </a:lnTo>
                <a:lnTo>
                  <a:pt x="228" y="18"/>
                </a:lnTo>
                <a:lnTo>
                  <a:pt x="224" y="14"/>
                </a:lnTo>
                <a:lnTo>
                  <a:pt x="219" y="12"/>
                </a:lnTo>
                <a:lnTo>
                  <a:pt x="212" y="12"/>
                </a:lnTo>
                <a:lnTo>
                  <a:pt x="205" y="12"/>
                </a:lnTo>
                <a:lnTo>
                  <a:pt x="47" y="2"/>
                </a:lnTo>
                <a:lnTo>
                  <a:pt x="26" y="0"/>
                </a:lnTo>
                <a:lnTo>
                  <a:pt x="19" y="0"/>
                </a:lnTo>
                <a:lnTo>
                  <a:pt x="14" y="1"/>
                </a:lnTo>
                <a:lnTo>
                  <a:pt x="6" y="4"/>
                </a:lnTo>
                <a:lnTo>
                  <a:pt x="4" y="6"/>
                </a:lnTo>
                <a:lnTo>
                  <a:pt x="1" y="14"/>
                </a:lnTo>
                <a:lnTo>
                  <a:pt x="0" y="25"/>
                </a:lnTo>
                <a:lnTo>
                  <a:pt x="0" y="351"/>
                </a:lnTo>
                <a:lnTo>
                  <a:pt x="0" y="355"/>
                </a:lnTo>
                <a:lnTo>
                  <a:pt x="3" y="356"/>
                </a:lnTo>
                <a:lnTo>
                  <a:pt x="5" y="355"/>
                </a:lnTo>
                <a:lnTo>
                  <a:pt x="5" y="616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6" name="Line 202"/>
          <p:cNvSpPr>
            <a:spLocks noChangeShapeType="1"/>
          </p:cNvSpPr>
          <p:nvPr/>
        </p:nvSpPr>
        <p:spPr bwMode="auto">
          <a:xfrm>
            <a:off x="1781162" y="2414571"/>
            <a:ext cx="0" cy="57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7" name="Freeform 203"/>
          <p:cNvSpPr>
            <a:spLocks/>
          </p:cNvSpPr>
          <p:nvPr/>
        </p:nvSpPr>
        <p:spPr bwMode="auto">
          <a:xfrm>
            <a:off x="1763699" y="2408221"/>
            <a:ext cx="9525" cy="584200"/>
          </a:xfrm>
          <a:custGeom>
            <a:avLst/>
            <a:gdLst/>
            <a:ahLst/>
            <a:cxnLst>
              <a:cxn ang="0">
                <a:pos x="1" y="631"/>
              </a:cxn>
              <a:cxn ang="0">
                <a:pos x="12" y="621"/>
              </a:cxn>
              <a:cxn ang="0">
                <a:pos x="12" y="0"/>
              </a:cxn>
              <a:cxn ang="0">
                <a:pos x="0" y="6"/>
              </a:cxn>
              <a:cxn ang="0">
                <a:pos x="1" y="631"/>
              </a:cxn>
            </a:cxnLst>
            <a:rect l="0" t="0" r="r" b="b"/>
            <a:pathLst>
              <a:path w="13" h="632">
                <a:moveTo>
                  <a:pt x="1" y="631"/>
                </a:moveTo>
                <a:lnTo>
                  <a:pt x="12" y="621"/>
                </a:lnTo>
                <a:lnTo>
                  <a:pt x="12" y="0"/>
                </a:lnTo>
                <a:lnTo>
                  <a:pt x="0" y="6"/>
                </a:lnTo>
                <a:lnTo>
                  <a:pt x="1" y="631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8" name="Line 204"/>
          <p:cNvSpPr>
            <a:spLocks noChangeShapeType="1"/>
          </p:cNvSpPr>
          <p:nvPr/>
        </p:nvSpPr>
        <p:spPr bwMode="auto">
          <a:xfrm>
            <a:off x="1581137" y="2690796"/>
            <a:ext cx="180975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9" name="Line 205"/>
          <p:cNvSpPr>
            <a:spLocks noChangeShapeType="1"/>
          </p:cNvSpPr>
          <p:nvPr/>
        </p:nvSpPr>
        <p:spPr bwMode="auto">
          <a:xfrm>
            <a:off x="1581137" y="2728896"/>
            <a:ext cx="180975" cy="7937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30" name="Group 206"/>
          <p:cNvGrpSpPr>
            <a:grpSpLocks/>
          </p:cNvGrpSpPr>
          <p:nvPr/>
        </p:nvGrpSpPr>
        <p:grpSpPr bwMode="auto">
          <a:xfrm>
            <a:off x="1593837" y="2740008"/>
            <a:ext cx="168275" cy="265113"/>
            <a:chOff x="2120" y="2914"/>
            <a:chExt cx="211" cy="286"/>
          </a:xfrm>
        </p:grpSpPr>
        <p:sp>
          <p:nvSpPr>
            <p:cNvPr id="52431" name="Line 207"/>
            <p:cNvSpPr>
              <a:spLocks noChangeShapeType="1"/>
            </p:cNvSpPr>
            <p:nvPr/>
          </p:nvSpPr>
          <p:spPr bwMode="auto">
            <a:xfrm>
              <a:off x="2120" y="3179"/>
              <a:ext cx="211" cy="13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2" name="Line 208"/>
            <p:cNvSpPr>
              <a:spLocks noChangeShapeType="1"/>
            </p:cNvSpPr>
            <p:nvPr/>
          </p:nvSpPr>
          <p:spPr bwMode="auto">
            <a:xfrm flipV="1">
              <a:off x="2310" y="2922"/>
              <a:ext cx="0" cy="278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3" name="Line 209"/>
            <p:cNvSpPr>
              <a:spLocks noChangeShapeType="1"/>
            </p:cNvSpPr>
            <p:nvPr/>
          </p:nvSpPr>
          <p:spPr bwMode="auto">
            <a:xfrm>
              <a:off x="2121" y="2914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4" name="Line 210"/>
            <p:cNvSpPr>
              <a:spLocks noChangeShapeType="1"/>
            </p:cNvSpPr>
            <p:nvPr/>
          </p:nvSpPr>
          <p:spPr bwMode="auto">
            <a:xfrm>
              <a:off x="2129" y="2914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5" name="Line 211"/>
            <p:cNvSpPr>
              <a:spLocks noChangeShapeType="1"/>
            </p:cNvSpPr>
            <p:nvPr/>
          </p:nvSpPr>
          <p:spPr bwMode="auto">
            <a:xfrm>
              <a:off x="2136" y="2915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6" name="Line 212"/>
            <p:cNvSpPr>
              <a:spLocks noChangeShapeType="1"/>
            </p:cNvSpPr>
            <p:nvPr/>
          </p:nvSpPr>
          <p:spPr bwMode="auto">
            <a:xfrm>
              <a:off x="2144" y="2915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7" name="Line 213"/>
            <p:cNvSpPr>
              <a:spLocks noChangeShapeType="1"/>
            </p:cNvSpPr>
            <p:nvPr/>
          </p:nvSpPr>
          <p:spPr bwMode="auto">
            <a:xfrm>
              <a:off x="2152" y="2916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8" name="Line 214"/>
            <p:cNvSpPr>
              <a:spLocks noChangeShapeType="1"/>
            </p:cNvSpPr>
            <p:nvPr/>
          </p:nvSpPr>
          <p:spPr bwMode="auto">
            <a:xfrm>
              <a:off x="2182" y="291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9" name="Line 215"/>
            <p:cNvSpPr>
              <a:spLocks noChangeShapeType="1"/>
            </p:cNvSpPr>
            <p:nvPr/>
          </p:nvSpPr>
          <p:spPr bwMode="auto">
            <a:xfrm>
              <a:off x="2159" y="2917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0" name="Line 216"/>
            <p:cNvSpPr>
              <a:spLocks noChangeShapeType="1"/>
            </p:cNvSpPr>
            <p:nvPr/>
          </p:nvSpPr>
          <p:spPr bwMode="auto">
            <a:xfrm>
              <a:off x="2167" y="2917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1" name="Line 217"/>
            <p:cNvSpPr>
              <a:spLocks noChangeShapeType="1"/>
            </p:cNvSpPr>
            <p:nvPr/>
          </p:nvSpPr>
          <p:spPr bwMode="auto">
            <a:xfrm>
              <a:off x="2174" y="291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2" name="Line 218"/>
            <p:cNvSpPr>
              <a:spLocks noChangeShapeType="1"/>
            </p:cNvSpPr>
            <p:nvPr/>
          </p:nvSpPr>
          <p:spPr bwMode="auto">
            <a:xfrm>
              <a:off x="2189" y="292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3" name="Line 219"/>
            <p:cNvSpPr>
              <a:spLocks noChangeShapeType="1"/>
            </p:cNvSpPr>
            <p:nvPr/>
          </p:nvSpPr>
          <p:spPr bwMode="auto">
            <a:xfrm>
              <a:off x="2197" y="292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4" name="Line 220"/>
            <p:cNvSpPr>
              <a:spLocks noChangeShapeType="1"/>
            </p:cNvSpPr>
            <p:nvPr/>
          </p:nvSpPr>
          <p:spPr bwMode="auto">
            <a:xfrm>
              <a:off x="2205" y="2921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5" name="Line 221"/>
            <p:cNvSpPr>
              <a:spLocks noChangeShapeType="1"/>
            </p:cNvSpPr>
            <p:nvPr/>
          </p:nvSpPr>
          <p:spPr bwMode="auto">
            <a:xfrm>
              <a:off x="2213" y="2922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6" name="Line 222"/>
            <p:cNvSpPr>
              <a:spLocks noChangeShapeType="1"/>
            </p:cNvSpPr>
            <p:nvPr/>
          </p:nvSpPr>
          <p:spPr bwMode="auto">
            <a:xfrm>
              <a:off x="2221" y="2922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7" name="Line 223"/>
            <p:cNvSpPr>
              <a:spLocks noChangeShapeType="1"/>
            </p:cNvSpPr>
            <p:nvPr/>
          </p:nvSpPr>
          <p:spPr bwMode="auto">
            <a:xfrm>
              <a:off x="2231" y="2923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8" name="Line 224"/>
            <p:cNvSpPr>
              <a:spLocks noChangeShapeType="1"/>
            </p:cNvSpPr>
            <p:nvPr/>
          </p:nvSpPr>
          <p:spPr bwMode="auto">
            <a:xfrm>
              <a:off x="2238" y="2923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9" name="Line 225"/>
            <p:cNvSpPr>
              <a:spLocks noChangeShapeType="1"/>
            </p:cNvSpPr>
            <p:nvPr/>
          </p:nvSpPr>
          <p:spPr bwMode="auto">
            <a:xfrm>
              <a:off x="2246" y="2925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0" name="Line 226"/>
            <p:cNvSpPr>
              <a:spLocks noChangeShapeType="1"/>
            </p:cNvSpPr>
            <p:nvPr/>
          </p:nvSpPr>
          <p:spPr bwMode="auto">
            <a:xfrm flipV="1">
              <a:off x="2253" y="2915"/>
              <a:ext cx="0" cy="27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1" name="Line 227"/>
            <p:cNvSpPr>
              <a:spLocks noChangeShapeType="1"/>
            </p:cNvSpPr>
            <p:nvPr/>
          </p:nvSpPr>
          <p:spPr bwMode="auto">
            <a:xfrm>
              <a:off x="2262" y="2926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2" name="Line 228"/>
            <p:cNvSpPr>
              <a:spLocks noChangeShapeType="1"/>
            </p:cNvSpPr>
            <p:nvPr/>
          </p:nvSpPr>
          <p:spPr bwMode="auto">
            <a:xfrm>
              <a:off x="2270" y="2927"/>
              <a:ext cx="0" cy="26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3" name="Line 229"/>
            <p:cNvSpPr>
              <a:spLocks noChangeShapeType="1"/>
            </p:cNvSpPr>
            <p:nvPr/>
          </p:nvSpPr>
          <p:spPr bwMode="auto">
            <a:xfrm>
              <a:off x="2277" y="292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4" name="Line 230"/>
            <p:cNvSpPr>
              <a:spLocks noChangeShapeType="1"/>
            </p:cNvSpPr>
            <p:nvPr/>
          </p:nvSpPr>
          <p:spPr bwMode="auto">
            <a:xfrm>
              <a:off x="2285" y="292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5" name="Line 231"/>
            <p:cNvSpPr>
              <a:spLocks noChangeShapeType="1"/>
            </p:cNvSpPr>
            <p:nvPr/>
          </p:nvSpPr>
          <p:spPr bwMode="auto">
            <a:xfrm flipV="1">
              <a:off x="2292" y="2919"/>
              <a:ext cx="0" cy="27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6" name="Line 232"/>
            <p:cNvSpPr>
              <a:spLocks noChangeShapeType="1"/>
            </p:cNvSpPr>
            <p:nvPr/>
          </p:nvSpPr>
          <p:spPr bwMode="auto">
            <a:xfrm>
              <a:off x="2301" y="293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57" name="Line 233"/>
          <p:cNvSpPr>
            <a:spLocks noChangeShapeType="1"/>
          </p:cNvSpPr>
          <p:nvPr/>
        </p:nvSpPr>
        <p:spPr bwMode="auto">
          <a:xfrm>
            <a:off x="1579549" y="2460608"/>
            <a:ext cx="182563" cy="4763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58" name="Line 234"/>
          <p:cNvSpPr>
            <a:spLocks noChangeShapeType="1"/>
          </p:cNvSpPr>
          <p:nvPr/>
        </p:nvSpPr>
        <p:spPr bwMode="auto">
          <a:xfrm>
            <a:off x="1581137" y="2738421"/>
            <a:ext cx="180975" cy="7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59" name="Group 235"/>
          <p:cNvGrpSpPr>
            <a:grpSpLocks/>
          </p:cNvGrpSpPr>
          <p:nvPr/>
        </p:nvGrpSpPr>
        <p:grpSpPr bwMode="auto">
          <a:xfrm>
            <a:off x="1597012" y="2424096"/>
            <a:ext cx="152400" cy="33337"/>
            <a:chOff x="2124" y="2573"/>
            <a:chExt cx="191" cy="37"/>
          </a:xfrm>
        </p:grpSpPr>
        <p:sp>
          <p:nvSpPr>
            <p:cNvPr id="52460" name="Oval 236"/>
            <p:cNvSpPr>
              <a:spLocks noChangeArrowheads="1"/>
            </p:cNvSpPr>
            <p:nvPr/>
          </p:nvSpPr>
          <p:spPr bwMode="auto">
            <a:xfrm>
              <a:off x="2124" y="2573"/>
              <a:ext cx="8" cy="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1" name="Oval 237"/>
            <p:cNvSpPr>
              <a:spLocks noChangeArrowheads="1"/>
            </p:cNvSpPr>
            <p:nvPr/>
          </p:nvSpPr>
          <p:spPr bwMode="auto">
            <a:xfrm>
              <a:off x="2169" y="2575"/>
              <a:ext cx="9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2" name="Oval 238"/>
            <p:cNvSpPr>
              <a:spLocks noChangeArrowheads="1"/>
            </p:cNvSpPr>
            <p:nvPr/>
          </p:nvSpPr>
          <p:spPr bwMode="auto">
            <a:xfrm>
              <a:off x="2213" y="2578"/>
              <a:ext cx="9" cy="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3" name="Freeform 239"/>
            <p:cNvSpPr>
              <a:spLocks/>
            </p:cNvSpPr>
            <p:nvPr/>
          </p:nvSpPr>
          <p:spPr bwMode="auto">
            <a:xfrm>
              <a:off x="2292" y="2577"/>
              <a:ext cx="23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"/>
                </a:cxn>
                <a:cxn ang="0">
                  <a:pos x="22" y="32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22" y="1"/>
                  </a:lnTo>
                  <a:lnTo>
                    <a:pt x="22" y="32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64" name="Line 240"/>
          <p:cNvSpPr>
            <a:spLocks noChangeShapeType="1"/>
          </p:cNvSpPr>
          <p:nvPr/>
        </p:nvSpPr>
        <p:spPr bwMode="auto">
          <a:xfrm>
            <a:off x="1581137" y="2500296"/>
            <a:ext cx="184150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5" name="Line 241"/>
          <p:cNvSpPr>
            <a:spLocks noChangeShapeType="1"/>
          </p:cNvSpPr>
          <p:nvPr/>
        </p:nvSpPr>
        <p:spPr bwMode="auto">
          <a:xfrm>
            <a:off x="1581137" y="2538396"/>
            <a:ext cx="180975" cy="4762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6" name="Line 242"/>
          <p:cNvSpPr>
            <a:spLocks noChangeShapeType="1"/>
          </p:cNvSpPr>
          <p:nvPr/>
        </p:nvSpPr>
        <p:spPr bwMode="auto">
          <a:xfrm>
            <a:off x="1581137" y="2614596"/>
            <a:ext cx="180975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7" name="Line 243"/>
          <p:cNvSpPr>
            <a:spLocks noChangeShapeType="1"/>
          </p:cNvSpPr>
          <p:nvPr/>
        </p:nvSpPr>
        <p:spPr bwMode="auto">
          <a:xfrm>
            <a:off x="1579549" y="2652696"/>
            <a:ext cx="184150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8" name="Line 244"/>
          <p:cNvSpPr>
            <a:spLocks noChangeShapeType="1"/>
          </p:cNvSpPr>
          <p:nvPr/>
        </p:nvSpPr>
        <p:spPr bwMode="auto">
          <a:xfrm>
            <a:off x="1581137" y="2574908"/>
            <a:ext cx="182562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9" name="Freeform 245"/>
          <p:cNvSpPr>
            <a:spLocks/>
          </p:cNvSpPr>
          <p:nvPr/>
        </p:nvSpPr>
        <p:spPr bwMode="auto">
          <a:xfrm>
            <a:off x="1592249" y="2498708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0" name="Freeform 246"/>
          <p:cNvSpPr>
            <a:spLocks/>
          </p:cNvSpPr>
          <p:nvPr/>
        </p:nvSpPr>
        <p:spPr bwMode="auto">
          <a:xfrm>
            <a:off x="1592249" y="2536808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1" name="Freeform 247"/>
          <p:cNvSpPr>
            <a:spLocks/>
          </p:cNvSpPr>
          <p:nvPr/>
        </p:nvSpPr>
        <p:spPr bwMode="auto">
          <a:xfrm>
            <a:off x="1592249" y="2573321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2" name="Freeform 248"/>
          <p:cNvSpPr>
            <a:spLocks/>
          </p:cNvSpPr>
          <p:nvPr/>
        </p:nvSpPr>
        <p:spPr bwMode="auto">
          <a:xfrm>
            <a:off x="1592249" y="2609833"/>
            <a:ext cx="157163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5" y="57"/>
              </a:cxn>
              <a:cxn ang="0">
                <a:pos x="195" y="13"/>
              </a:cxn>
              <a:cxn ang="0">
                <a:pos x="0" y="0"/>
              </a:cxn>
            </a:cxnLst>
            <a:rect l="0" t="0" r="r" b="b"/>
            <a:pathLst>
              <a:path w="196" h="58">
                <a:moveTo>
                  <a:pt x="0" y="0"/>
                </a:moveTo>
                <a:lnTo>
                  <a:pt x="0" y="42"/>
                </a:lnTo>
                <a:lnTo>
                  <a:pt x="195" y="57"/>
                </a:lnTo>
                <a:lnTo>
                  <a:pt x="195" y="1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3" name="Oval 249"/>
          <p:cNvSpPr>
            <a:spLocks noChangeArrowheads="1"/>
          </p:cNvSpPr>
          <p:nvPr/>
        </p:nvSpPr>
        <p:spPr bwMode="auto">
          <a:xfrm flipH="1" flipV="1">
            <a:off x="1697024" y="2508233"/>
            <a:ext cx="9525" cy="79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74" name="Freeform 250"/>
          <p:cNvSpPr>
            <a:spLocks/>
          </p:cNvSpPr>
          <p:nvPr/>
        </p:nvSpPr>
        <p:spPr bwMode="auto">
          <a:xfrm>
            <a:off x="1620824" y="2543158"/>
            <a:ext cx="96838" cy="254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9" y="8"/>
              </a:cxn>
            </a:cxnLst>
            <a:rect l="0" t="0" r="r" b="b"/>
            <a:pathLst>
              <a:path w="120" h="25">
                <a:moveTo>
                  <a:pt x="0" y="24"/>
                </a:moveTo>
                <a:lnTo>
                  <a:pt x="0" y="0"/>
                </a:lnTo>
                <a:lnTo>
                  <a:pt x="119" y="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5" name="Freeform 251"/>
          <p:cNvSpPr>
            <a:spLocks/>
          </p:cNvSpPr>
          <p:nvPr/>
        </p:nvSpPr>
        <p:spPr bwMode="auto">
          <a:xfrm>
            <a:off x="1623999" y="2554271"/>
            <a:ext cx="90488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111" y="13"/>
              </a:cxn>
              <a:cxn ang="0">
                <a:pos x="111" y="8"/>
              </a:cxn>
              <a:cxn ang="0">
                <a:pos x="0" y="0"/>
              </a:cxn>
            </a:cxnLst>
            <a:rect l="0" t="0" r="r" b="b"/>
            <a:pathLst>
              <a:path w="112" h="14">
                <a:moveTo>
                  <a:pt x="0" y="0"/>
                </a:moveTo>
                <a:lnTo>
                  <a:pt x="0" y="5"/>
                </a:lnTo>
                <a:lnTo>
                  <a:pt x="111" y="13"/>
                </a:lnTo>
                <a:lnTo>
                  <a:pt x="111" y="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A0A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6" name="Freeform 252"/>
          <p:cNvSpPr>
            <a:spLocks/>
          </p:cNvSpPr>
          <p:nvPr/>
        </p:nvSpPr>
        <p:spPr bwMode="auto">
          <a:xfrm>
            <a:off x="1684324" y="2568558"/>
            <a:ext cx="22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8" h="1">
                <a:moveTo>
                  <a:pt x="0" y="0"/>
                </a:move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7" name="Freeform 253"/>
          <p:cNvSpPr>
            <a:spLocks/>
          </p:cNvSpPr>
          <p:nvPr/>
        </p:nvSpPr>
        <p:spPr bwMode="auto">
          <a:xfrm>
            <a:off x="1630349" y="2508233"/>
            <a:ext cx="60325" cy="222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8"/>
              </a:cxn>
              <a:cxn ang="0">
                <a:pos x="74" y="22"/>
              </a:cxn>
              <a:cxn ang="0">
                <a:pos x="75" y="1"/>
              </a:cxn>
              <a:cxn ang="0">
                <a:pos x="41" y="0"/>
              </a:cxn>
              <a:cxn ang="0">
                <a:pos x="37" y="3"/>
              </a:cxn>
              <a:cxn ang="0">
                <a:pos x="0" y="1"/>
              </a:cxn>
            </a:cxnLst>
            <a:rect l="0" t="0" r="r" b="b"/>
            <a:pathLst>
              <a:path w="76" h="23">
                <a:moveTo>
                  <a:pt x="0" y="1"/>
                </a:moveTo>
                <a:lnTo>
                  <a:pt x="0" y="18"/>
                </a:lnTo>
                <a:lnTo>
                  <a:pt x="74" y="22"/>
                </a:lnTo>
                <a:lnTo>
                  <a:pt x="75" y="1"/>
                </a:lnTo>
                <a:lnTo>
                  <a:pt x="41" y="0"/>
                </a:lnTo>
                <a:lnTo>
                  <a:pt x="37" y="3"/>
                </a:lnTo>
                <a:lnTo>
                  <a:pt x="0" y="1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8" name="Freeform 254"/>
          <p:cNvSpPr>
            <a:spLocks/>
          </p:cNvSpPr>
          <p:nvPr/>
        </p:nvSpPr>
        <p:spPr bwMode="auto">
          <a:xfrm>
            <a:off x="1606537" y="2514583"/>
            <a:ext cx="115887" cy="7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0" y="2"/>
              </a:cxn>
              <a:cxn ang="0">
                <a:pos x="2" y="2"/>
              </a:cxn>
              <a:cxn ang="0">
                <a:pos x="5" y="2"/>
              </a:cxn>
              <a:cxn ang="0">
                <a:pos x="141" y="6"/>
              </a:cxn>
              <a:cxn ang="0">
                <a:pos x="144" y="6"/>
              </a:cxn>
              <a:cxn ang="0">
                <a:pos x="144" y="4"/>
              </a:cxn>
              <a:cxn ang="0">
                <a:pos x="142" y="4"/>
              </a:cxn>
              <a:cxn ang="0">
                <a:pos x="137" y="4"/>
              </a:cxn>
              <a:cxn ang="0">
                <a:pos x="5" y="0"/>
              </a:cxn>
            </a:cxnLst>
            <a:rect l="0" t="0" r="r" b="b"/>
            <a:pathLst>
              <a:path w="145" h="7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141" y="6"/>
                </a:lnTo>
                <a:lnTo>
                  <a:pt x="144" y="6"/>
                </a:lnTo>
                <a:lnTo>
                  <a:pt x="144" y="4"/>
                </a:lnTo>
                <a:lnTo>
                  <a:pt x="142" y="4"/>
                </a:lnTo>
                <a:lnTo>
                  <a:pt x="137" y="4"/>
                </a:lnTo>
                <a:lnTo>
                  <a:pt x="5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88" name="Rectangle 364"/>
          <p:cNvSpPr>
            <a:spLocks noChangeArrowheads="1"/>
          </p:cNvSpPr>
          <p:nvPr/>
        </p:nvSpPr>
        <p:spPr bwMode="auto">
          <a:xfrm>
            <a:off x="2246299" y="4114783"/>
            <a:ext cx="14288" cy="206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9" name="Rectangle 365"/>
          <p:cNvSpPr>
            <a:spLocks noChangeArrowheads="1"/>
          </p:cNvSpPr>
          <p:nvPr/>
        </p:nvSpPr>
        <p:spPr bwMode="auto">
          <a:xfrm>
            <a:off x="2597137" y="4062396"/>
            <a:ext cx="14287" cy="206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0" name="Freeform 366"/>
          <p:cNvSpPr>
            <a:spLocks/>
          </p:cNvSpPr>
          <p:nvPr/>
        </p:nvSpPr>
        <p:spPr bwMode="auto">
          <a:xfrm>
            <a:off x="2111362" y="3617896"/>
            <a:ext cx="87312" cy="49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0" y="4"/>
              </a:cxn>
              <a:cxn ang="0">
                <a:pos x="440" y="2634"/>
              </a:cxn>
              <a:cxn ang="0">
                <a:pos x="0" y="2372"/>
              </a:cxn>
              <a:cxn ang="0">
                <a:pos x="0" y="0"/>
              </a:cxn>
            </a:cxnLst>
            <a:rect l="0" t="0" r="r" b="b"/>
            <a:pathLst>
              <a:path w="440" h="2634">
                <a:moveTo>
                  <a:pt x="0" y="0"/>
                </a:moveTo>
                <a:lnTo>
                  <a:pt x="440" y="4"/>
                </a:lnTo>
                <a:lnTo>
                  <a:pt x="440" y="2634"/>
                </a:lnTo>
                <a:lnTo>
                  <a:pt x="0" y="2372"/>
                </a:lnTo>
                <a:lnTo>
                  <a:pt x="0" y="0"/>
                </a:lnTo>
                <a:close/>
              </a:path>
            </a:pathLst>
          </a:custGeom>
          <a:solidFill>
            <a:srgbClr val="A0A0A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1" name="Freeform 367"/>
          <p:cNvSpPr>
            <a:spLocks/>
          </p:cNvSpPr>
          <p:nvPr/>
        </p:nvSpPr>
        <p:spPr bwMode="auto">
          <a:xfrm>
            <a:off x="2228837" y="3608371"/>
            <a:ext cx="395287" cy="412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0" y="230"/>
              </a:cxn>
              <a:cxn ang="0">
                <a:pos x="1990" y="159"/>
              </a:cxn>
              <a:cxn ang="0">
                <a:pos x="1993" y="0"/>
              </a:cxn>
              <a:cxn ang="0">
                <a:pos x="0" y="51"/>
              </a:cxn>
            </a:cxnLst>
            <a:rect l="0" t="0" r="r" b="b"/>
            <a:pathLst>
              <a:path w="1993" h="230">
                <a:moveTo>
                  <a:pt x="0" y="51"/>
                </a:moveTo>
                <a:lnTo>
                  <a:pt x="0" y="230"/>
                </a:lnTo>
                <a:lnTo>
                  <a:pt x="1990" y="159"/>
                </a:lnTo>
                <a:lnTo>
                  <a:pt x="1993" y="0"/>
                </a:lnTo>
                <a:lnTo>
                  <a:pt x="0" y="51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2" name="Freeform 368"/>
          <p:cNvSpPr>
            <a:spLocks/>
          </p:cNvSpPr>
          <p:nvPr/>
        </p:nvSpPr>
        <p:spPr bwMode="auto">
          <a:xfrm>
            <a:off x="2227249" y="3638533"/>
            <a:ext cx="395288" cy="417513"/>
          </a:xfrm>
          <a:custGeom>
            <a:avLst/>
            <a:gdLst/>
            <a:ahLst/>
            <a:cxnLst>
              <a:cxn ang="0">
                <a:pos x="0" y="2222"/>
              </a:cxn>
              <a:cxn ang="0">
                <a:pos x="1992" y="1928"/>
              </a:cxn>
              <a:cxn ang="0">
                <a:pos x="1992" y="0"/>
              </a:cxn>
              <a:cxn ang="0">
                <a:pos x="0" y="71"/>
              </a:cxn>
              <a:cxn ang="0">
                <a:pos x="0" y="2222"/>
              </a:cxn>
            </a:cxnLst>
            <a:rect l="0" t="0" r="r" b="b"/>
            <a:pathLst>
              <a:path w="1992" h="2222">
                <a:moveTo>
                  <a:pt x="0" y="2222"/>
                </a:moveTo>
                <a:lnTo>
                  <a:pt x="1992" y="1928"/>
                </a:lnTo>
                <a:lnTo>
                  <a:pt x="1992" y="0"/>
                </a:lnTo>
                <a:lnTo>
                  <a:pt x="0" y="71"/>
                </a:lnTo>
                <a:lnTo>
                  <a:pt x="0" y="2222"/>
                </a:lnTo>
                <a:close/>
              </a:path>
            </a:pathLst>
          </a:custGeom>
          <a:solidFill>
            <a:srgbClr val="E0E0E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3" name="Freeform 369"/>
          <p:cNvSpPr>
            <a:spLocks/>
          </p:cNvSpPr>
          <p:nvPr/>
        </p:nvSpPr>
        <p:spPr bwMode="auto">
          <a:xfrm>
            <a:off x="2233599" y="3673458"/>
            <a:ext cx="14288" cy="3429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823"/>
              </a:cxn>
              <a:cxn ang="0">
                <a:pos x="76" y="1810"/>
              </a:cxn>
              <a:cxn ang="0">
                <a:pos x="75" y="0"/>
              </a:cxn>
            </a:cxnLst>
            <a:rect l="0" t="0" r="r" b="b"/>
            <a:pathLst>
              <a:path w="76" h="1823">
                <a:moveTo>
                  <a:pt x="75" y="0"/>
                </a:moveTo>
                <a:lnTo>
                  <a:pt x="0" y="6"/>
                </a:lnTo>
                <a:lnTo>
                  <a:pt x="0" y="1823"/>
                </a:lnTo>
                <a:lnTo>
                  <a:pt x="76" y="1810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4" name="Freeform 370"/>
          <p:cNvSpPr>
            <a:spLocks/>
          </p:cNvSpPr>
          <p:nvPr/>
        </p:nvSpPr>
        <p:spPr bwMode="auto">
          <a:xfrm>
            <a:off x="2265349" y="3671871"/>
            <a:ext cx="15875" cy="33972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3"/>
              </a:cxn>
              <a:cxn ang="0">
                <a:pos x="0" y="1809"/>
              </a:cxn>
              <a:cxn ang="0">
                <a:pos x="79" y="1793"/>
              </a:cxn>
              <a:cxn ang="0">
                <a:pos x="81" y="0"/>
              </a:cxn>
            </a:cxnLst>
            <a:rect l="0" t="0" r="r" b="b"/>
            <a:pathLst>
              <a:path w="81" h="1809">
                <a:moveTo>
                  <a:pt x="81" y="0"/>
                </a:moveTo>
                <a:lnTo>
                  <a:pt x="0" y="3"/>
                </a:lnTo>
                <a:lnTo>
                  <a:pt x="0" y="1809"/>
                </a:lnTo>
                <a:lnTo>
                  <a:pt x="79" y="1793"/>
                </a:lnTo>
                <a:lnTo>
                  <a:pt x="81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5" name="Freeform 371"/>
          <p:cNvSpPr>
            <a:spLocks/>
          </p:cNvSpPr>
          <p:nvPr/>
        </p:nvSpPr>
        <p:spPr bwMode="auto">
          <a:xfrm>
            <a:off x="2297099" y="3670283"/>
            <a:ext cx="14288" cy="33655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793"/>
              </a:cxn>
              <a:cxn ang="0">
                <a:pos x="76" y="1781"/>
              </a:cxn>
              <a:cxn ang="0">
                <a:pos x="75" y="0"/>
              </a:cxn>
            </a:cxnLst>
            <a:rect l="0" t="0" r="r" b="b"/>
            <a:pathLst>
              <a:path w="76" h="1793">
                <a:moveTo>
                  <a:pt x="75" y="0"/>
                </a:moveTo>
                <a:lnTo>
                  <a:pt x="0" y="6"/>
                </a:lnTo>
                <a:lnTo>
                  <a:pt x="0" y="1793"/>
                </a:lnTo>
                <a:lnTo>
                  <a:pt x="76" y="1781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6" name="Freeform 372"/>
          <p:cNvSpPr>
            <a:spLocks/>
          </p:cNvSpPr>
          <p:nvPr/>
        </p:nvSpPr>
        <p:spPr bwMode="auto">
          <a:xfrm>
            <a:off x="2325674" y="3668696"/>
            <a:ext cx="15875" cy="3333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6"/>
              </a:cxn>
              <a:cxn ang="0">
                <a:pos x="0" y="1777"/>
              </a:cxn>
              <a:cxn ang="0">
                <a:pos x="79" y="1762"/>
              </a:cxn>
              <a:cxn ang="0">
                <a:pos x="80" y="0"/>
              </a:cxn>
            </a:cxnLst>
            <a:rect l="0" t="0" r="r" b="b"/>
            <a:pathLst>
              <a:path w="80" h="1777">
                <a:moveTo>
                  <a:pt x="80" y="0"/>
                </a:moveTo>
                <a:lnTo>
                  <a:pt x="0" y="6"/>
                </a:lnTo>
                <a:lnTo>
                  <a:pt x="0" y="1777"/>
                </a:lnTo>
                <a:lnTo>
                  <a:pt x="79" y="1762"/>
                </a:lnTo>
                <a:lnTo>
                  <a:pt x="8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7" name="Freeform 373"/>
          <p:cNvSpPr>
            <a:spLocks/>
          </p:cNvSpPr>
          <p:nvPr/>
        </p:nvSpPr>
        <p:spPr bwMode="auto">
          <a:xfrm>
            <a:off x="2357424" y="3667108"/>
            <a:ext cx="14288" cy="33337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0" y="6"/>
              </a:cxn>
              <a:cxn ang="0">
                <a:pos x="0" y="1764"/>
              </a:cxn>
              <a:cxn ang="0">
                <a:pos x="76" y="1748"/>
              </a:cxn>
              <a:cxn ang="0">
                <a:pos x="74" y="0"/>
              </a:cxn>
            </a:cxnLst>
            <a:rect l="0" t="0" r="r" b="b"/>
            <a:pathLst>
              <a:path w="76" h="1764">
                <a:moveTo>
                  <a:pt x="74" y="0"/>
                </a:moveTo>
                <a:lnTo>
                  <a:pt x="0" y="6"/>
                </a:lnTo>
                <a:lnTo>
                  <a:pt x="0" y="1764"/>
                </a:lnTo>
                <a:lnTo>
                  <a:pt x="76" y="1748"/>
                </a:lnTo>
                <a:lnTo>
                  <a:pt x="74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8" name="Freeform 374"/>
          <p:cNvSpPr>
            <a:spLocks/>
          </p:cNvSpPr>
          <p:nvPr/>
        </p:nvSpPr>
        <p:spPr bwMode="auto">
          <a:xfrm>
            <a:off x="2385999" y="3665521"/>
            <a:ext cx="15875" cy="3302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9"/>
              </a:cxn>
              <a:cxn ang="0">
                <a:pos x="0" y="1752"/>
              </a:cxn>
              <a:cxn ang="0">
                <a:pos x="78" y="1736"/>
              </a:cxn>
              <a:cxn ang="0">
                <a:pos x="79" y="0"/>
              </a:cxn>
            </a:cxnLst>
            <a:rect l="0" t="0" r="r" b="b"/>
            <a:pathLst>
              <a:path w="79" h="1752">
                <a:moveTo>
                  <a:pt x="79" y="0"/>
                </a:moveTo>
                <a:lnTo>
                  <a:pt x="0" y="9"/>
                </a:lnTo>
                <a:lnTo>
                  <a:pt x="0" y="1752"/>
                </a:lnTo>
                <a:lnTo>
                  <a:pt x="78" y="1736"/>
                </a:lnTo>
                <a:lnTo>
                  <a:pt x="79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9" name="Freeform 375"/>
          <p:cNvSpPr>
            <a:spLocks/>
          </p:cNvSpPr>
          <p:nvPr/>
        </p:nvSpPr>
        <p:spPr bwMode="auto">
          <a:xfrm>
            <a:off x="2416162" y="3663933"/>
            <a:ext cx="15875" cy="32702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9"/>
              </a:cxn>
              <a:cxn ang="0">
                <a:pos x="0" y="1736"/>
              </a:cxn>
              <a:cxn ang="0">
                <a:pos x="79" y="1721"/>
              </a:cxn>
              <a:cxn ang="0">
                <a:pos x="81" y="0"/>
              </a:cxn>
            </a:cxnLst>
            <a:rect l="0" t="0" r="r" b="b"/>
            <a:pathLst>
              <a:path w="81" h="1736">
                <a:moveTo>
                  <a:pt x="81" y="0"/>
                </a:moveTo>
                <a:lnTo>
                  <a:pt x="0" y="9"/>
                </a:lnTo>
                <a:lnTo>
                  <a:pt x="0" y="1736"/>
                </a:lnTo>
                <a:lnTo>
                  <a:pt x="79" y="1721"/>
                </a:lnTo>
                <a:lnTo>
                  <a:pt x="81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0" name="Freeform 376"/>
          <p:cNvSpPr>
            <a:spLocks/>
          </p:cNvSpPr>
          <p:nvPr/>
        </p:nvSpPr>
        <p:spPr bwMode="auto">
          <a:xfrm>
            <a:off x="2443149" y="3663933"/>
            <a:ext cx="14288" cy="322263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0" y="7"/>
              </a:cxn>
              <a:cxn ang="0">
                <a:pos x="0" y="1714"/>
              </a:cxn>
              <a:cxn ang="0">
                <a:pos x="77" y="1702"/>
              </a:cxn>
              <a:cxn ang="0">
                <a:pos x="76" y="0"/>
              </a:cxn>
            </a:cxnLst>
            <a:rect l="0" t="0" r="r" b="b"/>
            <a:pathLst>
              <a:path w="77" h="1714">
                <a:moveTo>
                  <a:pt x="76" y="0"/>
                </a:moveTo>
                <a:lnTo>
                  <a:pt x="0" y="7"/>
                </a:lnTo>
                <a:lnTo>
                  <a:pt x="0" y="1714"/>
                </a:lnTo>
                <a:lnTo>
                  <a:pt x="77" y="1702"/>
                </a:lnTo>
                <a:lnTo>
                  <a:pt x="7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1" name="Freeform 377"/>
          <p:cNvSpPr>
            <a:spLocks/>
          </p:cNvSpPr>
          <p:nvPr/>
        </p:nvSpPr>
        <p:spPr bwMode="auto">
          <a:xfrm>
            <a:off x="2468549" y="3662346"/>
            <a:ext cx="15875" cy="3206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4"/>
              </a:cxn>
              <a:cxn ang="0">
                <a:pos x="0" y="1703"/>
              </a:cxn>
              <a:cxn ang="0">
                <a:pos x="79" y="1688"/>
              </a:cxn>
              <a:cxn ang="0">
                <a:pos x="80" y="0"/>
              </a:cxn>
            </a:cxnLst>
            <a:rect l="0" t="0" r="r" b="b"/>
            <a:pathLst>
              <a:path w="80" h="1703">
                <a:moveTo>
                  <a:pt x="80" y="0"/>
                </a:moveTo>
                <a:lnTo>
                  <a:pt x="0" y="4"/>
                </a:lnTo>
                <a:lnTo>
                  <a:pt x="0" y="1703"/>
                </a:lnTo>
                <a:lnTo>
                  <a:pt x="79" y="1688"/>
                </a:lnTo>
                <a:lnTo>
                  <a:pt x="8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2" name="Freeform 378"/>
          <p:cNvSpPr>
            <a:spLocks/>
          </p:cNvSpPr>
          <p:nvPr/>
        </p:nvSpPr>
        <p:spPr bwMode="auto">
          <a:xfrm>
            <a:off x="2512999" y="3660758"/>
            <a:ext cx="15875" cy="314325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675"/>
              </a:cxn>
              <a:cxn ang="0">
                <a:pos x="74" y="1660"/>
              </a:cxn>
              <a:cxn ang="0">
                <a:pos x="75" y="0"/>
              </a:cxn>
            </a:cxnLst>
            <a:rect l="0" t="0" r="r" b="b"/>
            <a:pathLst>
              <a:path w="75" h="1675">
                <a:moveTo>
                  <a:pt x="75" y="0"/>
                </a:moveTo>
                <a:lnTo>
                  <a:pt x="0" y="6"/>
                </a:lnTo>
                <a:lnTo>
                  <a:pt x="0" y="1675"/>
                </a:lnTo>
                <a:lnTo>
                  <a:pt x="74" y="1660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3" name="Freeform 379"/>
          <p:cNvSpPr>
            <a:spLocks/>
          </p:cNvSpPr>
          <p:nvPr/>
        </p:nvSpPr>
        <p:spPr bwMode="auto">
          <a:xfrm>
            <a:off x="2546337" y="3659171"/>
            <a:ext cx="14287" cy="312737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1" y="7"/>
              </a:cxn>
              <a:cxn ang="0">
                <a:pos x="0" y="1663"/>
              </a:cxn>
              <a:cxn ang="0">
                <a:pos x="77" y="1648"/>
              </a:cxn>
              <a:cxn ang="0">
                <a:pos x="76" y="0"/>
              </a:cxn>
            </a:cxnLst>
            <a:rect l="0" t="0" r="r" b="b"/>
            <a:pathLst>
              <a:path w="77" h="1663">
                <a:moveTo>
                  <a:pt x="76" y="0"/>
                </a:moveTo>
                <a:lnTo>
                  <a:pt x="1" y="7"/>
                </a:lnTo>
                <a:lnTo>
                  <a:pt x="0" y="1663"/>
                </a:lnTo>
                <a:lnTo>
                  <a:pt x="77" y="1648"/>
                </a:lnTo>
                <a:lnTo>
                  <a:pt x="7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4" name="Freeform 380"/>
          <p:cNvSpPr>
            <a:spLocks/>
          </p:cNvSpPr>
          <p:nvPr/>
        </p:nvSpPr>
        <p:spPr bwMode="auto">
          <a:xfrm>
            <a:off x="2198674" y="3616308"/>
            <a:ext cx="28575" cy="519113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0" y="3"/>
              </a:cxn>
              <a:cxn ang="0">
                <a:pos x="2" y="2748"/>
              </a:cxn>
              <a:cxn ang="0">
                <a:pos x="145" y="2724"/>
              </a:cxn>
              <a:cxn ang="0">
                <a:pos x="146" y="0"/>
              </a:cxn>
            </a:cxnLst>
            <a:rect l="0" t="0" r="r" b="b"/>
            <a:pathLst>
              <a:path w="146" h="2748">
                <a:moveTo>
                  <a:pt x="146" y="0"/>
                </a:moveTo>
                <a:lnTo>
                  <a:pt x="0" y="3"/>
                </a:lnTo>
                <a:lnTo>
                  <a:pt x="2" y="2748"/>
                </a:lnTo>
                <a:lnTo>
                  <a:pt x="145" y="2724"/>
                </a:lnTo>
                <a:lnTo>
                  <a:pt x="14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5" name="Freeform 381"/>
          <p:cNvSpPr>
            <a:spLocks/>
          </p:cNvSpPr>
          <p:nvPr/>
        </p:nvSpPr>
        <p:spPr bwMode="auto">
          <a:xfrm>
            <a:off x="2227249" y="4000483"/>
            <a:ext cx="396875" cy="128588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1996" y="383"/>
              </a:cxn>
              <a:cxn ang="0">
                <a:pos x="1996" y="0"/>
              </a:cxn>
              <a:cxn ang="0">
                <a:pos x="0" y="298"/>
              </a:cxn>
              <a:cxn ang="0">
                <a:pos x="0" y="690"/>
              </a:cxn>
            </a:cxnLst>
            <a:rect l="0" t="0" r="r" b="b"/>
            <a:pathLst>
              <a:path w="1996" h="690">
                <a:moveTo>
                  <a:pt x="0" y="690"/>
                </a:moveTo>
                <a:lnTo>
                  <a:pt x="1996" y="383"/>
                </a:lnTo>
                <a:lnTo>
                  <a:pt x="1996" y="0"/>
                </a:lnTo>
                <a:lnTo>
                  <a:pt x="0" y="298"/>
                </a:lnTo>
                <a:lnTo>
                  <a:pt x="0" y="69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6" name="Line 382"/>
          <p:cNvSpPr>
            <a:spLocks noChangeShapeType="1"/>
          </p:cNvSpPr>
          <p:nvPr/>
        </p:nvSpPr>
        <p:spPr bwMode="auto">
          <a:xfrm>
            <a:off x="2255824" y="3649646"/>
            <a:ext cx="1588" cy="401637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7" name="Line 383"/>
          <p:cNvSpPr>
            <a:spLocks noChangeShapeType="1"/>
          </p:cNvSpPr>
          <p:nvPr/>
        </p:nvSpPr>
        <p:spPr bwMode="auto">
          <a:xfrm>
            <a:off x="2289162" y="3648058"/>
            <a:ext cx="1587" cy="400050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8" name="Line 384"/>
          <p:cNvSpPr>
            <a:spLocks noChangeShapeType="1"/>
          </p:cNvSpPr>
          <p:nvPr/>
        </p:nvSpPr>
        <p:spPr bwMode="auto">
          <a:xfrm>
            <a:off x="2317737" y="3648058"/>
            <a:ext cx="1587" cy="39528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9" name="Line 385"/>
          <p:cNvSpPr>
            <a:spLocks noChangeShapeType="1"/>
          </p:cNvSpPr>
          <p:nvPr/>
        </p:nvSpPr>
        <p:spPr bwMode="auto">
          <a:xfrm>
            <a:off x="2349487" y="3646471"/>
            <a:ext cx="1587" cy="392112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0" name="Line 386"/>
          <p:cNvSpPr>
            <a:spLocks noChangeShapeType="1"/>
          </p:cNvSpPr>
          <p:nvPr/>
        </p:nvSpPr>
        <p:spPr bwMode="auto">
          <a:xfrm>
            <a:off x="2379649" y="3644883"/>
            <a:ext cx="1588" cy="38893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1" name="Freeform 387"/>
          <p:cNvSpPr>
            <a:spLocks/>
          </p:cNvSpPr>
          <p:nvPr/>
        </p:nvSpPr>
        <p:spPr bwMode="auto">
          <a:xfrm>
            <a:off x="2406637" y="3644883"/>
            <a:ext cx="1587" cy="384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018"/>
              </a:cxn>
              <a:cxn ang="0">
                <a:pos x="0" y="2037"/>
              </a:cxn>
            </a:cxnLst>
            <a:rect l="0" t="0" r="r" b="b"/>
            <a:pathLst>
              <a:path w="3" h="2037">
                <a:moveTo>
                  <a:pt x="3" y="0"/>
                </a:moveTo>
                <a:lnTo>
                  <a:pt x="3" y="2018"/>
                </a:lnTo>
                <a:lnTo>
                  <a:pt x="0" y="2037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2" name="Line 388"/>
          <p:cNvSpPr>
            <a:spLocks noChangeShapeType="1"/>
          </p:cNvSpPr>
          <p:nvPr/>
        </p:nvSpPr>
        <p:spPr bwMode="auto">
          <a:xfrm>
            <a:off x="2436799" y="3644883"/>
            <a:ext cx="1588" cy="384175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3" name="Line 389"/>
          <p:cNvSpPr>
            <a:spLocks noChangeShapeType="1"/>
          </p:cNvSpPr>
          <p:nvPr/>
        </p:nvSpPr>
        <p:spPr bwMode="auto">
          <a:xfrm>
            <a:off x="2463787" y="3643296"/>
            <a:ext cx="1587" cy="381000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4" name="Line 390"/>
          <p:cNvSpPr>
            <a:spLocks noChangeShapeType="1"/>
          </p:cNvSpPr>
          <p:nvPr/>
        </p:nvSpPr>
        <p:spPr bwMode="auto">
          <a:xfrm flipH="1">
            <a:off x="2489187" y="3643296"/>
            <a:ext cx="1587" cy="376237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5" name="Freeform 391"/>
          <p:cNvSpPr>
            <a:spLocks/>
          </p:cNvSpPr>
          <p:nvPr/>
        </p:nvSpPr>
        <p:spPr bwMode="auto">
          <a:xfrm>
            <a:off x="2493949" y="3662346"/>
            <a:ext cx="15875" cy="344487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81" y="0"/>
              </a:cxn>
              <a:cxn ang="0">
                <a:pos x="80" y="1815"/>
              </a:cxn>
              <a:cxn ang="0">
                <a:pos x="0" y="1829"/>
              </a:cxn>
              <a:cxn ang="0">
                <a:pos x="1" y="4"/>
              </a:cxn>
            </a:cxnLst>
            <a:rect l="0" t="0" r="r" b="b"/>
            <a:pathLst>
              <a:path w="81" h="1829">
                <a:moveTo>
                  <a:pt x="1" y="4"/>
                </a:moveTo>
                <a:lnTo>
                  <a:pt x="81" y="0"/>
                </a:lnTo>
                <a:lnTo>
                  <a:pt x="80" y="1815"/>
                </a:lnTo>
                <a:lnTo>
                  <a:pt x="0" y="1829"/>
                </a:lnTo>
                <a:lnTo>
                  <a:pt x="1" y="4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6" name="Line 392"/>
          <p:cNvSpPr>
            <a:spLocks noChangeShapeType="1"/>
          </p:cNvSpPr>
          <p:nvPr/>
        </p:nvSpPr>
        <p:spPr bwMode="auto">
          <a:xfrm flipH="1">
            <a:off x="2535224" y="3641708"/>
            <a:ext cx="1588" cy="36988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7" name="Line 393"/>
          <p:cNvSpPr>
            <a:spLocks noChangeShapeType="1"/>
          </p:cNvSpPr>
          <p:nvPr/>
        </p:nvSpPr>
        <p:spPr bwMode="auto">
          <a:xfrm>
            <a:off x="2570149" y="3640121"/>
            <a:ext cx="1588" cy="366712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8" name="Freeform 394"/>
          <p:cNvSpPr>
            <a:spLocks/>
          </p:cNvSpPr>
          <p:nvPr/>
        </p:nvSpPr>
        <p:spPr bwMode="auto">
          <a:xfrm>
            <a:off x="2581262" y="3935396"/>
            <a:ext cx="26987" cy="2381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0" y="6"/>
              </a:cxn>
              <a:cxn ang="0">
                <a:pos x="1" y="128"/>
              </a:cxn>
              <a:cxn ang="0">
                <a:pos x="134" y="118"/>
              </a:cxn>
              <a:cxn ang="0">
                <a:pos x="134" y="0"/>
              </a:cxn>
            </a:cxnLst>
            <a:rect l="0" t="0" r="r" b="b"/>
            <a:pathLst>
              <a:path w="134" h="128">
                <a:moveTo>
                  <a:pt x="134" y="0"/>
                </a:moveTo>
                <a:lnTo>
                  <a:pt x="0" y="6"/>
                </a:lnTo>
                <a:lnTo>
                  <a:pt x="1" y="128"/>
                </a:lnTo>
                <a:lnTo>
                  <a:pt x="134" y="118"/>
                </a:lnTo>
                <a:lnTo>
                  <a:pt x="134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9" name="Oval 395"/>
          <p:cNvSpPr>
            <a:spLocks noChangeArrowheads="1"/>
          </p:cNvSpPr>
          <p:nvPr/>
        </p:nvSpPr>
        <p:spPr bwMode="auto">
          <a:xfrm>
            <a:off x="2586024" y="3811571"/>
            <a:ext cx="23813" cy="25400"/>
          </a:xfrm>
          <a:prstGeom prst="ellipse">
            <a:avLst/>
          </a:prstGeom>
          <a:solidFill>
            <a:srgbClr val="404040"/>
          </a:solidFill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0" name="Freeform 396"/>
          <p:cNvSpPr>
            <a:spLocks/>
          </p:cNvSpPr>
          <p:nvPr/>
        </p:nvSpPr>
        <p:spPr bwMode="auto">
          <a:xfrm>
            <a:off x="2624124" y="3608371"/>
            <a:ext cx="20638" cy="46355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0" y="0"/>
              </a:cxn>
              <a:cxn ang="0">
                <a:pos x="0" y="2468"/>
              </a:cxn>
              <a:cxn ang="0">
                <a:pos x="109" y="2443"/>
              </a:cxn>
              <a:cxn ang="0">
                <a:pos x="109" y="0"/>
              </a:cxn>
            </a:cxnLst>
            <a:rect l="0" t="0" r="r" b="b"/>
            <a:pathLst>
              <a:path w="109" h="2468">
                <a:moveTo>
                  <a:pt x="109" y="0"/>
                </a:moveTo>
                <a:lnTo>
                  <a:pt x="0" y="0"/>
                </a:lnTo>
                <a:lnTo>
                  <a:pt x="0" y="2468"/>
                </a:lnTo>
                <a:lnTo>
                  <a:pt x="109" y="2443"/>
                </a:lnTo>
                <a:lnTo>
                  <a:pt x="109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1" name="Freeform 397"/>
          <p:cNvSpPr>
            <a:spLocks/>
          </p:cNvSpPr>
          <p:nvPr/>
        </p:nvSpPr>
        <p:spPr bwMode="auto">
          <a:xfrm>
            <a:off x="2582849" y="3975083"/>
            <a:ext cx="38100" cy="79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1" y="45"/>
              </a:cxn>
              <a:cxn ang="0">
                <a:pos x="194" y="26"/>
              </a:cxn>
              <a:cxn ang="0">
                <a:pos x="136" y="0"/>
              </a:cxn>
            </a:cxnLst>
            <a:rect l="0" t="0" r="r" b="b"/>
            <a:pathLst>
              <a:path w="194" h="45">
                <a:moveTo>
                  <a:pt x="0" y="13"/>
                </a:moveTo>
                <a:lnTo>
                  <a:pt x="51" y="45"/>
                </a:lnTo>
                <a:lnTo>
                  <a:pt x="194" y="26"/>
                </a:lnTo>
                <a:lnTo>
                  <a:pt x="136" y="0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2" name="Freeform 398"/>
          <p:cNvSpPr>
            <a:spLocks/>
          </p:cNvSpPr>
          <p:nvPr/>
        </p:nvSpPr>
        <p:spPr bwMode="auto">
          <a:xfrm>
            <a:off x="2579674" y="3794108"/>
            <a:ext cx="34925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74" y="0"/>
              </a:cxn>
              <a:cxn ang="0">
                <a:pos x="173" y="71"/>
              </a:cxn>
              <a:cxn ang="0">
                <a:pos x="0" y="74"/>
              </a:cxn>
              <a:cxn ang="0">
                <a:pos x="0" y="3"/>
              </a:cxn>
            </a:cxnLst>
            <a:rect l="0" t="0" r="r" b="b"/>
            <a:pathLst>
              <a:path w="174" h="74">
                <a:moveTo>
                  <a:pt x="0" y="3"/>
                </a:moveTo>
                <a:lnTo>
                  <a:pt x="174" y="0"/>
                </a:lnTo>
                <a:lnTo>
                  <a:pt x="173" y="71"/>
                </a:lnTo>
                <a:lnTo>
                  <a:pt x="0" y="74"/>
                </a:lnTo>
                <a:lnTo>
                  <a:pt x="0" y="3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3" name="Freeform 399"/>
          <p:cNvSpPr>
            <a:spLocks/>
          </p:cNvSpPr>
          <p:nvPr/>
        </p:nvSpPr>
        <p:spPr bwMode="auto">
          <a:xfrm>
            <a:off x="2268524" y="3808396"/>
            <a:ext cx="9525" cy="18097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62"/>
              </a:cxn>
              <a:cxn ang="0">
                <a:pos x="52" y="959"/>
              </a:cxn>
              <a:cxn ang="0">
                <a:pos x="51" y="0"/>
              </a:cxn>
            </a:cxnLst>
            <a:rect l="0" t="0" r="r" b="b"/>
            <a:pathLst>
              <a:path w="52" h="962">
                <a:moveTo>
                  <a:pt x="51" y="0"/>
                </a:moveTo>
                <a:lnTo>
                  <a:pt x="0" y="0"/>
                </a:lnTo>
                <a:lnTo>
                  <a:pt x="1" y="962"/>
                </a:lnTo>
                <a:lnTo>
                  <a:pt x="52" y="959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4" name="Freeform 400"/>
          <p:cNvSpPr>
            <a:spLocks/>
          </p:cNvSpPr>
          <p:nvPr/>
        </p:nvSpPr>
        <p:spPr bwMode="auto">
          <a:xfrm>
            <a:off x="2298687" y="3805221"/>
            <a:ext cx="11112" cy="180975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0"/>
              </a:cxn>
              <a:cxn ang="0">
                <a:pos x="1" y="958"/>
              </a:cxn>
              <a:cxn ang="0">
                <a:pos x="51" y="948"/>
              </a:cxn>
              <a:cxn ang="0">
                <a:pos x="50" y="0"/>
              </a:cxn>
            </a:cxnLst>
            <a:rect l="0" t="0" r="r" b="b"/>
            <a:pathLst>
              <a:path w="51" h="958">
                <a:moveTo>
                  <a:pt x="50" y="0"/>
                </a:moveTo>
                <a:lnTo>
                  <a:pt x="0" y="0"/>
                </a:lnTo>
                <a:lnTo>
                  <a:pt x="1" y="958"/>
                </a:lnTo>
                <a:lnTo>
                  <a:pt x="51" y="948"/>
                </a:lnTo>
                <a:lnTo>
                  <a:pt x="50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5" name="Freeform 401"/>
          <p:cNvSpPr>
            <a:spLocks/>
          </p:cNvSpPr>
          <p:nvPr/>
        </p:nvSpPr>
        <p:spPr bwMode="auto">
          <a:xfrm>
            <a:off x="2328849" y="3802046"/>
            <a:ext cx="9525" cy="1793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0"/>
              </a:cxn>
              <a:cxn ang="0">
                <a:pos x="1" y="947"/>
              </a:cxn>
              <a:cxn ang="0">
                <a:pos x="52" y="940"/>
              </a:cxn>
              <a:cxn ang="0">
                <a:pos x="50" y="0"/>
              </a:cxn>
            </a:cxnLst>
            <a:rect l="0" t="0" r="r" b="b"/>
            <a:pathLst>
              <a:path w="52" h="947">
                <a:moveTo>
                  <a:pt x="50" y="0"/>
                </a:moveTo>
                <a:lnTo>
                  <a:pt x="0" y="0"/>
                </a:lnTo>
                <a:lnTo>
                  <a:pt x="1" y="947"/>
                </a:lnTo>
                <a:lnTo>
                  <a:pt x="52" y="940"/>
                </a:lnTo>
                <a:lnTo>
                  <a:pt x="50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6" name="Freeform 402"/>
          <p:cNvSpPr>
            <a:spLocks/>
          </p:cNvSpPr>
          <p:nvPr/>
        </p:nvSpPr>
        <p:spPr bwMode="auto">
          <a:xfrm>
            <a:off x="2359012" y="3800458"/>
            <a:ext cx="11112" cy="17621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7"/>
              </a:cxn>
              <a:cxn ang="0">
                <a:pos x="51" y="931"/>
              </a:cxn>
              <a:cxn ang="0">
                <a:pos x="51" y="0"/>
              </a:cxn>
            </a:cxnLst>
            <a:rect l="0" t="0" r="r" b="b"/>
            <a:pathLst>
              <a:path w="51" h="937">
                <a:moveTo>
                  <a:pt x="51" y="0"/>
                </a:moveTo>
                <a:lnTo>
                  <a:pt x="0" y="0"/>
                </a:lnTo>
                <a:lnTo>
                  <a:pt x="1" y="937"/>
                </a:lnTo>
                <a:lnTo>
                  <a:pt x="51" y="931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7" name="Freeform 403"/>
          <p:cNvSpPr>
            <a:spLocks/>
          </p:cNvSpPr>
          <p:nvPr/>
        </p:nvSpPr>
        <p:spPr bwMode="auto">
          <a:xfrm>
            <a:off x="2389174" y="3797283"/>
            <a:ext cx="9525" cy="17621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7"/>
              </a:cxn>
              <a:cxn ang="0">
                <a:pos x="52" y="931"/>
              </a:cxn>
              <a:cxn ang="0">
                <a:pos x="51" y="0"/>
              </a:cxn>
            </a:cxnLst>
            <a:rect l="0" t="0" r="r" b="b"/>
            <a:pathLst>
              <a:path w="52" h="937">
                <a:moveTo>
                  <a:pt x="51" y="0"/>
                </a:moveTo>
                <a:lnTo>
                  <a:pt x="0" y="0"/>
                </a:lnTo>
                <a:lnTo>
                  <a:pt x="1" y="937"/>
                </a:lnTo>
                <a:lnTo>
                  <a:pt x="52" y="931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8" name="Freeform 404"/>
          <p:cNvSpPr>
            <a:spLocks/>
          </p:cNvSpPr>
          <p:nvPr/>
        </p:nvSpPr>
        <p:spPr bwMode="auto">
          <a:xfrm>
            <a:off x="2417749" y="3795696"/>
            <a:ext cx="9525" cy="1762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4"/>
              </a:cxn>
              <a:cxn ang="0">
                <a:pos x="52" y="924"/>
              </a:cxn>
              <a:cxn ang="0">
                <a:pos x="51" y="0"/>
              </a:cxn>
            </a:cxnLst>
            <a:rect l="0" t="0" r="r" b="b"/>
            <a:pathLst>
              <a:path w="52" h="934">
                <a:moveTo>
                  <a:pt x="51" y="0"/>
                </a:moveTo>
                <a:lnTo>
                  <a:pt x="0" y="0"/>
                </a:lnTo>
                <a:lnTo>
                  <a:pt x="1" y="934"/>
                </a:lnTo>
                <a:lnTo>
                  <a:pt x="52" y="924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9" name="Freeform 405"/>
          <p:cNvSpPr>
            <a:spLocks/>
          </p:cNvSpPr>
          <p:nvPr/>
        </p:nvSpPr>
        <p:spPr bwMode="auto">
          <a:xfrm>
            <a:off x="2444737" y="3792521"/>
            <a:ext cx="11112" cy="1762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3"/>
              </a:cxn>
              <a:cxn ang="0">
                <a:pos x="1" y="935"/>
              </a:cxn>
              <a:cxn ang="0">
                <a:pos x="52" y="928"/>
              </a:cxn>
              <a:cxn ang="0">
                <a:pos x="51" y="0"/>
              </a:cxn>
            </a:cxnLst>
            <a:rect l="0" t="0" r="r" b="b"/>
            <a:pathLst>
              <a:path w="52" h="935">
                <a:moveTo>
                  <a:pt x="51" y="0"/>
                </a:moveTo>
                <a:lnTo>
                  <a:pt x="0" y="3"/>
                </a:lnTo>
                <a:lnTo>
                  <a:pt x="1" y="935"/>
                </a:lnTo>
                <a:lnTo>
                  <a:pt x="52" y="928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0" name="Freeform 406"/>
          <p:cNvSpPr>
            <a:spLocks/>
          </p:cNvSpPr>
          <p:nvPr/>
        </p:nvSpPr>
        <p:spPr bwMode="auto">
          <a:xfrm>
            <a:off x="2470137" y="3790933"/>
            <a:ext cx="11112" cy="1746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22"/>
              </a:cxn>
              <a:cxn ang="0">
                <a:pos x="52" y="915"/>
              </a:cxn>
              <a:cxn ang="0">
                <a:pos x="51" y="0"/>
              </a:cxn>
            </a:cxnLst>
            <a:rect l="0" t="0" r="r" b="b"/>
            <a:pathLst>
              <a:path w="52" h="922">
                <a:moveTo>
                  <a:pt x="51" y="0"/>
                </a:moveTo>
                <a:lnTo>
                  <a:pt x="0" y="0"/>
                </a:lnTo>
                <a:lnTo>
                  <a:pt x="1" y="922"/>
                </a:lnTo>
                <a:lnTo>
                  <a:pt x="52" y="915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1" name="Freeform 407"/>
          <p:cNvSpPr>
            <a:spLocks/>
          </p:cNvSpPr>
          <p:nvPr/>
        </p:nvSpPr>
        <p:spPr bwMode="auto">
          <a:xfrm>
            <a:off x="2516174" y="3787758"/>
            <a:ext cx="9525" cy="1714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0"/>
              </a:cxn>
              <a:cxn ang="0">
                <a:pos x="0" y="914"/>
              </a:cxn>
              <a:cxn ang="0">
                <a:pos x="51" y="904"/>
              </a:cxn>
              <a:cxn ang="0">
                <a:pos x="52" y="0"/>
              </a:cxn>
            </a:cxnLst>
            <a:rect l="0" t="0" r="r" b="b"/>
            <a:pathLst>
              <a:path w="52" h="914">
                <a:moveTo>
                  <a:pt x="52" y="0"/>
                </a:moveTo>
                <a:lnTo>
                  <a:pt x="1" y="0"/>
                </a:lnTo>
                <a:lnTo>
                  <a:pt x="0" y="914"/>
                </a:lnTo>
                <a:lnTo>
                  <a:pt x="51" y="904"/>
                </a:lnTo>
                <a:lnTo>
                  <a:pt x="52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2" name="Freeform 408"/>
          <p:cNvSpPr>
            <a:spLocks/>
          </p:cNvSpPr>
          <p:nvPr/>
        </p:nvSpPr>
        <p:spPr bwMode="auto">
          <a:xfrm>
            <a:off x="2547924" y="3784583"/>
            <a:ext cx="9525" cy="1714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0"/>
              </a:cxn>
              <a:cxn ang="0">
                <a:pos x="0" y="907"/>
              </a:cxn>
              <a:cxn ang="0">
                <a:pos x="50" y="899"/>
              </a:cxn>
              <a:cxn ang="0">
                <a:pos x="52" y="0"/>
              </a:cxn>
            </a:cxnLst>
            <a:rect l="0" t="0" r="r" b="b"/>
            <a:pathLst>
              <a:path w="52" h="907">
                <a:moveTo>
                  <a:pt x="52" y="0"/>
                </a:moveTo>
                <a:lnTo>
                  <a:pt x="1" y="0"/>
                </a:lnTo>
                <a:lnTo>
                  <a:pt x="0" y="907"/>
                </a:lnTo>
                <a:lnTo>
                  <a:pt x="50" y="899"/>
                </a:lnTo>
                <a:lnTo>
                  <a:pt x="52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3" name="Freeform 409"/>
          <p:cNvSpPr>
            <a:spLocks/>
          </p:cNvSpPr>
          <p:nvPr/>
        </p:nvSpPr>
        <p:spPr bwMode="auto">
          <a:xfrm>
            <a:off x="2605074" y="4019533"/>
            <a:ext cx="14288" cy="333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72" y="23"/>
              </a:cxn>
              <a:cxn ang="0">
                <a:pos x="73" y="172"/>
              </a:cxn>
              <a:cxn ang="0">
                <a:pos x="0" y="147"/>
              </a:cxn>
            </a:cxnLst>
            <a:rect l="0" t="0" r="r" b="b"/>
            <a:pathLst>
              <a:path w="73" h="172">
                <a:moveTo>
                  <a:pt x="3" y="0"/>
                </a:moveTo>
                <a:lnTo>
                  <a:pt x="72" y="23"/>
                </a:lnTo>
                <a:lnTo>
                  <a:pt x="73" y="172"/>
                </a:lnTo>
                <a:lnTo>
                  <a:pt x="0" y="147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642" name="Group 418"/>
          <p:cNvGrpSpPr>
            <a:grpSpLocks/>
          </p:cNvGrpSpPr>
          <p:nvPr/>
        </p:nvGrpSpPr>
        <p:grpSpPr bwMode="auto">
          <a:xfrm>
            <a:off x="2206612" y="3632183"/>
            <a:ext cx="11112" cy="485775"/>
            <a:chOff x="1405" y="2370"/>
            <a:chExt cx="7" cy="322"/>
          </a:xfrm>
        </p:grpSpPr>
        <p:sp>
          <p:nvSpPr>
            <p:cNvPr id="52634" name="Oval 410"/>
            <p:cNvSpPr>
              <a:spLocks noChangeArrowheads="1"/>
            </p:cNvSpPr>
            <p:nvPr/>
          </p:nvSpPr>
          <p:spPr bwMode="auto">
            <a:xfrm>
              <a:off x="1405" y="2612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5" name="Oval 411"/>
            <p:cNvSpPr>
              <a:spLocks noChangeArrowheads="1"/>
            </p:cNvSpPr>
            <p:nvPr/>
          </p:nvSpPr>
          <p:spPr bwMode="auto">
            <a:xfrm>
              <a:off x="1405" y="2658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6" name="Oval 412"/>
            <p:cNvSpPr>
              <a:spLocks noChangeArrowheads="1"/>
            </p:cNvSpPr>
            <p:nvPr/>
          </p:nvSpPr>
          <p:spPr bwMode="auto">
            <a:xfrm>
              <a:off x="1405" y="2672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7" name="Oval 413"/>
            <p:cNvSpPr>
              <a:spLocks noChangeArrowheads="1"/>
            </p:cNvSpPr>
            <p:nvPr/>
          </p:nvSpPr>
          <p:spPr bwMode="auto">
            <a:xfrm>
              <a:off x="1405" y="2685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8" name="Oval 414"/>
            <p:cNvSpPr>
              <a:spLocks noChangeArrowheads="1"/>
            </p:cNvSpPr>
            <p:nvPr/>
          </p:nvSpPr>
          <p:spPr bwMode="auto">
            <a:xfrm>
              <a:off x="1405" y="2441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9" name="Oval 415"/>
            <p:cNvSpPr>
              <a:spLocks noChangeArrowheads="1"/>
            </p:cNvSpPr>
            <p:nvPr/>
          </p:nvSpPr>
          <p:spPr bwMode="auto">
            <a:xfrm>
              <a:off x="1405" y="2401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0" name="Oval 416"/>
            <p:cNvSpPr>
              <a:spLocks noChangeArrowheads="1"/>
            </p:cNvSpPr>
            <p:nvPr/>
          </p:nvSpPr>
          <p:spPr bwMode="auto">
            <a:xfrm>
              <a:off x="1405" y="2386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1" name="Oval 417"/>
            <p:cNvSpPr>
              <a:spLocks noChangeArrowheads="1"/>
            </p:cNvSpPr>
            <p:nvPr/>
          </p:nvSpPr>
          <p:spPr bwMode="auto">
            <a:xfrm>
              <a:off x="1405" y="2370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51" name="Group 427"/>
          <p:cNvGrpSpPr>
            <a:grpSpLocks/>
          </p:cNvGrpSpPr>
          <p:nvPr/>
        </p:nvGrpSpPr>
        <p:grpSpPr bwMode="auto">
          <a:xfrm>
            <a:off x="2630474" y="3614721"/>
            <a:ext cx="9525" cy="444500"/>
            <a:chOff x="1672" y="2359"/>
            <a:chExt cx="6" cy="294"/>
          </a:xfrm>
        </p:grpSpPr>
        <p:sp>
          <p:nvSpPr>
            <p:cNvPr id="52643" name="Oval 419"/>
            <p:cNvSpPr>
              <a:spLocks noChangeArrowheads="1"/>
            </p:cNvSpPr>
            <p:nvPr/>
          </p:nvSpPr>
          <p:spPr bwMode="auto">
            <a:xfrm>
              <a:off x="1672" y="2579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4" name="Oval 420"/>
            <p:cNvSpPr>
              <a:spLocks noChangeArrowheads="1"/>
            </p:cNvSpPr>
            <p:nvPr/>
          </p:nvSpPr>
          <p:spPr bwMode="auto">
            <a:xfrm>
              <a:off x="1672" y="2622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5" name="Oval 421"/>
            <p:cNvSpPr>
              <a:spLocks noChangeArrowheads="1"/>
            </p:cNvSpPr>
            <p:nvPr/>
          </p:nvSpPr>
          <p:spPr bwMode="auto">
            <a:xfrm>
              <a:off x="1672" y="2634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6" name="Oval 422"/>
            <p:cNvSpPr>
              <a:spLocks noChangeArrowheads="1"/>
            </p:cNvSpPr>
            <p:nvPr/>
          </p:nvSpPr>
          <p:spPr bwMode="auto">
            <a:xfrm>
              <a:off x="1672" y="2646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7" name="Oval 423"/>
            <p:cNvSpPr>
              <a:spLocks noChangeArrowheads="1"/>
            </p:cNvSpPr>
            <p:nvPr/>
          </p:nvSpPr>
          <p:spPr bwMode="auto">
            <a:xfrm>
              <a:off x="1672" y="2423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8" name="Oval 424"/>
            <p:cNvSpPr>
              <a:spLocks noChangeArrowheads="1"/>
            </p:cNvSpPr>
            <p:nvPr/>
          </p:nvSpPr>
          <p:spPr bwMode="auto">
            <a:xfrm>
              <a:off x="1672" y="2387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9" name="Oval 425"/>
            <p:cNvSpPr>
              <a:spLocks noChangeArrowheads="1"/>
            </p:cNvSpPr>
            <p:nvPr/>
          </p:nvSpPr>
          <p:spPr bwMode="auto">
            <a:xfrm>
              <a:off x="1672" y="2373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0" name="Oval 426"/>
            <p:cNvSpPr>
              <a:spLocks noChangeArrowheads="1"/>
            </p:cNvSpPr>
            <p:nvPr/>
          </p:nvSpPr>
          <p:spPr bwMode="auto">
            <a:xfrm>
              <a:off x="1672" y="2359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54" name="Group 430"/>
          <p:cNvGrpSpPr>
            <a:grpSpLocks/>
          </p:cNvGrpSpPr>
          <p:nvPr/>
        </p:nvGrpSpPr>
        <p:grpSpPr bwMode="auto">
          <a:xfrm>
            <a:off x="2233599" y="3719496"/>
            <a:ext cx="19050" cy="53975"/>
            <a:chOff x="1422" y="2428"/>
            <a:chExt cx="12" cy="36"/>
          </a:xfrm>
        </p:grpSpPr>
        <p:sp>
          <p:nvSpPr>
            <p:cNvPr id="52652" name="Freeform 428"/>
            <p:cNvSpPr>
              <a:spLocks/>
            </p:cNvSpPr>
            <p:nvPr/>
          </p:nvSpPr>
          <p:spPr bwMode="auto">
            <a:xfrm>
              <a:off x="1422" y="2437"/>
              <a:ext cx="9" cy="2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0"/>
                </a:cxn>
                <a:cxn ang="0">
                  <a:pos x="0" y="211"/>
                </a:cxn>
                <a:cxn ang="0">
                  <a:pos x="70" y="214"/>
                </a:cxn>
                <a:cxn ang="0">
                  <a:pos x="70" y="0"/>
                </a:cxn>
              </a:cxnLst>
              <a:rect l="0" t="0" r="r" b="b"/>
              <a:pathLst>
                <a:path w="70" h="214">
                  <a:moveTo>
                    <a:pt x="70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70" y="2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3" name="Freeform 429"/>
            <p:cNvSpPr>
              <a:spLocks/>
            </p:cNvSpPr>
            <p:nvPr/>
          </p:nvSpPr>
          <p:spPr bwMode="auto">
            <a:xfrm>
              <a:off x="1423" y="2428"/>
              <a:ext cx="11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55"/>
                </a:cxn>
                <a:cxn ang="0">
                  <a:pos x="0" y="58"/>
                </a:cxn>
                <a:cxn ang="0">
                  <a:pos x="0" y="281"/>
                </a:cxn>
                <a:cxn ang="0">
                  <a:pos x="25" y="291"/>
                </a:cxn>
                <a:cxn ang="0">
                  <a:pos x="25" y="77"/>
                </a:cxn>
                <a:cxn ang="0">
                  <a:pos x="63" y="77"/>
                </a:cxn>
                <a:cxn ang="0">
                  <a:pos x="63" y="284"/>
                </a:cxn>
                <a:cxn ang="0">
                  <a:pos x="86" y="288"/>
                </a:cxn>
                <a:cxn ang="0">
                  <a:pos x="86" y="58"/>
                </a:cxn>
                <a:cxn ang="0">
                  <a:pos x="63" y="48"/>
                </a:cxn>
                <a:cxn ang="0">
                  <a:pos x="67" y="0"/>
                </a:cxn>
                <a:cxn ang="0">
                  <a:pos x="13" y="0"/>
                </a:cxn>
              </a:cxnLst>
              <a:rect l="0" t="0" r="r" b="b"/>
              <a:pathLst>
                <a:path w="86" h="291">
                  <a:moveTo>
                    <a:pt x="13" y="0"/>
                  </a:moveTo>
                  <a:lnTo>
                    <a:pt x="16" y="55"/>
                  </a:lnTo>
                  <a:lnTo>
                    <a:pt x="0" y="58"/>
                  </a:lnTo>
                  <a:lnTo>
                    <a:pt x="0" y="281"/>
                  </a:lnTo>
                  <a:lnTo>
                    <a:pt x="25" y="291"/>
                  </a:lnTo>
                  <a:lnTo>
                    <a:pt x="25" y="77"/>
                  </a:lnTo>
                  <a:lnTo>
                    <a:pt x="63" y="77"/>
                  </a:lnTo>
                  <a:lnTo>
                    <a:pt x="63" y="284"/>
                  </a:lnTo>
                  <a:lnTo>
                    <a:pt x="86" y="288"/>
                  </a:lnTo>
                  <a:lnTo>
                    <a:pt x="86" y="58"/>
                  </a:lnTo>
                  <a:lnTo>
                    <a:pt x="63" y="48"/>
                  </a:lnTo>
                  <a:lnTo>
                    <a:pt x="6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69" name="Group 445"/>
          <p:cNvGrpSpPr>
            <a:grpSpLocks/>
          </p:cNvGrpSpPr>
          <p:nvPr/>
        </p:nvGrpSpPr>
        <p:grpSpPr bwMode="auto">
          <a:xfrm>
            <a:off x="2266937" y="3675046"/>
            <a:ext cx="11112" cy="123825"/>
            <a:chOff x="1443" y="2399"/>
            <a:chExt cx="7" cy="82"/>
          </a:xfrm>
        </p:grpSpPr>
        <p:sp>
          <p:nvSpPr>
            <p:cNvPr id="52655" name="Rectangle 431"/>
            <p:cNvSpPr>
              <a:spLocks noChangeArrowheads="1"/>
            </p:cNvSpPr>
            <p:nvPr/>
          </p:nvSpPr>
          <p:spPr bwMode="auto">
            <a:xfrm>
              <a:off x="1445" y="2399"/>
              <a:ext cx="4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6" name="Rectangle 432"/>
            <p:cNvSpPr>
              <a:spLocks noChangeArrowheads="1"/>
            </p:cNvSpPr>
            <p:nvPr/>
          </p:nvSpPr>
          <p:spPr bwMode="auto">
            <a:xfrm>
              <a:off x="1444" y="240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7" name="Rectangle 433"/>
            <p:cNvSpPr>
              <a:spLocks noChangeArrowheads="1"/>
            </p:cNvSpPr>
            <p:nvPr/>
          </p:nvSpPr>
          <p:spPr bwMode="auto">
            <a:xfrm>
              <a:off x="1443" y="2407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8" name="Rectangle 434"/>
            <p:cNvSpPr>
              <a:spLocks noChangeArrowheads="1"/>
            </p:cNvSpPr>
            <p:nvPr/>
          </p:nvSpPr>
          <p:spPr bwMode="auto">
            <a:xfrm>
              <a:off x="1444" y="241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9" name="Rectangle 435"/>
            <p:cNvSpPr>
              <a:spLocks noChangeArrowheads="1"/>
            </p:cNvSpPr>
            <p:nvPr/>
          </p:nvSpPr>
          <p:spPr bwMode="auto">
            <a:xfrm>
              <a:off x="1444" y="242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0" name="Rectangle 436"/>
            <p:cNvSpPr>
              <a:spLocks noChangeArrowheads="1"/>
            </p:cNvSpPr>
            <p:nvPr/>
          </p:nvSpPr>
          <p:spPr bwMode="auto">
            <a:xfrm>
              <a:off x="1444" y="242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1" name="Rectangle 437"/>
            <p:cNvSpPr>
              <a:spLocks noChangeArrowheads="1"/>
            </p:cNvSpPr>
            <p:nvPr/>
          </p:nvSpPr>
          <p:spPr bwMode="auto">
            <a:xfrm>
              <a:off x="1443" y="243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2" name="Rectangle 438"/>
            <p:cNvSpPr>
              <a:spLocks noChangeArrowheads="1"/>
            </p:cNvSpPr>
            <p:nvPr/>
          </p:nvSpPr>
          <p:spPr bwMode="auto">
            <a:xfrm>
              <a:off x="1444" y="2439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3" name="Rectangle 439"/>
            <p:cNvSpPr>
              <a:spLocks noChangeArrowheads="1"/>
            </p:cNvSpPr>
            <p:nvPr/>
          </p:nvSpPr>
          <p:spPr bwMode="auto">
            <a:xfrm>
              <a:off x="1444" y="244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4" name="Rectangle 440"/>
            <p:cNvSpPr>
              <a:spLocks noChangeArrowheads="1"/>
            </p:cNvSpPr>
            <p:nvPr/>
          </p:nvSpPr>
          <p:spPr bwMode="auto">
            <a:xfrm>
              <a:off x="1444" y="245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5" name="Rectangle 441"/>
            <p:cNvSpPr>
              <a:spLocks noChangeArrowheads="1"/>
            </p:cNvSpPr>
            <p:nvPr/>
          </p:nvSpPr>
          <p:spPr bwMode="auto">
            <a:xfrm>
              <a:off x="1444" y="245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6" name="Rectangle 442"/>
            <p:cNvSpPr>
              <a:spLocks noChangeArrowheads="1"/>
            </p:cNvSpPr>
            <p:nvPr/>
          </p:nvSpPr>
          <p:spPr bwMode="auto">
            <a:xfrm>
              <a:off x="1443" y="2463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7" name="Rectangle 443"/>
            <p:cNvSpPr>
              <a:spLocks noChangeArrowheads="1"/>
            </p:cNvSpPr>
            <p:nvPr/>
          </p:nvSpPr>
          <p:spPr bwMode="auto">
            <a:xfrm>
              <a:off x="1443" y="246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8" name="Rectangle 444"/>
            <p:cNvSpPr>
              <a:spLocks noChangeArrowheads="1"/>
            </p:cNvSpPr>
            <p:nvPr/>
          </p:nvSpPr>
          <p:spPr bwMode="auto">
            <a:xfrm>
              <a:off x="1443" y="247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84" name="Group 460"/>
          <p:cNvGrpSpPr>
            <a:grpSpLocks/>
          </p:cNvGrpSpPr>
          <p:nvPr/>
        </p:nvGrpSpPr>
        <p:grpSpPr bwMode="auto">
          <a:xfrm>
            <a:off x="2298687" y="3675046"/>
            <a:ext cx="11112" cy="122237"/>
            <a:chOff x="1463" y="2399"/>
            <a:chExt cx="7" cy="81"/>
          </a:xfrm>
        </p:grpSpPr>
        <p:sp>
          <p:nvSpPr>
            <p:cNvPr id="52670" name="Rectangle 446"/>
            <p:cNvSpPr>
              <a:spLocks noChangeArrowheads="1"/>
            </p:cNvSpPr>
            <p:nvPr/>
          </p:nvSpPr>
          <p:spPr bwMode="auto">
            <a:xfrm>
              <a:off x="1465" y="2399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1" name="Rectangle 447"/>
            <p:cNvSpPr>
              <a:spLocks noChangeArrowheads="1"/>
            </p:cNvSpPr>
            <p:nvPr/>
          </p:nvSpPr>
          <p:spPr bwMode="auto">
            <a:xfrm>
              <a:off x="1464" y="2401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2" name="Rectangle 448"/>
            <p:cNvSpPr>
              <a:spLocks noChangeArrowheads="1"/>
            </p:cNvSpPr>
            <p:nvPr/>
          </p:nvSpPr>
          <p:spPr bwMode="auto">
            <a:xfrm>
              <a:off x="1463" y="240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3" name="Rectangle 449"/>
            <p:cNvSpPr>
              <a:spLocks noChangeArrowheads="1"/>
            </p:cNvSpPr>
            <p:nvPr/>
          </p:nvSpPr>
          <p:spPr bwMode="auto">
            <a:xfrm>
              <a:off x="1464" y="2413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4" name="Rectangle 450"/>
            <p:cNvSpPr>
              <a:spLocks noChangeArrowheads="1"/>
            </p:cNvSpPr>
            <p:nvPr/>
          </p:nvSpPr>
          <p:spPr bwMode="auto">
            <a:xfrm>
              <a:off x="1464" y="2419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5" name="Rectangle 451"/>
            <p:cNvSpPr>
              <a:spLocks noChangeArrowheads="1"/>
            </p:cNvSpPr>
            <p:nvPr/>
          </p:nvSpPr>
          <p:spPr bwMode="auto">
            <a:xfrm>
              <a:off x="1464" y="242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6" name="Rectangle 452"/>
            <p:cNvSpPr>
              <a:spLocks noChangeArrowheads="1"/>
            </p:cNvSpPr>
            <p:nvPr/>
          </p:nvSpPr>
          <p:spPr bwMode="auto">
            <a:xfrm>
              <a:off x="1463" y="243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7" name="Rectangle 453"/>
            <p:cNvSpPr>
              <a:spLocks noChangeArrowheads="1"/>
            </p:cNvSpPr>
            <p:nvPr/>
          </p:nvSpPr>
          <p:spPr bwMode="auto">
            <a:xfrm>
              <a:off x="1464" y="2438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8" name="Rectangle 454"/>
            <p:cNvSpPr>
              <a:spLocks noChangeArrowheads="1"/>
            </p:cNvSpPr>
            <p:nvPr/>
          </p:nvSpPr>
          <p:spPr bwMode="auto">
            <a:xfrm>
              <a:off x="1464" y="244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9" name="Rectangle 455"/>
            <p:cNvSpPr>
              <a:spLocks noChangeArrowheads="1"/>
            </p:cNvSpPr>
            <p:nvPr/>
          </p:nvSpPr>
          <p:spPr bwMode="auto">
            <a:xfrm>
              <a:off x="1464" y="245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0" name="Rectangle 456"/>
            <p:cNvSpPr>
              <a:spLocks noChangeArrowheads="1"/>
            </p:cNvSpPr>
            <p:nvPr/>
          </p:nvSpPr>
          <p:spPr bwMode="auto">
            <a:xfrm>
              <a:off x="1464" y="245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1" name="Rectangle 457"/>
            <p:cNvSpPr>
              <a:spLocks noChangeArrowheads="1"/>
            </p:cNvSpPr>
            <p:nvPr/>
          </p:nvSpPr>
          <p:spPr bwMode="auto">
            <a:xfrm>
              <a:off x="1463" y="246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2" name="Rectangle 458"/>
            <p:cNvSpPr>
              <a:spLocks noChangeArrowheads="1"/>
            </p:cNvSpPr>
            <p:nvPr/>
          </p:nvSpPr>
          <p:spPr bwMode="auto">
            <a:xfrm>
              <a:off x="1463" y="246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3" name="Rectangle 459"/>
            <p:cNvSpPr>
              <a:spLocks noChangeArrowheads="1"/>
            </p:cNvSpPr>
            <p:nvPr/>
          </p:nvSpPr>
          <p:spPr bwMode="auto">
            <a:xfrm>
              <a:off x="1463" y="247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99" name="Group 475"/>
          <p:cNvGrpSpPr>
            <a:grpSpLocks/>
          </p:cNvGrpSpPr>
          <p:nvPr/>
        </p:nvGrpSpPr>
        <p:grpSpPr bwMode="auto">
          <a:xfrm>
            <a:off x="2328849" y="3673458"/>
            <a:ext cx="11113" cy="122238"/>
            <a:chOff x="1482" y="2397"/>
            <a:chExt cx="7" cy="82"/>
          </a:xfrm>
        </p:grpSpPr>
        <p:sp>
          <p:nvSpPr>
            <p:cNvPr id="52685" name="Rectangle 461"/>
            <p:cNvSpPr>
              <a:spLocks noChangeArrowheads="1"/>
            </p:cNvSpPr>
            <p:nvPr/>
          </p:nvSpPr>
          <p:spPr bwMode="auto">
            <a:xfrm>
              <a:off x="1483" y="2397"/>
              <a:ext cx="5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6" name="Rectangle 462"/>
            <p:cNvSpPr>
              <a:spLocks noChangeArrowheads="1"/>
            </p:cNvSpPr>
            <p:nvPr/>
          </p:nvSpPr>
          <p:spPr bwMode="auto">
            <a:xfrm>
              <a:off x="1482" y="239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7" name="Rectangle 463"/>
            <p:cNvSpPr>
              <a:spLocks noChangeArrowheads="1"/>
            </p:cNvSpPr>
            <p:nvPr/>
          </p:nvSpPr>
          <p:spPr bwMode="auto">
            <a:xfrm>
              <a:off x="1482" y="240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8" name="Rectangle 464"/>
            <p:cNvSpPr>
              <a:spLocks noChangeArrowheads="1"/>
            </p:cNvSpPr>
            <p:nvPr/>
          </p:nvSpPr>
          <p:spPr bwMode="auto">
            <a:xfrm>
              <a:off x="1482" y="241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9" name="Rectangle 465"/>
            <p:cNvSpPr>
              <a:spLocks noChangeArrowheads="1"/>
            </p:cNvSpPr>
            <p:nvPr/>
          </p:nvSpPr>
          <p:spPr bwMode="auto">
            <a:xfrm>
              <a:off x="1482" y="2417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0" name="Rectangle 466"/>
            <p:cNvSpPr>
              <a:spLocks noChangeArrowheads="1"/>
            </p:cNvSpPr>
            <p:nvPr/>
          </p:nvSpPr>
          <p:spPr bwMode="auto">
            <a:xfrm>
              <a:off x="1482" y="2423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1" name="Rectangle 467"/>
            <p:cNvSpPr>
              <a:spLocks noChangeArrowheads="1"/>
            </p:cNvSpPr>
            <p:nvPr/>
          </p:nvSpPr>
          <p:spPr bwMode="auto">
            <a:xfrm>
              <a:off x="1482" y="243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2" name="Rectangle 468"/>
            <p:cNvSpPr>
              <a:spLocks noChangeArrowheads="1"/>
            </p:cNvSpPr>
            <p:nvPr/>
          </p:nvSpPr>
          <p:spPr bwMode="auto">
            <a:xfrm>
              <a:off x="1482" y="2436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3" name="Rectangle 469"/>
            <p:cNvSpPr>
              <a:spLocks noChangeArrowheads="1"/>
            </p:cNvSpPr>
            <p:nvPr/>
          </p:nvSpPr>
          <p:spPr bwMode="auto">
            <a:xfrm>
              <a:off x="1482" y="2443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4" name="Rectangle 470"/>
            <p:cNvSpPr>
              <a:spLocks noChangeArrowheads="1"/>
            </p:cNvSpPr>
            <p:nvPr/>
          </p:nvSpPr>
          <p:spPr bwMode="auto">
            <a:xfrm>
              <a:off x="1482" y="2449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5" name="Rectangle 471"/>
            <p:cNvSpPr>
              <a:spLocks noChangeArrowheads="1"/>
            </p:cNvSpPr>
            <p:nvPr/>
          </p:nvSpPr>
          <p:spPr bwMode="auto">
            <a:xfrm>
              <a:off x="1482" y="245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6" name="Rectangle 472"/>
            <p:cNvSpPr>
              <a:spLocks noChangeArrowheads="1"/>
            </p:cNvSpPr>
            <p:nvPr/>
          </p:nvSpPr>
          <p:spPr bwMode="auto">
            <a:xfrm>
              <a:off x="1482" y="246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7" name="Rectangle 473"/>
            <p:cNvSpPr>
              <a:spLocks noChangeArrowheads="1"/>
            </p:cNvSpPr>
            <p:nvPr/>
          </p:nvSpPr>
          <p:spPr bwMode="auto">
            <a:xfrm>
              <a:off x="1482" y="246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8" name="Rectangle 474"/>
            <p:cNvSpPr>
              <a:spLocks noChangeArrowheads="1"/>
            </p:cNvSpPr>
            <p:nvPr/>
          </p:nvSpPr>
          <p:spPr bwMode="auto">
            <a:xfrm>
              <a:off x="1482" y="2473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14" name="Group 490"/>
          <p:cNvGrpSpPr>
            <a:grpSpLocks/>
          </p:cNvGrpSpPr>
          <p:nvPr/>
        </p:nvGrpSpPr>
        <p:grpSpPr bwMode="auto">
          <a:xfrm>
            <a:off x="2359012" y="3671871"/>
            <a:ext cx="11112" cy="122237"/>
            <a:chOff x="1501" y="2396"/>
            <a:chExt cx="7" cy="82"/>
          </a:xfrm>
        </p:grpSpPr>
        <p:sp>
          <p:nvSpPr>
            <p:cNvPr id="52700" name="Rectangle 476"/>
            <p:cNvSpPr>
              <a:spLocks noChangeArrowheads="1"/>
            </p:cNvSpPr>
            <p:nvPr/>
          </p:nvSpPr>
          <p:spPr bwMode="auto">
            <a:xfrm>
              <a:off x="1502" y="2396"/>
              <a:ext cx="5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1" name="Rectangle 477"/>
            <p:cNvSpPr>
              <a:spLocks noChangeArrowheads="1"/>
            </p:cNvSpPr>
            <p:nvPr/>
          </p:nvSpPr>
          <p:spPr bwMode="auto">
            <a:xfrm>
              <a:off x="1501" y="239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2" name="Rectangle 478"/>
            <p:cNvSpPr>
              <a:spLocks noChangeArrowheads="1"/>
            </p:cNvSpPr>
            <p:nvPr/>
          </p:nvSpPr>
          <p:spPr bwMode="auto">
            <a:xfrm>
              <a:off x="1501" y="240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3" name="Rectangle 479"/>
            <p:cNvSpPr>
              <a:spLocks noChangeArrowheads="1"/>
            </p:cNvSpPr>
            <p:nvPr/>
          </p:nvSpPr>
          <p:spPr bwMode="auto">
            <a:xfrm>
              <a:off x="1501" y="2411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4" name="Rectangle 480"/>
            <p:cNvSpPr>
              <a:spLocks noChangeArrowheads="1"/>
            </p:cNvSpPr>
            <p:nvPr/>
          </p:nvSpPr>
          <p:spPr bwMode="auto">
            <a:xfrm>
              <a:off x="1501" y="241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5" name="Rectangle 481"/>
            <p:cNvSpPr>
              <a:spLocks noChangeArrowheads="1"/>
            </p:cNvSpPr>
            <p:nvPr/>
          </p:nvSpPr>
          <p:spPr bwMode="auto">
            <a:xfrm>
              <a:off x="1501" y="2423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6" name="Rectangle 482"/>
            <p:cNvSpPr>
              <a:spLocks noChangeArrowheads="1"/>
            </p:cNvSpPr>
            <p:nvPr/>
          </p:nvSpPr>
          <p:spPr bwMode="auto">
            <a:xfrm>
              <a:off x="1501" y="2429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7" name="Rectangle 483"/>
            <p:cNvSpPr>
              <a:spLocks noChangeArrowheads="1"/>
            </p:cNvSpPr>
            <p:nvPr/>
          </p:nvSpPr>
          <p:spPr bwMode="auto">
            <a:xfrm>
              <a:off x="1501" y="243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8" name="Rectangle 484"/>
            <p:cNvSpPr>
              <a:spLocks noChangeArrowheads="1"/>
            </p:cNvSpPr>
            <p:nvPr/>
          </p:nvSpPr>
          <p:spPr bwMode="auto">
            <a:xfrm>
              <a:off x="1501" y="2442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9" name="Rectangle 485"/>
            <p:cNvSpPr>
              <a:spLocks noChangeArrowheads="1"/>
            </p:cNvSpPr>
            <p:nvPr/>
          </p:nvSpPr>
          <p:spPr bwMode="auto">
            <a:xfrm>
              <a:off x="1501" y="244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0" name="Rectangle 486"/>
            <p:cNvSpPr>
              <a:spLocks noChangeArrowheads="1"/>
            </p:cNvSpPr>
            <p:nvPr/>
          </p:nvSpPr>
          <p:spPr bwMode="auto">
            <a:xfrm>
              <a:off x="1501" y="2454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1" name="Rectangle 487"/>
            <p:cNvSpPr>
              <a:spLocks noChangeArrowheads="1"/>
            </p:cNvSpPr>
            <p:nvPr/>
          </p:nvSpPr>
          <p:spPr bwMode="auto">
            <a:xfrm>
              <a:off x="1501" y="246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2" name="Rectangle 488"/>
            <p:cNvSpPr>
              <a:spLocks noChangeArrowheads="1"/>
            </p:cNvSpPr>
            <p:nvPr/>
          </p:nvSpPr>
          <p:spPr bwMode="auto">
            <a:xfrm>
              <a:off x="1501" y="2466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3" name="Rectangle 489"/>
            <p:cNvSpPr>
              <a:spLocks noChangeArrowheads="1"/>
            </p:cNvSpPr>
            <p:nvPr/>
          </p:nvSpPr>
          <p:spPr bwMode="auto">
            <a:xfrm>
              <a:off x="1501" y="2472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29" name="Group 505"/>
          <p:cNvGrpSpPr>
            <a:grpSpLocks/>
          </p:cNvGrpSpPr>
          <p:nvPr/>
        </p:nvGrpSpPr>
        <p:grpSpPr bwMode="auto">
          <a:xfrm>
            <a:off x="2387587" y="3671871"/>
            <a:ext cx="11112" cy="122237"/>
            <a:chOff x="1519" y="2396"/>
            <a:chExt cx="7" cy="81"/>
          </a:xfrm>
        </p:grpSpPr>
        <p:sp>
          <p:nvSpPr>
            <p:cNvPr id="52715" name="Rectangle 491"/>
            <p:cNvSpPr>
              <a:spLocks noChangeArrowheads="1"/>
            </p:cNvSpPr>
            <p:nvPr/>
          </p:nvSpPr>
          <p:spPr bwMode="auto">
            <a:xfrm>
              <a:off x="1521" y="2396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6" name="Rectangle 492"/>
            <p:cNvSpPr>
              <a:spLocks noChangeArrowheads="1"/>
            </p:cNvSpPr>
            <p:nvPr/>
          </p:nvSpPr>
          <p:spPr bwMode="auto">
            <a:xfrm>
              <a:off x="1520" y="2398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7" name="Rectangle 493"/>
            <p:cNvSpPr>
              <a:spLocks noChangeArrowheads="1"/>
            </p:cNvSpPr>
            <p:nvPr/>
          </p:nvSpPr>
          <p:spPr bwMode="auto">
            <a:xfrm>
              <a:off x="1519" y="240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8" name="Rectangle 494"/>
            <p:cNvSpPr>
              <a:spLocks noChangeArrowheads="1"/>
            </p:cNvSpPr>
            <p:nvPr/>
          </p:nvSpPr>
          <p:spPr bwMode="auto">
            <a:xfrm>
              <a:off x="1520" y="241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9" name="Rectangle 495"/>
            <p:cNvSpPr>
              <a:spLocks noChangeArrowheads="1"/>
            </p:cNvSpPr>
            <p:nvPr/>
          </p:nvSpPr>
          <p:spPr bwMode="auto">
            <a:xfrm>
              <a:off x="1520" y="241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0" name="Rectangle 496"/>
            <p:cNvSpPr>
              <a:spLocks noChangeArrowheads="1"/>
            </p:cNvSpPr>
            <p:nvPr/>
          </p:nvSpPr>
          <p:spPr bwMode="auto">
            <a:xfrm>
              <a:off x="1520" y="2422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1" name="Rectangle 497"/>
            <p:cNvSpPr>
              <a:spLocks noChangeArrowheads="1"/>
            </p:cNvSpPr>
            <p:nvPr/>
          </p:nvSpPr>
          <p:spPr bwMode="auto">
            <a:xfrm>
              <a:off x="1519" y="2429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2" name="Rectangle 498"/>
            <p:cNvSpPr>
              <a:spLocks noChangeArrowheads="1"/>
            </p:cNvSpPr>
            <p:nvPr/>
          </p:nvSpPr>
          <p:spPr bwMode="auto">
            <a:xfrm>
              <a:off x="1520" y="243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3" name="Rectangle 499"/>
            <p:cNvSpPr>
              <a:spLocks noChangeArrowheads="1"/>
            </p:cNvSpPr>
            <p:nvPr/>
          </p:nvSpPr>
          <p:spPr bwMode="auto">
            <a:xfrm>
              <a:off x="1520" y="244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4" name="Rectangle 500"/>
            <p:cNvSpPr>
              <a:spLocks noChangeArrowheads="1"/>
            </p:cNvSpPr>
            <p:nvPr/>
          </p:nvSpPr>
          <p:spPr bwMode="auto">
            <a:xfrm>
              <a:off x="1520" y="244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5" name="Rectangle 501"/>
            <p:cNvSpPr>
              <a:spLocks noChangeArrowheads="1"/>
            </p:cNvSpPr>
            <p:nvPr/>
          </p:nvSpPr>
          <p:spPr bwMode="auto">
            <a:xfrm>
              <a:off x="1520" y="2453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6" name="Rectangle 502"/>
            <p:cNvSpPr>
              <a:spLocks noChangeArrowheads="1"/>
            </p:cNvSpPr>
            <p:nvPr/>
          </p:nvSpPr>
          <p:spPr bwMode="auto">
            <a:xfrm>
              <a:off x="1519" y="245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7" name="Rectangle 503"/>
            <p:cNvSpPr>
              <a:spLocks noChangeArrowheads="1"/>
            </p:cNvSpPr>
            <p:nvPr/>
          </p:nvSpPr>
          <p:spPr bwMode="auto">
            <a:xfrm>
              <a:off x="1519" y="246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8" name="Rectangle 504"/>
            <p:cNvSpPr>
              <a:spLocks noChangeArrowheads="1"/>
            </p:cNvSpPr>
            <p:nvPr/>
          </p:nvSpPr>
          <p:spPr bwMode="auto">
            <a:xfrm>
              <a:off x="1519" y="247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44" name="Group 520"/>
          <p:cNvGrpSpPr>
            <a:grpSpLocks/>
          </p:cNvGrpSpPr>
          <p:nvPr/>
        </p:nvGrpSpPr>
        <p:grpSpPr bwMode="auto">
          <a:xfrm>
            <a:off x="2417749" y="3670283"/>
            <a:ext cx="11113" cy="122238"/>
            <a:chOff x="1538" y="2395"/>
            <a:chExt cx="7" cy="81"/>
          </a:xfrm>
        </p:grpSpPr>
        <p:sp>
          <p:nvSpPr>
            <p:cNvPr id="52730" name="Rectangle 506"/>
            <p:cNvSpPr>
              <a:spLocks noChangeArrowheads="1"/>
            </p:cNvSpPr>
            <p:nvPr/>
          </p:nvSpPr>
          <p:spPr bwMode="auto">
            <a:xfrm>
              <a:off x="1540" y="2395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1" name="Rectangle 507"/>
            <p:cNvSpPr>
              <a:spLocks noChangeArrowheads="1"/>
            </p:cNvSpPr>
            <p:nvPr/>
          </p:nvSpPr>
          <p:spPr bwMode="auto">
            <a:xfrm>
              <a:off x="1538" y="239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2" name="Rectangle 508"/>
            <p:cNvSpPr>
              <a:spLocks noChangeArrowheads="1"/>
            </p:cNvSpPr>
            <p:nvPr/>
          </p:nvSpPr>
          <p:spPr bwMode="auto">
            <a:xfrm>
              <a:off x="1538" y="2403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3" name="Rectangle 509"/>
            <p:cNvSpPr>
              <a:spLocks noChangeArrowheads="1"/>
            </p:cNvSpPr>
            <p:nvPr/>
          </p:nvSpPr>
          <p:spPr bwMode="auto">
            <a:xfrm>
              <a:off x="1538" y="240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4" name="Rectangle 510"/>
            <p:cNvSpPr>
              <a:spLocks noChangeArrowheads="1"/>
            </p:cNvSpPr>
            <p:nvPr/>
          </p:nvSpPr>
          <p:spPr bwMode="auto">
            <a:xfrm>
              <a:off x="1538" y="241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5" name="Rectangle 511"/>
            <p:cNvSpPr>
              <a:spLocks noChangeArrowheads="1"/>
            </p:cNvSpPr>
            <p:nvPr/>
          </p:nvSpPr>
          <p:spPr bwMode="auto">
            <a:xfrm>
              <a:off x="1538" y="242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6" name="Rectangle 512"/>
            <p:cNvSpPr>
              <a:spLocks noChangeArrowheads="1"/>
            </p:cNvSpPr>
            <p:nvPr/>
          </p:nvSpPr>
          <p:spPr bwMode="auto">
            <a:xfrm>
              <a:off x="1538" y="242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7" name="Rectangle 513"/>
            <p:cNvSpPr>
              <a:spLocks noChangeArrowheads="1"/>
            </p:cNvSpPr>
            <p:nvPr/>
          </p:nvSpPr>
          <p:spPr bwMode="auto">
            <a:xfrm>
              <a:off x="1538" y="2434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8" name="Rectangle 514"/>
            <p:cNvSpPr>
              <a:spLocks noChangeArrowheads="1"/>
            </p:cNvSpPr>
            <p:nvPr/>
          </p:nvSpPr>
          <p:spPr bwMode="auto">
            <a:xfrm>
              <a:off x="1538" y="2440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9" name="Rectangle 515"/>
            <p:cNvSpPr>
              <a:spLocks noChangeArrowheads="1"/>
            </p:cNvSpPr>
            <p:nvPr/>
          </p:nvSpPr>
          <p:spPr bwMode="auto">
            <a:xfrm>
              <a:off x="1538" y="2446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0" name="Rectangle 516"/>
            <p:cNvSpPr>
              <a:spLocks noChangeArrowheads="1"/>
            </p:cNvSpPr>
            <p:nvPr/>
          </p:nvSpPr>
          <p:spPr bwMode="auto">
            <a:xfrm>
              <a:off x="1538" y="245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1" name="Rectangle 517"/>
            <p:cNvSpPr>
              <a:spLocks noChangeArrowheads="1"/>
            </p:cNvSpPr>
            <p:nvPr/>
          </p:nvSpPr>
          <p:spPr bwMode="auto">
            <a:xfrm>
              <a:off x="1538" y="2458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2" name="Rectangle 518"/>
            <p:cNvSpPr>
              <a:spLocks noChangeArrowheads="1"/>
            </p:cNvSpPr>
            <p:nvPr/>
          </p:nvSpPr>
          <p:spPr bwMode="auto">
            <a:xfrm>
              <a:off x="1538" y="246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3" name="Rectangle 519"/>
            <p:cNvSpPr>
              <a:spLocks noChangeArrowheads="1"/>
            </p:cNvSpPr>
            <p:nvPr/>
          </p:nvSpPr>
          <p:spPr bwMode="auto">
            <a:xfrm>
              <a:off x="1538" y="247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59" name="Group 535"/>
          <p:cNvGrpSpPr>
            <a:grpSpLocks/>
          </p:cNvGrpSpPr>
          <p:nvPr/>
        </p:nvGrpSpPr>
        <p:grpSpPr bwMode="auto">
          <a:xfrm>
            <a:off x="2444737" y="3667108"/>
            <a:ext cx="9525" cy="120650"/>
            <a:chOff x="1555" y="2393"/>
            <a:chExt cx="6" cy="80"/>
          </a:xfrm>
        </p:grpSpPr>
        <p:sp>
          <p:nvSpPr>
            <p:cNvPr id="52745" name="Rectangle 521"/>
            <p:cNvSpPr>
              <a:spLocks noChangeArrowheads="1"/>
            </p:cNvSpPr>
            <p:nvPr/>
          </p:nvSpPr>
          <p:spPr bwMode="auto">
            <a:xfrm>
              <a:off x="1557" y="2393"/>
              <a:ext cx="3" cy="8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6" name="Rectangle 522"/>
            <p:cNvSpPr>
              <a:spLocks noChangeArrowheads="1"/>
            </p:cNvSpPr>
            <p:nvPr/>
          </p:nvSpPr>
          <p:spPr bwMode="auto">
            <a:xfrm>
              <a:off x="1556" y="2395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7" name="Rectangle 523"/>
            <p:cNvSpPr>
              <a:spLocks noChangeArrowheads="1"/>
            </p:cNvSpPr>
            <p:nvPr/>
          </p:nvSpPr>
          <p:spPr bwMode="auto">
            <a:xfrm>
              <a:off x="1555" y="240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8" name="Rectangle 524"/>
            <p:cNvSpPr>
              <a:spLocks noChangeArrowheads="1"/>
            </p:cNvSpPr>
            <p:nvPr/>
          </p:nvSpPr>
          <p:spPr bwMode="auto">
            <a:xfrm>
              <a:off x="1556" y="240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9" name="Rectangle 525"/>
            <p:cNvSpPr>
              <a:spLocks noChangeArrowheads="1"/>
            </p:cNvSpPr>
            <p:nvPr/>
          </p:nvSpPr>
          <p:spPr bwMode="auto">
            <a:xfrm>
              <a:off x="1556" y="2413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0" name="Rectangle 526"/>
            <p:cNvSpPr>
              <a:spLocks noChangeArrowheads="1"/>
            </p:cNvSpPr>
            <p:nvPr/>
          </p:nvSpPr>
          <p:spPr bwMode="auto">
            <a:xfrm>
              <a:off x="1556" y="2419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1" name="Rectangle 527"/>
            <p:cNvSpPr>
              <a:spLocks noChangeArrowheads="1"/>
            </p:cNvSpPr>
            <p:nvPr/>
          </p:nvSpPr>
          <p:spPr bwMode="auto">
            <a:xfrm>
              <a:off x="1555" y="242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2" name="Rectangle 528"/>
            <p:cNvSpPr>
              <a:spLocks noChangeArrowheads="1"/>
            </p:cNvSpPr>
            <p:nvPr/>
          </p:nvSpPr>
          <p:spPr bwMode="auto">
            <a:xfrm>
              <a:off x="1556" y="243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3" name="Rectangle 529"/>
            <p:cNvSpPr>
              <a:spLocks noChangeArrowheads="1"/>
            </p:cNvSpPr>
            <p:nvPr/>
          </p:nvSpPr>
          <p:spPr bwMode="auto">
            <a:xfrm>
              <a:off x="1556" y="243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4" name="Rectangle 530"/>
            <p:cNvSpPr>
              <a:spLocks noChangeArrowheads="1"/>
            </p:cNvSpPr>
            <p:nvPr/>
          </p:nvSpPr>
          <p:spPr bwMode="auto">
            <a:xfrm>
              <a:off x="1556" y="244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5" name="Rectangle 531"/>
            <p:cNvSpPr>
              <a:spLocks noChangeArrowheads="1"/>
            </p:cNvSpPr>
            <p:nvPr/>
          </p:nvSpPr>
          <p:spPr bwMode="auto">
            <a:xfrm>
              <a:off x="1556" y="245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6" name="Rectangle 532"/>
            <p:cNvSpPr>
              <a:spLocks noChangeArrowheads="1"/>
            </p:cNvSpPr>
            <p:nvPr/>
          </p:nvSpPr>
          <p:spPr bwMode="auto">
            <a:xfrm>
              <a:off x="1555" y="2456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7" name="Rectangle 533"/>
            <p:cNvSpPr>
              <a:spLocks noChangeArrowheads="1"/>
            </p:cNvSpPr>
            <p:nvPr/>
          </p:nvSpPr>
          <p:spPr bwMode="auto">
            <a:xfrm>
              <a:off x="1555" y="2462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8" name="Rectangle 534"/>
            <p:cNvSpPr>
              <a:spLocks noChangeArrowheads="1"/>
            </p:cNvSpPr>
            <p:nvPr/>
          </p:nvSpPr>
          <p:spPr bwMode="auto">
            <a:xfrm>
              <a:off x="1555" y="246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74" name="Group 550"/>
          <p:cNvGrpSpPr>
            <a:grpSpLocks/>
          </p:cNvGrpSpPr>
          <p:nvPr/>
        </p:nvGrpSpPr>
        <p:grpSpPr bwMode="auto">
          <a:xfrm>
            <a:off x="2471724" y="3667108"/>
            <a:ext cx="7938" cy="119063"/>
            <a:chOff x="1572" y="2393"/>
            <a:chExt cx="5" cy="79"/>
          </a:xfrm>
        </p:grpSpPr>
        <p:sp>
          <p:nvSpPr>
            <p:cNvPr id="52760" name="Rectangle 536"/>
            <p:cNvSpPr>
              <a:spLocks noChangeArrowheads="1"/>
            </p:cNvSpPr>
            <p:nvPr/>
          </p:nvSpPr>
          <p:spPr bwMode="auto">
            <a:xfrm>
              <a:off x="1573" y="2393"/>
              <a:ext cx="4" cy="7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1" name="Rectangle 537"/>
            <p:cNvSpPr>
              <a:spLocks noChangeArrowheads="1"/>
            </p:cNvSpPr>
            <p:nvPr/>
          </p:nvSpPr>
          <p:spPr bwMode="auto">
            <a:xfrm>
              <a:off x="1572" y="2395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2" name="Rectangle 538"/>
            <p:cNvSpPr>
              <a:spLocks noChangeArrowheads="1"/>
            </p:cNvSpPr>
            <p:nvPr/>
          </p:nvSpPr>
          <p:spPr bwMode="auto">
            <a:xfrm>
              <a:off x="1572" y="240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3" name="Rectangle 539"/>
            <p:cNvSpPr>
              <a:spLocks noChangeArrowheads="1"/>
            </p:cNvSpPr>
            <p:nvPr/>
          </p:nvSpPr>
          <p:spPr bwMode="auto">
            <a:xfrm>
              <a:off x="1572" y="240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4" name="Rectangle 540"/>
            <p:cNvSpPr>
              <a:spLocks noChangeArrowheads="1"/>
            </p:cNvSpPr>
            <p:nvPr/>
          </p:nvSpPr>
          <p:spPr bwMode="auto">
            <a:xfrm>
              <a:off x="1572" y="2413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5" name="Rectangle 541"/>
            <p:cNvSpPr>
              <a:spLocks noChangeArrowheads="1"/>
            </p:cNvSpPr>
            <p:nvPr/>
          </p:nvSpPr>
          <p:spPr bwMode="auto">
            <a:xfrm>
              <a:off x="1572" y="2419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6" name="Rectangle 542"/>
            <p:cNvSpPr>
              <a:spLocks noChangeArrowheads="1"/>
            </p:cNvSpPr>
            <p:nvPr/>
          </p:nvSpPr>
          <p:spPr bwMode="auto">
            <a:xfrm>
              <a:off x="1572" y="2425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7" name="Rectangle 543"/>
            <p:cNvSpPr>
              <a:spLocks noChangeArrowheads="1"/>
            </p:cNvSpPr>
            <p:nvPr/>
          </p:nvSpPr>
          <p:spPr bwMode="auto">
            <a:xfrm>
              <a:off x="1572" y="243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8" name="Rectangle 544"/>
            <p:cNvSpPr>
              <a:spLocks noChangeArrowheads="1"/>
            </p:cNvSpPr>
            <p:nvPr/>
          </p:nvSpPr>
          <p:spPr bwMode="auto">
            <a:xfrm>
              <a:off x="1572" y="243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9" name="Rectangle 545"/>
            <p:cNvSpPr>
              <a:spLocks noChangeArrowheads="1"/>
            </p:cNvSpPr>
            <p:nvPr/>
          </p:nvSpPr>
          <p:spPr bwMode="auto">
            <a:xfrm>
              <a:off x="1572" y="2443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0" name="Rectangle 546"/>
            <p:cNvSpPr>
              <a:spLocks noChangeArrowheads="1"/>
            </p:cNvSpPr>
            <p:nvPr/>
          </p:nvSpPr>
          <p:spPr bwMode="auto">
            <a:xfrm>
              <a:off x="1572" y="2449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1" name="Rectangle 547"/>
            <p:cNvSpPr>
              <a:spLocks noChangeArrowheads="1"/>
            </p:cNvSpPr>
            <p:nvPr/>
          </p:nvSpPr>
          <p:spPr bwMode="auto">
            <a:xfrm>
              <a:off x="1572" y="245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2" name="Rectangle 548"/>
            <p:cNvSpPr>
              <a:spLocks noChangeArrowheads="1"/>
            </p:cNvSpPr>
            <p:nvPr/>
          </p:nvSpPr>
          <p:spPr bwMode="auto">
            <a:xfrm>
              <a:off x="1572" y="2460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3" name="Rectangle 549"/>
            <p:cNvSpPr>
              <a:spLocks noChangeArrowheads="1"/>
            </p:cNvSpPr>
            <p:nvPr/>
          </p:nvSpPr>
          <p:spPr bwMode="auto">
            <a:xfrm>
              <a:off x="1572" y="246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89" name="Group 565"/>
          <p:cNvGrpSpPr>
            <a:grpSpLocks/>
          </p:cNvGrpSpPr>
          <p:nvPr/>
        </p:nvGrpSpPr>
        <p:grpSpPr bwMode="auto">
          <a:xfrm>
            <a:off x="2516174" y="3667108"/>
            <a:ext cx="9525" cy="117475"/>
            <a:chOff x="1600" y="2393"/>
            <a:chExt cx="6" cy="78"/>
          </a:xfrm>
        </p:grpSpPr>
        <p:sp>
          <p:nvSpPr>
            <p:cNvPr id="52775" name="Rectangle 551"/>
            <p:cNvSpPr>
              <a:spLocks noChangeArrowheads="1"/>
            </p:cNvSpPr>
            <p:nvPr/>
          </p:nvSpPr>
          <p:spPr bwMode="auto">
            <a:xfrm>
              <a:off x="1602" y="2393"/>
              <a:ext cx="3" cy="7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6" name="Rectangle 552"/>
            <p:cNvSpPr>
              <a:spLocks noChangeArrowheads="1"/>
            </p:cNvSpPr>
            <p:nvPr/>
          </p:nvSpPr>
          <p:spPr bwMode="auto">
            <a:xfrm>
              <a:off x="1601" y="2395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7" name="Rectangle 553"/>
            <p:cNvSpPr>
              <a:spLocks noChangeArrowheads="1"/>
            </p:cNvSpPr>
            <p:nvPr/>
          </p:nvSpPr>
          <p:spPr bwMode="auto">
            <a:xfrm>
              <a:off x="1600" y="240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8" name="Rectangle 554"/>
            <p:cNvSpPr>
              <a:spLocks noChangeArrowheads="1"/>
            </p:cNvSpPr>
            <p:nvPr/>
          </p:nvSpPr>
          <p:spPr bwMode="auto">
            <a:xfrm>
              <a:off x="1601" y="240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9" name="Rectangle 555"/>
            <p:cNvSpPr>
              <a:spLocks noChangeArrowheads="1"/>
            </p:cNvSpPr>
            <p:nvPr/>
          </p:nvSpPr>
          <p:spPr bwMode="auto">
            <a:xfrm>
              <a:off x="1601" y="241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0" name="Rectangle 556"/>
            <p:cNvSpPr>
              <a:spLocks noChangeArrowheads="1"/>
            </p:cNvSpPr>
            <p:nvPr/>
          </p:nvSpPr>
          <p:spPr bwMode="auto">
            <a:xfrm>
              <a:off x="1601" y="241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1" name="Rectangle 557"/>
            <p:cNvSpPr>
              <a:spLocks noChangeArrowheads="1"/>
            </p:cNvSpPr>
            <p:nvPr/>
          </p:nvSpPr>
          <p:spPr bwMode="auto">
            <a:xfrm>
              <a:off x="1600" y="242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2" name="Rectangle 558"/>
            <p:cNvSpPr>
              <a:spLocks noChangeArrowheads="1"/>
            </p:cNvSpPr>
            <p:nvPr/>
          </p:nvSpPr>
          <p:spPr bwMode="auto">
            <a:xfrm>
              <a:off x="1601" y="2430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3" name="Rectangle 559"/>
            <p:cNvSpPr>
              <a:spLocks noChangeArrowheads="1"/>
            </p:cNvSpPr>
            <p:nvPr/>
          </p:nvSpPr>
          <p:spPr bwMode="auto">
            <a:xfrm>
              <a:off x="1601" y="243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4" name="Rectangle 560"/>
            <p:cNvSpPr>
              <a:spLocks noChangeArrowheads="1"/>
            </p:cNvSpPr>
            <p:nvPr/>
          </p:nvSpPr>
          <p:spPr bwMode="auto">
            <a:xfrm>
              <a:off x="1601" y="244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5" name="Rectangle 561"/>
            <p:cNvSpPr>
              <a:spLocks noChangeArrowheads="1"/>
            </p:cNvSpPr>
            <p:nvPr/>
          </p:nvSpPr>
          <p:spPr bwMode="auto">
            <a:xfrm>
              <a:off x="1601" y="244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6" name="Rectangle 562"/>
            <p:cNvSpPr>
              <a:spLocks noChangeArrowheads="1"/>
            </p:cNvSpPr>
            <p:nvPr/>
          </p:nvSpPr>
          <p:spPr bwMode="auto">
            <a:xfrm>
              <a:off x="1600" y="2454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7" name="Rectangle 563"/>
            <p:cNvSpPr>
              <a:spLocks noChangeArrowheads="1"/>
            </p:cNvSpPr>
            <p:nvPr/>
          </p:nvSpPr>
          <p:spPr bwMode="auto">
            <a:xfrm>
              <a:off x="1600" y="246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8" name="Rectangle 564"/>
            <p:cNvSpPr>
              <a:spLocks noChangeArrowheads="1"/>
            </p:cNvSpPr>
            <p:nvPr/>
          </p:nvSpPr>
          <p:spPr bwMode="auto">
            <a:xfrm>
              <a:off x="1600" y="246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09" name="Group 585"/>
          <p:cNvGrpSpPr>
            <a:grpSpLocks/>
          </p:cNvGrpSpPr>
          <p:nvPr/>
        </p:nvGrpSpPr>
        <p:grpSpPr bwMode="auto">
          <a:xfrm>
            <a:off x="2582849" y="3843321"/>
            <a:ext cx="30163" cy="31750"/>
            <a:chOff x="1642" y="2510"/>
            <a:chExt cx="19" cy="21"/>
          </a:xfrm>
        </p:grpSpPr>
        <p:sp>
          <p:nvSpPr>
            <p:cNvPr id="52805" name="Freeform 581"/>
            <p:cNvSpPr>
              <a:spLocks/>
            </p:cNvSpPr>
            <p:nvPr/>
          </p:nvSpPr>
          <p:spPr bwMode="auto">
            <a:xfrm>
              <a:off x="1642" y="2510"/>
              <a:ext cx="19" cy="21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10"/>
                </a:cxn>
                <a:cxn ang="0">
                  <a:pos x="0" y="163"/>
                </a:cxn>
                <a:cxn ang="0">
                  <a:pos x="147" y="153"/>
                </a:cxn>
                <a:cxn ang="0">
                  <a:pos x="147" y="0"/>
                </a:cxn>
              </a:cxnLst>
              <a:rect l="0" t="0" r="r" b="b"/>
              <a:pathLst>
                <a:path w="147" h="163">
                  <a:moveTo>
                    <a:pt x="147" y="0"/>
                  </a:moveTo>
                  <a:lnTo>
                    <a:pt x="0" y="10"/>
                  </a:lnTo>
                  <a:lnTo>
                    <a:pt x="0" y="163"/>
                  </a:lnTo>
                  <a:lnTo>
                    <a:pt x="147" y="15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6" name="Freeform 582"/>
            <p:cNvSpPr>
              <a:spLocks/>
            </p:cNvSpPr>
            <p:nvPr/>
          </p:nvSpPr>
          <p:spPr bwMode="auto">
            <a:xfrm>
              <a:off x="1646" y="2513"/>
              <a:ext cx="12" cy="1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7"/>
                </a:cxn>
                <a:cxn ang="0">
                  <a:pos x="0" y="123"/>
                </a:cxn>
                <a:cxn ang="0">
                  <a:pos x="95" y="115"/>
                </a:cxn>
                <a:cxn ang="0">
                  <a:pos x="95" y="0"/>
                </a:cxn>
              </a:cxnLst>
              <a:rect l="0" t="0" r="r" b="b"/>
              <a:pathLst>
                <a:path w="95" h="123">
                  <a:moveTo>
                    <a:pt x="95" y="0"/>
                  </a:moveTo>
                  <a:lnTo>
                    <a:pt x="0" y="7"/>
                  </a:lnTo>
                  <a:lnTo>
                    <a:pt x="0" y="123"/>
                  </a:lnTo>
                  <a:lnTo>
                    <a:pt x="95" y="1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7" name="Rectangle 583"/>
            <p:cNvSpPr>
              <a:spLocks noChangeArrowheads="1"/>
            </p:cNvSpPr>
            <p:nvPr/>
          </p:nvSpPr>
          <p:spPr bwMode="auto">
            <a:xfrm>
              <a:off x="1650" y="2515"/>
              <a:ext cx="4" cy="5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8" name="Rectangle 584"/>
            <p:cNvSpPr>
              <a:spLocks noChangeArrowheads="1"/>
            </p:cNvSpPr>
            <p:nvPr/>
          </p:nvSpPr>
          <p:spPr bwMode="auto">
            <a:xfrm>
              <a:off x="1651" y="2522"/>
              <a:ext cx="3" cy="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21" name="Group 597"/>
          <p:cNvGrpSpPr>
            <a:grpSpLocks/>
          </p:cNvGrpSpPr>
          <p:nvPr/>
        </p:nvGrpSpPr>
        <p:grpSpPr bwMode="auto">
          <a:xfrm>
            <a:off x="2238362" y="3978258"/>
            <a:ext cx="320675" cy="71438"/>
            <a:chOff x="1425" y="2600"/>
            <a:chExt cx="202" cy="47"/>
          </a:xfrm>
        </p:grpSpPr>
        <p:sp>
          <p:nvSpPr>
            <p:cNvPr id="52810" name="Freeform 586"/>
            <p:cNvSpPr>
              <a:spLocks/>
            </p:cNvSpPr>
            <p:nvPr/>
          </p:nvSpPr>
          <p:spPr bwMode="auto">
            <a:xfrm>
              <a:off x="1622" y="2600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1" name="Freeform 587"/>
            <p:cNvSpPr>
              <a:spLocks/>
            </p:cNvSpPr>
            <p:nvPr/>
          </p:nvSpPr>
          <p:spPr bwMode="auto">
            <a:xfrm>
              <a:off x="1601" y="2603"/>
              <a:ext cx="5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0"/>
                </a:cxn>
                <a:cxn ang="0">
                  <a:pos x="38" y="130"/>
                </a:cxn>
                <a:cxn ang="0">
                  <a:pos x="38" y="0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lnTo>
                    <a:pt x="0" y="3"/>
                  </a:lnTo>
                  <a:lnTo>
                    <a:pt x="0" y="140"/>
                  </a:lnTo>
                  <a:lnTo>
                    <a:pt x="38" y="1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2" name="Freeform 588"/>
            <p:cNvSpPr>
              <a:spLocks/>
            </p:cNvSpPr>
            <p:nvPr/>
          </p:nvSpPr>
          <p:spPr bwMode="auto">
            <a:xfrm>
              <a:off x="1573" y="2607"/>
              <a:ext cx="4" cy="1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"/>
                </a:cxn>
                <a:cxn ang="0">
                  <a:pos x="0" y="141"/>
                </a:cxn>
                <a:cxn ang="0">
                  <a:pos x="37" y="132"/>
                </a:cxn>
                <a:cxn ang="0">
                  <a:pos x="37" y="0"/>
                </a:cxn>
              </a:cxnLst>
              <a:rect l="0" t="0" r="r" b="b"/>
              <a:pathLst>
                <a:path w="37" h="141">
                  <a:moveTo>
                    <a:pt x="37" y="0"/>
                  </a:moveTo>
                  <a:lnTo>
                    <a:pt x="0" y="4"/>
                  </a:lnTo>
                  <a:lnTo>
                    <a:pt x="0" y="141"/>
                  </a:lnTo>
                  <a:lnTo>
                    <a:pt x="37" y="1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3" name="Freeform 589"/>
            <p:cNvSpPr>
              <a:spLocks/>
            </p:cNvSpPr>
            <p:nvPr/>
          </p:nvSpPr>
          <p:spPr bwMode="auto">
            <a:xfrm>
              <a:off x="1556" y="2609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8" y="13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38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8" y="1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4" name="Freeform 590"/>
            <p:cNvSpPr>
              <a:spLocks/>
            </p:cNvSpPr>
            <p:nvPr/>
          </p:nvSpPr>
          <p:spPr bwMode="auto">
            <a:xfrm>
              <a:off x="1539" y="2612"/>
              <a:ext cx="4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5" name="Freeform 591"/>
            <p:cNvSpPr>
              <a:spLocks/>
            </p:cNvSpPr>
            <p:nvPr/>
          </p:nvSpPr>
          <p:spPr bwMode="auto">
            <a:xfrm>
              <a:off x="1521" y="2616"/>
              <a:ext cx="4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38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6" name="Freeform 592"/>
            <p:cNvSpPr>
              <a:spLocks/>
            </p:cNvSpPr>
            <p:nvPr/>
          </p:nvSpPr>
          <p:spPr bwMode="auto">
            <a:xfrm>
              <a:off x="1503" y="2618"/>
              <a:ext cx="5" cy="1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9" y="131"/>
                </a:cxn>
                <a:cxn ang="0">
                  <a:pos x="39" y="0"/>
                </a:cxn>
              </a:cxnLst>
              <a:rect l="0" t="0" r="r" b="b"/>
              <a:pathLst>
                <a:path w="39" h="141">
                  <a:moveTo>
                    <a:pt x="39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9" y="13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7" name="Freeform 593"/>
            <p:cNvSpPr>
              <a:spLocks/>
            </p:cNvSpPr>
            <p:nvPr/>
          </p:nvSpPr>
          <p:spPr bwMode="auto">
            <a:xfrm>
              <a:off x="1483" y="2621"/>
              <a:ext cx="5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8" name="Freeform 594"/>
            <p:cNvSpPr>
              <a:spLocks/>
            </p:cNvSpPr>
            <p:nvPr/>
          </p:nvSpPr>
          <p:spPr bwMode="auto">
            <a:xfrm>
              <a:off x="1464" y="2624"/>
              <a:ext cx="5" cy="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40"/>
                </a:cxn>
                <a:cxn ang="0">
                  <a:pos x="39" y="130"/>
                </a:cxn>
                <a:cxn ang="0">
                  <a:pos x="39" y="0"/>
                </a:cxn>
              </a:cxnLst>
              <a:rect l="0" t="0" r="r" b="b"/>
              <a:pathLst>
                <a:path w="39" h="140">
                  <a:moveTo>
                    <a:pt x="39" y="0"/>
                  </a:moveTo>
                  <a:lnTo>
                    <a:pt x="0" y="3"/>
                  </a:lnTo>
                  <a:lnTo>
                    <a:pt x="0" y="140"/>
                  </a:lnTo>
                  <a:lnTo>
                    <a:pt x="39" y="1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9" name="Freeform 595"/>
            <p:cNvSpPr>
              <a:spLocks/>
            </p:cNvSpPr>
            <p:nvPr/>
          </p:nvSpPr>
          <p:spPr bwMode="auto">
            <a:xfrm>
              <a:off x="1445" y="2626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0" name="Freeform 596"/>
            <p:cNvSpPr>
              <a:spLocks/>
            </p:cNvSpPr>
            <p:nvPr/>
          </p:nvSpPr>
          <p:spPr bwMode="auto">
            <a:xfrm>
              <a:off x="1425" y="2630"/>
              <a:ext cx="5" cy="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9" y="130"/>
                </a:cxn>
                <a:cxn ang="0">
                  <a:pos x="39" y="0"/>
                </a:cxn>
              </a:cxnLst>
              <a:rect l="0" t="0" r="r" b="b"/>
              <a:pathLst>
                <a:path w="39" h="139">
                  <a:moveTo>
                    <a:pt x="39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9" y="1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52" name="Group 628"/>
          <p:cNvGrpSpPr>
            <a:grpSpLocks/>
          </p:cNvGrpSpPr>
          <p:nvPr/>
        </p:nvGrpSpPr>
        <p:grpSpPr bwMode="auto">
          <a:xfrm>
            <a:off x="2243124" y="4008421"/>
            <a:ext cx="358775" cy="109537"/>
            <a:chOff x="1428" y="2620"/>
            <a:chExt cx="226" cy="72"/>
          </a:xfrm>
        </p:grpSpPr>
        <p:sp>
          <p:nvSpPr>
            <p:cNvPr id="52822" name="Freeform 598"/>
            <p:cNvSpPr>
              <a:spLocks/>
            </p:cNvSpPr>
            <p:nvPr/>
          </p:nvSpPr>
          <p:spPr bwMode="auto">
            <a:xfrm>
              <a:off x="1431" y="2629"/>
              <a:ext cx="222" cy="5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0" y="425"/>
                </a:cxn>
                <a:cxn ang="0">
                  <a:pos x="1772" y="139"/>
                </a:cxn>
                <a:cxn ang="0">
                  <a:pos x="1772" y="0"/>
                </a:cxn>
                <a:cxn ang="0">
                  <a:pos x="0" y="260"/>
                </a:cxn>
              </a:cxnLst>
              <a:rect l="0" t="0" r="r" b="b"/>
              <a:pathLst>
                <a:path w="1772" h="425">
                  <a:moveTo>
                    <a:pt x="0" y="260"/>
                  </a:moveTo>
                  <a:lnTo>
                    <a:pt x="0" y="425"/>
                  </a:lnTo>
                  <a:lnTo>
                    <a:pt x="1772" y="139"/>
                  </a:lnTo>
                  <a:lnTo>
                    <a:pt x="1772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3" name="Rectangle 599"/>
            <p:cNvSpPr>
              <a:spLocks noChangeArrowheads="1"/>
            </p:cNvSpPr>
            <p:nvPr/>
          </p:nvSpPr>
          <p:spPr bwMode="auto">
            <a:xfrm>
              <a:off x="1439" y="265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4" name="Rectangle 600"/>
            <p:cNvSpPr>
              <a:spLocks noChangeArrowheads="1"/>
            </p:cNvSpPr>
            <p:nvPr/>
          </p:nvSpPr>
          <p:spPr bwMode="auto">
            <a:xfrm>
              <a:off x="1447" y="2652"/>
              <a:ext cx="2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5" name="Rectangle 601"/>
            <p:cNvSpPr>
              <a:spLocks noChangeArrowheads="1"/>
            </p:cNvSpPr>
            <p:nvPr/>
          </p:nvSpPr>
          <p:spPr bwMode="auto">
            <a:xfrm>
              <a:off x="1454" y="2651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6" name="Rectangle 602"/>
            <p:cNvSpPr>
              <a:spLocks noChangeArrowheads="1"/>
            </p:cNvSpPr>
            <p:nvPr/>
          </p:nvSpPr>
          <p:spPr bwMode="auto">
            <a:xfrm>
              <a:off x="1463" y="2649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7" name="Rectangle 603"/>
            <p:cNvSpPr>
              <a:spLocks noChangeArrowheads="1"/>
            </p:cNvSpPr>
            <p:nvPr/>
          </p:nvSpPr>
          <p:spPr bwMode="auto">
            <a:xfrm>
              <a:off x="1471" y="2650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8" name="Rectangle 604"/>
            <p:cNvSpPr>
              <a:spLocks noChangeArrowheads="1"/>
            </p:cNvSpPr>
            <p:nvPr/>
          </p:nvSpPr>
          <p:spPr bwMode="auto">
            <a:xfrm>
              <a:off x="1480" y="2647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9" name="Rectangle 605"/>
            <p:cNvSpPr>
              <a:spLocks noChangeArrowheads="1"/>
            </p:cNvSpPr>
            <p:nvPr/>
          </p:nvSpPr>
          <p:spPr bwMode="auto">
            <a:xfrm>
              <a:off x="1488" y="2645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0" name="Rectangle 606"/>
            <p:cNvSpPr>
              <a:spLocks noChangeArrowheads="1"/>
            </p:cNvSpPr>
            <p:nvPr/>
          </p:nvSpPr>
          <p:spPr bwMode="auto">
            <a:xfrm>
              <a:off x="1496" y="2644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1" name="Rectangle 607"/>
            <p:cNvSpPr>
              <a:spLocks noChangeArrowheads="1"/>
            </p:cNvSpPr>
            <p:nvPr/>
          </p:nvSpPr>
          <p:spPr bwMode="auto">
            <a:xfrm>
              <a:off x="1505" y="2643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2" name="Rectangle 608"/>
            <p:cNvSpPr>
              <a:spLocks noChangeArrowheads="1"/>
            </p:cNvSpPr>
            <p:nvPr/>
          </p:nvSpPr>
          <p:spPr bwMode="auto">
            <a:xfrm>
              <a:off x="1512" y="2639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3" name="Rectangle 609"/>
            <p:cNvSpPr>
              <a:spLocks noChangeArrowheads="1"/>
            </p:cNvSpPr>
            <p:nvPr/>
          </p:nvSpPr>
          <p:spPr bwMode="auto">
            <a:xfrm>
              <a:off x="1521" y="2641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4" name="Rectangle 610"/>
            <p:cNvSpPr>
              <a:spLocks noChangeArrowheads="1"/>
            </p:cNvSpPr>
            <p:nvPr/>
          </p:nvSpPr>
          <p:spPr bwMode="auto">
            <a:xfrm>
              <a:off x="1529" y="2639"/>
              <a:ext cx="2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5" name="Rectangle 611"/>
            <p:cNvSpPr>
              <a:spLocks noChangeArrowheads="1"/>
            </p:cNvSpPr>
            <p:nvPr/>
          </p:nvSpPr>
          <p:spPr bwMode="auto">
            <a:xfrm>
              <a:off x="1536" y="2639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6" name="Rectangle 612"/>
            <p:cNvSpPr>
              <a:spLocks noChangeArrowheads="1"/>
            </p:cNvSpPr>
            <p:nvPr/>
          </p:nvSpPr>
          <p:spPr bwMode="auto">
            <a:xfrm>
              <a:off x="1545" y="2637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7" name="Rectangle 613"/>
            <p:cNvSpPr>
              <a:spLocks noChangeArrowheads="1"/>
            </p:cNvSpPr>
            <p:nvPr/>
          </p:nvSpPr>
          <p:spPr bwMode="auto">
            <a:xfrm>
              <a:off x="1553" y="2638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8" name="Rectangle 614"/>
            <p:cNvSpPr>
              <a:spLocks noChangeArrowheads="1"/>
            </p:cNvSpPr>
            <p:nvPr/>
          </p:nvSpPr>
          <p:spPr bwMode="auto">
            <a:xfrm>
              <a:off x="1561" y="2634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9" name="Rectangle 615"/>
            <p:cNvSpPr>
              <a:spLocks noChangeArrowheads="1"/>
            </p:cNvSpPr>
            <p:nvPr/>
          </p:nvSpPr>
          <p:spPr bwMode="auto">
            <a:xfrm>
              <a:off x="1569" y="2634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0" name="Rectangle 616"/>
            <p:cNvSpPr>
              <a:spLocks noChangeArrowheads="1"/>
            </p:cNvSpPr>
            <p:nvPr/>
          </p:nvSpPr>
          <p:spPr bwMode="auto">
            <a:xfrm>
              <a:off x="1577" y="263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1" name="Rectangle 617"/>
            <p:cNvSpPr>
              <a:spLocks noChangeArrowheads="1"/>
            </p:cNvSpPr>
            <p:nvPr/>
          </p:nvSpPr>
          <p:spPr bwMode="auto">
            <a:xfrm>
              <a:off x="1585" y="263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2" name="Rectangle 618"/>
            <p:cNvSpPr>
              <a:spLocks noChangeArrowheads="1"/>
            </p:cNvSpPr>
            <p:nvPr/>
          </p:nvSpPr>
          <p:spPr bwMode="auto">
            <a:xfrm>
              <a:off x="1592" y="2631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3" name="Rectangle 619"/>
            <p:cNvSpPr>
              <a:spLocks noChangeArrowheads="1"/>
            </p:cNvSpPr>
            <p:nvPr/>
          </p:nvSpPr>
          <p:spPr bwMode="auto">
            <a:xfrm>
              <a:off x="1600" y="2628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4" name="Rectangle 620"/>
            <p:cNvSpPr>
              <a:spLocks noChangeArrowheads="1"/>
            </p:cNvSpPr>
            <p:nvPr/>
          </p:nvSpPr>
          <p:spPr bwMode="auto">
            <a:xfrm>
              <a:off x="1608" y="2628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5" name="Rectangle 621"/>
            <p:cNvSpPr>
              <a:spLocks noChangeArrowheads="1"/>
            </p:cNvSpPr>
            <p:nvPr/>
          </p:nvSpPr>
          <p:spPr bwMode="auto">
            <a:xfrm>
              <a:off x="1616" y="2629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6" name="Rectangle 622"/>
            <p:cNvSpPr>
              <a:spLocks noChangeArrowheads="1"/>
            </p:cNvSpPr>
            <p:nvPr/>
          </p:nvSpPr>
          <p:spPr bwMode="auto">
            <a:xfrm>
              <a:off x="1623" y="2626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7" name="Rectangle 623"/>
            <p:cNvSpPr>
              <a:spLocks noChangeArrowheads="1"/>
            </p:cNvSpPr>
            <p:nvPr/>
          </p:nvSpPr>
          <p:spPr bwMode="auto">
            <a:xfrm>
              <a:off x="1630" y="2625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8" name="Rectangle 624"/>
            <p:cNvSpPr>
              <a:spLocks noChangeArrowheads="1"/>
            </p:cNvSpPr>
            <p:nvPr/>
          </p:nvSpPr>
          <p:spPr bwMode="auto">
            <a:xfrm>
              <a:off x="1638" y="2621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9" name="Rectangle 625"/>
            <p:cNvSpPr>
              <a:spLocks noChangeArrowheads="1"/>
            </p:cNvSpPr>
            <p:nvPr/>
          </p:nvSpPr>
          <p:spPr bwMode="auto">
            <a:xfrm>
              <a:off x="1644" y="262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0" name="Rectangle 626"/>
            <p:cNvSpPr>
              <a:spLocks noChangeArrowheads="1"/>
            </p:cNvSpPr>
            <p:nvPr/>
          </p:nvSpPr>
          <p:spPr bwMode="auto">
            <a:xfrm>
              <a:off x="1651" y="2620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1" name="Rectangle 627"/>
            <p:cNvSpPr>
              <a:spLocks noChangeArrowheads="1"/>
            </p:cNvSpPr>
            <p:nvPr/>
          </p:nvSpPr>
          <p:spPr bwMode="auto">
            <a:xfrm>
              <a:off x="1428" y="2655"/>
              <a:ext cx="7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53" name="Freeform 629"/>
          <p:cNvSpPr>
            <a:spLocks/>
          </p:cNvSpPr>
          <p:nvPr/>
        </p:nvSpPr>
        <p:spPr bwMode="auto">
          <a:xfrm>
            <a:off x="2246299" y="4070333"/>
            <a:ext cx="14288" cy="349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9" y="26"/>
              </a:cxn>
              <a:cxn ang="0">
                <a:pos x="69" y="187"/>
              </a:cxn>
              <a:cxn ang="0">
                <a:pos x="0" y="158"/>
              </a:cxn>
            </a:cxnLst>
            <a:rect l="0" t="0" r="r" b="b"/>
            <a:pathLst>
              <a:path w="69" h="187">
                <a:moveTo>
                  <a:pt x="10" y="0"/>
                </a:moveTo>
                <a:lnTo>
                  <a:pt x="69" y="26"/>
                </a:lnTo>
                <a:lnTo>
                  <a:pt x="69" y="187"/>
                </a:lnTo>
                <a:lnTo>
                  <a:pt x="0" y="158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858" name="Group 634"/>
          <p:cNvGrpSpPr>
            <a:grpSpLocks/>
          </p:cNvGrpSpPr>
          <p:nvPr/>
        </p:nvGrpSpPr>
        <p:grpSpPr bwMode="auto">
          <a:xfrm>
            <a:off x="2232012" y="3660758"/>
            <a:ext cx="12700" cy="11113"/>
            <a:chOff x="1421" y="2389"/>
            <a:chExt cx="8" cy="7"/>
          </a:xfrm>
        </p:grpSpPr>
        <p:sp>
          <p:nvSpPr>
            <p:cNvPr id="52854" name="Oval 630"/>
            <p:cNvSpPr>
              <a:spLocks noChangeArrowheads="1"/>
            </p:cNvSpPr>
            <p:nvPr/>
          </p:nvSpPr>
          <p:spPr bwMode="auto">
            <a:xfrm>
              <a:off x="1421" y="238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5" name="Rectangle 631"/>
            <p:cNvSpPr>
              <a:spLocks noChangeArrowheads="1"/>
            </p:cNvSpPr>
            <p:nvPr/>
          </p:nvSpPr>
          <p:spPr bwMode="auto">
            <a:xfrm>
              <a:off x="1423" y="2389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6" name="Oval 632"/>
            <p:cNvSpPr>
              <a:spLocks noChangeArrowheads="1"/>
            </p:cNvSpPr>
            <p:nvPr/>
          </p:nvSpPr>
          <p:spPr bwMode="auto">
            <a:xfrm>
              <a:off x="1425" y="2389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7" name="Oval 633"/>
            <p:cNvSpPr>
              <a:spLocks noChangeArrowheads="1"/>
            </p:cNvSpPr>
            <p:nvPr/>
          </p:nvSpPr>
          <p:spPr bwMode="auto">
            <a:xfrm>
              <a:off x="1422" y="2390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63" name="Group 639"/>
          <p:cNvGrpSpPr>
            <a:grpSpLocks/>
          </p:cNvGrpSpPr>
          <p:nvPr/>
        </p:nvGrpSpPr>
        <p:grpSpPr bwMode="auto">
          <a:xfrm>
            <a:off x="2263762" y="3659171"/>
            <a:ext cx="12700" cy="11112"/>
            <a:chOff x="1441" y="2388"/>
            <a:chExt cx="8" cy="7"/>
          </a:xfrm>
        </p:grpSpPr>
        <p:sp>
          <p:nvSpPr>
            <p:cNvPr id="52859" name="Oval 635"/>
            <p:cNvSpPr>
              <a:spLocks noChangeArrowheads="1"/>
            </p:cNvSpPr>
            <p:nvPr/>
          </p:nvSpPr>
          <p:spPr bwMode="auto">
            <a:xfrm>
              <a:off x="1441" y="2388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0" name="Rectangle 636"/>
            <p:cNvSpPr>
              <a:spLocks noChangeArrowheads="1"/>
            </p:cNvSpPr>
            <p:nvPr/>
          </p:nvSpPr>
          <p:spPr bwMode="auto">
            <a:xfrm>
              <a:off x="1443" y="2388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1" name="Oval 637"/>
            <p:cNvSpPr>
              <a:spLocks noChangeArrowheads="1"/>
            </p:cNvSpPr>
            <p:nvPr/>
          </p:nvSpPr>
          <p:spPr bwMode="auto">
            <a:xfrm>
              <a:off x="1445" y="2388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2" name="Oval 638"/>
            <p:cNvSpPr>
              <a:spLocks noChangeArrowheads="1"/>
            </p:cNvSpPr>
            <p:nvPr/>
          </p:nvSpPr>
          <p:spPr bwMode="auto">
            <a:xfrm>
              <a:off x="1442" y="2389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68" name="Group 644"/>
          <p:cNvGrpSpPr>
            <a:grpSpLocks/>
          </p:cNvGrpSpPr>
          <p:nvPr/>
        </p:nvGrpSpPr>
        <p:grpSpPr bwMode="auto">
          <a:xfrm>
            <a:off x="2295512" y="3659171"/>
            <a:ext cx="12700" cy="9525"/>
            <a:chOff x="1461" y="2388"/>
            <a:chExt cx="8" cy="6"/>
          </a:xfrm>
        </p:grpSpPr>
        <p:sp>
          <p:nvSpPr>
            <p:cNvPr id="52864" name="Oval 640"/>
            <p:cNvSpPr>
              <a:spLocks noChangeArrowheads="1"/>
            </p:cNvSpPr>
            <p:nvPr/>
          </p:nvSpPr>
          <p:spPr bwMode="auto">
            <a:xfrm>
              <a:off x="1461" y="2388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5" name="Rectangle 641"/>
            <p:cNvSpPr>
              <a:spLocks noChangeArrowheads="1"/>
            </p:cNvSpPr>
            <p:nvPr/>
          </p:nvSpPr>
          <p:spPr bwMode="auto">
            <a:xfrm>
              <a:off x="1463" y="2388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6" name="Oval 642"/>
            <p:cNvSpPr>
              <a:spLocks noChangeArrowheads="1"/>
            </p:cNvSpPr>
            <p:nvPr/>
          </p:nvSpPr>
          <p:spPr bwMode="auto">
            <a:xfrm>
              <a:off x="1465" y="2388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7" name="Oval 643"/>
            <p:cNvSpPr>
              <a:spLocks noChangeArrowheads="1"/>
            </p:cNvSpPr>
            <p:nvPr/>
          </p:nvSpPr>
          <p:spPr bwMode="auto">
            <a:xfrm>
              <a:off x="1462" y="2388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73" name="Group 649"/>
          <p:cNvGrpSpPr>
            <a:grpSpLocks/>
          </p:cNvGrpSpPr>
          <p:nvPr/>
        </p:nvGrpSpPr>
        <p:grpSpPr bwMode="auto">
          <a:xfrm>
            <a:off x="2325674" y="3657583"/>
            <a:ext cx="12700" cy="9525"/>
            <a:chOff x="1480" y="2387"/>
            <a:chExt cx="8" cy="6"/>
          </a:xfrm>
        </p:grpSpPr>
        <p:sp>
          <p:nvSpPr>
            <p:cNvPr id="52869" name="Oval 645"/>
            <p:cNvSpPr>
              <a:spLocks noChangeArrowheads="1"/>
            </p:cNvSpPr>
            <p:nvPr/>
          </p:nvSpPr>
          <p:spPr bwMode="auto">
            <a:xfrm>
              <a:off x="1480" y="238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0" name="Rectangle 646"/>
            <p:cNvSpPr>
              <a:spLocks noChangeArrowheads="1"/>
            </p:cNvSpPr>
            <p:nvPr/>
          </p:nvSpPr>
          <p:spPr bwMode="auto">
            <a:xfrm>
              <a:off x="1482" y="2387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1" name="Oval 647"/>
            <p:cNvSpPr>
              <a:spLocks noChangeArrowheads="1"/>
            </p:cNvSpPr>
            <p:nvPr/>
          </p:nvSpPr>
          <p:spPr bwMode="auto">
            <a:xfrm>
              <a:off x="1484" y="238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2" name="Oval 648"/>
            <p:cNvSpPr>
              <a:spLocks noChangeArrowheads="1"/>
            </p:cNvSpPr>
            <p:nvPr/>
          </p:nvSpPr>
          <p:spPr bwMode="auto">
            <a:xfrm>
              <a:off x="1481" y="2387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78" name="Group 654"/>
          <p:cNvGrpSpPr>
            <a:grpSpLocks/>
          </p:cNvGrpSpPr>
          <p:nvPr/>
        </p:nvGrpSpPr>
        <p:grpSpPr bwMode="auto">
          <a:xfrm>
            <a:off x="2355837" y="3654408"/>
            <a:ext cx="12700" cy="11113"/>
            <a:chOff x="1499" y="2385"/>
            <a:chExt cx="8" cy="7"/>
          </a:xfrm>
        </p:grpSpPr>
        <p:sp>
          <p:nvSpPr>
            <p:cNvPr id="52874" name="Oval 650"/>
            <p:cNvSpPr>
              <a:spLocks noChangeArrowheads="1"/>
            </p:cNvSpPr>
            <p:nvPr/>
          </p:nvSpPr>
          <p:spPr bwMode="auto">
            <a:xfrm>
              <a:off x="1499" y="2385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5" name="Rectangle 651"/>
            <p:cNvSpPr>
              <a:spLocks noChangeArrowheads="1"/>
            </p:cNvSpPr>
            <p:nvPr/>
          </p:nvSpPr>
          <p:spPr bwMode="auto">
            <a:xfrm>
              <a:off x="1501" y="2385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6" name="Oval 652"/>
            <p:cNvSpPr>
              <a:spLocks noChangeArrowheads="1"/>
            </p:cNvSpPr>
            <p:nvPr/>
          </p:nvSpPr>
          <p:spPr bwMode="auto">
            <a:xfrm>
              <a:off x="1503" y="2385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7" name="Oval 653"/>
            <p:cNvSpPr>
              <a:spLocks noChangeArrowheads="1"/>
            </p:cNvSpPr>
            <p:nvPr/>
          </p:nvSpPr>
          <p:spPr bwMode="auto">
            <a:xfrm>
              <a:off x="1500" y="2386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83" name="Group 659"/>
          <p:cNvGrpSpPr>
            <a:grpSpLocks/>
          </p:cNvGrpSpPr>
          <p:nvPr/>
        </p:nvGrpSpPr>
        <p:grpSpPr bwMode="auto">
          <a:xfrm>
            <a:off x="2385999" y="3654408"/>
            <a:ext cx="11113" cy="9525"/>
            <a:chOff x="1518" y="2385"/>
            <a:chExt cx="7" cy="6"/>
          </a:xfrm>
        </p:grpSpPr>
        <p:sp>
          <p:nvSpPr>
            <p:cNvPr id="52879" name="Oval 655"/>
            <p:cNvSpPr>
              <a:spLocks noChangeArrowheads="1"/>
            </p:cNvSpPr>
            <p:nvPr/>
          </p:nvSpPr>
          <p:spPr bwMode="auto">
            <a:xfrm>
              <a:off x="1518" y="2385"/>
              <a:ext cx="3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0" name="Rectangle 656"/>
            <p:cNvSpPr>
              <a:spLocks noChangeArrowheads="1"/>
            </p:cNvSpPr>
            <p:nvPr/>
          </p:nvSpPr>
          <p:spPr bwMode="auto">
            <a:xfrm>
              <a:off x="1519" y="2385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1" name="Oval 657"/>
            <p:cNvSpPr>
              <a:spLocks noChangeArrowheads="1"/>
            </p:cNvSpPr>
            <p:nvPr/>
          </p:nvSpPr>
          <p:spPr bwMode="auto">
            <a:xfrm>
              <a:off x="1521" y="2385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2" name="Oval 658"/>
            <p:cNvSpPr>
              <a:spLocks noChangeArrowheads="1"/>
            </p:cNvSpPr>
            <p:nvPr/>
          </p:nvSpPr>
          <p:spPr bwMode="auto">
            <a:xfrm>
              <a:off x="1519" y="2385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88" name="Group 664"/>
          <p:cNvGrpSpPr>
            <a:grpSpLocks/>
          </p:cNvGrpSpPr>
          <p:nvPr/>
        </p:nvGrpSpPr>
        <p:grpSpPr bwMode="auto">
          <a:xfrm>
            <a:off x="2414574" y="3652821"/>
            <a:ext cx="12700" cy="9525"/>
            <a:chOff x="1536" y="2384"/>
            <a:chExt cx="8" cy="6"/>
          </a:xfrm>
        </p:grpSpPr>
        <p:sp>
          <p:nvSpPr>
            <p:cNvPr id="52884" name="Oval 660"/>
            <p:cNvSpPr>
              <a:spLocks noChangeArrowheads="1"/>
            </p:cNvSpPr>
            <p:nvPr/>
          </p:nvSpPr>
          <p:spPr bwMode="auto">
            <a:xfrm>
              <a:off x="1536" y="238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5" name="Rectangle 661"/>
            <p:cNvSpPr>
              <a:spLocks noChangeArrowheads="1"/>
            </p:cNvSpPr>
            <p:nvPr/>
          </p:nvSpPr>
          <p:spPr bwMode="auto">
            <a:xfrm>
              <a:off x="1538" y="2384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6" name="Oval 662"/>
            <p:cNvSpPr>
              <a:spLocks noChangeArrowheads="1"/>
            </p:cNvSpPr>
            <p:nvPr/>
          </p:nvSpPr>
          <p:spPr bwMode="auto">
            <a:xfrm>
              <a:off x="1540" y="238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7" name="Oval 663"/>
            <p:cNvSpPr>
              <a:spLocks noChangeArrowheads="1"/>
            </p:cNvSpPr>
            <p:nvPr/>
          </p:nvSpPr>
          <p:spPr bwMode="auto">
            <a:xfrm>
              <a:off x="1537" y="2384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93" name="Group 669"/>
          <p:cNvGrpSpPr>
            <a:grpSpLocks/>
          </p:cNvGrpSpPr>
          <p:nvPr/>
        </p:nvGrpSpPr>
        <p:grpSpPr bwMode="auto">
          <a:xfrm>
            <a:off x="2441562" y="3651233"/>
            <a:ext cx="12700" cy="11113"/>
            <a:chOff x="1553" y="2383"/>
            <a:chExt cx="8" cy="7"/>
          </a:xfrm>
        </p:grpSpPr>
        <p:sp>
          <p:nvSpPr>
            <p:cNvPr id="52889" name="Oval 665"/>
            <p:cNvSpPr>
              <a:spLocks noChangeArrowheads="1"/>
            </p:cNvSpPr>
            <p:nvPr/>
          </p:nvSpPr>
          <p:spPr bwMode="auto">
            <a:xfrm>
              <a:off x="1553" y="2383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0" name="Rectangle 666"/>
            <p:cNvSpPr>
              <a:spLocks noChangeArrowheads="1"/>
            </p:cNvSpPr>
            <p:nvPr/>
          </p:nvSpPr>
          <p:spPr bwMode="auto">
            <a:xfrm>
              <a:off x="1554" y="2383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1" name="Oval 667"/>
            <p:cNvSpPr>
              <a:spLocks noChangeArrowheads="1"/>
            </p:cNvSpPr>
            <p:nvPr/>
          </p:nvSpPr>
          <p:spPr bwMode="auto">
            <a:xfrm>
              <a:off x="1557" y="2383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2" name="Oval 668"/>
            <p:cNvSpPr>
              <a:spLocks noChangeArrowheads="1"/>
            </p:cNvSpPr>
            <p:nvPr/>
          </p:nvSpPr>
          <p:spPr bwMode="auto">
            <a:xfrm>
              <a:off x="1554" y="2384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98" name="Group 674"/>
          <p:cNvGrpSpPr>
            <a:grpSpLocks/>
          </p:cNvGrpSpPr>
          <p:nvPr/>
        </p:nvGrpSpPr>
        <p:grpSpPr bwMode="auto">
          <a:xfrm>
            <a:off x="2466962" y="3649646"/>
            <a:ext cx="12700" cy="11112"/>
            <a:chOff x="1569" y="2382"/>
            <a:chExt cx="8" cy="7"/>
          </a:xfrm>
        </p:grpSpPr>
        <p:sp>
          <p:nvSpPr>
            <p:cNvPr id="52894" name="Oval 670"/>
            <p:cNvSpPr>
              <a:spLocks noChangeArrowheads="1"/>
            </p:cNvSpPr>
            <p:nvPr/>
          </p:nvSpPr>
          <p:spPr bwMode="auto">
            <a:xfrm>
              <a:off x="1569" y="2382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5" name="Rectangle 671"/>
            <p:cNvSpPr>
              <a:spLocks noChangeArrowheads="1"/>
            </p:cNvSpPr>
            <p:nvPr/>
          </p:nvSpPr>
          <p:spPr bwMode="auto">
            <a:xfrm>
              <a:off x="1571" y="2382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6" name="Oval 672"/>
            <p:cNvSpPr>
              <a:spLocks noChangeArrowheads="1"/>
            </p:cNvSpPr>
            <p:nvPr/>
          </p:nvSpPr>
          <p:spPr bwMode="auto">
            <a:xfrm>
              <a:off x="1573" y="2382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7" name="Oval 673"/>
            <p:cNvSpPr>
              <a:spLocks noChangeArrowheads="1"/>
            </p:cNvSpPr>
            <p:nvPr/>
          </p:nvSpPr>
          <p:spPr bwMode="auto">
            <a:xfrm>
              <a:off x="1570" y="2383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03" name="Group 679"/>
          <p:cNvGrpSpPr>
            <a:grpSpLocks/>
          </p:cNvGrpSpPr>
          <p:nvPr/>
        </p:nvGrpSpPr>
        <p:grpSpPr bwMode="auto">
          <a:xfrm>
            <a:off x="2512999" y="3648058"/>
            <a:ext cx="12700" cy="11113"/>
            <a:chOff x="1598" y="2381"/>
            <a:chExt cx="8" cy="7"/>
          </a:xfrm>
        </p:grpSpPr>
        <p:sp>
          <p:nvSpPr>
            <p:cNvPr id="52899" name="Oval 675"/>
            <p:cNvSpPr>
              <a:spLocks noChangeArrowheads="1"/>
            </p:cNvSpPr>
            <p:nvPr/>
          </p:nvSpPr>
          <p:spPr bwMode="auto">
            <a:xfrm>
              <a:off x="1598" y="2381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0" name="Rectangle 676"/>
            <p:cNvSpPr>
              <a:spLocks noChangeArrowheads="1"/>
            </p:cNvSpPr>
            <p:nvPr/>
          </p:nvSpPr>
          <p:spPr bwMode="auto">
            <a:xfrm>
              <a:off x="1600" y="2381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1" name="Oval 677"/>
            <p:cNvSpPr>
              <a:spLocks noChangeArrowheads="1"/>
            </p:cNvSpPr>
            <p:nvPr/>
          </p:nvSpPr>
          <p:spPr bwMode="auto">
            <a:xfrm>
              <a:off x="1602" y="2381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2" name="Oval 678"/>
            <p:cNvSpPr>
              <a:spLocks noChangeArrowheads="1"/>
            </p:cNvSpPr>
            <p:nvPr/>
          </p:nvSpPr>
          <p:spPr bwMode="auto">
            <a:xfrm>
              <a:off x="1599" y="2382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08" name="Group 684"/>
          <p:cNvGrpSpPr>
            <a:grpSpLocks/>
          </p:cNvGrpSpPr>
          <p:nvPr/>
        </p:nvGrpSpPr>
        <p:grpSpPr bwMode="auto">
          <a:xfrm>
            <a:off x="2544749" y="3646471"/>
            <a:ext cx="12700" cy="9525"/>
            <a:chOff x="1618" y="2380"/>
            <a:chExt cx="8" cy="6"/>
          </a:xfrm>
        </p:grpSpPr>
        <p:sp>
          <p:nvSpPr>
            <p:cNvPr id="52904" name="Oval 680"/>
            <p:cNvSpPr>
              <a:spLocks noChangeArrowheads="1"/>
            </p:cNvSpPr>
            <p:nvPr/>
          </p:nvSpPr>
          <p:spPr bwMode="auto">
            <a:xfrm>
              <a:off x="1618" y="238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5" name="Rectangle 681"/>
            <p:cNvSpPr>
              <a:spLocks noChangeArrowheads="1"/>
            </p:cNvSpPr>
            <p:nvPr/>
          </p:nvSpPr>
          <p:spPr bwMode="auto">
            <a:xfrm>
              <a:off x="1620" y="2380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6" name="Oval 682"/>
            <p:cNvSpPr>
              <a:spLocks noChangeArrowheads="1"/>
            </p:cNvSpPr>
            <p:nvPr/>
          </p:nvSpPr>
          <p:spPr bwMode="auto">
            <a:xfrm>
              <a:off x="1622" y="2380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7" name="Oval 683"/>
            <p:cNvSpPr>
              <a:spLocks noChangeArrowheads="1"/>
            </p:cNvSpPr>
            <p:nvPr/>
          </p:nvSpPr>
          <p:spPr bwMode="auto">
            <a:xfrm>
              <a:off x="1619" y="2380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13" name="Group 689"/>
          <p:cNvGrpSpPr>
            <a:grpSpLocks/>
          </p:cNvGrpSpPr>
          <p:nvPr/>
        </p:nvGrpSpPr>
        <p:grpSpPr bwMode="auto">
          <a:xfrm>
            <a:off x="2574912" y="3646471"/>
            <a:ext cx="12700" cy="9525"/>
            <a:chOff x="1637" y="2380"/>
            <a:chExt cx="8" cy="6"/>
          </a:xfrm>
        </p:grpSpPr>
        <p:sp>
          <p:nvSpPr>
            <p:cNvPr id="52909" name="Oval 685"/>
            <p:cNvSpPr>
              <a:spLocks noChangeArrowheads="1"/>
            </p:cNvSpPr>
            <p:nvPr/>
          </p:nvSpPr>
          <p:spPr bwMode="auto">
            <a:xfrm>
              <a:off x="1637" y="238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0" name="Rectangle 686"/>
            <p:cNvSpPr>
              <a:spLocks noChangeArrowheads="1"/>
            </p:cNvSpPr>
            <p:nvPr/>
          </p:nvSpPr>
          <p:spPr bwMode="auto">
            <a:xfrm>
              <a:off x="1639" y="2380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1" name="Oval 687"/>
            <p:cNvSpPr>
              <a:spLocks noChangeArrowheads="1"/>
            </p:cNvSpPr>
            <p:nvPr/>
          </p:nvSpPr>
          <p:spPr bwMode="auto">
            <a:xfrm>
              <a:off x="1641" y="2380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2" name="Oval 688"/>
            <p:cNvSpPr>
              <a:spLocks noChangeArrowheads="1"/>
            </p:cNvSpPr>
            <p:nvPr/>
          </p:nvSpPr>
          <p:spPr bwMode="auto">
            <a:xfrm>
              <a:off x="1638" y="2380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18" name="Group 694"/>
          <p:cNvGrpSpPr>
            <a:grpSpLocks/>
          </p:cNvGrpSpPr>
          <p:nvPr/>
        </p:nvGrpSpPr>
        <p:grpSpPr bwMode="auto">
          <a:xfrm>
            <a:off x="2605074" y="3644883"/>
            <a:ext cx="12700" cy="9525"/>
            <a:chOff x="1656" y="2379"/>
            <a:chExt cx="8" cy="6"/>
          </a:xfrm>
        </p:grpSpPr>
        <p:sp>
          <p:nvSpPr>
            <p:cNvPr id="52914" name="Oval 690"/>
            <p:cNvSpPr>
              <a:spLocks noChangeArrowheads="1"/>
            </p:cNvSpPr>
            <p:nvPr/>
          </p:nvSpPr>
          <p:spPr bwMode="auto">
            <a:xfrm>
              <a:off x="1656" y="237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5" name="Rectangle 691"/>
            <p:cNvSpPr>
              <a:spLocks noChangeArrowheads="1"/>
            </p:cNvSpPr>
            <p:nvPr/>
          </p:nvSpPr>
          <p:spPr bwMode="auto">
            <a:xfrm>
              <a:off x="1658" y="2379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6" name="Oval 692"/>
            <p:cNvSpPr>
              <a:spLocks noChangeArrowheads="1"/>
            </p:cNvSpPr>
            <p:nvPr/>
          </p:nvSpPr>
          <p:spPr bwMode="auto">
            <a:xfrm>
              <a:off x="1660" y="2379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7" name="Oval 693"/>
            <p:cNvSpPr>
              <a:spLocks noChangeArrowheads="1"/>
            </p:cNvSpPr>
            <p:nvPr/>
          </p:nvSpPr>
          <p:spPr bwMode="auto">
            <a:xfrm>
              <a:off x="1657" y="2380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919" name="Freeform 695"/>
          <p:cNvSpPr>
            <a:spLocks/>
          </p:cNvSpPr>
          <p:nvPr/>
        </p:nvSpPr>
        <p:spPr bwMode="auto">
          <a:xfrm>
            <a:off x="2493949" y="3643296"/>
            <a:ext cx="15875" cy="19050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0" y="0"/>
              </a:cxn>
              <a:cxn ang="0">
                <a:pos x="77" y="0"/>
              </a:cxn>
              <a:cxn ang="0">
                <a:pos x="77" y="103"/>
              </a:cxn>
              <a:cxn ang="0">
                <a:pos x="0" y="110"/>
              </a:cxn>
            </a:cxnLst>
            <a:rect l="0" t="0" r="r" b="b"/>
            <a:pathLst>
              <a:path w="77" h="110">
                <a:moveTo>
                  <a:pt x="0" y="110"/>
                </a:moveTo>
                <a:lnTo>
                  <a:pt x="0" y="0"/>
                </a:lnTo>
                <a:lnTo>
                  <a:pt x="77" y="0"/>
                </a:lnTo>
                <a:lnTo>
                  <a:pt x="77" y="103"/>
                </a:lnTo>
                <a:lnTo>
                  <a:pt x="0" y="11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924" name="Group 700"/>
          <p:cNvGrpSpPr>
            <a:grpSpLocks/>
          </p:cNvGrpSpPr>
          <p:nvPr/>
        </p:nvGrpSpPr>
        <p:grpSpPr bwMode="auto">
          <a:xfrm>
            <a:off x="2230424" y="4041758"/>
            <a:ext cx="12700" cy="11113"/>
            <a:chOff x="1420" y="2642"/>
            <a:chExt cx="8" cy="7"/>
          </a:xfrm>
        </p:grpSpPr>
        <p:sp>
          <p:nvSpPr>
            <p:cNvPr id="52920" name="Oval 696"/>
            <p:cNvSpPr>
              <a:spLocks noChangeArrowheads="1"/>
            </p:cNvSpPr>
            <p:nvPr/>
          </p:nvSpPr>
          <p:spPr bwMode="auto">
            <a:xfrm>
              <a:off x="1420" y="2642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1" name="Rectangle 697"/>
            <p:cNvSpPr>
              <a:spLocks noChangeArrowheads="1"/>
            </p:cNvSpPr>
            <p:nvPr/>
          </p:nvSpPr>
          <p:spPr bwMode="auto">
            <a:xfrm>
              <a:off x="1422" y="2642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2" name="Oval 698"/>
            <p:cNvSpPr>
              <a:spLocks noChangeArrowheads="1"/>
            </p:cNvSpPr>
            <p:nvPr/>
          </p:nvSpPr>
          <p:spPr bwMode="auto">
            <a:xfrm>
              <a:off x="1424" y="2642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3" name="Oval 699"/>
            <p:cNvSpPr>
              <a:spLocks noChangeArrowheads="1"/>
            </p:cNvSpPr>
            <p:nvPr/>
          </p:nvSpPr>
          <p:spPr bwMode="auto">
            <a:xfrm>
              <a:off x="1421" y="2643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29" name="Group 705"/>
          <p:cNvGrpSpPr>
            <a:grpSpLocks/>
          </p:cNvGrpSpPr>
          <p:nvPr/>
        </p:nvGrpSpPr>
        <p:grpSpPr bwMode="auto">
          <a:xfrm>
            <a:off x="2258999" y="4036996"/>
            <a:ext cx="12700" cy="11112"/>
            <a:chOff x="1438" y="2639"/>
            <a:chExt cx="8" cy="7"/>
          </a:xfrm>
        </p:grpSpPr>
        <p:sp>
          <p:nvSpPr>
            <p:cNvPr id="52925" name="Oval 701"/>
            <p:cNvSpPr>
              <a:spLocks noChangeArrowheads="1"/>
            </p:cNvSpPr>
            <p:nvPr/>
          </p:nvSpPr>
          <p:spPr bwMode="auto">
            <a:xfrm>
              <a:off x="1438" y="2639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6" name="Rectangle 702"/>
            <p:cNvSpPr>
              <a:spLocks noChangeArrowheads="1"/>
            </p:cNvSpPr>
            <p:nvPr/>
          </p:nvSpPr>
          <p:spPr bwMode="auto">
            <a:xfrm>
              <a:off x="1439" y="2639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7" name="Oval 703"/>
            <p:cNvSpPr>
              <a:spLocks noChangeArrowheads="1"/>
            </p:cNvSpPr>
            <p:nvPr/>
          </p:nvSpPr>
          <p:spPr bwMode="auto">
            <a:xfrm>
              <a:off x="1441" y="2639"/>
              <a:ext cx="5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8" name="Oval 704"/>
            <p:cNvSpPr>
              <a:spLocks noChangeArrowheads="1"/>
            </p:cNvSpPr>
            <p:nvPr/>
          </p:nvSpPr>
          <p:spPr bwMode="auto">
            <a:xfrm>
              <a:off x="1439" y="2640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34" name="Group 710"/>
          <p:cNvGrpSpPr>
            <a:grpSpLocks/>
          </p:cNvGrpSpPr>
          <p:nvPr/>
        </p:nvGrpSpPr>
        <p:grpSpPr bwMode="auto">
          <a:xfrm>
            <a:off x="2292337" y="4033821"/>
            <a:ext cx="12700" cy="9525"/>
            <a:chOff x="1459" y="2637"/>
            <a:chExt cx="8" cy="6"/>
          </a:xfrm>
        </p:grpSpPr>
        <p:sp>
          <p:nvSpPr>
            <p:cNvPr id="52930" name="Oval 706"/>
            <p:cNvSpPr>
              <a:spLocks noChangeArrowheads="1"/>
            </p:cNvSpPr>
            <p:nvPr/>
          </p:nvSpPr>
          <p:spPr bwMode="auto">
            <a:xfrm>
              <a:off x="1459" y="263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1" name="Rectangle 707"/>
            <p:cNvSpPr>
              <a:spLocks noChangeArrowheads="1"/>
            </p:cNvSpPr>
            <p:nvPr/>
          </p:nvSpPr>
          <p:spPr bwMode="auto">
            <a:xfrm>
              <a:off x="1460" y="2637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2" name="Oval 708"/>
            <p:cNvSpPr>
              <a:spLocks noChangeArrowheads="1"/>
            </p:cNvSpPr>
            <p:nvPr/>
          </p:nvSpPr>
          <p:spPr bwMode="auto">
            <a:xfrm>
              <a:off x="1463" y="263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3" name="Oval 709"/>
            <p:cNvSpPr>
              <a:spLocks noChangeArrowheads="1"/>
            </p:cNvSpPr>
            <p:nvPr/>
          </p:nvSpPr>
          <p:spPr bwMode="auto">
            <a:xfrm>
              <a:off x="1460" y="2637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39" name="Group 715"/>
          <p:cNvGrpSpPr>
            <a:grpSpLocks/>
          </p:cNvGrpSpPr>
          <p:nvPr/>
        </p:nvGrpSpPr>
        <p:grpSpPr bwMode="auto">
          <a:xfrm>
            <a:off x="2320912" y="4030646"/>
            <a:ext cx="12700" cy="7937"/>
            <a:chOff x="1477" y="2634"/>
            <a:chExt cx="8" cy="6"/>
          </a:xfrm>
        </p:grpSpPr>
        <p:sp>
          <p:nvSpPr>
            <p:cNvPr id="52935" name="Oval 711"/>
            <p:cNvSpPr>
              <a:spLocks noChangeArrowheads="1"/>
            </p:cNvSpPr>
            <p:nvPr/>
          </p:nvSpPr>
          <p:spPr bwMode="auto">
            <a:xfrm>
              <a:off x="1477" y="263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6" name="Rectangle 712"/>
            <p:cNvSpPr>
              <a:spLocks noChangeArrowheads="1"/>
            </p:cNvSpPr>
            <p:nvPr/>
          </p:nvSpPr>
          <p:spPr bwMode="auto">
            <a:xfrm>
              <a:off x="1479" y="2634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7" name="Oval 713"/>
            <p:cNvSpPr>
              <a:spLocks noChangeArrowheads="1"/>
            </p:cNvSpPr>
            <p:nvPr/>
          </p:nvSpPr>
          <p:spPr bwMode="auto">
            <a:xfrm>
              <a:off x="1481" y="263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8" name="Oval 714"/>
            <p:cNvSpPr>
              <a:spLocks noChangeArrowheads="1"/>
            </p:cNvSpPr>
            <p:nvPr/>
          </p:nvSpPr>
          <p:spPr bwMode="auto">
            <a:xfrm>
              <a:off x="1478" y="2635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44" name="Group 720"/>
          <p:cNvGrpSpPr>
            <a:grpSpLocks/>
          </p:cNvGrpSpPr>
          <p:nvPr/>
        </p:nvGrpSpPr>
        <p:grpSpPr bwMode="auto">
          <a:xfrm>
            <a:off x="2351074" y="4027471"/>
            <a:ext cx="12700" cy="7937"/>
            <a:chOff x="1496" y="2632"/>
            <a:chExt cx="8" cy="6"/>
          </a:xfrm>
        </p:grpSpPr>
        <p:sp>
          <p:nvSpPr>
            <p:cNvPr id="52940" name="Oval 716"/>
            <p:cNvSpPr>
              <a:spLocks noChangeArrowheads="1"/>
            </p:cNvSpPr>
            <p:nvPr/>
          </p:nvSpPr>
          <p:spPr bwMode="auto">
            <a:xfrm>
              <a:off x="1496" y="2632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1" name="Rectangle 717"/>
            <p:cNvSpPr>
              <a:spLocks noChangeArrowheads="1"/>
            </p:cNvSpPr>
            <p:nvPr/>
          </p:nvSpPr>
          <p:spPr bwMode="auto">
            <a:xfrm>
              <a:off x="1498" y="2632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2" name="Oval 718"/>
            <p:cNvSpPr>
              <a:spLocks noChangeArrowheads="1"/>
            </p:cNvSpPr>
            <p:nvPr/>
          </p:nvSpPr>
          <p:spPr bwMode="auto">
            <a:xfrm>
              <a:off x="1500" y="2632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3" name="Oval 719"/>
            <p:cNvSpPr>
              <a:spLocks noChangeArrowheads="1"/>
            </p:cNvSpPr>
            <p:nvPr/>
          </p:nvSpPr>
          <p:spPr bwMode="auto">
            <a:xfrm>
              <a:off x="1497" y="2632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49" name="Group 725"/>
          <p:cNvGrpSpPr>
            <a:grpSpLocks/>
          </p:cNvGrpSpPr>
          <p:nvPr/>
        </p:nvGrpSpPr>
        <p:grpSpPr bwMode="auto">
          <a:xfrm>
            <a:off x="2381237" y="4022708"/>
            <a:ext cx="12700" cy="9525"/>
            <a:chOff x="1515" y="2629"/>
            <a:chExt cx="8" cy="6"/>
          </a:xfrm>
        </p:grpSpPr>
        <p:sp>
          <p:nvSpPr>
            <p:cNvPr id="52945" name="Oval 721"/>
            <p:cNvSpPr>
              <a:spLocks noChangeArrowheads="1"/>
            </p:cNvSpPr>
            <p:nvPr/>
          </p:nvSpPr>
          <p:spPr bwMode="auto">
            <a:xfrm>
              <a:off x="1515" y="262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6" name="Rectangle 722"/>
            <p:cNvSpPr>
              <a:spLocks noChangeArrowheads="1"/>
            </p:cNvSpPr>
            <p:nvPr/>
          </p:nvSpPr>
          <p:spPr bwMode="auto">
            <a:xfrm>
              <a:off x="1517" y="2629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7" name="Oval 723"/>
            <p:cNvSpPr>
              <a:spLocks noChangeArrowheads="1"/>
            </p:cNvSpPr>
            <p:nvPr/>
          </p:nvSpPr>
          <p:spPr bwMode="auto">
            <a:xfrm>
              <a:off x="1519" y="2629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8" name="Oval 724"/>
            <p:cNvSpPr>
              <a:spLocks noChangeArrowheads="1"/>
            </p:cNvSpPr>
            <p:nvPr/>
          </p:nvSpPr>
          <p:spPr bwMode="auto">
            <a:xfrm>
              <a:off x="1516" y="2629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54" name="Group 730"/>
          <p:cNvGrpSpPr>
            <a:grpSpLocks/>
          </p:cNvGrpSpPr>
          <p:nvPr/>
        </p:nvGrpSpPr>
        <p:grpSpPr bwMode="auto">
          <a:xfrm>
            <a:off x="2411399" y="4017946"/>
            <a:ext cx="11113" cy="9525"/>
            <a:chOff x="1534" y="2626"/>
            <a:chExt cx="7" cy="6"/>
          </a:xfrm>
        </p:grpSpPr>
        <p:sp>
          <p:nvSpPr>
            <p:cNvPr id="52950" name="Oval 726"/>
            <p:cNvSpPr>
              <a:spLocks noChangeArrowheads="1"/>
            </p:cNvSpPr>
            <p:nvPr/>
          </p:nvSpPr>
          <p:spPr bwMode="auto">
            <a:xfrm>
              <a:off x="1534" y="2626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1" name="Rectangle 727"/>
            <p:cNvSpPr>
              <a:spLocks noChangeArrowheads="1"/>
            </p:cNvSpPr>
            <p:nvPr/>
          </p:nvSpPr>
          <p:spPr bwMode="auto">
            <a:xfrm>
              <a:off x="1535" y="2626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2" name="Oval 728"/>
            <p:cNvSpPr>
              <a:spLocks noChangeArrowheads="1"/>
            </p:cNvSpPr>
            <p:nvPr/>
          </p:nvSpPr>
          <p:spPr bwMode="auto">
            <a:xfrm>
              <a:off x="1537" y="2626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3" name="Oval 729"/>
            <p:cNvSpPr>
              <a:spLocks noChangeArrowheads="1"/>
            </p:cNvSpPr>
            <p:nvPr/>
          </p:nvSpPr>
          <p:spPr bwMode="auto">
            <a:xfrm>
              <a:off x="1535" y="2627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59" name="Group 735"/>
          <p:cNvGrpSpPr>
            <a:grpSpLocks/>
          </p:cNvGrpSpPr>
          <p:nvPr/>
        </p:nvGrpSpPr>
        <p:grpSpPr bwMode="auto">
          <a:xfrm>
            <a:off x="2438387" y="4013183"/>
            <a:ext cx="12700" cy="11113"/>
            <a:chOff x="1551" y="2623"/>
            <a:chExt cx="8" cy="7"/>
          </a:xfrm>
        </p:grpSpPr>
        <p:sp>
          <p:nvSpPr>
            <p:cNvPr id="52955" name="Oval 731"/>
            <p:cNvSpPr>
              <a:spLocks noChangeArrowheads="1"/>
            </p:cNvSpPr>
            <p:nvPr/>
          </p:nvSpPr>
          <p:spPr bwMode="auto">
            <a:xfrm>
              <a:off x="1551" y="2623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6" name="Rectangle 732"/>
            <p:cNvSpPr>
              <a:spLocks noChangeArrowheads="1"/>
            </p:cNvSpPr>
            <p:nvPr/>
          </p:nvSpPr>
          <p:spPr bwMode="auto">
            <a:xfrm>
              <a:off x="1553" y="2623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7" name="Oval 733"/>
            <p:cNvSpPr>
              <a:spLocks noChangeArrowheads="1"/>
            </p:cNvSpPr>
            <p:nvPr/>
          </p:nvSpPr>
          <p:spPr bwMode="auto">
            <a:xfrm>
              <a:off x="1555" y="2623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8" name="Oval 734"/>
            <p:cNvSpPr>
              <a:spLocks noChangeArrowheads="1"/>
            </p:cNvSpPr>
            <p:nvPr/>
          </p:nvSpPr>
          <p:spPr bwMode="auto">
            <a:xfrm>
              <a:off x="1552" y="2624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64" name="Group 740"/>
          <p:cNvGrpSpPr>
            <a:grpSpLocks/>
          </p:cNvGrpSpPr>
          <p:nvPr/>
        </p:nvGrpSpPr>
        <p:grpSpPr bwMode="auto">
          <a:xfrm>
            <a:off x="2466962" y="4008421"/>
            <a:ext cx="11112" cy="11112"/>
            <a:chOff x="1569" y="2620"/>
            <a:chExt cx="7" cy="7"/>
          </a:xfrm>
        </p:grpSpPr>
        <p:sp>
          <p:nvSpPr>
            <p:cNvPr id="52960" name="Oval 736"/>
            <p:cNvSpPr>
              <a:spLocks noChangeArrowheads="1"/>
            </p:cNvSpPr>
            <p:nvPr/>
          </p:nvSpPr>
          <p:spPr bwMode="auto">
            <a:xfrm>
              <a:off x="1569" y="2620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1" name="Rectangle 737"/>
            <p:cNvSpPr>
              <a:spLocks noChangeArrowheads="1"/>
            </p:cNvSpPr>
            <p:nvPr/>
          </p:nvSpPr>
          <p:spPr bwMode="auto">
            <a:xfrm>
              <a:off x="1570" y="2620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2" name="Oval 738"/>
            <p:cNvSpPr>
              <a:spLocks noChangeArrowheads="1"/>
            </p:cNvSpPr>
            <p:nvPr/>
          </p:nvSpPr>
          <p:spPr bwMode="auto">
            <a:xfrm>
              <a:off x="1572" y="2620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3" name="Oval 739"/>
            <p:cNvSpPr>
              <a:spLocks noChangeArrowheads="1"/>
            </p:cNvSpPr>
            <p:nvPr/>
          </p:nvSpPr>
          <p:spPr bwMode="auto">
            <a:xfrm>
              <a:off x="1570" y="2621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69" name="Group 745"/>
          <p:cNvGrpSpPr>
            <a:grpSpLocks/>
          </p:cNvGrpSpPr>
          <p:nvPr/>
        </p:nvGrpSpPr>
        <p:grpSpPr bwMode="auto">
          <a:xfrm>
            <a:off x="2512999" y="4003658"/>
            <a:ext cx="11113" cy="9525"/>
            <a:chOff x="1598" y="2617"/>
            <a:chExt cx="7" cy="6"/>
          </a:xfrm>
        </p:grpSpPr>
        <p:sp>
          <p:nvSpPr>
            <p:cNvPr id="52965" name="Oval 741"/>
            <p:cNvSpPr>
              <a:spLocks noChangeArrowheads="1"/>
            </p:cNvSpPr>
            <p:nvPr/>
          </p:nvSpPr>
          <p:spPr bwMode="auto">
            <a:xfrm>
              <a:off x="1598" y="261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6" name="Rectangle 742"/>
            <p:cNvSpPr>
              <a:spLocks noChangeArrowheads="1"/>
            </p:cNvSpPr>
            <p:nvPr/>
          </p:nvSpPr>
          <p:spPr bwMode="auto">
            <a:xfrm>
              <a:off x="1599" y="2617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7" name="Oval 743"/>
            <p:cNvSpPr>
              <a:spLocks noChangeArrowheads="1"/>
            </p:cNvSpPr>
            <p:nvPr/>
          </p:nvSpPr>
          <p:spPr bwMode="auto">
            <a:xfrm>
              <a:off x="1601" y="261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8" name="Oval 744"/>
            <p:cNvSpPr>
              <a:spLocks noChangeArrowheads="1"/>
            </p:cNvSpPr>
            <p:nvPr/>
          </p:nvSpPr>
          <p:spPr bwMode="auto">
            <a:xfrm>
              <a:off x="1599" y="2617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74" name="Group 750"/>
          <p:cNvGrpSpPr>
            <a:grpSpLocks/>
          </p:cNvGrpSpPr>
          <p:nvPr/>
        </p:nvGrpSpPr>
        <p:grpSpPr bwMode="auto">
          <a:xfrm>
            <a:off x="2536812" y="4000483"/>
            <a:ext cx="12700" cy="7938"/>
            <a:chOff x="1613" y="2614"/>
            <a:chExt cx="8" cy="6"/>
          </a:xfrm>
        </p:grpSpPr>
        <p:sp>
          <p:nvSpPr>
            <p:cNvPr id="52970" name="Oval 746"/>
            <p:cNvSpPr>
              <a:spLocks noChangeArrowheads="1"/>
            </p:cNvSpPr>
            <p:nvPr/>
          </p:nvSpPr>
          <p:spPr bwMode="auto">
            <a:xfrm>
              <a:off x="1613" y="261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1" name="Rectangle 747"/>
            <p:cNvSpPr>
              <a:spLocks noChangeArrowheads="1"/>
            </p:cNvSpPr>
            <p:nvPr/>
          </p:nvSpPr>
          <p:spPr bwMode="auto">
            <a:xfrm>
              <a:off x="1615" y="2614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2" name="Oval 748"/>
            <p:cNvSpPr>
              <a:spLocks noChangeArrowheads="1"/>
            </p:cNvSpPr>
            <p:nvPr/>
          </p:nvSpPr>
          <p:spPr bwMode="auto">
            <a:xfrm>
              <a:off x="1617" y="261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3" name="Oval 749"/>
            <p:cNvSpPr>
              <a:spLocks noChangeArrowheads="1"/>
            </p:cNvSpPr>
            <p:nvPr/>
          </p:nvSpPr>
          <p:spPr bwMode="auto">
            <a:xfrm>
              <a:off x="1614" y="2614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79" name="Group 755"/>
          <p:cNvGrpSpPr>
            <a:grpSpLocks/>
          </p:cNvGrpSpPr>
          <p:nvPr/>
        </p:nvGrpSpPr>
        <p:grpSpPr bwMode="auto">
          <a:xfrm>
            <a:off x="2573324" y="3994133"/>
            <a:ext cx="12700" cy="9525"/>
            <a:chOff x="1636" y="2610"/>
            <a:chExt cx="8" cy="7"/>
          </a:xfrm>
        </p:grpSpPr>
        <p:sp>
          <p:nvSpPr>
            <p:cNvPr id="52975" name="Oval 751"/>
            <p:cNvSpPr>
              <a:spLocks noChangeArrowheads="1"/>
            </p:cNvSpPr>
            <p:nvPr/>
          </p:nvSpPr>
          <p:spPr bwMode="auto">
            <a:xfrm>
              <a:off x="1636" y="261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6" name="Rectangle 752"/>
            <p:cNvSpPr>
              <a:spLocks noChangeArrowheads="1"/>
            </p:cNvSpPr>
            <p:nvPr/>
          </p:nvSpPr>
          <p:spPr bwMode="auto">
            <a:xfrm>
              <a:off x="1638" y="2610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7" name="Oval 753"/>
            <p:cNvSpPr>
              <a:spLocks noChangeArrowheads="1"/>
            </p:cNvSpPr>
            <p:nvPr/>
          </p:nvSpPr>
          <p:spPr bwMode="auto">
            <a:xfrm>
              <a:off x="1640" y="2610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8" name="Oval 754"/>
            <p:cNvSpPr>
              <a:spLocks noChangeArrowheads="1"/>
            </p:cNvSpPr>
            <p:nvPr/>
          </p:nvSpPr>
          <p:spPr bwMode="auto">
            <a:xfrm>
              <a:off x="1637" y="2611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84" name="Group 760"/>
          <p:cNvGrpSpPr>
            <a:grpSpLocks/>
          </p:cNvGrpSpPr>
          <p:nvPr/>
        </p:nvGrpSpPr>
        <p:grpSpPr bwMode="auto">
          <a:xfrm>
            <a:off x="2606662" y="3989371"/>
            <a:ext cx="11112" cy="11112"/>
            <a:chOff x="1657" y="2607"/>
            <a:chExt cx="7" cy="7"/>
          </a:xfrm>
        </p:grpSpPr>
        <p:sp>
          <p:nvSpPr>
            <p:cNvPr id="52980" name="Oval 756"/>
            <p:cNvSpPr>
              <a:spLocks noChangeArrowheads="1"/>
            </p:cNvSpPr>
            <p:nvPr/>
          </p:nvSpPr>
          <p:spPr bwMode="auto">
            <a:xfrm>
              <a:off x="1657" y="2607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1" name="Rectangle 757"/>
            <p:cNvSpPr>
              <a:spLocks noChangeArrowheads="1"/>
            </p:cNvSpPr>
            <p:nvPr/>
          </p:nvSpPr>
          <p:spPr bwMode="auto">
            <a:xfrm>
              <a:off x="1658" y="2607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2" name="Oval 758"/>
            <p:cNvSpPr>
              <a:spLocks noChangeArrowheads="1"/>
            </p:cNvSpPr>
            <p:nvPr/>
          </p:nvSpPr>
          <p:spPr bwMode="auto">
            <a:xfrm>
              <a:off x="1660" y="2607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3" name="Oval 759"/>
            <p:cNvSpPr>
              <a:spLocks noChangeArrowheads="1"/>
            </p:cNvSpPr>
            <p:nvPr/>
          </p:nvSpPr>
          <p:spPr bwMode="auto">
            <a:xfrm>
              <a:off x="1658" y="2608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0" name="Text Box 256"/>
          <p:cNvSpPr txBox="1">
            <a:spLocks noChangeArrowheads="1"/>
          </p:cNvSpPr>
          <p:nvPr/>
        </p:nvSpPr>
        <p:spPr bwMode="auto">
          <a:xfrm>
            <a:off x="2031987" y="2509821"/>
            <a:ext cx="2705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/>
              <a:t>UMTS, WLAN,</a:t>
            </a:r>
          </a:p>
          <a:p>
            <a:pPr algn="l" eaLnBrk="0" hangingPunct="0"/>
            <a:r>
              <a:rPr lang="de-DE"/>
              <a:t>DAB, DVB, GSM, </a:t>
            </a:r>
          </a:p>
          <a:p>
            <a:pPr algn="l" eaLnBrk="0" hangingPunct="0"/>
            <a:r>
              <a:rPr lang="de-DE"/>
              <a:t>cdma2000, TETRA, ...</a:t>
            </a:r>
            <a:endParaRPr lang="de-DE" sz="2000">
              <a:solidFill>
                <a:srgbClr val="FF0000"/>
              </a:solidFill>
            </a:endParaRPr>
          </a:p>
        </p:txBody>
      </p:sp>
      <p:graphicFrame>
        <p:nvGraphicFramePr>
          <p:cNvPr id="52482" name="Object 258"/>
          <p:cNvGraphicFramePr>
            <a:graphicFrameLocks noChangeAspect="1"/>
          </p:cNvGraphicFramePr>
          <p:nvPr/>
        </p:nvGraphicFramePr>
        <p:xfrm>
          <a:off x="2643174" y="1000108"/>
          <a:ext cx="1131888" cy="747713"/>
        </p:xfrm>
        <a:graphic>
          <a:graphicData uri="http://schemas.openxmlformats.org/presentationml/2006/ole">
            <p:oleObj spid="_x0000_s52482" name="Clip" r:id="rId4" imgW="4487760" imgH="3115800" progId="">
              <p:embed/>
            </p:oleObj>
          </a:graphicData>
        </a:graphic>
      </p:graphicFrame>
      <p:grpSp>
        <p:nvGrpSpPr>
          <p:cNvPr id="54584" name="Group 2360"/>
          <p:cNvGrpSpPr>
            <a:grpSpLocks/>
          </p:cNvGrpSpPr>
          <p:nvPr/>
        </p:nvGrpSpPr>
        <p:grpSpPr bwMode="auto">
          <a:xfrm rot="18891349">
            <a:off x="3224993" y="5174439"/>
            <a:ext cx="1568450" cy="598488"/>
            <a:chOff x="970" y="3616"/>
            <a:chExt cx="1040" cy="377"/>
          </a:xfrm>
        </p:grpSpPr>
        <p:sp>
          <p:nvSpPr>
            <p:cNvPr id="53113" name="Freeform 889"/>
            <p:cNvSpPr>
              <a:spLocks/>
            </p:cNvSpPr>
            <p:nvPr/>
          </p:nvSpPr>
          <p:spPr bwMode="auto">
            <a:xfrm>
              <a:off x="1495" y="3621"/>
              <a:ext cx="94" cy="225"/>
            </a:xfrm>
            <a:custGeom>
              <a:avLst/>
              <a:gdLst/>
              <a:ahLst/>
              <a:cxnLst>
                <a:cxn ang="0">
                  <a:pos x="229" y="11"/>
                </a:cxn>
                <a:cxn ang="0">
                  <a:pos x="225" y="18"/>
                </a:cxn>
                <a:cxn ang="0">
                  <a:pos x="216" y="32"/>
                </a:cxn>
                <a:cxn ang="0">
                  <a:pos x="204" y="54"/>
                </a:cxn>
                <a:cxn ang="0">
                  <a:pos x="190" y="81"/>
                </a:cxn>
                <a:cxn ang="0">
                  <a:pos x="173" y="113"/>
                </a:cxn>
                <a:cxn ang="0">
                  <a:pos x="155" y="148"/>
                </a:cxn>
                <a:cxn ang="0">
                  <a:pos x="136" y="185"/>
                </a:cxn>
                <a:cxn ang="0">
                  <a:pos x="115" y="224"/>
                </a:cxn>
                <a:cxn ang="0">
                  <a:pos x="94" y="263"/>
                </a:cxn>
                <a:cxn ang="0">
                  <a:pos x="75" y="300"/>
                </a:cxn>
                <a:cxn ang="0">
                  <a:pos x="57" y="336"/>
                </a:cxn>
                <a:cxn ang="0">
                  <a:pos x="40" y="368"/>
                </a:cxn>
                <a:cxn ang="0">
                  <a:pos x="26" y="396"/>
                </a:cxn>
                <a:cxn ang="0">
                  <a:pos x="14" y="418"/>
                </a:cxn>
                <a:cxn ang="0">
                  <a:pos x="5" y="433"/>
                </a:cxn>
                <a:cxn ang="0">
                  <a:pos x="1" y="440"/>
                </a:cxn>
                <a:cxn ang="0">
                  <a:pos x="0" y="448"/>
                </a:cxn>
                <a:cxn ang="0">
                  <a:pos x="4" y="451"/>
                </a:cxn>
                <a:cxn ang="0">
                  <a:pos x="10" y="449"/>
                </a:cxn>
                <a:cxn ang="0">
                  <a:pos x="14" y="446"/>
                </a:cxn>
                <a:cxn ang="0">
                  <a:pos x="19" y="438"/>
                </a:cxn>
                <a:cxn ang="0">
                  <a:pos x="28" y="424"/>
                </a:cxn>
                <a:cxn ang="0">
                  <a:pos x="41" y="404"/>
                </a:cxn>
                <a:cxn ang="0">
                  <a:pos x="58" y="378"/>
                </a:cxn>
                <a:cxn ang="0">
                  <a:pos x="79" y="349"/>
                </a:cxn>
                <a:cxn ang="0">
                  <a:pos x="100" y="316"/>
                </a:cxn>
                <a:cxn ang="0">
                  <a:pos x="123" y="280"/>
                </a:cxn>
                <a:cxn ang="0">
                  <a:pos x="146" y="245"/>
                </a:cxn>
                <a:cxn ang="0">
                  <a:pos x="171" y="209"/>
                </a:cxn>
                <a:cxn ang="0">
                  <a:pos x="193" y="173"/>
                </a:cxn>
                <a:cxn ang="0">
                  <a:pos x="215" y="140"/>
                </a:cxn>
                <a:cxn ang="0">
                  <a:pos x="234" y="110"/>
                </a:cxn>
                <a:cxn ang="0">
                  <a:pos x="252" y="83"/>
                </a:cxn>
                <a:cxn ang="0">
                  <a:pos x="265" y="61"/>
                </a:cxn>
                <a:cxn ang="0">
                  <a:pos x="275" y="46"/>
                </a:cxn>
                <a:cxn ang="0">
                  <a:pos x="281" y="36"/>
                </a:cxn>
                <a:cxn ang="0">
                  <a:pos x="284" y="24"/>
                </a:cxn>
                <a:cxn ang="0">
                  <a:pos x="283" y="15"/>
                </a:cxn>
                <a:cxn ang="0">
                  <a:pos x="278" y="7"/>
                </a:cxn>
                <a:cxn ang="0">
                  <a:pos x="269" y="2"/>
                </a:cxn>
                <a:cxn ang="0">
                  <a:pos x="259" y="0"/>
                </a:cxn>
                <a:cxn ang="0">
                  <a:pos x="248" y="1"/>
                </a:cxn>
                <a:cxn ang="0">
                  <a:pos x="238" y="4"/>
                </a:cxn>
                <a:cxn ang="0">
                  <a:pos x="229" y="11"/>
                </a:cxn>
              </a:cxnLst>
              <a:rect l="0" t="0" r="r" b="b"/>
              <a:pathLst>
                <a:path w="284" h="451">
                  <a:moveTo>
                    <a:pt x="229" y="11"/>
                  </a:moveTo>
                  <a:lnTo>
                    <a:pt x="225" y="18"/>
                  </a:lnTo>
                  <a:lnTo>
                    <a:pt x="216" y="32"/>
                  </a:lnTo>
                  <a:lnTo>
                    <a:pt x="204" y="54"/>
                  </a:lnTo>
                  <a:lnTo>
                    <a:pt x="190" y="81"/>
                  </a:lnTo>
                  <a:lnTo>
                    <a:pt x="173" y="113"/>
                  </a:lnTo>
                  <a:lnTo>
                    <a:pt x="155" y="148"/>
                  </a:lnTo>
                  <a:lnTo>
                    <a:pt x="136" y="185"/>
                  </a:lnTo>
                  <a:lnTo>
                    <a:pt x="115" y="224"/>
                  </a:lnTo>
                  <a:lnTo>
                    <a:pt x="94" y="263"/>
                  </a:lnTo>
                  <a:lnTo>
                    <a:pt x="75" y="300"/>
                  </a:lnTo>
                  <a:lnTo>
                    <a:pt x="57" y="336"/>
                  </a:lnTo>
                  <a:lnTo>
                    <a:pt x="40" y="368"/>
                  </a:lnTo>
                  <a:lnTo>
                    <a:pt x="26" y="396"/>
                  </a:lnTo>
                  <a:lnTo>
                    <a:pt x="14" y="418"/>
                  </a:lnTo>
                  <a:lnTo>
                    <a:pt x="5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4" y="451"/>
                  </a:lnTo>
                  <a:lnTo>
                    <a:pt x="10" y="449"/>
                  </a:lnTo>
                  <a:lnTo>
                    <a:pt x="14" y="446"/>
                  </a:lnTo>
                  <a:lnTo>
                    <a:pt x="19" y="438"/>
                  </a:lnTo>
                  <a:lnTo>
                    <a:pt x="28" y="424"/>
                  </a:lnTo>
                  <a:lnTo>
                    <a:pt x="41" y="404"/>
                  </a:lnTo>
                  <a:lnTo>
                    <a:pt x="58" y="378"/>
                  </a:lnTo>
                  <a:lnTo>
                    <a:pt x="79" y="349"/>
                  </a:lnTo>
                  <a:lnTo>
                    <a:pt x="100" y="316"/>
                  </a:lnTo>
                  <a:lnTo>
                    <a:pt x="123" y="280"/>
                  </a:lnTo>
                  <a:lnTo>
                    <a:pt x="146" y="245"/>
                  </a:lnTo>
                  <a:lnTo>
                    <a:pt x="171" y="209"/>
                  </a:lnTo>
                  <a:lnTo>
                    <a:pt x="193" y="173"/>
                  </a:lnTo>
                  <a:lnTo>
                    <a:pt x="215" y="140"/>
                  </a:lnTo>
                  <a:lnTo>
                    <a:pt x="234" y="110"/>
                  </a:lnTo>
                  <a:lnTo>
                    <a:pt x="252" y="83"/>
                  </a:lnTo>
                  <a:lnTo>
                    <a:pt x="265" y="61"/>
                  </a:lnTo>
                  <a:lnTo>
                    <a:pt x="275" y="46"/>
                  </a:lnTo>
                  <a:lnTo>
                    <a:pt x="281" y="36"/>
                  </a:lnTo>
                  <a:lnTo>
                    <a:pt x="284" y="24"/>
                  </a:lnTo>
                  <a:lnTo>
                    <a:pt x="283" y="15"/>
                  </a:lnTo>
                  <a:lnTo>
                    <a:pt x="278" y="7"/>
                  </a:lnTo>
                  <a:lnTo>
                    <a:pt x="269" y="2"/>
                  </a:lnTo>
                  <a:lnTo>
                    <a:pt x="259" y="0"/>
                  </a:lnTo>
                  <a:lnTo>
                    <a:pt x="248" y="1"/>
                  </a:lnTo>
                  <a:lnTo>
                    <a:pt x="238" y="4"/>
                  </a:lnTo>
                  <a:lnTo>
                    <a:pt x="22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4" name="Freeform 890"/>
            <p:cNvSpPr>
              <a:spLocks/>
            </p:cNvSpPr>
            <p:nvPr/>
          </p:nvSpPr>
          <p:spPr bwMode="auto">
            <a:xfrm>
              <a:off x="1480" y="3835"/>
              <a:ext cx="23" cy="36"/>
            </a:xfrm>
            <a:custGeom>
              <a:avLst/>
              <a:gdLst/>
              <a:ahLst/>
              <a:cxnLst>
                <a:cxn ang="0">
                  <a:pos x="17" y="42"/>
                </a:cxn>
                <a:cxn ang="0">
                  <a:pos x="15" y="53"/>
                </a:cxn>
                <a:cxn ang="0">
                  <a:pos x="19" y="59"/>
                </a:cxn>
                <a:cxn ang="0">
                  <a:pos x="25" y="59"/>
                </a:cxn>
                <a:cxn ang="0">
                  <a:pos x="31" y="55"/>
                </a:cxn>
                <a:cxn ang="0">
                  <a:pos x="34" y="49"/>
                </a:cxn>
                <a:cxn ang="0">
                  <a:pos x="34" y="45"/>
                </a:cxn>
                <a:cxn ang="0">
                  <a:pos x="30" y="40"/>
                </a:cxn>
                <a:cxn ang="0">
                  <a:pos x="28" y="37"/>
                </a:cxn>
                <a:cxn ang="0">
                  <a:pos x="26" y="33"/>
                </a:cxn>
                <a:cxn ang="0">
                  <a:pos x="29" y="28"/>
                </a:cxn>
                <a:cxn ang="0">
                  <a:pos x="33" y="23"/>
                </a:cxn>
                <a:cxn ang="0">
                  <a:pos x="37" y="19"/>
                </a:cxn>
                <a:cxn ang="0">
                  <a:pos x="33" y="12"/>
                </a:cxn>
                <a:cxn ang="0">
                  <a:pos x="37" y="4"/>
                </a:cxn>
                <a:cxn ang="0">
                  <a:pos x="47" y="0"/>
                </a:cxn>
                <a:cxn ang="0">
                  <a:pos x="60" y="2"/>
                </a:cxn>
                <a:cxn ang="0">
                  <a:pos x="69" y="11"/>
                </a:cxn>
                <a:cxn ang="0">
                  <a:pos x="66" y="20"/>
                </a:cxn>
                <a:cxn ang="0">
                  <a:pos x="59" y="26"/>
                </a:cxn>
                <a:cxn ang="0">
                  <a:pos x="50" y="26"/>
                </a:cxn>
                <a:cxn ang="0">
                  <a:pos x="47" y="29"/>
                </a:cxn>
                <a:cxn ang="0">
                  <a:pos x="43" y="32"/>
                </a:cxn>
                <a:cxn ang="0">
                  <a:pos x="42" y="36"/>
                </a:cxn>
                <a:cxn ang="0">
                  <a:pos x="46" y="40"/>
                </a:cxn>
                <a:cxn ang="0">
                  <a:pos x="51" y="46"/>
                </a:cxn>
                <a:cxn ang="0">
                  <a:pos x="52" y="52"/>
                </a:cxn>
                <a:cxn ang="0">
                  <a:pos x="50" y="58"/>
                </a:cxn>
                <a:cxn ang="0">
                  <a:pos x="46" y="63"/>
                </a:cxn>
                <a:cxn ang="0">
                  <a:pos x="39" y="69"/>
                </a:cxn>
                <a:cxn ang="0">
                  <a:pos x="30" y="72"/>
                </a:cxn>
                <a:cxn ang="0">
                  <a:pos x="22" y="72"/>
                </a:cxn>
                <a:cxn ang="0">
                  <a:pos x="13" y="70"/>
                </a:cxn>
                <a:cxn ang="0">
                  <a:pos x="2" y="60"/>
                </a:cxn>
                <a:cxn ang="0">
                  <a:pos x="0" y="51"/>
                </a:cxn>
                <a:cxn ang="0">
                  <a:pos x="6" y="45"/>
                </a:cxn>
                <a:cxn ang="0">
                  <a:pos x="17" y="42"/>
                </a:cxn>
              </a:cxnLst>
              <a:rect l="0" t="0" r="r" b="b"/>
              <a:pathLst>
                <a:path w="69" h="72">
                  <a:moveTo>
                    <a:pt x="17" y="42"/>
                  </a:moveTo>
                  <a:lnTo>
                    <a:pt x="15" y="53"/>
                  </a:lnTo>
                  <a:lnTo>
                    <a:pt x="19" y="59"/>
                  </a:lnTo>
                  <a:lnTo>
                    <a:pt x="25" y="59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8" y="37"/>
                  </a:lnTo>
                  <a:lnTo>
                    <a:pt x="26" y="33"/>
                  </a:lnTo>
                  <a:lnTo>
                    <a:pt x="29" y="28"/>
                  </a:lnTo>
                  <a:lnTo>
                    <a:pt x="33" y="23"/>
                  </a:lnTo>
                  <a:lnTo>
                    <a:pt x="37" y="19"/>
                  </a:lnTo>
                  <a:lnTo>
                    <a:pt x="33" y="12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69" y="11"/>
                  </a:lnTo>
                  <a:lnTo>
                    <a:pt x="66" y="20"/>
                  </a:lnTo>
                  <a:lnTo>
                    <a:pt x="59" y="26"/>
                  </a:lnTo>
                  <a:lnTo>
                    <a:pt x="50" y="26"/>
                  </a:lnTo>
                  <a:lnTo>
                    <a:pt x="47" y="29"/>
                  </a:lnTo>
                  <a:lnTo>
                    <a:pt x="43" y="32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1" y="46"/>
                  </a:lnTo>
                  <a:lnTo>
                    <a:pt x="52" y="52"/>
                  </a:lnTo>
                  <a:lnTo>
                    <a:pt x="50" y="58"/>
                  </a:lnTo>
                  <a:lnTo>
                    <a:pt x="46" y="63"/>
                  </a:lnTo>
                  <a:lnTo>
                    <a:pt x="39" y="69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13" y="70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6" y="45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5" name="Freeform 891"/>
            <p:cNvSpPr>
              <a:spLocks/>
            </p:cNvSpPr>
            <p:nvPr/>
          </p:nvSpPr>
          <p:spPr bwMode="auto">
            <a:xfrm>
              <a:off x="1494" y="3839"/>
              <a:ext cx="5" cy="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6" y="13"/>
                </a:cxn>
                <a:cxn ang="0">
                  <a:pos x="10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9"/>
                </a:cxn>
                <a:cxn ang="0">
                  <a:pos x="15" y="5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4" y="12"/>
                </a:cxn>
              </a:cxnLst>
              <a:rect l="0" t="0" r="r" b="b"/>
              <a:pathLst>
                <a:path w="15" h="13">
                  <a:moveTo>
                    <a:pt x="4" y="12"/>
                  </a:moveTo>
                  <a:lnTo>
                    <a:pt x="6" y="13"/>
                  </a:lnTo>
                  <a:lnTo>
                    <a:pt x="10" y="13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6" name="Freeform 892"/>
            <p:cNvSpPr>
              <a:spLocks/>
            </p:cNvSpPr>
            <p:nvPr/>
          </p:nvSpPr>
          <p:spPr bwMode="auto">
            <a:xfrm>
              <a:off x="1500" y="3616"/>
              <a:ext cx="510" cy="323"/>
            </a:xfrm>
            <a:custGeom>
              <a:avLst/>
              <a:gdLst/>
              <a:ahLst/>
              <a:cxnLst>
                <a:cxn ang="0">
                  <a:pos x="326" y="292"/>
                </a:cxn>
                <a:cxn ang="0">
                  <a:pos x="223" y="88"/>
                </a:cxn>
                <a:cxn ang="0">
                  <a:pos x="204" y="11"/>
                </a:cxn>
                <a:cxn ang="0">
                  <a:pos x="254" y="6"/>
                </a:cxn>
                <a:cxn ang="0">
                  <a:pos x="319" y="67"/>
                </a:cxn>
                <a:cxn ang="0">
                  <a:pos x="425" y="182"/>
                </a:cxn>
                <a:cxn ang="0">
                  <a:pos x="539" y="303"/>
                </a:cxn>
                <a:cxn ang="0">
                  <a:pos x="618" y="374"/>
                </a:cxn>
                <a:cxn ang="0">
                  <a:pos x="655" y="376"/>
                </a:cxn>
                <a:cxn ang="0">
                  <a:pos x="725" y="282"/>
                </a:cxn>
                <a:cxn ang="0">
                  <a:pos x="769" y="146"/>
                </a:cxn>
                <a:cxn ang="0">
                  <a:pos x="862" y="127"/>
                </a:cxn>
                <a:cxn ang="0">
                  <a:pos x="942" y="124"/>
                </a:cxn>
                <a:cxn ang="0">
                  <a:pos x="1013" y="132"/>
                </a:cxn>
                <a:cxn ang="0">
                  <a:pos x="1077" y="154"/>
                </a:cxn>
                <a:cxn ang="0">
                  <a:pos x="1145" y="224"/>
                </a:cxn>
                <a:cxn ang="0">
                  <a:pos x="1188" y="304"/>
                </a:cxn>
                <a:cxn ang="0">
                  <a:pos x="1242" y="327"/>
                </a:cxn>
                <a:cxn ang="0">
                  <a:pos x="1323" y="335"/>
                </a:cxn>
                <a:cxn ang="0">
                  <a:pos x="1406" y="348"/>
                </a:cxn>
                <a:cxn ang="0">
                  <a:pos x="1463" y="386"/>
                </a:cxn>
                <a:cxn ang="0">
                  <a:pos x="1494" y="399"/>
                </a:cxn>
                <a:cxn ang="0">
                  <a:pos x="1525" y="412"/>
                </a:cxn>
                <a:cxn ang="0">
                  <a:pos x="1528" y="476"/>
                </a:cxn>
                <a:cxn ang="0">
                  <a:pos x="1506" y="558"/>
                </a:cxn>
                <a:cxn ang="0">
                  <a:pos x="1494" y="610"/>
                </a:cxn>
                <a:cxn ang="0">
                  <a:pos x="1406" y="643"/>
                </a:cxn>
                <a:cxn ang="0">
                  <a:pos x="1352" y="637"/>
                </a:cxn>
                <a:cxn ang="0">
                  <a:pos x="1326" y="635"/>
                </a:cxn>
                <a:cxn ang="0">
                  <a:pos x="1322" y="570"/>
                </a:cxn>
                <a:cxn ang="0">
                  <a:pos x="1265" y="522"/>
                </a:cxn>
                <a:cxn ang="0">
                  <a:pos x="1171" y="519"/>
                </a:cxn>
                <a:cxn ang="0">
                  <a:pos x="1066" y="598"/>
                </a:cxn>
                <a:cxn ang="0">
                  <a:pos x="998" y="638"/>
                </a:cxn>
                <a:cxn ang="0">
                  <a:pos x="854" y="642"/>
                </a:cxn>
                <a:cxn ang="0">
                  <a:pos x="690" y="641"/>
                </a:cxn>
                <a:cxn ang="0">
                  <a:pos x="589" y="637"/>
                </a:cxn>
                <a:cxn ang="0">
                  <a:pos x="585" y="568"/>
                </a:cxn>
                <a:cxn ang="0">
                  <a:pos x="544" y="522"/>
                </a:cxn>
                <a:cxn ang="0">
                  <a:pos x="504" y="511"/>
                </a:cxn>
                <a:cxn ang="0">
                  <a:pos x="450" y="511"/>
                </a:cxn>
                <a:cxn ang="0">
                  <a:pos x="381" y="538"/>
                </a:cxn>
                <a:cxn ang="0">
                  <a:pos x="306" y="612"/>
                </a:cxn>
                <a:cxn ang="0">
                  <a:pos x="260" y="643"/>
                </a:cxn>
                <a:cxn ang="0">
                  <a:pos x="176" y="645"/>
                </a:cxn>
                <a:cxn ang="0">
                  <a:pos x="81" y="646"/>
                </a:cxn>
                <a:cxn ang="0">
                  <a:pos x="22" y="645"/>
                </a:cxn>
                <a:cxn ang="0">
                  <a:pos x="0" y="567"/>
                </a:cxn>
                <a:cxn ang="0">
                  <a:pos x="22" y="539"/>
                </a:cxn>
                <a:cxn ang="0">
                  <a:pos x="45" y="539"/>
                </a:cxn>
                <a:cxn ang="0">
                  <a:pos x="75" y="488"/>
                </a:cxn>
                <a:cxn ang="0">
                  <a:pos x="146" y="404"/>
                </a:cxn>
                <a:cxn ang="0">
                  <a:pos x="208" y="382"/>
                </a:cxn>
                <a:cxn ang="0">
                  <a:pos x="315" y="377"/>
                </a:cxn>
              </a:cxnLst>
              <a:rect l="0" t="0" r="r" b="b"/>
              <a:pathLst>
                <a:path w="1528" h="646">
                  <a:moveTo>
                    <a:pt x="349" y="377"/>
                  </a:moveTo>
                  <a:lnTo>
                    <a:pt x="353" y="365"/>
                  </a:lnTo>
                  <a:lnTo>
                    <a:pt x="344" y="335"/>
                  </a:lnTo>
                  <a:lnTo>
                    <a:pt x="326" y="292"/>
                  </a:lnTo>
                  <a:lnTo>
                    <a:pt x="301" y="239"/>
                  </a:lnTo>
                  <a:lnTo>
                    <a:pt x="273" y="184"/>
                  </a:lnTo>
                  <a:lnTo>
                    <a:pt x="247" y="132"/>
                  </a:lnTo>
                  <a:lnTo>
                    <a:pt x="223" y="88"/>
                  </a:lnTo>
                  <a:lnTo>
                    <a:pt x="208" y="59"/>
                  </a:lnTo>
                  <a:lnTo>
                    <a:pt x="200" y="39"/>
                  </a:lnTo>
                  <a:lnTo>
                    <a:pt x="199" y="24"/>
                  </a:lnTo>
                  <a:lnTo>
                    <a:pt x="204" y="11"/>
                  </a:lnTo>
                  <a:lnTo>
                    <a:pt x="213" y="4"/>
                  </a:lnTo>
                  <a:lnTo>
                    <a:pt x="225" y="0"/>
                  </a:lnTo>
                  <a:lnTo>
                    <a:pt x="239" y="1"/>
                  </a:lnTo>
                  <a:lnTo>
                    <a:pt x="254" y="6"/>
                  </a:lnTo>
                  <a:lnTo>
                    <a:pt x="270" y="17"/>
                  </a:lnTo>
                  <a:lnTo>
                    <a:pt x="282" y="29"/>
                  </a:lnTo>
                  <a:lnTo>
                    <a:pt x="298" y="45"/>
                  </a:lnTo>
                  <a:lnTo>
                    <a:pt x="319" y="67"/>
                  </a:lnTo>
                  <a:lnTo>
                    <a:pt x="342" y="92"/>
                  </a:lnTo>
                  <a:lnTo>
                    <a:pt x="368" y="121"/>
                  </a:lnTo>
                  <a:lnTo>
                    <a:pt x="395" y="151"/>
                  </a:lnTo>
                  <a:lnTo>
                    <a:pt x="425" y="182"/>
                  </a:lnTo>
                  <a:lnTo>
                    <a:pt x="455" y="215"/>
                  </a:lnTo>
                  <a:lnTo>
                    <a:pt x="483" y="246"/>
                  </a:lnTo>
                  <a:lnTo>
                    <a:pt x="512" y="276"/>
                  </a:lnTo>
                  <a:lnTo>
                    <a:pt x="539" y="303"/>
                  </a:lnTo>
                  <a:lnTo>
                    <a:pt x="563" y="328"/>
                  </a:lnTo>
                  <a:lnTo>
                    <a:pt x="585" y="348"/>
                  </a:lnTo>
                  <a:lnTo>
                    <a:pt x="603" y="363"/>
                  </a:lnTo>
                  <a:lnTo>
                    <a:pt x="618" y="374"/>
                  </a:lnTo>
                  <a:lnTo>
                    <a:pt x="627" y="377"/>
                  </a:lnTo>
                  <a:lnTo>
                    <a:pt x="642" y="377"/>
                  </a:lnTo>
                  <a:lnTo>
                    <a:pt x="650" y="377"/>
                  </a:lnTo>
                  <a:lnTo>
                    <a:pt x="655" y="376"/>
                  </a:lnTo>
                  <a:lnTo>
                    <a:pt x="660" y="374"/>
                  </a:lnTo>
                  <a:lnTo>
                    <a:pt x="691" y="351"/>
                  </a:lnTo>
                  <a:lnTo>
                    <a:pt x="712" y="319"/>
                  </a:lnTo>
                  <a:lnTo>
                    <a:pt x="725" y="282"/>
                  </a:lnTo>
                  <a:lnTo>
                    <a:pt x="734" y="243"/>
                  </a:lnTo>
                  <a:lnTo>
                    <a:pt x="740" y="204"/>
                  </a:lnTo>
                  <a:lnTo>
                    <a:pt x="752" y="171"/>
                  </a:lnTo>
                  <a:lnTo>
                    <a:pt x="769" y="146"/>
                  </a:lnTo>
                  <a:lnTo>
                    <a:pt x="795" y="134"/>
                  </a:lnTo>
                  <a:lnTo>
                    <a:pt x="818" y="132"/>
                  </a:lnTo>
                  <a:lnTo>
                    <a:pt x="840" y="130"/>
                  </a:lnTo>
                  <a:lnTo>
                    <a:pt x="862" y="127"/>
                  </a:lnTo>
                  <a:lnTo>
                    <a:pt x="883" y="125"/>
                  </a:lnTo>
                  <a:lnTo>
                    <a:pt x="903" y="124"/>
                  </a:lnTo>
                  <a:lnTo>
                    <a:pt x="923" y="124"/>
                  </a:lnTo>
                  <a:lnTo>
                    <a:pt x="942" y="124"/>
                  </a:lnTo>
                  <a:lnTo>
                    <a:pt x="960" y="124"/>
                  </a:lnTo>
                  <a:lnTo>
                    <a:pt x="978" y="126"/>
                  </a:lnTo>
                  <a:lnTo>
                    <a:pt x="996" y="128"/>
                  </a:lnTo>
                  <a:lnTo>
                    <a:pt x="1013" y="132"/>
                  </a:lnTo>
                  <a:lnTo>
                    <a:pt x="1030" y="136"/>
                  </a:lnTo>
                  <a:lnTo>
                    <a:pt x="1046" y="141"/>
                  </a:lnTo>
                  <a:lnTo>
                    <a:pt x="1062" y="147"/>
                  </a:lnTo>
                  <a:lnTo>
                    <a:pt x="1077" y="154"/>
                  </a:lnTo>
                  <a:lnTo>
                    <a:pt x="1092" y="163"/>
                  </a:lnTo>
                  <a:lnTo>
                    <a:pt x="1113" y="180"/>
                  </a:lnTo>
                  <a:lnTo>
                    <a:pt x="1130" y="201"/>
                  </a:lnTo>
                  <a:lnTo>
                    <a:pt x="1145" y="224"/>
                  </a:lnTo>
                  <a:lnTo>
                    <a:pt x="1158" y="247"/>
                  </a:lnTo>
                  <a:lnTo>
                    <a:pt x="1170" y="270"/>
                  </a:lnTo>
                  <a:lnTo>
                    <a:pt x="1180" y="288"/>
                  </a:lnTo>
                  <a:lnTo>
                    <a:pt x="1188" y="304"/>
                  </a:lnTo>
                  <a:lnTo>
                    <a:pt x="1197" y="312"/>
                  </a:lnTo>
                  <a:lnTo>
                    <a:pt x="1210" y="319"/>
                  </a:lnTo>
                  <a:lnTo>
                    <a:pt x="1224" y="323"/>
                  </a:lnTo>
                  <a:lnTo>
                    <a:pt x="1242" y="327"/>
                  </a:lnTo>
                  <a:lnTo>
                    <a:pt x="1260" y="329"/>
                  </a:lnTo>
                  <a:lnTo>
                    <a:pt x="1281" y="331"/>
                  </a:lnTo>
                  <a:lnTo>
                    <a:pt x="1301" y="333"/>
                  </a:lnTo>
                  <a:lnTo>
                    <a:pt x="1323" y="335"/>
                  </a:lnTo>
                  <a:lnTo>
                    <a:pt x="1345" y="336"/>
                  </a:lnTo>
                  <a:lnTo>
                    <a:pt x="1366" y="339"/>
                  </a:lnTo>
                  <a:lnTo>
                    <a:pt x="1387" y="343"/>
                  </a:lnTo>
                  <a:lnTo>
                    <a:pt x="1406" y="348"/>
                  </a:lnTo>
                  <a:lnTo>
                    <a:pt x="1424" y="354"/>
                  </a:lnTo>
                  <a:lnTo>
                    <a:pt x="1440" y="362"/>
                  </a:lnTo>
                  <a:lnTo>
                    <a:pt x="1453" y="374"/>
                  </a:lnTo>
                  <a:lnTo>
                    <a:pt x="1463" y="386"/>
                  </a:lnTo>
                  <a:lnTo>
                    <a:pt x="1471" y="402"/>
                  </a:lnTo>
                  <a:lnTo>
                    <a:pt x="1476" y="400"/>
                  </a:lnTo>
                  <a:lnTo>
                    <a:pt x="1485" y="399"/>
                  </a:lnTo>
                  <a:lnTo>
                    <a:pt x="1494" y="399"/>
                  </a:lnTo>
                  <a:lnTo>
                    <a:pt x="1503" y="400"/>
                  </a:lnTo>
                  <a:lnTo>
                    <a:pt x="1512" y="403"/>
                  </a:lnTo>
                  <a:lnTo>
                    <a:pt x="1520" y="406"/>
                  </a:lnTo>
                  <a:lnTo>
                    <a:pt x="1525" y="412"/>
                  </a:lnTo>
                  <a:lnTo>
                    <a:pt x="1526" y="419"/>
                  </a:lnTo>
                  <a:lnTo>
                    <a:pt x="1526" y="433"/>
                  </a:lnTo>
                  <a:lnTo>
                    <a:pt x="1528" y="453"/>
                  </a:lnTo>
                  <a:lnTo>
                    <a:pt x="1528" y="476"/>
                  </a:lnTo>
                  <a:lnTo>
                    <a:pt x="1526" y="500"/>
                  </a:lnTo>
                  <a:lnTo>
                    <a:pt x="1522" y="524"/>
                  </a:lnTo>
                  <a:lnTo>
                    <a:pt x="1516" y="544"/>
                  </a:lnTo>
                  <a:lnTo>
                    <a:pt x="1506" y="558"/>
                  </a:lnTo>
                  <a:lnTo>
                    <a:pt x="1490" y="564"/>
                  </a:lnTo>
                  <a:lnTo>
                    <a:pt x="1501" y="578"/>
                  </a:lnTo>
                  <a:lnTo>
                    <a:pt x="1502" y="595"/>
                  </a:lnTo>
                  <a:lnTo>
                    <a:pt x="1494" y="610"/>
                  </a:lnTo>
                  <a:lnTo>
                    <a:pt x="1479" y="624"/>
                  </a:lnTo>
                  <a:lnTo>
                    <a:pt x="1458" y="635"/>
                  </a:lnTo>
                  <a:lnTo>
                    <a:pt x="1433" y="642"/>
                  </a:lnTo>
                  <a:lnTo>
                    <a:pt x="1406" y="643"/>
                  </a:lnTo>
                  <a:lnTo>
                    <a:pt x="1376" y="636"/>
                  </a:lnTo>
                  <a:lnTo>
                    <a:pt x="1369" y="637"/>
                  </a:lnTo>
                  <a:lnTo>
                    <a:pt x="1361" y="637"/>
                  </a:lnTo>
                  <a:lnTo>
                    <a:pt x="1352" y="637"/>
                  </a:lnTo>
                  <a:lnTo>
                    <a:pt x="1344" y="637"/>
                  </a:lnTo>
                  <a:lnTo>
                    <a:pt x="1336" y="636"/>
                  </a:lnTo>
                  <a:lnTo>
                    <a:pt x="1330" y="636"/>
                  </a:lnTo>
                  <a:lnTo>
                    <a:pt x="1326" y="635"/>
                  </a:lnTo>
                  <a:lnTo>
                    <a:pt x="1325" y="635"/>
                  </a:lnTo>
                  <a:lnTo>
                    <a:pt x="1329" y="610"/>
                  </a:lnTo>
                  <a:lnTo>
                    <a:pt x="1327" y="589"/>
                  </a:lnTo>
                  <a:lnTo>
                    <a:pt x="1322" y="570"/>
                  </a:lnTo>
                  <a:lnTo>
                    <a:pt x="1312" y="554"/>
                  </a:lnTo>
                  <a:lnTo>
                    <a:pt x="1298" y="541"/>
                  </a:lnTo>
                  <a:lnTo>
                    <a:pt x="1282" y="530"/>
                  </a:lnTo>
                  <a:lnTo>
                    <a:pt x="1265" y="522"/>
                  </a:lnTo>
                  <a:lnTo>
                    <a:pt x="1248" y="517"/>
                  </a:lnTo>
                  <a:lnTo>
                    <a:pt x="1224" y="513"/>
                  </a:lnTo>
                  <a:lnTo>
                    <a:pt x="1198" y="514"/>
                  </a:lnTo>
                  <a:lnTo>
                    <a:pt x="1171" y="519"/>
                  </a:lnTo>
                  <a:lnTo>
                    <a:pt x="1142" y="529"/>
                  </a:lnTo>
                  <a:lnTo>
                    <a:pt x="1117" y="545"/>
                  </a:lnTo>
                  <a:lnTo>
                    <a:pt x="1091" y="568"/>
                  </a:lnTo>
                  <a:lnTo>
                    <a:pt x="1066" y="598"/>
                  </a:lnTo>
                  <a:lnTo>
                    <a:pt x="1044" y="635"/>
                  </a:lnTo>
                  <a:lnTo>
                    <a:pt x="1036" y="636"/>
                  </a:lnTo>
                  <a:lnTo>
                    <a:pt x="1021" y="637"/>
                  </a:lnTo>
                  <a:lnTo>
                    <a:pt x="998" y="638"/>
                  </a:lnTo>
                  <a:lnTo>
                    <a:pt x="968" y="639"/>
                  </a:lnTo>
                  <a:lnTo>
                    <a:pt x="933" y="641"/>
                  </a:lnTo>
                  <a:lnTo>
                    <a:pt x="894" y="641"/>
                  </a:lnTo>
                  <a:lnTo>
                    <a:pt x="854" y="642"/>
                  </a:lnTo>
                  <a:lnTo>
                    <a:pt x="812" y="642"/>
                  </a:lnTo>
                  <a:lnTo>
                    <a:pt x="769" y="642"/>
                  </a:lnTo>
                  <a:lnTo>
                    <a:pt x="729" y="642"/>
                  </a:lnTo>
                  <a:lnTo>
                    <a:pt x="690" y="641"/>
                  </a:lnTo>
                  <a:lnTo>
                    <a:pt x="656" y="641"/>
                  </a:lnTo>
                  <a:lnTo>
                    <a:pt x="627" y="639"/>
                  </a:lnTo>
                  <a:lnTo>
                    <a:pt x="605" y="638"/>
                  </a:lnTo>
                  <a:lnTo>
                    <a:pt x="589" y="637"/>
                  </a:lnTo>
                  <a:lnTo>
                    <a:pt x="583" y="636"/>
                  </a:lnTo>
                  <a:lnTo>
                    <a:pt x="588" y="610"/>
                  </a:lnTo>
                  <a:lnTo>
                    <a:pt x="589" y="588"/>
                  </a:lnTo>
                  <a:lnTo>
                    <a:pt x="585" y="568"/>
                  </a:lnTo>
                  <a:lnTo>
                    <a:pt x="578" y="552"/>
                  </a:lnTo>
                  <a:lnTo>
                    <a:pt x="569" y="540"/>
                  </a:lnTo>
                  <a:lnTo>
                    <a:pt x="557" y="529"/>
                  </a:lnTo>
                  <a:lnTo>
                    <a:pt x="544" y="522"/>
                  </a:lnTo>
                  <a:lnTo>
                    <a:pt x="531" y="517"/>
                  </a:lnTo>
                  <a:lnTo>
                    <a:pt x="523" y="515"/>
                  </a:lnTo>
                  <a:lnTo>
                    <a:pt x="516" y="513"/>
                  </a:lnTo>
                  <a:lnTo>
                    <a:pt x="504" y="511"/>
                  </a:lnTo>
                  <a:lnTo>
                    <a:pt x="492" y="509"/>
                  </a:lnTo>
                  <a:lnTo>
                    <a:pt x="479" y="509"/>
                  </a:lnTo>
                  <a:lnTo>
                    <a:pt x="465" y="509"/>
                  </a:lnTo>
                  <a:lnTo>
                    <a:pt x="450" y="511"/>
                  </a:lnTo>
                  <a:lnTo>
                    <a:pt x="433" y="514"/>
                  </a:lnTo>
                  <a:lnTo>
                    <a:pt x="416" y="519"/>
                  </a:lnTo>
                  <a:lnTo>
                    <a:pt x="399" y="527"/>
                  </a:lnTo>
                  <a:lnTo>
                    <a:pt x="381" y="538"/>
                  </a:lnTo>
                  <a:lnTo>
                    <a:pt x="362" y="551"/>
                  </a:lnTo>
                  <a:lnTo>
                    <a:pt x="344" y="568"/>
                  </a:lnTo>
                  <a:lnTo>
                    <a:pt x="326" y="588"/>
                  </a:lnTo>
                  <a:lnTo>
                    <a:pt x="306" y="612"/>
                  </a:lnTo>
                  <a:lnTo>
                    <a:pt x="288" y="641"/>
                  </a:lnTo>
                  <a:lnTo>
                    <a:pt x="283" y="641"/>
                  </a:lnTo>
                  <a:lnTo>
                    <a:pt x="274" y="642"/>
                  </a:lnTo>
                  <a:lnTo>
                    <a:pt x="260" y="643"/>
                  </a:lnTo>
                  <a:lnTo>
                    <a:pt x="243" y="643"/>
                  </a:lnTo>
                  <a:lnTo>
                    <a:pt x="222" y="644"/>
                  </a:lnTo>
                  <a:lnTo>
                    <a:pt x="200" y="644"/>
                  </a:lnTo>
                  <a:lnTo>
                    <a:pt x="176" y="645"/>
                  </a:lnTo>
                  <a:lnTo>
                    <a:pt x="152" y="645"/>
                  </a:lnTo>
                  <a:lnTo>
                    <a:pt x="128" y="646"/>
                  </a:lnTo>
                  <a:lnTo>
                    <a:pt x="105" y="646"/>
                  </a:lnTo>
                  <a:lnTo>
                    <a:pt x="81" y="646"/>
                  </a:lnTo>
                  <a:lnTo>
                    <a:pt x="62" y="646"/>
                  </a:lnTo>
                  <a:lnTo>
                    <a:pt x="45" y="646"/>
                  </a:lnTo>
                  <a:lnTo>
                    <a:pt x="31" y="646"/>
                  </a:lnTo>
                  <a:lnTo>
                    <a:pt x="22" y="645"/>
                  </a:lnTo>
                  <a:lnTo>
                    <a:pt x="17" y="644"/>
                  </a:lnTo>
                  <a:lnTo>
                    <a:pt x="8" y="628"/>
                  </a:lnTo>
                  <a:lnTo>
                    <a:pt x="1" y="598"/>
                  </a:lnTo>
                  <a:lnTo>
                    <a:pt x="0" y="567"/>
                  </a:lnTo>
                  <a:lnTo>
                    <a:pt x="8" y="544"/>
                  </a:lnTo>
                  <a:lnTo>
                    <a:pt x="11" y="541"/>
                  </a:lnTo>
                  <a:lnTo>
                    <a:pt x="17" y="540"/>
                  </a:lnTo>
                  <a:lnTo>
                    <a:pt x="22" y="539"/>
                  </a:lnTo>
                  <a:lnTo>
                    <a:pt x="28" y="538"/>
                  </a:lnTo>
                  <a:lnTo>
                    <a:pt x="33" y="538"/>
                  </a:lnTo>
                  <a:lnTo>
                    <a:pt x="40" y="539"/>
                  </a:lnTo>
                  <a:lnTo>
                    <a:pt x="45" y="539"/>
                  </a:lnTo>
                  <a:lnTo>
                    <a:pt x="50" y="539"/>
                  </a:lnTo>
                  <a:lnTo>
                    <a:pt x="54" y="526"/>
                  </a:lnTo>
                  <a:lnTo>
                    <a:pt x="63" y="509"/>
                  </a:lnTo>
                  <a:lnTo>
                    <a:pt x="75" y="488"/>
                  </a:lnTo>
                  <a:lnTo>
                    <a:pt x="92" y="465"/>
                  </a:lnTo>
                  <a:lnTo>
                    <a:pt x="108" y="442"/>
                  </a:lnTo>
                  <a:lnTo>
                    <a:pt x="127" y="421"/>
                  </a:lnTo>
                  <a:lnTo>
                    <a:pt x="146" y="404"/>
                  </a:lnTo>
                  <a:lnTo>
                    <a:pt x="163" y="392"/>
                  </a:lnTo>
                  <a:lnTo>
                    <a:pt x="174" y="388"/>
                  </a:lnTo>
                  <a:lnTo>
                    <a:pt x="190" y="384"/>
                  </a:lnTo>
                  <a:lnTo>
                    <a:pt x="208" y="382"/>
                  </a:lnTo>
                  <a:lnTo>
                    <a:pt x="230" y="380"/>
                  </a:lnTo>
                  <a:lnTo>
                    <a:pt x="256" y="378"/>
                  </a:lnTo>
                  <a:lnTo>
                    <a:pt x="284" y="378"/>
                  </a:lnTo>
                  <a:lnTo>
                    <a:pt x="315" y="377"/>
                  </a:lnTo>
                  <a:lnTo>
                    <a:pt x="349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7" name="Freeform 893"/>
            <p:cNvSpPr>
              <a:spLocks/>
            </p:cNvSpPr>
            <p:nvPr/>
          </p:nvSpPr>
          <p:spPr bwMode="auto">
            <a:xfrm>
              <a:off x="1531" y="3694"/>
              <a:ext cx="454" cy="229"/>
            </a:xfrm>
            <a:custGeom>
              <a:avLst/>
              <a:gdLst/>
              <a:ahLst/>
              <a:cxnLst>
                <a:cxn ang="0">
                  <a:pos x="1002" y="61"/>
                </a:cxn>
                <a:cxn ang="0">
                  <a:pos x="978" y="30"/>
                </a:cxn>
                <a:cxn ang="0">
                  <a:pos x="933" y="11"/>
                </a:cxn>
                <a:cxn ang="0">
                  <a:pos x="863" y="3"/>
                </a:cxn>
                <a:cxn ang="0">
                  <a:pos x="787" y="0"/>
                </a:cxn>
                <a:cxn ang="0">
                  <a:pos x="728" y="6"/>
                </a:cxn>
                <a:cxn ang="0">
                  <a:pos x="694" y="38"/>
                </a:cxn>
                <a:cxn ang="0">
                  <a:pos x="677" y="115"/>
                </a:cxn>
                <a:cxn ang="0">
                  <a:pos x="663" y="195"/>
                </a:cxn>
                <a:cxn ang="0">
                  <a:pos x="629" y="242"/>
                </a:cxn>
                <a:cxn ang="0">
                  <a:pos x="560" y="250"/>
                </a:cxn>
                <a:cxn ang="0">
                  <a:pos x="486" y="242"/>
                </a:cxn>
                <a:cxn ang="0">
                  <a:pos x="416" y="234"/>
                </a:cxn>
                <a:cxn ang="0">
                  <a:pos x="341" y="239"/>
                </a:cxn>
                <a:cxn ang="0">
                  <a:pos x="287" y="249"/>
                </a:cxn>
                <a:cxn ang="0">
                  <a:pos x="224" y="248"/>
                </a:cxn>
                <a:cxn ang="0">
                  <a:pos x="155" y="249"/>
                </a:cxn>
                <a:cxn ang="0">
                  <a:pos x="99" y="258"/>
                </a:cxn>
                <a:cxn ang="0">
                  <a:pos x="52" y="304"/>
                </a:cxn>
                <a:cxn ang="0">
                  <a:pos x="12" y="369"/>
                </a:cxn>
                <a:cxn ang="0">
                  <a:pos x="45" y="391"/>
                </a:cxn>
                <a:cxn ang="0">
                  <a:pos x="59" y="419"/>
                </a:cxn>
                <a:cxn ang="0">
                  <a:pos x="80" y="438"/>
                </a:cxn>
                <a:cxn ang="0">
                  <a:pos x="127" y="435"/>
                </a:cxn>
                <a:cxn ang="0">
                  <a:pos x="147" y="416"/>
                </a:cxn>
                <a:cxn ang="0">
                  <a:pos x="194" y="381"/>
                </a:cxn>
                <a:cxn ang="0">
                  <a:pos x="267" y="344"/>
                </a:cxn>
                <a:cxn ang="0">
                  <a:pos x="366" y="326"/>
                </a:cxn>
                <a:cxn ang="0">
                  <a:pos x="445" y="342"/>
                </a:cxn>
                <a:cxn ang="0">
                  <a:pos x="504" y="389"/>
                </a:cxn>
                <a:cxn ang="0">
                  <a:pos x="518" y="456"/>
                </a:cxn>
                <a:cxn ang="0">
                  <a:pos x="566" y="456"/>
                </a:cxn>
                <a:cxn ang="0">
                  <a:pos x="650" y="455"/>
                </a:cxn>
                <a:cxn ang="0">
                  <a:pos x="746" y="455"/>
                </a:cxn>
                <a:cxn ang="0">
                  <a:pos x="816" y="457"/>
                </a:cxn>
                <a:cxn ang="0">
                  <a:pos x="880" y="436"/>
                </a:cxn>
                <a:cxn ang="0">
                  <a:pos x="962" y="368"/>
                </a:cxn>
                <a:cxn ang="0">
                  <a:pos x="1028" y="334"/>
                </a:cxn>
                <a:cxn ang="0">
                  <a:pos x="1136" y="329"/>
                </a:cxn>
                <a:cxn ang="0">
                  <a:pos x="1214" y="363"/>
                </a:cxn>
                <a:cxn ang="0">
                  <a:pos x="1256" y="424"/>
                </a:cxn>
                <a:cxn ang="0">
                  <a:pos x="1268" y="440"/>
                </a:cxn>
                <a:cxn ang="0">
                  <a:pos x="1296" y="415"/>
                </a:cxn>
                <a:cxn ang="0">
                  <a:pos x="1342" y="411"/>
                </a:cxn>
                <a:cxn ang="0">
                  <a:pos x="1349" y="350"/>
                </a:cxn>
                <a:cxn ang="0">
                  <a:pos x="1361" y="275"/>
                </a:cxn>
                <a:cxn ang="0">
                  <a:pos x="1324" y="227"/>
                </a:cxn>
                <a:cxn ang="0">
                  <a:pos x="1250" y="207"/>
                </a:cxn>
                <a:cxn ang="0">
                  <a:pos x="1153" y="205"/>
                </a:cxn>
                <a:cxn ang="0">
                  <a:pos x="1065" y="175"/>
                </a:cxn>
                <a:cxn ang="0">
                  <a:pos x="1047" y="133"/>
                </a:cxn>
                <a:cxn ang="0">
                  <a:pos x="1018" y="99"/>
                </a:cxn>
              </a:cxnLst>
              <a:rect l="0" t="0" r="r" b="b"/>
              <a:pathLst>
                <a:path w="1362" h="458">
                  <a:moveTo>
                    <a:pt x="1013" y="92"/>
                  </a:moveTo>
                  <a:lnTo>
                    <a:pt x="1008" y="80"/>
                  </a:lnTo>
                  <a:lnTo>
                    <a:pt x="1006" y="70"/>
                  </a:lnTo>
                  <a:lnTo>
                    <a:pt x="1002" y="61"/>
                  </a:lnTo>
                  <a:lnTo>
                    <a:pt x="999" y="52"/>
                  </a:lnTo>
                  <a:lnTo>
                    <a:pt x="995" y="45"/>
                  </a:lnTo>
                  <a:lnTo>
                    <a:pt x="989" y="37"/>
                  </a:lnTo>
                  <a:lnTo>
                    <a:pt x="978" y="30"/>
                  </a:lnTo>
                  <a:lnTo>
                    <a:pt x="965" y="20"/>
                  </a:lnTo>
                  <a:lnTo>
                    <a:pt x="958" y="17"/>
                  </a:lnTo>
                  <a:lnTo>
                    <a:pt x="946" y="13"/>
                  </a:lnTo>
                  <a:lnTo>
                    <a:pt x="933" y="11"/>
                  </a:lnTo>
                  <a:lnTo>
                    <a:pt x="918" y="8"/>
                  </a:lnTo>
                  <a:lnTo>
                    <a:pt x="901" y="6"/>
                  </a:lnTo>
                  <a:lnTo>
                    <a:pt x="883" y="4"/>
                  </a:lnTo>
                  <a:lnTo>
                    <a:pt x="863" y="3"/>
                  </a:lnTo>
                  <a:lnTo>
                    <a:pt x="844" y="1"/>
                  </a:lnTo>
                  <a:lnTo>
                    <a:pt x="825" y="0"/>
                  </a:lnTo>
                  <a:lnTo>
                    <a:pt x="805" y="0"/>
                  </a:lnTo>
                  <a:lnTo>
                    <a:pt x="787" y="0"/>
                  </a:lnTo>
                  <a:lnTo>
                    <a:pt x="769" y="1"/>
                  </a:lnTo>
                  <a:lnTo>
                    <a:pt x="753" y="3"/>
                  </a:lnTo>
                  <a:lnTo>
                    <a:pt x="739" y="4"/>
                  </a:lnTo>
                  <a:lnTo>
                    <a:pt x="728" y="6"/>
                  </a:lnTo>
                  <a:lnTo>
                    <a:pt x="719" y="9"/>
                  </a:lnTo>
                  <a:lnTo>
                    <a:pt x="710" y="15"/>
                  </a:lnTo>
                  <a:lnTo>
                    <a:pt x="702" y="24"/>
                  </a:lnTo>
                  <a:lnTo>
                    <a:pt x="694" y="38"/>
                  </a:lnTo>
                  <a:lnTo>
                    <a:pt x="689" y="54"/>
                  </a:lnTo>
                  <a:lnTo>
                    <a:pt x="684" y="73"/>
                  </a:lnTo>
                  <a:lnTo>
                    <a:pt x="680" y="94"/>
                  </a:lnTo>
                  <a:lnTo>
                    <a:pt x="677" y="115"/>
                  </a:lnTo>
                  <a:lnTo>
                    <a:pt x="676" y="138"/>
                  </a:lnTo>
                  <a:lnTo>
                    <a:pt x="673" y="158"/>
                  </a:lnTo>
                  <a:lnTo>
                    <a:pt x="669" y="177"/>
                  </a:lnTo>
                  <a:lnTo>
                    <a:pt x="663" y="195"/>
                  </a:lnTo>
                  <a:lnTo>
                    <a:pt x="657" y="210"/>
                  </a:lnTo>
                  <a:lnTo>
                    <a:pt x="647" y="224"/>
                  </a:lnTo>
                  <a:lnTo>
                    <a:pt x="638" y="235"/>
                  </a:lnTo>
                  <a:lnTo>
                    <a:pt x="629" y="242"/>
                  </a:lnTo>
                  <a:lnTo>
                    <a:pt x="619" y="246"/>
                  </a:lnTo>
                  <a:lnTo>
                    <a:pt x="598" y="248"/>
                  </a:lnTo>
                  <a:lnTo>
                    <a:pt x="579" y="250"/>
                  </a:lnTo>
                  <a:lnTo>
                    <a:pt x="560" y="250"/>
                  </a:lnTo>
                  <a:lnTo>
                    <a:pt x="540" y="249"/>
                  </a:lnTo>
                  <a:lnTo>
                    <a:pt x="522" y="247"/>
                  </a:lnTo>
                  <a:lnTo>
                    <a:pt x="504" y="245"/>
                  </a:lnTo>
                  <a:lnTo>
                    <a:pt x="486" y="242"/>
                  </a:lnTo>
                  <a:lnTo>
                    <a:pt x="469" y="240"/>
                  </a:lnTo>
                  <a:lnTo>
                    <a:pt x="451" y="237"/>
                  </a:lnTo>
                  <a:lnTo>
                    <a:pt x="434" y="236"/>
                  </a:lnTo>
                  <a:lnTo>
                    <a:pt x="416" y="234"/>
                  </a:lnTo>
                  <a:lnTo>
                    <a:pt x="398" y="234"/>
                  </a:lnTo>
                  <a:lnTo>
                    <a:pt x="380" y="234"/>
                  </a:lnTo>
                  <a:lnTo>
                    <a:pt x="361" y="236"/>
                  </a:lnTo>
                  <a:lnTo>
                    <a:pt x="341" y="239"/>
                  </a:lnTo>
                  <a:lnTo>
                    <a:pt x="322" y="245"/>
                  </a:lnTo>
                  <a:lnTo>
                    <a:pt x="311" y="247"/>
                  </a:lnTo>
                  <a:lnTo>
                    <a:pt x="300" y="248"/>
                  </a:lnTo>
                  <a:lnTo>
                    <a:pt x="287" y="249"/>
                  </a:lnTo>
                  <a:lnTo>
                    <a:pt x="271" y="249"/>
                  </a:lnTo>
                  <a:lnTo>
                    <a:pt x="256" y="249"/>
                  </a:lnTo>
                  <a:lnTo>
                    <a:pt x="240" y="249"/>
                  </a:lnTo>
                  <a:lnTo>
                    <a:pt x="224" y="248"/>
                  </a:lnTo>
                  <a:lnTo>
                    <a:pt x="205" y="248"/>
                  </a:lnTo>
                  <a:lnTo>
                    <a:pt x="189" y="248"/>
                  </a:lnTo>
                  <a:lnTo>
                    <a:pt x="172" y="248"/>
                  </a:lnTo>
                  <a:lnTo>
                    <a:pt x="155" y="249"/>
                  </a:lnTo>
                  <a:lnTo>
                    <a:pt x="140" y="250"/>
                  </a:lnTo>
                  <a:lnTo>
                    <a:pt x="125" y="252"/>
                  </a:lnTo>
                  <a:lnTo>
                    <a:pt x="111" y="254"/>
                  </a:lnTo>
                  <a:lnTo>
                    <a:pt x="99" y="258"/>
                  </a:lnTo>
                  <a:lnTo>
                    <a:pt x="89" y="263"/>
                  </a:lnTo>
                  <a:lnTo>
                    <a:pt x="75" y="275"/>
                  </a:lnTo>
                  <a:lnTo>
                    <a:pt x="62" y="288"/>
                  </a:lnTo>
                  <a:lnTo>
                    <a:pt x="52" y="304"/>
                  </a:lnTo>
                  <a:lnTo>
                    <a:pt x="41" y="320"/>
                  </a:lnTo>
                  <a:lnTo>
                    <a:pt x="32" y="337"/>
                  </a:lnTo>
                  <a:lnTo>
                    <a:pt x="22" y="354"/>
                  </a:lnTo>
                  <a:lnTo>
                    <a:pt x="12" y="369"/>
                  </a:lnTo>
                  <a:lnTo>
                    <a:pt x="0" y="383"/>
                  </a:lnTo>
                  <a:lnTo>
                    <a:pt x="21" y="384"/>
                  </a:lnTo>
                  <a:lnTo>
                    <a:pt x="35" y="386"/>
                  </a:lnTo>
                  <a:lnTo>
                    <a:pt x="45" y="391"/>
                  </a:lnTo>
                  <a:lnTo>
                    <a:pt x="52" y="396"/>
                  </a:lnTo>
                  <a:lnTo>
                    <a:pt x="56" y="402"/>
                  </a:lnTo>
                  <a:lnTo>
                    <a:pt x="58" y="411"/>
                  </a:lnTo>
                  <a:lnTo>
                    <a:pt x="59" y="419"/>
                  </a:lnTo>
                  <a:lnTo>
                    <a:pt x="61" y="427"/>
                  </a:lnTo>
                  <a:lnTo>
                    <a:pt x="63" y="433"/>
                  </a:lnTo>
                  <a:lnTo>
                    <a:pt x="70" y="436"/>
                  </a:lnTo>
                  <a:lnTo>
                    <a:pt x="80" y="438"/>
                  </a:lnTo>
                  <a:lnTo>
                    <a:pt x="93" y="438"/>
                  </a:lnTo>
                  <a:lnTo>
                    <a:pt x="105" y="438"/>
                  </a:lnTo>
                  <a:lnTo>
                    <a:pt x="116" y="437"/>
                  </a:lnTo>
                  <a:lnTo>
                    <a:pt x="127" y="435"/>
                  </a:lnTo>
                  <a:lnTo>
                    <a:pt x="133" y="431"/>
                  </a:lnTo>
                  <a:lnTo>
                    <a:pt x="136" y="428"/>
                  </a:lnTo>
                  <a:lnTo>
                    <a:pt x="141" y="423"/>
                  </a:lnTo>
                  <a:lnTo>
                    <a:pt x="147" y="416"/>
                  </a:lnTo>
                  <a:lnTo>
                    <a:pt x="156" y="409"/>
                  </a:lnTo>
                  <a:lnTo>
                    <a:pt x="167" y="399"/>
                  </a:lnTo>
                  <a:lnTo>
                    <a:pt x="180" y="390"/>
                  </a:lnTo>
                  <a:lnTo>
                    <a:pt x="194" y="381"/>
                  </a:lnTo>
                  <a:lnTo>
                    <a:pt x="211" y="370"/>
                  </a:lnTo>
                  <a:lnTo>
                    <a:pt x="227" y="361"/>
                  </a:lnTo>
                  <a:lnTo>
                    <a:pt x="247" y="353"/>
                  </a:lnTo>
                  <a:lnTo>
                    <a:pt x="267" y="344"/>
                  </a:lnTo>
                  <a:lnTo>
                    <a:pt x="291" y="337"/>
                  </a:lnTo>
                  <a:lnTo>
                    <a:pt x="314" y="332"/>
                  </a:lnTo>
                  <a:lnTo>
                    <a:pt x="339" y="328"/>
                  </a:lnTo>
                  <a:lnTo>
                    <a:pt x="366" y="326"/>
                  </a:lnTo>
                  <a:lnTo>
                    <a:pt x="393" y="326"/>
                  </a:lnTo>
                  <a:lnTo>
                    <a:pt x="408" y="328"/>
                  </a:lnTo>
                  <a:lnTo>
                    <a:pt x="426" y="334"/>
                  </a:lnTo>
                  <a:lnTo>
                    <a:pt x="445" y="342"/>
                  </a:lnTo>
                  <a:lnTo>
                    <a:pt x="463" y="353"/>
                  </a:lnTo>
                  <a:lnTo>
                    <a:pt x="479" y="364"/>
                  </a:lnTo>
                  <a:lnTo>
                    <a:pt x="494" y="376"/>
                  </a:lnTo>
                  <a:lnTo>
                    <a:pt x="504" y="389"/>
                  </a:lnTo>
                  <a:lnTo>
                    <a:pt x="509" y="401"/>
                  </a:lnTo>
                  <a:lnTo>
                    <a:pt x="512" y="423"/>
                  </a:lnTo>
                  <a:lnTo>
                    <a:pt x="513" y="443"/>
                  </a:lnTo>
                  <a:lnTo>
                    <a:pt x="518" y="456"/>
                  </a:lnTo>
                  <a:lnTo>
                    <a:pt x="536" y="458"/>
                  </a:lnTo>
                  <a:lnTo>
                    <a:pt x="542" y="457"/>
                  </a:lnTo>
                  <a:lnTo>
                    <a:pt x="552" y="457"/>
                  </a:lnTo>
                  <a:lnTo>
                    <a:pt x="566" y="456"/>
                  </a:lnTo>
                  <a:lnTo>
                    <a:pt x="583" y="456"/>
                  </a:lnTo>
                  <a:lnTo>
                    <a:pt x="604" y="455"/>
                  </a:lnTo>
                  <a:lnTo>
                    <a:pt x="626" y="455"/>
                  </a:lnTo>
                  <a:lnTo>
                    <a:pt x="650" y="455"/>
                  </a:lnTo>
                  <a:lnTo>
                    <a:pt x="675" y="455"/>
                  </a:lnTo>
                  <a:lnTo>
                    <a:pt x="699" y="455"/>
                  </a:lnTo>
                  <a:lnTo>
                    <a:pt x="722" y="455"/>
                  </a:lnTo>
                  <a:lnTo>
                    <a:pt x="746" y="455"/>
                  </a:lnTo>
                  <a:lnTo>
                    <a:pt x="768" y="455"/>
                  </a:lnTo>
                  <a:lnTo>
                    <a:pt x="787" y="456"/>
                  </a:lnTo>
                  <a:lnTo>
                    <a:pt x="803" y="456"/>
                  </a:lnTo>
                  <a:lnTo>
                    <a:pt x="816" y="457"/>
                  </a:lnTo>
                  <a:lnTo>
                    <a:pt x="823" y="458"/>
                  </a:lnTo>
                  <a:lnTo>
                    <a:pt x="844" y="455"/>
                  </a:lnTo>
                  <a:lnTo>
                    <a:pt x="862" y="448"/>
                  </a:lnTo>
                  <a:lnTo>
                    <a:pt x="880" y="436"/>
                  </a:lnTo>
                  <a:lnTo>
                    <a:pt x="900" y="421"/>
                  </a:lnTo>
                  <a:lnTo>
                    <a:pt x="918" y="403"/>
                  </a:lnTo>
                  <a:lnTo>
                    <a:pt x="938" y="386"/>
                  </a:lnTo>
                  <a:lnTo>
                    <a:pt x="962" y="368"/>
                  </a:lnTo>
                  <a:lnTo>
                    <a:pt x="987" y="350"/>
                  </a:lnTo>
                  <a:lnTo>
                    <a:pt x="996" y="345"/>
                  </a:lnTo>
                  <a:lnTo>
                    <a:pt x="1011" y="340"/>
                  </a:lnTo>
                  <a:lnTo>
                    <a:pt x="1028" y="334"/>
                  </a:lnTo>
                  <a:lnTo>
                    <a:pt x="1049" y="330"/>
                  </a:lnTo>
                  <a:lnTo>
                    <a:pt x="1074" y="327"/>
                  </a:lnTo>
                  <a:lnTo>
                    <a:pt x="1104" y="327"/>
                  </a:lnTo>
                  <a:lnTo>
                    <a:pt x="1136" y="329"/>
                  </a:lnTo>
                  <a:lnTo>
                    <a:pt x="1174" y="336"/>
                  </a:lnTo>
                  <a:lnTo>
                    <a:pt x="1186" y="341"/>
                  </a:lnTo>
                  <a:lnTo>
                    <a:pt x="1199" y="350"/>
                  </a:lnTo>
                  <a:lnTo>
                    <a:pt x="1214" y="363"/>
                  </a:lnTo>
                  <a:lnTo>
                    <a:pt x="1227" y="377"/>
                  </a:lnTo>
                  <a:lnTo>
                    <a:pt x="1239" y="393"/>
                  </a:lnTo>
                  <a:lnTo>
                    <a:pt x="1249" y="410"/>
                  </a:lnTo>
                  <a:lnTo>
                    <a:pt x="1256" y="424"/>
                  </a:lnTo>
                  <a:lnTo>
                    <a:pt x="1259" y="437"/>
                  </a:lnTo>
                  <a:lnTo>
                    <a:pt x="1263" y="438"/>
                  </a:lnTo>
                  <a:lnTo>
                    <a:pt x="1265" y="439"/>
                  </a:lnTo>
                  <a:lnTo>
                    <a:pt x="1268" y="440"/>
                  </a:lnTo>
                  <a:lnTo>
                    <a:pt x="1272" y="438"/>
                  </a:lnTo>
                  <a:lnTo>
                    <a:pt x="1276" y="427"/>
                  </a:lnTo>
                  <a:lnTo>
                    <a:pt x="1285" y="420"/>
                  </a:lnTo>
                  <a:lnTo>
                    <a:pt x="1296" y="415"/>
                  </a:lnTo>
                  <a:lnTo>
                    <a:pt x="1309" y="413"/>
                  </a:lnTo>
                  <a:lnTo>
                    <a:pt x="1322" y="412"/>
                  </a:lnTo>
                  <a:lnTo>
                    <a:pt x="1334" y="411"/>
                  </a:lnTo>
                  <a:lnTo>
                    <a:pt x="1342" y="411"/>
                  </a:lnTo>
                  <a:lnTo>
                    <a:pt x="1347" y="409"/>
                  </a:lnTo>
                  <a:lnTo>
                    <a:pt x="1344" y="390"/>
                  </a:lnTo>
                  <a:lnTo>
                    <a:pt x="1345" y="370"/>
                  </a:lnTo>
                  <a:lnTo>
                    <a:pt x="1349" y="350"/>
                  </a:lnTo>
                  <a:lnTo>
                    <a:pt x="1355" y="331"/>
                  </a:lnTo>
                  <a:lnTo>
                    <a:pt x="1360" y="312"/>
                  </a:lnTo>
                  <a:lnTo>
                    <a:pt x="1362" y="293"/>
                  </a:lnTo>
                  <a:lnTo>
                    <a:pt x="1361" y="275"/>
                  </a:lnTo>
                  <a:lnTo>
                    <a:pt x="1353" y="257"/>
                  </a:lnTo>
                  <a:lnTo>
                    <a:pt x="1345" y="247"/>
                  </a:lnTo>
                  <a:lnTo>
                    <a:pt x="1336" y="236"/>
                  </a:lnTo>
                  <a:lnTo>
                    <a:pt x="1324" y="227"/>
                  </a:lnTo>
                  <a:lnTo>
                    <a:pt x="1309" y="219"/>
                  </a:lnTo>
                  <a:lnTo>
                    <a:pt x="1291" y="212"/>
                  </a:lnTo>
                  <a:lnTo>
                    <a:pt x="1272" y="209"/>
                  </a:lnTo>
                  <a:lnTo>
                    <a:pt x="1250" y="207"/>
                  </a:lnTo>
                  <a:lnTo>
                    <a:pt x="1224" y="209"/>
                  </a:lnTo>
                  <a:lnTo>
                    <a:pt x="1205" y="210"/>
                  </a:lnTo>
                  <a:lnTo>
                    <a:pt x="1180" y="209"/>
                  </a:lnTo>
                  <a:lnTo>
                    <a:pt x="1153" y="205"/>
                  </a:lnTo>
                  <a:lnTo>
                    <a:pt x="1126" y="200"/>
                  </a:lnTo>
                  <a:lnTo>
                    <a:pt x="1100" y="194"/>
                  </a:lnTo>
                  <a:lnTo>
                    <a:pt x="1079" y="185"/>
                  </a:lnTo>
                  <a:lnTo>
                    <a:pt x="1065" y="175"/>
                  </a:lnTo>
                  <a:lnTo>
                    <a:pt x="1059" y="164"/>
                  </a:lnTo>
                  <a:lnTo>
                    <a:pt x="1057" y="153"/>
                  </a:lnTo>
                  <a:lnTo>
                    <a:pt x="1052" y="143"/>
                  </a:lnTo>
                  <a:lnTo>
                    <a:pt x="1047" y="133"/>
                  </a:lnTo>
                  <a:lnTo>
                    <a:pt x="1039" y="124"/>
                  </a:lnTo>
                  <a:lnTo>
                    <a:pt x="1031" y="116"/>
                  </a:lnTo>
                  <a:lnTo>
                    <a:pt x="1025" y="107"/>
                  </a:lnTo>
                  <a:lnTo>
                    <a:pt x="1018" y="99"/>
                  </a:lnTo>
                  <a:lnTo>
                    <a:pt x="1013" y="92"/>
                  </a:lnTo>
                  <a:close/>
                </a:path>
              </a:pathLst>
            </a:custGeom>
            <a:solidFill>
              <a:srgbClr val="FF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8" name="Freeform 894"/>
            <p:cNvSpPr>
              <a:spLocks/>
            </p:cNvSpPr>
            <p:nvPr/>
          </p:nvSpPr>
          <p:spPr bwMode="auto">
            <a:xfrm>
              <a:off x="1962" y="3903"/>
              <a:ext cx="31" cy="2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79" y="5"/>
                </a:cxn>
                <a:cxn ang="0">
                  <a:pos x="66" y="7"/>
                </a:cxn>
                <a:cxn ang="0">
                  <a:pos x="54" y="8"/>
                </a:cxn>
                <a:cxn ang="0">
                  <a:pos x="43" y="9"/>
                </a:cxn>
                <a:cxn ang="0">
                  <a:pos x="31" y="9"/>
                </a:cxn>
                <a:cxn ang="0">
                  <a:pos x="21" y="10"/>
                </a:cxn>
                <a:cxn ang="0">
                  <a:pos x="13" y="14"/>
                </a:cxn>
                <a:cxn ang="0">
                  <a:pos x="5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1" y="45"/>
                </a:cxn>
                <a:cxn ang="0">
                  <a:pos x="21" y="49"/>
                </a:cxn>
                <a:cxn ang="0">
                  <a:pos x="44" y="50"/>
                </a:cxn>
                <a:cxn ang="0">
                  <a:pos x="62" y="48"/>
                </a:cxn>
                <a:cxn ang="0">
                  <a:pos x="76" y="42"/>
                </a:cxn>
                <a:cxn ang="0">
                  <a:pos x="85" y="34"/>
                </a:cxn>
                <a:cxn ang="0">
                  <a:pos x="91" y="25"/>
                </a:cxn>
                <a:cxn ang="0">
                  <a:pos x="95" y="16"/>
                </a:cxn>
                <a:cxn ang="0">
                  <a:pos x="95" y="7"/>
                </a:cxn>
                <a:cxn ang="0">
                  <a:pos x="92" y="0"/>
                </a:cxn>
              </a:cxnLst>
              <a:rect l="0" t="0" r="r" b="b"/>
              <a:pathLst>
                <a:path w="95" h="50">
                  <a:moveTo>
                    <a:pt x="92" y="0"/>
                  </a:moveTo>
                  <a:lnTo>
                    <a:pt x="79" y="5"/>
                  </a:lnTo>
                  <a:lnTo>
                    <a:pt x="66" y="7"/>
                  </a:lnTo>
                  <a:lnTo>
                    <a:pt x="54" y="8"/>
                  </a:lnTo>
                  <a:lnTo>
                    <a:pt x="43" y="9"/>
                  </a:lnTo>
                  <a:lnTo>
                    <a:pt x="31" y="9"/>
                  </a:lnTo>
                  <a:lnTo>
                    <a:pt x="21" y="10"/>
                  </a:lnTo>
                  <a:lnTo>
                    <a:pt x="13" y="14"/>
                  </a:lnTo>
                  <a:lnTo>
                    <a:pt x="5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1" y="45"/>
                  </a:lnTo>
                  <a:lnTo>
                    <a:pt x="21" y="49"/>
                  </a:lnTo>
                  <a:lnTo>
                    <a:pt x="44" y="50"/>
                  </a:lnTo>
                  <a:lnTo>
                    <a:pt x="62" y="48"/>
                  </a:lnTo>
                  <a:lnTo>
                    <a:pt x="76" y="42"/>
                  </a:lnTo>
                  <a:lnTo>
                    <a:pt x="85" y="34"/>
                  </a:lnTo>
                  <a:lnTo>
                    <a:pt x="91" y="25"/>
                  </a:lnTo>
                  <a:lnTo>
                    <a:pt x="95" y="16"/>
                  </a:lnTo>
                  <a:lnTo>
                    <a:pt x="95" y="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9" name="Freeform 895"/>
            <p:cNvSpPr>
              <a:spLocks/>
            </p:cNvSpPr>
            <p:nvPr/>
          </p:nvSpPr>
          <p:spPr bwMode="auto">
            <a:xfrm>
              <a:off x="1508" y="3894"/>
              <a:ext cx="33" cy="3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0" y="9"/>
                </a:cxn>
                <a:cxn ang="0">
                  <a:pos x="17" y="6"/>
                </a:cxn>
                <a:cxn ang="0">
                  <a:pos x="25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74" y="1"/>
                </a:cxn>
                <a:cxn ang="0">
                  <a:pos x="91" y="13"/>
                </a:cxn>
                <a:cxn ang="0">
                  <a:pos x="97" y="34"/>
                </a:cxn>
                <a:cxn ang="0">
                  <a:pos x="98" y="53"/>
                </a:cxn>
                <a:cxn ang="0">
                  <a:pos x="97" y="63"/>
                </a:cxn>
                <a:cxn ang="0">
                  <a:pos x="89" y="65"/>
                </a:cxn>
                <a:cxn ang="0">
                  <a:pos x="78" y="67"/>
                </a:cxn>
                <a:cxn ang="0">
                  <a:pos x="65" y="68"/>
                </a:cxn>
                <a:cxn ang="0">
                  <a:pos x="51" y="69"/>
                </a:cxn>
                <a:cxn ang="0">
                  <a:pos x="36" y="69"/>
                </a:cxn>
                <a:cxn ang="0">
                  <a:pos x="23" y="68"/>
                </a:cxn>
                <a:cxn ang="0">
                  <a:pos x="13" y="68"/>
                </a:cxn>
                <a:cxn ang="0">
                  <a:pos x="7" y="66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3" y="23"/>
                </a:cxn>
                <a:cxn ang="0">
                  <a:pos x="7" y="12"/>
                </a:cxn>
              </a:cxnLst>
              <a:rect l="0" t="0" r="r" b="b"/>
              <a:pathLst>
                <a:path w="98" h="69">
                  <a:moveTo>
                    <a:pt x="7" y="12"/>
                  </a:moveTo>
                  <a:lnTo>
                    <a:pt x="10" y="9"/>
                  </a:lnTo>
                  <a:lnTo>
                    <a:pt x="17" y="6"/>
                  </a:lnTo>
                  <a:lnTo>
                    <a:pt x="25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4" y="1"/>
                  </a:lnTo>
                  <a:lnTo>
                    <a:pt x="91" y="13"/>
                  </a:lnTo>
                  <a:lnTo>
                    <a:pt x="97" y="34"/>
                  </a:lnTo>
                  <a:lnTo>
                    <a:pt x="98" y="53"/>
                  </a:lnTo>
                  <a:lnTo>
                    <a:pt x="97" y="63"/>
                  </a:lnTo>
                  <a:lnTo>
                    <a:pt x="89" y="65"/>
                  </a:lnTo>
                  <a:lnTo>
                    <a:pt x="78" y="67"/>
                  </a:lnTo>
                  <a:lnTo>
                    <a:pt x="65" y="68"/>
                  </a:lnTo>
                  <a:lnTo>
                    <a:pt x="51" y="69"/>
                  </a:lnTo>
                  <a:lnTo>
                    <a:pt x="36" y="69"/>
                  </a:lnTo>
                  <a:lnTo>
                    <a:pt x="23" y="68"/>
                  </a:lnTo>
                  <a:lnTo>
                    <a:pt x="13" y="68"/>
                  </a:lnTo>
                  <a:lnTo>
                    <a:pt x="7" y="66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3" y="23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0" name="Freeform 896"/>
            <p:cNvSpPr>
              <a:spLocks/>
            </p:cNvSpPr>
            <p:nvPr/>
          </p:nvSpPr>
          <p:spPr bwMode="auto">
            <a:xfrm>
              <a:off x="1605" y="3882"/>
              <a:ext cx="85" cy="111"/>
            </a:xfrm>
            <a:custGeom>
              <a:avLst/>
              <a:gdLst/>
              <a:ahLst/>
              <a:cxnLst>
                <a:cxn ang="0">
                  <a:pos x="97" y="224"/>
                </a:cxn>
                <a:cxn ang="0">
                  <a:pos x="123" y="220"/>
                </a:cxn>
                <a:cxn ang="0">
                  <a:pos x="148" y="212"/>
                </a:cxn>
                <a:cxn ang="0">
                  <a:pos x="172" y="200"/>
                </a:cxn>
                <a:cxn ang="0">
                  <a:pos x="194" y="185"/>
                </a:cxn>
                <a:cxn ang="0">
                  <a:pos x="214" y="168"/>
                </a:cxn>
                <a:cxn ang="0">
                  <a:pos x="229" y="148"/>
                </a:cxn>
                <a:cxn ang="0">
                  <a:pos x="242" y="127"/>
                </a:cxn>
                <a:cxn ang="0">
                  <a:pos x="251" y="104"/>
                </a:cxn>
                <a:cxn ang="0">
                  <a:pos x="254" y="82"/>
                </a:cxn>
                <a:cxn ang="0">
                  <a:pos x="252" y="62"/>
                </a:cxn>
                <a:cxn ang="0">
                  <a:pos x="246" y="43"/>
                </a:cxn>
                <a:cxn ang="0">
                  <a:pos x="235" y="27"/>
                </a:cxn>
                <a:cxn ang="0">
                  <a:pos x="221" y="15"/>
                </a:cxn>
                <a:cxn ang="0">
                  <a:pos x="202" y="7"/>
                </a:cxn>
                <a:cxn ang="0">
                  <a:pos x="181" y="1"/>
                </a:cxn>
                <a:cxn ang="0">
                  <a:pos x="157" y="0"/>
                </a:cxn>
                <a:cxn ang="0">
                  <a:pos x="132" y="5"/>
                </a:cxn>
                <a:cxn ang="0">
                  <a:pos x="106" y="12"/>
                </a:cxn>
                <a:cxn ang="0">
                  <a:pos x="83" y="23"/>
                </a:cxn>
                <a:cxn ang="0">
                  <a:pos x="61" y="38"/>
                </a:cxn>
                <a:cxn ang="0">
                  <a:pos x="42" y="55"/>
                </a:cxn>
                <a:cxn ang="0">
                  <a:pos x="26" y="75"/>
                </a:cxn>
                <a:cxn ang="0">
                  <a:pos x="13" y="96"/>
                </a:cxn>
                <a:cxn ang="0">
                  <a:pos x="4" y="119"/>
                </a:cxn>
                <a:cxn ang="0">
                  <a:pos x="0" y="142"/>
                </a:cxn>
                <a:cxn ang="0">
                  <a:pos x="2" y="162"/>
                </a:cxn>
                <a:cxn ang="0">
                  <a:pos x="8" y="180"/>
                </a:cxn>
                <a:cxn ang="0">
                  <a:pos x="18" y="196"/>
                </a:cxn>
                <a:cxn ang="0">
                  <a:pos x="34" y="209"/>
                </a:cxn>
                <a:cxn ang="0">
                  <a:pos x="52" y="217"/>
                </a:cxn>
                <a:cxn ang="0">
                  <a:pos x="73" y="223"/>
                </a:cxn>
                <a:cxn ang="0">
                  <a:pos x="97" y="224"/>
                </a:cxn>
              </a:cxnLst>
              <a:rect l="0" t="0" r="r" b="b"/>
              <a:pathLst>
                <a:path w="254" h="224">
                  <a:moveTo>
                    <a:pt x="97" y="224"/>
                  </a:moveTo>
                  <a:lnTo>
                    <a:pt x="123" y="220"/>
                  </a:lnTo>
                  <a:lnTo>
                    <a:pt x="148" y="212"/>
                  </a:lnTo>
                  <a:lnTo>
                    <a:pt x="172" y="200"/>
                  </a:lnTo>
                  <a:lnTo>
                    <a:pt x="194" y="185"/>
                  </a:lnTo>
                  <a:lnTo>
                    <a:pt x="214" y="168"/>
                  </a:lnTo>
                  <a:lnTo>
                    <a:pt x="229" y="148"/>
                  </a:lnTo>
                  <a:lnTo>
                    <a:pt x="242" y="127"/>
                  </a:lnTo>
                  <a:lnTo>
                    <a:pt x="251" y="104"/>
                  </a:lnTo>
                  <a:lnTo>
                    <a:pt x="254" y="82"/>
                  </a:lnTo>
                  <a:lnTo>
                    <a:pt x="252" y="62"/>
                  </a:lnTo>
                  <a:lnTo>
                    <a:pt x="246" y="43"/>
                  </a:lnTo>
                  <a:lnTo>
                    <a:pt x="235" y="27"/>
                  </a:lnTo>
                  <a:lnTo>
                    <a:pt x="221" y="15"/>
                  </a:lnTo>
                  <a:lnTo>
                    <a:pt x="202" y="7"/>
                  </a:lnTo>
                  <a:lnTo>
                    <a:pt x="181" y="1"/>
                  </a:lnTo>
                  <a:lnTo>
                    <a:pt x="157" y="0"/>
                  </a:lnTo>
                  <a:lnTo>
                    <a:pt x="132" y="5"/>
                  </a:lnTo>
                  <a:lnTo>
                    <a:pt x="106" y="12"/>
                  </a:lnTo>
                  <a:lnTo>
                    <a:pt x="83" y="23"/>
                  </a:lnTo>
                  <a:lnTo>
                    <a:pt x="61" y="38"/>
                  </a:lnTo>
                  <a:lnTo>
                    <a:pt x="42" y="55"/>
                  </a:lnTo>
                  <a:lnTo>
                    <a:pt x="26" y="75"/>
                  </a:lnTo>
                  <a:lnTo>
                    <a:pt x="13" y="96"/>
                  </a:lnTo>
                  <a:lnTo>
                    <a:pt x="4" y="119"/>
                  </a:lnTo>
                  <a:lnTo>
                    <a:pt x="0" y="142"/>
                  </a:lnTo>
                  <a:lnTo>
                    <a:pt x="2" y="162"/>
                  </a:lnTo>
                  <a:lnTo>
                    <a:pt x="8" y="180"/>
                  </a:lnTo>
                  <a:lnTo>
                    <a:pt x="18" y="196"/>
                  </a:lnTo>
                  <a:lnTo>
                    <a:pt x="34" y="209"/>
                  </a:lnTo>
                  <a:lnTo>
                    <a:pt x="52" y="217"/>
                  </a:lnTo>
                  <a:lnTo>
                    <a:pt x="73" y="223"/>
                  </a:lnTo>
                  <a:lnTo>
                    <a:pt x="9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1" name="Freeform 897"/>
            <p:cNvSpPr>
              <a:spLocks/>
            </p:cNvSpPr>
            <p:nvPr/>
          </p:nvSpPr>
          <p:spPr bwMode="auto">
            <a:xfrm>
              <a:off x="1633" y="3918"/>
              <a:ext cx="30" cy="39"/>
            </a:xfrm>
            <a:custGeom>
              <a:avLst/>
              <a:gdLst/>
              <a:ahLst/>
              <a:cxnLst>
                <a:cxn ang="0">
                  <a:pos x="34" y="78"/>
                </a:cxn>
                <a:cxn ang="0">
                  <a:pos x="43" y="77"/>
                </a:cxn>
                <a:cxn ang="0">
                  <a:pos x="50" y="74"/>
                </a:cxn>
                <a:cxn ang="0">
                  <a:pos x="59" y="70"/>
                </a:cxn>
                <a:cxn ang="0">
                  <a:pos x="67" y="65"/>
                </a:cxn>
                <a:cxn ang="0">
                  <a:pos x="74" y="58"/>
                </a:cxn>
                <a:cxn ang="0">
                  <a:pos x="80" y="51"/>
                </a:cxn>
                <a:cxn ang="0">
                  <a:pos x="84" y="44"/>
                </a:cxn>
                <a:cxn ang="0">
                  <a:pos x="88" y="35"/>
                </a:cxn>
                <a:cxn ang="0">
                  <a:pos x="89" y="28"/>
                </a:cxn>
                <a:cxn ang="0">
                  <a:pos x="88" y="21"/>
                </a:cxn>
                <a:cxn ang="0">
                  <a:pos x="87" y="15"/>
                </a:cxn>
                <a:cxn ang="0">
                  <a:pos x="83" y="9"/>
                </a:cxn>
                <a:cxn ang="0">
                  <a:pos x="78" y="5"/>
                </a:cxn>
                <a:cxn ang="0">
                  <a:pos x="71" y="2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1"/>
                </a:cxn>
                <a:cxn ang="0">
                  <a:pos x="37" y="4"/>
                </a:cxn>
                <a:cxn ang="0">
                  <a:pos x="28" y="8"/>
                </a:cxn>
                <a:cxn ang="0">
                  <a:pos x="21" y="13"/>
                </a:cxn>
                <a:cxn ang="0">
                  <a:pos x="14" y="19"/>
                </a:cxn>
                <a:cxn ang="0">
                  <a:pos x="9" y="26"/>
                </a:cxn>
                <a:cxn ang="0">
                  <a:pos x="4" y="33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3" y="62"/>
                </a:cxn>
                <a:cxn ang="0">
                  <a:pos x="6" y="68"/>
                </a:cxn>
                <a:cxn ang="0">
                  <a:pos x="12" y="73"/>
                </a:cxn>
                <a:cxn ang="0">
                  <a:pos x="18" y="76"/>
                </a:cxn>
                <a:cxn ang="0">
                  <a:pos x="26" y="78"/>
                </a:cxn>
                <a:cxn ang="0">
                  <a:pos x="34" y="78"/>
                </a:cxn>
              </a:cxnLst>
              <a:rect l="0" t="0" r="r" b="b"/>
              <a:pathLst>
                <a:path w="89" h="78">
                  <a:moveTo>
                    <a:pt x="34" y="78"/>
                  </a:moveTo>
                  <a:lnTo>
                    <a:pt x="43" y="77"/>
                  </a:lnTo>
                  <a:lnTo>
                    <a:pt x="50" y="74"/>
                  </a:lnTo>
                  <a:lnTo>
                    <a:pt x="59" y="70"/>
                  </a:lnTo>
                  <a:lnTo>
                    <a:pt x="67" y="65"/>
                  </a:lnTo>
                  <a:lnTo>
                    <a:pt x="74" y="58"/>
                  </a:lnTo>
                  <a:lnTo>
                    <a:pt x="80" y="51"/>
                  </a:lnTo>
                  <a:lnTo>
                    <a:pt x="84" y="44"/>
                  </a:lnTo>
                  <a:lnTo>
                    <a:pt x="88" y="35"/>
                  </a:lnTo>
                  <a:lnTo>
                    <a:pt x="89" y="28"/>
                  </a:lnTo>
                  <a:lnTo>
                    <a:pt x="88" y="21"/>
                  </a:lnTo>
                  <a:lnTo>
                    <a:pt x="87" y="15"/>
                  </a:lnTo>
                  <a:lnTo>
                    <a:pt x="83" y="9"/>
                  </a:lnTo>
                  <a:lnTo>
                    <a:pt x="78" y="5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21" y="13"/>
                  </a:lnTo>
                  <a:lnTo>
                    <a:pt x="14" y="19"/>
                  </a:lnTo>
                  <a:lnTo>
                    <a:pt x="9" y="26"/>
                  </a:lnTo>
                  <a:lnTo>
                    <a:pt x="4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3" y="62"/>
                  </a:lnTo>
                  <a:lnTo>
                    <a:pt x="6" y="68"/>
                  </a:lnTo>
                  <a:lnTo>
                    <a:pt x="12" y="73"/>
                  </a:lnTo>
                  <a:lnTo>
                    <a:pt x="18" y="76"/>
                  </a:lnTo>
                  <a:lnTo>
                    <a:pt x="26" y="78"/>
                  </a:lnTo>
                  <a:lnTo>
                    <a:pt x="34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2" name="Freeform 898"/>
            <p:cNvSpPr>
              <a:spLocks/>
            </p:cNvSpPr>
            <p:nvPr/>
          </p:nvSpPr>
          <p:spPr bwMode="auto">
            <a:xfrm>
              <a:off x="1852" y="3882"/>
              <a:ext cx="85" cy="111"/>
            </a:xfrm>
            <a:custGeom>
              <a:avLst/>
              <a:gdLst/>
              <a:ahLst/>
              <a:cxnLst>
                <a:cxn ang="0">
                  <a:pos x="97" y="224"/>
                </a:cxn>
                <a:cxn ang="0">
                  <a:pos x="123" y="220"/>
                </a:cxn>
                <a:cxn ang="0">
                  <a:pos x="147" y="212"/>
                </a:cxn>
                <a:cxn ang="0">
                  <a:pos x="170" y="200"/>
                </a:cxn>
                <a:cxn ang="0">
                  <a:pos x="192" y="185"/>
                </a:cxn>
                <a:cxn ang="0">
                  <a:pos x="212" y="168"/>
                </a:cxn>
                <a:cxn ang="0">
                  <a:pos x="229" y="148"/>
                </a:cxn>
                <a:cxn ang="0">
                  <a:pos x="242" y="127"/>
                </a:cxn>
                <a:cxn ang="0">
                  <a:pos x="249" y="104"/>
                </a:cxn>
                <a:cxn ang="0">
                  <a:pos x="253" y="82"/>
                </a:cxn>
                <a:cxn ang="0">
                  <a:pos x="252" y="62"/>
                </a:cxn>
                <a:cxn ang="0">
                  <a:pos x="245" y="43"/>
                </a:cxn>
                <a:cxn ang="0">
                  <a:pos x="235" y="27"/>
                </a:cxn>
                <a:cxn ang="0">
                  <a:pos x="221" y="15"/>
                </a:cxn>
                <a:cxn ang="0">
                  <a:pos x="202" y="7"/>
                </a:cxn>
                <a:cxn ang="0">
                  <a:pos x="181" y="1"/>
                </a:cxn>
                <a:cxn ang="0">
                  <a:pos x="156" y="0"/>
                </a:cxn>
                <a:cxn ang="0">
                  <a:pos x="130" y="5"/>
                </a:cxn>
                <a:cxn ang="0">
                  <a:pos x="106" y="12"/>
                </a:cxn>
                <a:cxn ang="0">
                  <a:pos x="83" y="23"/>
                </a:cxn>
                <a:cxn ang="0">
                  <a:pos x="61" y="38"/>
                </a:cxn>
                <a:cxn ang="0">
                  <a:pos x="41" y="55"/>
                </a:cxn>
                <a:cxn ang="0">
                  <a:pos x="24" y="75"/>
                </a:cxn>
                <a:cxn ang="0">
                  <a:pos x="12" y="96"/>
                </a:cxn>
                <a:cxn ang="0">
                  <a:pos x="4" y="119"/>
                </a:cxn>
                <a:cxn ang="0">
                  <a:pos x="0" y="142"/>
                </a:cxn>
                <a:cxn ang="0">
                  <a:pos x="1" y="162"/>
                </a:cxn>
                <a:cxn ang="0">
                  <a:pos x="8" y="180"/>
                </a:cxn>
                <a:cxn ang="0">
                  <a:pos x="18" y="196"/>
                </a:cxn>
                <a:cxn ang="0">
                  <a:pos x="33" y="209"/>
                </a:cxn>
                <a:cxn ang="0">
                  <a:pos x="52" y="217"/>
                </a:cxn>
                <a:cxn ang="0">
                  <a:pos x="72" y="223"/>
                </a:cxn>
                <a:cxn ang="0">
                  <a:pos x="97" y="224"/>
                </a:cxn>
              </a:cxnLst>
              <a:rect l="0" t="0" r="r" b="b"/>
              <a:pathLst>
                <a:path w="253" h="224">
                  <a:moveTo>
                    <a:pt x="97" y="224"/>
                  </a:moveTo>
                  <a:lnTo>
                    <a:pt x="123" y="220"/>
                  </a:lnTo>
                  <a:lnTo>
                    <a:pt x="147" y="212"/>
                  </a:lnTo>
                  <a:lnTo>
                    <a:pt x="170" y="200"/>
                  </a:lnTo>
                  <a:lnTo>
                    <a:pt x="192" y="185"/>
                  </a:lnTo>
                  <a:lnTo>
                    <a:pt x="212" y="168"/>
                  </a:lnTo>
                  <a:lnTo>
                    <a:pt x="229" y="148"/>
                  </a:lnTo>
                  <a:lnTo>
                    <a:pt x="242" y="127"/>
                  </a:lnTo>
                  <a:lnTo>
                    <a:pt x="249" y="104"/>
                  </a:lnTo>
                  <a:lnTo>
                    <a:pt x="253" y="82"/>
                  </a:lnTo>
                  <a:lnTo>
                    <a:pt x="252" y="62"/>
                  </a:lnTo>
                  <a:lnTo>
                    <a:pt x="245" y="43"/>
                  </a:lnTo>
                  <a:lnTo>
                    <a:pt x="235" y="27"/>
                  </a:lnTo>
                  <a:lnTo>
                    <a:pt x="221" y="15"/>
                  </a:lnTo>
                  <a:lnTo>
                    <a:pt x="202" y="7"/>
                  </a:lnTo>
                  <a:lnTo>
                    <a:pt x="181" y="1"/>
                  </a:lnTo>
                  <a:lnTo>
                    <a:pt x="156" y="0"/>
                  </a:lnTo>
                  <a:lnTo>
                    <a:pt x="130" y="5"/>
                  </a:lnTo>
                  <a:lnTo>
                    <a:pt x="106" y="12"/>
                  </a:lnTo>
                  <a:lnTo>
                    <a:pt x="83" y="23"/>
                  </a:lnTo>
                  <a:lnTo>
                    <a:pt x="61" y="38"/>
                  </a:lnTo>
                  <a:lnTo>
                    <a:pt x="41" y="55"/>
                  </a:lnTo>
                  <a:lnTo>
                    <a:pt x="24" y="75"/>
                  </a:lnTo>
                  <a:lnTo>
                    <a:pt x="12" y="96"/>
                  </a:lnTo>
                  <a:lnTo>
                    <a:pt x="4" y="119"/>
                  </a:lnTo>
                  <a:lnTo>
                    <a:pt x="0" y="142"/>
                  </a:lnTo>
                  <a:lnTo>
                    <a:pt x="1" y="162"/>
                  </a:lnTo>
                  <a:lnTo>
                    <a:pt x="8" y="180"/>
                  </a:lnTo>
                  <a:lnTo>
                    <a:pt x="18" y="196"/>
                  </a:lnTo>
                  <a:lnTo>
                    <a:pt x="33" y="209"/>
                  </a:lnTo>
                  <a:lnTo>
                    <a:pt x="52" y="217"/>
                  </a:lnTo>
                  <a:lnTo>
                    <a:pt x="72" y="223"/>
                  </a:lnTo>
                  <a:lnTo>
                    <a:pt x="9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3" name="Freeform 899"/>
            <p:cNvSpPr>
              <a:spLocks/>
            </p:cNvSpPr>
            <p:nvPr/>
          </p:nvSpPr>
          <p:spPr bwMode="auto">
            <a:xfrm>
              <a:off x="1880" y="3918"/>
              <a:ext cx="29" cy="39"/>
            </a:xfrm>
            <a:custGeom>
              <a:avLst/>
              <a:gdLst/>
              <a:ahLst/>
              <a:cxnLst>
                <a:cxn ang="0">
                  <a:pos x="33" y="78"/>
                </a:cxn>
                <a:cxn ang="0">
                  <a:pos x="42" y="77"/>
                </a:cxn>
                <a:cxn ang="0">
                  <a:pos x="50" y="74"/>
                </a:cxn>
                <a:cxn ang="0">
                  <a:pos x="59" y="70"/>
                </a:cxn>
                <a:cxn ang="0">
                  <a:pos x="67" y="65"/>
                </a:cxn>
                <a:cxn ang="0">
                  <a:pos x="73" y="58"/>
                </a:cxn>
                <a:cxn ang="0">
                  <a:pos x="78" y="51"/>
                </a:cxn>
                <a:cxn ang="0">
                  <a:pos x="84" y="44"/>
                </a:cxn>
                <a:cxn ang="0">
                  <a:pos x="86" y="35"/>
                </a:cxn>
                <a:cxn ang="0">
                  <a:pos x="87" y="28"/>
                </a:cxn>
                <a:cxn ang="0">
                  <a:pos x="87" y="21"/>
                </a:cxn>
                <a:cxn ang="0">
                  <a:pos x="85" y="15"/>
                </a:cxn>
                <a:cxn ang="0">
                  <a:pos x="82" y="9"/>
                </a:cxn>
                <a:cxn ang="0">
                  <a:pos x="77" y="5"/>
                </a:cxn>
                <a:cxn ang="0">
                  <a:pos x="71" y="2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1"/>
                </a:cxn>
                <a:cxn ang="0">
                  <a:pos x="37" y="4"/>
                </a:cxn>
                <a:cxn ang="0">
                  <a:pos x="28" y="8"/>
                </a:cxn>
                <a:cxn ang="0">
                  <a:pos x="20" y="13"/>
                </a:cxn>
                <a:cxn ang="0">
                  <a:pos x="14" y="19"/>
                </a:cxn>
                <a:cxn ang="0">
                  <a:pos x="9" y="26"/>
                </a:cxn>
                <a:cxn ang="0">
                  <a:pos x="3" y="33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1" y="73"/>
                </a:cxn>
                <a:cxn ang="0">
                  <a:pos x="18" y="76"/>
                </a:cxn>
                <a:cxn ang="0">
                  <a:pos x="25" y="78"/>
                </a:cxn>
                <a:cxn ang="0">
                  <a:pos x="33" y="78"/>
                </a:cxn>
              </a:cxnLst>
              <a:rect l="0" t="0" r="r" b="b"/>
              <a:pathLst>
                <a:path w="87" h="78">
                  <a:moveTo>
                    <a:pt x="33" y="78"/>
                  </a:moveTo>
                  <a:lnTo>
                    <a:pt x="42" y="77"/>
                  </a:lnTo>
                  <a:lnTo>
                    <a:pt x="50" y="74"/>
                  </a:lnTo>
                  <a:lnTo>
                    <a:pt x="59" y="70"/>
                  </a:lnTo>
                  <a:lnTo>
                    <a:pt x="67" y="65"/>
                  </a:lnTo>
                  <a:lnTo>
                    <a:pt x="73" y="58"/>
                  </a:lnTo>
                  <a:lnTo>
                    <a:pt x="78" y="51"/>
                  </a:lnTo>
                  <a:lnTo>
                    <a:pt x="84" y="44"/>
                  </a:lnTo>
                  <a:lnTo>
                    <a:pt x="86" y="35"/>
                  </a:lnTo>
                  <a:lnTo>
                    <a:pt x="87" y="28"/>
                  </a:lnTo>
                  <a:lnTo>
                    <a:pt x="87" y="21"/>
                  </a:lnTo>
                  <a:lnTo>
                    <a:pt x="85" y="15"/>
                  </a:lnTo>
                  <a:lnTo>
                    <a:pt x="82" y="9"/>
                  </a:lnTo>
                  <a:lnTo>
                    <a:pt x="77" y="5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20" y="13"/>
                  </a:lnTo>
                  <a:lnTo>
                    <a:pt x="14" y="19"/>
                  </a:lnTo>
                  <a:lnTo>
                    <a:pt x="9" y="26"/>
                  </a:lnTo>
                  <a:lnTo>
                    <a:pt x="3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1" y="73"/>
                  </a:lnTo>
                  <a:lnTo>
                    <a:pt x="18" y="76"/>
                  </a:lnTo>
                  <a:lnTo>
                    <a:pt x="25" y="78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4" name="Freeform 900"/>
            <p:cNvSpPr>
              <a:spLocks/>
            </p:cNvSpPr>
            <p:nvPr/>
          </p:nvSpPr>
          <p:spPr bwMode="auto">
            <a:xfrm>
              <a:off x="1806" y="3714"/>
              <a:ext cx="55" cy="79"/>
            </a:xfrm>
            <a:custGeom>
              <a:avLst/>
              <a:gdLst/>
              <a:ahLst/>
              <a:cxnLst>
                <a:cxn ang="0">
                  <a:pos x="115" y="6"/>
                </a:cxn>
                <a:cxn ang="0">
                  <a:pos x="122" y="16"/>
                </a:cxn>
                <a:cxn ang="0">
                  <a:pos x="130" y="33"/>
                </a:cxn>
                <a:cxn ang="0">
                  <a:pos x="139" y="57"/>
                </a:cxn>
                <a:cxn ang="0">
                  <a:pos x="146" y="82"/>
                </a:cxn>
                <a:cxn ang="0">
                  <a:pos x="154" y="107"/>
                </a:cxn>
                <a:cxn ang="0">
                  <a:pos x="161" y="129"/>
                </a:cxn>
                <a:cxn ang="0">
                  <a:pos x="164" y="144"/>
                </a:cxn>
                <a:cxn ang="0">
                  <a:pos x="166" y="151"/>
                </a:cxn>
                <a:cxn ang="0">
                  <a:pos x="163" y="154"/>
                </a:cxn>
                <a:cxn ang="0">
                  <a:pos x="159" y="156"/>
                </a:cxn>
                <a:cxn ang="0">
                  <a:pos x="153" y="157"/>
                </a:cxn>
                <a:cxn ang="0">
                  <a:pos x="146" y="158"/>
                </a:cxn>
                <a:cxn ang="0">
                  <a:pos x="137" y="157"/>
                </a:cxn>
                <a:cxn ang="0">
                  <a:pos x="128" y="155"/>
                </a:cxn>
                <a:cxn ang="0">
                  <a:pos x="118" y="152"/>
                </a:cxn>
                <a:cxn ang="0">
                  <a:pos x="106" y="146"/>
                </a:cxn>
                <a:cxn ang="0">
                  <a:pos x="100" y="145"/>
                </a:cxn>
                <a:cxn ang="0">
                  <a:pos x="87" y="146"/>
                </a:cxn>
                <a:cxn ang="0">
                  <a:pos x="70" y="146"/>
                </a:cxn>
                <a:cxn ang="0">
                  <a:pos x="52" y="147"/>
                </a:cxn>
                <a:cxn ang="0">
                  <a:pos x="34" y="147"/>
                </a:cxn>
                <a:cxn ang="0">
                  <a:pos x="18" y="147"/>
                </a:cxn>
                <a:cxn ang="0">
                  <a:pos x="7" y="146"/>
                </a:cxn>
                <a:cxn ang="0">
                  <a:pos x="2" y="144"/>
                </a:cxn>
                <a:cxn ang="0">
                  <a:pos x="0" y="117"/>
                </a:cxn>
                <a:cxn ang="0">
                  <a:pos x="2" y="69"/>
                </a:cxn>
                <a:cxn ang="0">
                  <a:pos x="5" y="21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82" y="0"/>
                </a:cxn>
                <a:cxn ang="0">
                  <a:pos x="96" y="1"/>
                </a:cxn>
                <a:cxn ang="0">
                  <a:pos x="108" y="3"/>
                </a:cxn>
                <a:cxn ang="0">
                  <a:pos x="115" y="6"/>
                </a:cxn>
              </a:cxnLst>
              <a:rect l="0" t="0" r="r" b="b"/>
              <a:pathLst>
                <a:path w="166" h="158">
                  <a:moveTo>
                    <a:pt x="115" y="6"/>
                  </a:moveTo>
                  <a:lnTo>
                    <a:pt x="122" y="16"/>
                  </a:lnTo>
                  <a:lnTo>
                    <a:pt x="130" y="33"/>
                  </a:lnTo>
                  <a:lnTo>
                    <a:pt x="139" y="57"/>
                  </a:lnTo>
                  <a:lnTo>
                    <a:pt x="146" y="82"/>
                  </a:lnTo>
                  <a:lnTo>
                    <a:pt x="154" y="107"/>
                  </a:lnTo>
                  <a:lnTo>
                    <a:pt x="161" y="129"/>
                  </a:lnTo>
                  <a:lnTo>
                    <a:pt x="164" y="144"/>
                  </a:lnTo>
                  <a:lnTo>
                    <a:pt x="166" y="151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3" y="157"/>
                  </a:lnTo>
                  <a:lnTo>
                    <a:pt x="146" y="158"/>
                  </a:lnTo>
                  <a:lnTo>
                    <a:pt x="137" y="157"/>
                  </a:lnTo>
                  <a:lnTo>
                    <a:pt x="128" y="155"/>
                  </a:lnTo>
                  <a:lnTo>
                    <a:pt x="118" y="152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87" y="146"/>
                  </a:lnTo>
                  <a:lnTo>
                    <a:pt x="70" y="146"/>
                  </a:lnTo>
                  <a:lnTo>
                    <a:pt x="52" y="147"/>
                  </a:lnTo>
                  <a:lnTo>
                    <a:pt x="34" y="147"/>
                  </a:lnTo>
                  <a:lnTo>
                    <a:pt x="18" y="147"/>
                  </a:lnTo>
                  <a:lnTo>
                    <a:pt x="7" y="146"/>
                  </a:lnTo>
                  <a:lnTo>
                    <a:pt x="2" y="144"/>
                  </a:lnTo>
                  <a:lnTo>
                    <a:pt x="0" y="117"/>
                  </a:lnTo>
                  <a:lnTo>
                    <a:pt x="2" y="69"/>
                  </a:lnTo>
                  <a:lnTo>
                    <a:pt x="5" y="21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6" y="1"/>
                  </a:lnTo>
                  <a:lnTo>
                    <a:pt x="108" y="3"/>
                  </a:lnTo>
                  <a:lnTo>
                    <a:pt x="1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5" name="Freeform 901"/>
            <p:cNvSpPr>
              <a:spLocks/>
            </p:cNvSpPr>
            <p:nvPr/>
          </p:nvSpPr>
          <p:spPr bwMode="auto">
            <a:xfrm>
              <a:off x="1814" y="3726"/>
              <a:ext cx="37" cy="51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3" y="5"/>
                </a:cxn>
                <a:cxn ang="0">
                  <a:pos x="77" y="15"/>
                </a:cxn>
                <a:cxn ang="0">
                  <a:pos x="82" y="30"/>
                </a:cxn>
                <a:cxn ang="0">
                  <a:pos x="90" y="48"/>
                </a:cxn>
                <a:cxn ang="0">
                  <a:pos x="98" y="66"/>
                </a:cxn>
                <a:cxn ang="0">
                  <a:pos x="104" y="83"/>
                </a:cxn>
                <a:cxn ang="0">
                  <a:pos x="111" y="95"/>
                </a:cxn>
                <a:cxn ang="0">
                  <a:pos x="113" y="103"/>
                </a:cxn>
                <a:cxn ang="0">
                  <a:pos x="108" y="103"/>
                </a:cxn>
                <a:cxn ang="0">
                  <a:pos x="100" y="102"/>
                </a:cxn>
                <a:cxn ang="0">
                  <a:pos x="91" y="102"/>
                </a:cxn>
                <a:cxn ang="0">
                  <a:pos x="78" y="100"/>
                </a:cxn>
                <a:cxn ang="0">
                  <a:pos x="68" y="100"/>
                </a:cxn>
                <a:cxn ang="0">
                  <a:pos x="56" y="100"/>
                </a:cxn>
                <a:cxn ang="0">
                  <a:pos x="45" y="100"/>
                </a:cxn>
                <a:cxn ang="0">
                  <a:pos x="33" y="100"/>
                </a:cxn>
                <a:cxn ang="0">
                  <a:pos x="22" y="100"/>
                </a:cxn>
                <a:cxn ang="0">
                  <a:pos x="11" y="101"/>
                </a:cxn>
                <a:cxn ang="0">
                  <a:pos x="5" y="101"/>
                </a:cxn>
                <a:cxn ang="0">
                  <a:pos x="0" y="102"/>
                </a:cxn>
                <a:cxn ang="0">
                  <a:pos x="0" y="83"/>
                </a:cxn>
                <a:cxn ang="0">
                  <a:pos x="1" y="51"/>
                </a:cxn>
                <a:cxn ang="0">
                  <a:pos x="2" y="21"/>
                </a:cxn>
                <a:cxn ang="0">
                  <a:pos x="3" y="3"/>
                </a:cxn>
                <a:cxn ang="0">
                  <a:pos x="9" y="2"/>
                </a:cxn>
                <a:cxn ang="0">
                  <a:pos x="18" y="2"/>
                </a:cxn>
                <a:cxn ang="0">
                  <a:pos x="27" y="1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59" y="1"/>
                </a:cxn>
                <a:cxn ang="0">
                  <a:pos x="68" y="1"/>
                </a:cxn>
                <a:cxn ang="0">
                  <a:pos x="73" y="2"/>
                </a:cxn>
              </a:cxnLst>
              <a:rect l="0" t="0" r="r" b="b"/>
              <a:pathLst>
                <a:path w="113" h="103">
                  <a:moveTo>
                    <a:pt x="73" y="2"/>
                  </a:moveTo>
                  <a:lnTo>
                    <a:pt x="73" y="5"/>
                  </a:lnTo>
                  <a:lnTo>
                    <a:pt x="77" y="15"/>
                  </a:lnTo>
                  <a:lnTo>
                    <a:pt x="82" y="30"/>
                  </a:lnTo>
                  <a:lnTo>
                    <a:pt x="90" y="48"/>
                  </a:lnTo>
                  <a:lnTo>
                    <a:pt x="98" y="66"/>
                  </a:lnTo>
                  <a:lnTo>
                    <a:pt x="104" y="83"/>
                  </a:lnTo>
                  <a:lnTo>
                    <a:pt x="111" y="95"/>
                  </a:lnTo>
                  <a:lnTo>
                    <a:pt x="113" y="103"/>
                  </a:lnTo>
                  <a:lnTo>
                    <a:pt x="108" y="103"/>
                  </a:lnTo>
                  <a:lnTo>
                    <a:pt x="100" y="102"/>
                  </a:lnTo>
                  <a:lnTo>
                    <a:pt x="91" y="102"/>
                  </a:lnTo>
                  <a:lnTo>
                    <a:pt x="78" y="100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45" y="100"/>
                  </a:lnTo>
                  <a:lnTo>
                    <a:pt x="33" y="100"/>
                  </a:lnTo>
                  <a:lnTo>
                    <a:pt x="22" y="100"/>
                  </a:lnTo>
                  <a:lnTo>
                    <a:pt x="11" y="101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83"/>
                  </a:lnTo>
                  <a:lnTo>
                    <a:pt x="1" y="51"/>
                  </a:lnTo>
                  <a:lnTo>
                    <a:pt x="2" y="21"/>
                  </a:lnTo>
                  <a:lnTo>
                    <a:pt x="3" y="3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7" y="1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6" name="Freeform 902"/>
            <p:cNvSpPr>
              <a:spLocks/>
            </p:cNvSpPr>
            <p:nvPr/>
          </p:nvSpPr>
          <p:spPr bwMode="auto">
            <a:xfrm>
              <a:off x="1987" y="3826"/>
              <a:ext cx="17" cy="68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136"/>
                </a:cxn>
                <a:cxn ang="0">
                  <a:pos x="5" y="137"/>
                </a:cxn>
                <a:cxn ang="0">
                  <a:pos x="13" y="137"/>
                </a:cxn>
                <a:cxn ang="0">
                  <a:pos x="22" y="135"/>
                </a:cxn>
                <a:cxn ang="0">
                  <a:pos x="34" y="116"/>
                </a:cxn>
                <a:cxn ang="0">
                  <a:pos x="44" y="76"/>
                </a:cxn>
                <a:cxn ang="0">
                  <a:pos x="49" y="35"/>
                </a:cxn>
                <a:cxn ang="0">
                  <a:pos x="51" y="9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1"/>
                </a:cxn>
                <a:cxn ang="0">
                  <a:pos x="20" y="8"/>
                </a:cxn>
                <a:cxn ang="0">
                  <a:pos x="21" y="32"/>
                </a:cxn>
                <a:cxn ang="0">
                  <a:pos x="16" y="71"/>
                </a:cxn>
                <a:cxn ang="0">
                  <a:pos x="8" y="108"/>
                </a:cxn>
                <a:cxn ang="0">
                  <a:pos x="0" y="131"/>
                </a:cxn>
              </a:cxnLst>
              <a:rect l="0" t="0" r="r" b="b"/>
              <a:pathLst>
                <a:path w="51" h="137">
                  <a:moveTo>
                    <a:pt x="0" y="131"/>
                  </a:moveTo>
                  <a:lnTo>
                    <a:pt x="0" y="136"/>
                  </a:lnTo>
                  <a:lnTo>
                    <a:pt x="5" y="137"/>
                  </a:lnTo>
                  <a:lnTo>
                    <a:pt x="13" y="137"/>
                  </a:lnTo>
                  <a:lnTo>
                    <a:pt x="22" y="135"/>
                  </a:lnTo>
                  <a:lnTo>
                    <a:pt x="34" y="116"/>
                  </a:lnTo>
                  <a:lnTo>
                    <a:pt x="44" y="76"/>
                  </a:lnTo>
                  <a:lnTo>
                    <a:pt x="49" y="35"/>
                  </a:lnTo>
                  <a:lnTo>
                    <a:pt x="51" y="9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21" y="32"/>
                  </a:lnTo>
                  <a:lnTo>
                    <a:pt x="16" y="71"/>
                  </a:lnTo>
                  <a:lnTo>
                    <a:pt x="8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7" name="Freeform 903"/>
            <p:cNvSpPr>
              <a:spLocks/>
            </p:cNvSpPr>
            <p:nvPr/>
          </p:nvSpPr>
          <p:spPr bwMode="auto">
            <a:xfrm>
              <a:off x="1573" y="3624"/>
              <a:ext cx="14" cy="17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6" y="32"/>
                </a:cxn>
                <a:cxn ang="0">
                  <a:pos x="34" y="29"/>
                </a:cxn>
                <a:cxn ang="0">
                  <a:pos x="39" y="25"/>
                </a:cxn>
                <a:cxn ang="0">
                  <a:pos x="42" y="18"/>
                </a:cxn>
                <a:cxn ang="0">
                  <a:pos x="40" y="12"/>
                </a:cxn>
                <a:cxn ang="0">
                  <a:pos x="35" y="5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2" y="25"/>
                </a:cxn>
                <a:cxn ang="0">
                  <a:pos x="4" y="29"/>
                </a:cxn>
                <a:cxn ang="0">
                  <a:pos x="9" y="32"/>
                </a:cxn>
                <a:cxn ang="0">
                  <a:pos x="17" y="34"/>
                </a:cxn>
              </a:cxnLst>
              <a:rect l="0" t="0" r="r" b="b"/>
              <a:pathLst>
                <a:path w="42" h="34">
                  <a:moveTo>
                    <a:pt x="17" y="34"/>
                  </a:moveTo>
                  <a:lnTo>
                    <a:pt x="26" y="32"/>
                  </a:lnTo>
                  <a:lnTo>
                    <a:pt x="34" y="29"/>
                  </a:lnTo>
                  <a:lnTo>
                    <a:pt x="39" y="25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5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8" name="Freeform 904"/>
            <p:cNvSpPr>
              <a:spLocks/>
            </p:cNvSpPr>
            <p:nvPr/>
          </p:nvSpPr>
          <p:spPr bwMode="auto">
            <a:xfrm>
              <a:off x="1021" y="3886"/>
              <a:ext cx="62" cy="94"/>
            </a:xfrm>
            <a:custGeom>
              <a:avLst/>
              <a:gdLst/>
              <a:ahLst/>
              <a:cxnLst>
                <a:cxn ang="0">
                  <a:pos x="183" y="32"/>
                </a:cxn>
                <a:cxn ang="0">
                  <a:pos x="184" y="39"/>
                </a:cxn>
                <a:cxn ang="0">
                  <a:pos x="177" y="44"/>
                </a:cxn>
                <a:cxn ang="0">
                  <a:pos x="162" y="44"/>
                </a:cxn>
                <a:cxn ang="0">
                  <a:pos x="126" y="33"/>
                </a:cxn>
                <a:cxn ang="0">
                  <a:pos x="78" y="35"/>
                </a:cxn>
                <a:cxn ang="0">
                  <a:pos x="50" y="58"/>
                </a:cxn>
                <a:cxn ang="0">
                  <a:pos x="49" y="86"/>
                </a:cxn>
                <a:cxn ang="0">
                  <a:pos x="71" y="106"/>
                </a:cxn>
                <a:cxn ang="0">
                  <a:pos x="65" y="113"/>
                </a:cxn>
                <a:cxn ang="0">
                  <a:pos x="36" y="132"/>
                </a:cxn>
                <a:cxn ang="0">
                  <a:pos x="31" y="156"/>
                </a:cxn>
                <a:cxn ang="0">
                  <a:pos x="56" y="166"/>
                </a:cxn>
                <a:cxn ang="0">
                  <a:pos x="86" y="160"/>
                </a:cxn>
                <a:cxn ang="0">
                  <a:pos x="103" y="141"/>
                </a:cxn>
                <a:cxn ang="0">
                  <a:pos x="124" y="141"/>
                </a:cxn>
                <a:cxn ang="0">
                  <a:pos x="121" y="160"/>
                </a:cxn>
                <a:cxn ang="0">
                  <a:pos x="103" y="177"/>
                </a:cxn>
                <a:cxn ang="0">
                  <a:pos x="73" y="188"/>
                </a:cxn>
                <a:cxn ang="0">
                  <a:pos x="36" y="184"/>
                </a:cxn>
                <a:cxn ang="0">
                  <a:pos x="7" y="169"/>
                </a:cxn>
                <a:cxn ang="0">
                  <a:pos x="0" y="151"/>
                </a:cxn>
                <a:cxn ang="0">
                  <a:pos x="2" y="133"/>
                </a:cxn>
                <a:cxn ang="0">
                  <a:pos x="20" y="116"/>
                </a:cxn>
                <a:cxn ang="0">
                  <a:pos x="23" y="105"/>
                </a:cxn>
                <a:cxn ang="0">
                  <a:pos x="7" y="85"/>
                </a:cxn>
                <a:cxn ang="0">
                  <a:pos x="5" y="60"/>
                </a:cxn>
                <a:cxn ang="0">
                  <a:pos x="12" y="36"/>
                </a:cxn>
                <a:cxn ang="0">
                  <a:pos x="32" y="15"/>
                </a:cxn>
                <a:cxn ang="0">
                  <a:pos x="62" y="3"/>
                </a:cxn>
                <a:cxn ang="0">
                  <a:pos x="102" y="1"/>
                </a:cxn>
                <a:cxn ang="0">
                  <a:pos x="151" y="14"/>
                </a:cxn>
              </a:cxnLst>
              <a:rect l="0" t="0" r="r" b="b"/>
              <a:pathLst>
                <a:path w="186" h="188">
                  <a:moveTo>
                    <a:pt x="178" y="28"/>
                  </a:moveTo>
                  <a:lnTo>
                    <a:pt x="183" y="32"/>
                  </a:lnTo>
                  <a:lnTo>
                    <a:pt x="186" y="36"/>
                  </a:lnTo>
                  <a:lnTo>
                    <a:pt x="184" y="39"/>
                  </a:lnTo>
                  <a:lnTo>
                    <a:pt x="182" y="42"/>
                  </a:lnTo>
                  <a:lnTo>
                    <a:pt x="177" y="44"/>
                  </a:lnTo>
                  <a:lnTo>
                    <a:pt x="170" y="45"/>
                  </a:lnTo>
                  <a:lnTo>
                    <a:pt x="162" y="44"/>
                  </a:lnTo>
                  <a:lnTo>
                    <a:pt x="156" y="42"/>
                  </a:lnTo>
                  <a:lnTo>
                    <a:pt x="126" y="33"/>
                  </a:lnTo>
                  <a:lnTo>
                    <a:pt x="100" y="31"/>
                  </a:lnTo>
                  <a:lnTo>
                    <a:pt x="78" y="35"/>
                  </a:lnTo>
                  <a:lnTo>
                    <a:pt x="60" y="45"/>
                  </a:lnTo>
                  <a:lnTo>
                    <a:pt x="50" y="58"/>
                  </a:lnTo>
                  <a:lnTo>
                    <a:pt x="46" y="72"/>
                  </a:lnTo>
                  <a:lnTo>
                    <a:pt x="49" y="86"/>
                  </a:lnTo>
                  <a:lnTo>
                    <a:pt x="62" y="98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65" y="113"/>
                  </a:lnTo>
                  <a:lnTo>
                    <a:pt x="56" y="117"/>
                  </a:lnTo>
                  <a:lnTo>
                    <a:pt x="36" y="132"/>
                  </a:lnTo>
                  <a:lnTo>
                    <a:pt x="28" y="145"/>
                  </a:lnTo>
                  <a:lnTo>
                    <a:pt x="31" y="156"/>
                  </a:lnTo>
                  <a:lnTo>
                    <a:pt x="42" y="162"/>
                  </a:lnTo>
                  <a:lnTo>
                    <a:pt x="56" y="166"/>
                  </a:lnTo>
                  <a:lnTo>
                    <a:pt x="73" y="165"/>
                  </a:lnTo>
                  <a:lnTo>
                    <a:pt x="86" y="160"/>
                  </a:lnTo>
                  <a:lnTo>
                    <a:pt x="95" y="149"/>
                  </a:lnTo>
                  <a:lnTo>
                    <a:pt x="103" y="141"/>
                  </a:lnTo>
                  <a:lnTo>
                    <a:pt x="115" y="138"/>
                  </a:lnTo>
                  <a:lnTo>
                    <a:pt x="124" y="141"/>
                  </a:lnTo>
                  <a:lnTo>
                    <a:pt x="125" y="151"/>
                  </a:lnTo>
                  <a:lnTo>
                    <a:pt x="121" y="160"/>
                  </a:lnTo>
                  <a:lnTo>
                    <a:pt x="113" y="169"/>
                  </a:lnTo>
                  <a:lnTo>
                    <a:pt x="103" y="177"/>
                  </a:lnTo>
                  <a:lnTo>
                    <a:pt x="89" y="184"/>
                  </a:lnTo>
                  <a:lnTo>
                    <a:pt x="73" y="188"/>
                  </a:lnTo>
                  <a:lnTo>
                    <a:pt x="55" y="188"/>
                  </a:lnTo>
                  <a:lnTo>
                    <a:pt x="36" y="184"/>
                  </a:lnTo>
                  <a:lnTo>
                    <a:pt x="14" y="174"/>
                  </a:lnTo>
                  <a:lnTo>
                    <a:pt x="7" y="169"/>
                  </a:lnTo>
                  <a:lnTo>
                    <a:pt x="2" y="161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2" y="133"/>
                  </a:lnTo>
                  <a:lnTo>
                    <a:pt x="9" y="123"/>
                  </a:lnTo>
                  <a:lnTo>
                    <a:pt x="20" y="116"/>
                  </a:lnTo>
                  <a:lnTo>
                    <a:pt x="34" y="112"/>
                  </a:lnTo>
                  <a:lnTo>
                    <a:pt x="23" y="105"/>
                  </a:lnTo>
                  <a:lnTo>
                    <a:pt x="14" y="95"/>
                  </a:lnTo>
                  <a:lnTo>
                    <a:pt x="7" y="85"/>
                  </a:lnTo>
                  <a:lnTo>
                    <a:pt x="5" y="72"/>
                  </a:lnTo>
                  <a:lnTo>
                    <a:pt x="5" y="60"/>
                  </a:lnTo>
                  <a:lnTo>
                    <a:pt x="7" y="48"/>
                  </a:lnTo>
                  <a:lnTo>
                    <a:pt x="12" y="36"/>
                  </a:lnTo>
                  <a:lnTo>
                    <a:pt x="22" y="25"/>
                  </a:lnTo>
                  <a:lnTo>
                    <a:pt x="32" y="15"/>
                  </a:lnTo>
                  <a:lnTo>
                    <a:pt x="46" y="8"/>
                  </a:lnTo>
                  <a:lnTo>
                    <a:pt x="62" y="3"/>
                  </a:lnTo>
                  <a:lnTo>
                    <a:pt x="81" y="0"/>
                  </a:lnTo>
                  <a:lnTo>
                    <a:pt x="102" y="1"/>
                  </a:lnTo>
                  <a:lnTo>
                    <a:pt x="125" y="5"/>
                  </a:lnTo>
                  <a:lnTo>
                    <a:pt x="151" y="14"/>
                  </a:lnTo>
                  <a:lnTo>
                    <a:pt x="17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9" name="Freeform 905"/>
            <p:cNvSpPr>
              <a:spLocks/>
            </p:cNvSpPr>
            <p:nvPr/>
          </p:nvSpPr>
          <p:spPr bwMode="auto">
            <a:xfrm>
              <a:off x="970" y="3802"/>
              <a:ext cx="106" cy="130"/>
            </a:xfrm>
            <a:custGeom>
              <a:avLst/>
              <a:gdLst/>
              <a:ahLst/>
              <a:cxnLst>
                <a:cxn ang="0">
                  <a:pos x="161" y="43"/>
                </a:cxn>
                <a:cxn ang="0">
                  <a:pos x="208" y="5"/>
                </a:cxn>
                <a:cxn ang="0">
                  <a:pos x="266" y="5"/>
                </a:cxn>
                <a:cxn ang="0">
                  <a:pos x="310" y="38"/>
                </a:cxn>
                <a:cxn ang="0">
                  <a:pos x="315" y="76"/>
                </a:cxn>
                <a:cxn ang="0">
                  <a:pos x="303" y="74"/>
                </a:cxn>
                <a:cxn ang="0">
                  <a:pos x="291" y="44"/>
                </a:cxn>
                <a:cxn ang="0">
                  <a:pos x="253" y="24"/>
                </a:cxn>
                <a:cxn ang="0">
                  <a:pos x="208" y="34"/>
                </a:cxn>
                <a:cxn ang="0">
                  <a:pos x="183" y="71"/>
                </a:cxn>
                <a:cxn ang="0">
                  <a:pos x="185" y="107"/>
                </a:cxn>
                <a:cxn ang="0">
                  <a:pos x="170" y="108"/>
                </a:cxn>
                <a:cxn ang="0">
                  <a:pos x="135" y="93"/>
                </a:cxn>
                <a:cxn ang="0">
                  <a:pos x="86" y="97"/>
                </a:cxn>
                <a:cxn ang="0">
                  <a:pos x="57" y="129"/>
                </a:cxn>
                <a:cxn ang="0">
                  <a:pos x="62" y="174"/>
                </a:cxn>
                <a:cxn ang="0">
                  <a:pos x="88" y="203"/>
                </a:cxn>
                <a:cxn ang="0">
                  <a:pos x="75" y="210"/>
                </a:cxn>
                <a:cxn ang="0">
                  <a:pos x="45" y="208"/>
                </a:cxn>
                <a:cxn ang="0">
                  <a:pos x="29" y="218"/>
                </a:cxn>
                <a:cxn ang="0">
                  <a:pos x="36" y="232"/>
                </a:cxn>
                <a:cxn ang="0">
                  <a:pos x="57" y="244"/>
                </a:cxn>
                <a:cxn ang="0">
                  <a:pos x="73" y="245"/>
                </a:cxn>
                <a:cxn ang="0">
                  <a:pos x="79" y="249"/>
                </a:cxn>
                <a:cxn ang="0">
                  <a:pos x="76" y="256"/>
                </a:cxn>
                <a:cxn ang="0">
                  <a:pos x="59" y="260"/>
                </a:cxn>
                <a:cxn ang="0">
                  <a:pos x="31" y="257"/>
                </a:cxn>
                <a:cxn ang="0">
                  <a:pos x="9" y="241"/>
                </a:cxn>
                <a:cxn ang="0">
                  <a:pos x="0" y="219"/>
                </a:cxn>
                <a:cxn ang="0">
                  <a:pos x="11" y="197"/>
                </a:cxn>
                <a:cxn ang="0">
                  <a:pos x="15" y="170"/>
                </a:cxn>
                <a:cxn ang="0">
                  <a:pos x="11" y="122"/>
                </a:cxn>
                <a:cxn ang="0">
                  <a:pos x="42" y="78"/>
                </a:cxn>
                <a:cxn ang="0">
                  <a:pos x="107" y="64"/>
                </a:cxn>
              </a:cxnLst>
              <a:rect l="0" t="0" r="r" b="b"/>
              <a:pathLst>
                <a:path w="318" h="260">
                  <a:moveTo>
                    <a:pt x="152" y="76"/>
                  </a:moveTo>
                  <a:lnTo>
                    <a:pt x="161" y="43"/>
                  </a:lnTo>
                  <a:lnTo>
                    <a:pt x="181" y="19"/>
                  </a:lnTo>
                  <a:lnTo>
                    <a:pt x="208" y="5"/>
                  </a:lnTo>
                  <a:lnTo>
                    <a:pt x="236" y="0"/>
                  </a:lnTo>
                  <a:lnTo>
                    <a:pt x="266" y="5"/>
                  </a:lnTo>
                  <a:lnTo>
                    <a:pt x="291" y="17"/>
                  </a:lnTo>
                  <a:lnTo>
                    <a:pt x="310" y="38"/>
                  </a:lnTo>
                  <a:lnTo>
                    <a:pt x="318" y="67"/>
                  </a:lnTo>
                  <a:lnTo>
                    <a:pt x="315" y="76"/>
                  </a:lnTo>
                  <a:lnTo>
                    <a:pt x="310" y="78"/>
                  </a:lnTo>
                  <a:lnTo>
                    <a:pt x="303" y="74"/>
                  </a:lnTo>
                  <a:lnTo>
                    <a:pt x="300" y="67"/>
                  </a:lnTo>
                  <a:lnTo>
                    <a:pt x="291" y="44"/>
                  </a:lnTo>
                  <a:lnTo>
                    <a:pt x="274" y="31"/>
                  </a:lnTo>
                  <a:lnTo>
                    <a:pt x="253" y="24"/>
                  </a:lnTo>
                  <a:lnTo>
                    <a:pt x="230" y="25"/>
                  </a:lnTo>
                  <a:lnTo>
                    <a:pt x="208" y="34"/>
                  </a:lnTo>
                  <a:lnTo>
                    <a:pt x="191" y="49"/>
                  </a:lnTo>
                  <a:lnTo>
                    <a:pt x="183" y="71"/>
                  </a:lnTo>
                  <a:lnTo>
                    <a:pt x="186" y="100"/>
                  </a:lnTo>
                  <a:lnTo>
                    <a:pt x="185" y="107"/>
                  </a:lnTo>
                  <a:lnTo>
                    <a:pt x="179" y="110"/>
                  </a:lnTo>
                  <a:lnTo>
                    <a:pt x="170" y="108"/>
                  </a:lnTo>
                  <a:lnTo>
                    <a:pt x="163" y="105"/>
                  </a:lnTo>
                  <a:lnTo>
                    <a:pt x="135" y="93"/>
                  </a:lnTo>
                  <a:lnTo>
                    <a:pt x="108" y="91"/>
                  </a:lnTo>
                  <a:lnTo>
                    <a:pt x="86" y="97"/>
                  </a:lnTo>
                  <a:lnTo>
                    <a:pt x="68" y="111"/>
                  </a:lnTo>
                  <a:lnTo>
                    <a:pt x="57" y="129"/>
                  </a:lnTo>
                  <a:lnTo>
                    <a:pt x="54" y="151"/>
                  </a:lnTo>
                  <a:lnTo>
                    <a:pt x="62" y="174"/>
                  </a:lnTo>
                  <a:lnTo>
                    <a:pt x="82" y="196"/>
                  </a:lnTo>
                  <a:lnTo>
                    <a:pt x="88" y="203"/>
                  </a:lnTo>
                  <a:lnTo>
                    <a:pt x="84" y="207"/>
                  </a:lnTo>
                  <a:lnTo>
                    <a:pt x="75" y="210"/>
                  </a:lnTo>
                  <a:lnTo>
                    <a:pt x="64" y="210"/>
                  </a:lnTo>
                  <a:lnTo>
                    <a:pt x="45" y="208"/>
                  </a:lnTo>
                  <a:lnTo>
                    <a:pt x="33" y="211"/>
                  </a:lnTo>
                  <a:lnTo>
                    <a:pt x="29" y="218"/>
                  </a:lnTo>
                  <a:lnTo>
                    <a:pt x="31" y="225"/>
                  </a:lnTo>
                  <a:lnTo>
                    <a:pt x="36" y="232"/>
                  </a:lnTo>
                  <a:lnTo>
                    <a:pt x="46" y="239"/>
                  </a:lnTo>
                  <a:lnTo>
                    <a:pt x="57" y="244"/>
                  </a:lnTo>
                  <a:lnTo>
                    <a:pt x="70" y="245"/>
                  </a:lnTo>
                  <a:lnTo>
                    <a:pt x="73" y="245"/>
                  </a:lnTo>
                  <a:lnTo>
                    <a:pt x="77" y="247"/>
                  </a:lnTo>
                  <a:lnTo>
                    <a:pt x="79" y="249"/>
                  </a:lnTo>
                  <a:lnTo>
                    <a:pt x="79" y="252"/>
                  </a:lnTo>
                  <a:lnTo>
                    <a:pt x="76" y="256"/>
                  </a:lnTo>
                  <a:lnTo>
                    <a:pt x="70" y="258"/>
                  </a:lnTo>
                  <a:lnTo>
                    <a:pt x="59" y="260"/>
                  </a:lnTo>
                  <a:lnTo>
                    <a:pt x="44" y="260"/>
                  </a:lnTo>
                  <a:lnTo>
                    <a:pt x="31" y="257"/>
                  </a:lnTo>
                  <a:lnTo>
                    <a:pt x="19" y="251"/>
                  </a:lnTo>
                  <a:lnTo>
                    <a:pt x="9" y="241"/>
                  </a:lnTo>
                  <a:lnTo>
                    <a:pt x="2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11" y="197"/>
                  </a:lnTo>
                  <a:lnTo>
                    <a:pt x="29" y="188"/>
                  </a:lnTo>
                  <a:lnTo>
                    <a:pt x="15" y="170"/>
                  </a:lnTo>
                  <a:lnTo>
                    <a:pt x="9" y="147"/>
                  </a:lnTo>
                  <a:lnTo>
                    <a:pt x="11" y="122"/>
                  </a:lnTo>
                  <a:lnTo>
                    <a:pt x="23" y="98"/>
                  </a:lnTo>
                  <a:lnTo>
                    <a:pt x="42" y="78"/>
                  </a:lnTo>
                  <a:lnTo>
                    <a:pt x="71" y="66"/>
                  </a:lnTo>
                  <a:lnTo>
                    <a:pt x="107" y="64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0" name="Freeform 906"/>
            <p:cNvSpPr>
              <a:spLocks/>
            </p:cNvSpPr>
            <p:nvPr/>
          </p:nvSpPr>
          <p:spPr bwMode="auto">
            <a:xfrm>
              <a:off x="1203" y="3896"/>
              <a:ext cx="64" cy="96"/>
            </a:xfrm>
            <a:custGeom>
              <a:avLst/>
              <a:gdLst/>
              <a:ahLst/>
              <a:cxnLst>
                <a:cxn ang="0">
                  <a:pos x="97" y="189"/>
                </a:cxn>
                <a:cxn ang="0">
                  <a:pos x="116" y="181"/>
                </a:cxn>
                <a:cxn ang="0">
                  <a:pos x="134" y="172"/>
                </a:cxn>
                <a:cxn ang="0">
                  <a:pos x="151" y="159"/>
                </a:cxn>
                <a:cxn ang="0">
                  <a:pos x="165" y="144"/>
                </a:cxn>
                <a:cxn ang="0">
                  <a:pos x="177" y="128"/>
                </a:cxn>
                <a:cxn ang="0">
                  <a:pos x="186" y="110"/>
                </a:cxn>
                <a:cxn ang="0">
                  <a:pos x="191" y="91"/>
                </a:cxn>
                <a:cxn ang="0">
                  <a:pos x="193" y="72"/>
                </a:cxn>
                <a:cxn ang="0">
                  <a:pos x="191" y="55"/>
                </a:cxn>
                <a:cxn ang="0">
                  <a:pos x="185" y="38"/>
                </a:cxn>
                <a:cxn ang="0">
                  <a:pos x="176" y="24"/>
                </a:cxn>
                <a:cxn ang="0">
                  <a:pos x="164" y="13"/>
                </a:cxn>
                <a:cxn ang="0">
                  <a:pos x="150" y="6"/>
                </a:cxn>
                <a:cxn ang="0">
                  <a:pos x="133" y="1"/>
                </a:cxn>
                <a:cxn ang="0">
                  <a:pos x="115" y="0"/>
                </a:cxn>
                <a:cxn ang="0">
                  <a:pos x="96" y="3"/>
                </a:cxn>
                <a:cxn ang="0">
                  <a:pos x="76" y="9"/>
                </a:cxn>
                <a:cxn ang="0">
                  <a:pos x="58" y="19"/>
                </a:cxn>
                <a:cxn ang="0">
                  <a:pos x="43" y="31"/>
                </a:cxn>
                <a:cxn ang="0">
                  <a:pos x="28" y="46"/>
                </a:cxn>
                <a:cxn ang="0">
                  <a:pos x="17" y="63"/>
                </a:cxn>
                <a:cxn ang="0">
                  <a:pos x="8" y="81"/>
                </a:cxn>
                <a:cxn ang="0">
                  <a:pos x="1" y="99"/>
                </a:cxn>
                <a:cxn ang="0">
                  <a:pos x="0" y="118"/>
                </a:cxn>
                <a:cxn ang="0">
                  <a:pos x="3" y="137"/>
                </a:cxn>
                <a:cxn ang="0">
                  <a:pos x="8" y="152"/>
                </a:cxn>
                <a:cxn ang="0">
                  <a:pos x="17" y="167"/>
                </a:cxn>
                <a:cxn ang="0">
                  <a:pos x="28" y="177"/>
                </a:cxn>
                <a:cxn ang="0">
                  <a:pos x="43" y="185"/>
                </a:cxn>
                <a:cxn ang="0">
                  <a:pos x="59" y="190"/>
                </a:cxn>
                <a:cxn ang="0">
                  <a:pos x="78" y="192"/>
                </a:cxn>
                <a:cxn ang="0">
                  <a:pos x="97" y="189"/>
                </a:cxn>
              </a:cxnLst>
              <a:rect l="0" t="0" r="r" b="b"/>
              <a:pathLst>
                <a:path w="193" h="192">
                  <a:moveTo>
                    <a:pt x="97" y="189"/>
                  </a:moveTo>
                  <a:lnTo>
                    <a:pt x="116" y="181"/>
                  </a:lnTo>
                  <a:lnTo>
                    <a:pt x="134" y="172"/>
                  </a:lnTo>
                  <a:lnTo>
                    <a:pt x="151" y="159"/>
                  </a:lnTo>
                  <a:lnTo>
                    <a:pt x="165" y="144"/>
                  </a:lnTo>
                  <a:lnTo>
                    <a:pt x="177" y="128"/>
                  </a:lnTo>
                  <a:lnTo>
                    <a:pt x="186" y="110"/>
                  </a:lnTo>
                  <a:lnTo>
                    <a:pt x="191" y="91"/>
                  </a:lnTo>
                  <a:lnTo>
                    <a:pt x="193" y="72"/>
                  </a:lnTo>
                  <a:lnTo>
                    <a:pt x="191" y="55"/>
                  </a:lnTo>
                  <a:lnTo>
                    <a:pt x="185" y="38"/>
                  </a:lnTo>
                  <a:lnTo>
                    <a:pt x="176" y="24"/>
                  </a:lnTo>
                  <a:lnTo>
                    <a:pt x="164" y="13"/>
                  </a:lnTo>
                  <a:lnTo>
                    <a:pt x="150" y="6"/>
                  </a:lnTo>
                  <a:lnTo>
                    <a:pt x="133" y="1"/>
                  </a:lnTo>
                  <a:lnTo>
                    <a:pt x="115" y="0"/>
                  </a:lnTo>
                  <a:lnTo>
                    <a:pt x="96" y="3"/>
                  </a:lnTo>
                  <a:lnTo>
                    <a:pt x="76" y="9"/>
                  </a:lnTo>
                  <a:lnTo>
                    <a:pt x="58" y="19"/>
                  </a:lnTo>
                  <a:lnTo>
                    <a:pt x="43" y="31"/>
                  </a:lnTo>
                  <a:lnTo>
                    <a:pt x="28" y="46"/>
                  </a:lnTo>
                  <a:lnTo>
                    <a:pt x="17" y="63"/>
                  </a:lnTo>
                  <a:lnTo>
                    <a:pt x="8" y="81"/>
                  </a:lnTo>
                  <a:lnTo>
                    <a:pt x="1" y="99"/>
                  </a:lnTo>
                  <a:lnTo>
                    <a:pt x="0" y="118"/>
                  </a:lnTo>
                  <a:lnTo>
                    <a:pt x="3" y="137"/>
                  </a:lnTo>
                  <a:lnTo>
                    <a:pt x="8" y="152"/>
                  </a:lnTo>
                  <a:lnTo>
                    <a:pt x="17" y="167"/>
                  </a:lnTo>
                  <a:lnTo>
                    <a:pt x="28" y="177"/>
                  </a:lnTo>
                  <a:lnTo>
                    <a:pt x="43" y="185"/>
                  </a:lnTo>
                  <a:lnTo>
                    <a:pt x="59" y="190"/>
                  </a:lnTo>
                  <a:lnTo>
                    <a:pt x="78" y="192"/>
                  </a:lnTo>
                  <a:lnTo>
                    <a:pt x="9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1" name="Freeform 907"/>
            <p:cNvSpPr>
              <a:spLocks/>
            </p:cNvSpPr>
            <p:nvPr/>
          </p:nvSpPr>
          <p:spPr bwMode="auto">
            <a:xfrm>
              <a:off x="1224" y="3928"/>
              <a:ext cx="23" cy="33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47" y="59"/>
                </a:cxn>
                <a:cxn ang="0">
                  <a:pos x="57" y="49"/>
                </a:cxn>
                <a:cxn ang="0">
                  <a:pos x="65" y="37"/>
                </a:cxn>
                <a:cxn ang="0">
                  <a:pos x="68" y="24"/>
                </a:cxn>
                <a:cxn ang="0">
                  <a:pos x="65" y="12"/>
                </a:cxn>
                <a:cxn ang="0">
                  <a:pos x="57" y="4"/>
                </a:cxn>
                <a:cxn ang="0">
                  <a:pos x="47" y="0"/>
                </a:cxn>
                <a:cxn ang="0">
                  <a:pos x="34" y="0"/>
                </a:cxn>
                <a:cxn ang="0">
                  <a:pos x="21" y="5"/>
                </a:cxn>
                <a:cxn ang="0">
                  <a:pos x="9" y="14"/>
                </a:cxn>
                <a:cxn ang="0">
                  <a:pos x="3" y="27"/>
                </a:cxn>
                <a:cxn ang="0">
                  <a:pos x="0" y="40"/>
                </a:cxn>
                <a:cxn ang="0">
                  <a:pos x="3" y="52"/>
                </a:cxn>
                <a:cxn ang="0">
                  <a:pos x="9" y="61"/>
                </a:cxn>
                <a:cxn ang="0">
                  <a:pos x="21" y="65"/>
                </a:cxn>
                <a:cxn ang="0">
                  <a:pos x="34" y="64"/>
                </a:cxn>
              </a:cxnLst>
              <a:rect l="0" t="0" r="r" b="b"/>
              <a:pathLst>
                <a:path w="68" h="65">
                  <a:moveTo>
                    <a:pt x="34" y="64"/>
                  </a:moveTo>
                  <a:lnTo>
                    <a:pt x="47" y="59"/>
                  </a:lnTo>
                  <a:lnTo>
                    <a:pt x="57" y="49"/>
                  </a:lnTo>
                  <a:lnTo>
                    <a:pt x="65" y="37"/>
                  </a:lnTo>
                  <a:lnTo>
                    <a:pt x="68" y="24"/>
                  </a:lnTo>
                  <a:lnTo>
                    <a:pt x="65" y="12"/>
                  </a:lnTo>
                  <a:lnTo>
                    <a:pt x="57" y="4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21" y="5"/>
                  </a:lnTo>
                  <a:lnTo>
                    <a:pt x="9" y="14"/>
                  </a:lnTo>
                  <a:lnTo>
                    <a:pt x="3" y="27"/>
                  </a:lnTo>
                  <a:lnTo>
                    <a:pt x="0" y="40"/>
                  </a:lnTo>
                  <a:lnTo>
                    <a:pt x="3" y="52"/>
                  </a:lnTo>
                  <a:lnTo>
                    <a:pt x="9" y="61"/>
                  </a:lnTo>
                  <a:lnTo>
                    <a:pt x="21" y="65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2" name="Freeform 908"/>
            <p:cNvSpPr>
              <a:spLocks/>
            </p:cNvSpPr>
            <p:nvPr/>
          </p:nvSpPr>
          <p:spPr bwMode="auto">
            <a:xfrm>
              <a:off x="1398" y="3845"/>
              <a:ext cx="64" cy="96"/>
            </a:xfrm>
            <a:custGeom>
              <a:avLst/>
              <a:gdLst/>
              <a:ahLst/>
              <a:cxnLst>
                <a:cxn ang="0">
                  <a:pos x="97" y="189"/>
                </a:cxn>
                <a:cxn ang="0">
                  <a:pos x="117" y="182"/>
                </a:cxn>
                <a:cxn ang="0">
                  <a:pos x="135" y="173"/>
                </a:cxn>
                <a:cxn ang="0">
                  <a:pos x="150" y="161"/>
                </a:cxn>
                <a:cxn ang="0">
                  <a:pos x="164" y="146"/>
                </a:cxn>
                <a:cxn ang="0">
                  <a:pos x="176" y="130"/>
                </a:cxn>
                <a:cxn ang="0">
                  <a:pos x="185" y="111"/>
                </a:cxn>
                <a:cxn ang="0">
                  <a:pos x="192" y="92"/>
                </a:cxn>
                <a:cxn ang="0">
                  <a:pos x="193" y="73"/>
                </a:cxn>
                <a:cxn ang="0">
                  <a:pos x="190" y="55"/>
                </a:cxn>
                <a:cxn ang="0">
                  <a:pos x="185" y="39"/>
                </a:cxn>
                <a:cxn ang="0">
                  <a:pos x="176" y="25"/>
                </a:cxn>
                <a:cxn ang="0">
                  <a:pos x="164" y="14"/>
                </a:cxn>
                <a:cxn ang="0">
                  <a:pos x="150" y="6"/>
                </a:cxn>
                <a:cxn ang="0">
                  <a:pos x="133" y="2"/>
                </a:cxn>
                <a:cxn ang="0">
                  <a:pos x="115" y="0"/>
                </a:cxn>
                <a:cxn ang="0">
                  <a:pos x="96" y="3"/>
                </a:cxn>
                <a:cxn ang="0">
                  <a:pos x="76" y="9"/>
                </a:cxn>
                <a:cxn ang="0">
                  <a:pos x="58" y="19"/>
                </a:cxn>
                <a:cxn ang="0">
                  <a:pos x="43" y="32"/>
                </a:cxn>
                <a:cxn ang="0">
                  <a:pos x="29" y="46"/>
                </a:cxn>
                <a:cxn ang="0">
                  <a:pos x="17" y="63"/>
                </a:cxn>
                <a:cxn ang="0">
                  <a:pos x="8" y="82"/>
                </a:cxn>
                <a:cxn ang="0">
                  <a:pos x="2" y="100"/>
                </a:cxn>
                <a:cxn ang="0">
                  <a:pos x="0" y="119"/>
                </a:cxn>
                <a:cxn ang="0">
                  <a:pos x="3" y="138"/>
                </a:cxn>
                <a:cxn ang="0">
                  <a:pos x="8" y="153"/>
                </a:cxn>
                <a:cxn ang="0">
                  <a:pos x="17" y="168"/>
                </a:cxn>
                <a:cxn ang="0">
                  <a:pos x="29" y="178"/>
                </a:cxn>
                <a:cxn ang="0">
                  <a:pos x="43" y="187"/>
                </a:cxn>
                <a:cxn ang="0">
                  <a:pos x="60" y="191"/>
                </a:cxn>
                <a:cxn ang="0">
                  <a:pos x="78" y="192"/>
                </a:cxn>
                <a:cxn ang="0">
                  <a:pos x="97" y="189"/>
                </a:cxn>
              </a:cxnLst>
              <a:rect l="0" t="0" r="r" b="b"/>
              <a:pathLst>
                <a:path w="193" h="192">
                  <a:moveTo>
                    <a:pt x="97" y="189"/>
                  </a:moveTo>
                  <a:lnTo>
                    <a:pt x="117" y="182"/>
                  </a:lnTo>
                  <a:lnTo>
                    <a:pt x="135" y="173"/>
                  </a:lnTo>
                  <a:lnTo>
                    <a:pt x="150" y="161"/>
                  </a:lnTo>
                  <a:lnTo>
                    <a:pt x="164" y="146"/>
                  </a:lnTo>
                  <a:lnTo>
                    <a:pt x="176" y="130"/>
                  </a:lnTo>
                  <a:lnTo>
                    <a:pt x="185" y="111"/>
                  </a:lnTo>
                  <a:lnTo>
                    <a:pt x="192" y="92"/>
                  </a:lnTo>
                  <a:lnTo>
                    <a:pt x="193" y="73"/>
                  </a:lnTo>
                  <a:lnTo>
                    <a:pt x="190" y="55"/>
                  </a:lnTo>
                  <a:lnTo>
                    <a:pt x="185" y="39"/>
                  </a:lnTo>
                  <a:lnTo>
                    <a:pt x="176" y="25"/>
                  </a:lnTo>
                  <a:lnTo>
                    <a:pt x="164" y="14"/>
                  </a:lnTo>
                  <a:lnTo>
                    <a:pt x="150" y="6"/>
                  </a:lnTo>
                  <a:lnTo>
                    <a:pt x="133" y="2"/>
                  </a:lnTo>
                  <a:lnTo>
                    <a:pt x="115" y="0"/>
                  </a:lnTo>
                  <a:lnTo>
                    <a:pt x="96" y="3"/>
                  </a:lnTo>
                  <a:lnTo>
                    <a:pt x="76" y="9"/>
                  </a:lnTo>
                  <a:lnTo>
                    <a:pt x="58" y="19"/>
                  </a:lnTo>
                  <a:lnTo>
                    <a:pt x="43" y="32"/>
                  </a:lnTo>
                  <a:lnTo>
                    <a:pt x="29" y="46"/>
                  </a:lnTo>
                  <a:lnTo>
                    <a:pt x="17" y="63"/>
                  </a:lnTo>
                  <a:lnTo>
                    <a:pt x="8" y="82"/>
                  </a:lnTo>
                  <a:lnTo>
                    <a:pt x="2" y="100"/>
                  </a:lnTo>
                  <a:lnTo>
                    <a:pt x="0" y="119"/>
                  </a:lnTo>
                  <a:lnTo>
                    <a:pt x="3" y="138"/>
                  </a:lnTo>
                  <a:lnTo>
                    <a:pt x="8" y="153"/>
                  </a:lnTo>
                  <a:lnTo>
                    <a:pt x="17" y="168"/>
                  </a:lnTo>
                  <a:lnTo>
                    <a:pt x="29" y="178"/>
                  </a:lnTo>
                  <a:lnTo>
                    <a:pt x="43" y="187"/>
                  </a:lnTo>
                  <a:lnTo>
                    <a:pt x="60" y="191"/>
                  </a:lnTo>
                  <a:lnTo>
                    <a:pt x="78" y="192"/>
                  </a:lnTo>
                  <a:lnTo>
                    <a:pt x="9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3" name="Freeform 909"/>
            <p:cNvSpPr>
              <a:spLocks/>
            </p:cNvSpPr>
            <p:nvPr/>
          </p:nvSpPr>
          <p:spPr bwMode="auto">
            <a:xfrm>
              <a:off x="1418" y="3877"/>
              <a:ext cx="23" cy="33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48" y="60"/>
                </a:cxn>
                <a:cxn ang="0">
                  <a:pos x="58" y="51"/>
                </a:cxn>
                <a:cxn ang="0">
                  <a:pos x="66" y="38"/>
                </a:cxn>
                <a:cxn ang="0">
                  <a:pos x="69" y="25"/>
                </a:cxn>
                <a:cxn ang="0">
                  <a:pos x="66" y="14"/>
                </a:cxn>
                <a:cxn ang="0">
                  <a:pos x="58" y="4"/>
                </a:cxn>
                <a:cxn ang="0">
                  <a:pos x="48" y="0"/>
                </a:cxn>
                <a:cxn ang="0">
                  <a:pos x="34" y="1"/>
                </a:cxn>
                <a:cxn ang="0">
                  <a:pos x="21" y="6"/>
                </a:cxn>
                <a:cxn ang="0">
                  <a:pos x="11" y="17"/>
                </a:cxn>
                <a:cxn ang="0">
                  <a:pos x="3" y="28"/>
                </a:cxn>
                <a:cxn ang="0">
                  <a:pos x="0" y="42"/>
                </a:cxn>
                <a:cxn ang="0">
                  <a:pos x="3" y="53"/>
                </a:cxn>
                <a:cxn ang="0">
                  <a:pos x="11" y="62"/>
                </a:cxn>
                <a:cxn ang="0">
                  <a:pos x="21" y="67"/>
                </a:cxn>
                <a:cxn ang="0">
                  <a:pos x="35" y="67"/>
                </a:cxn>
              </a:cxnLst>
              <a:rect l="0" t="0" r="r" b="b"/>
              <a:pathLst>
                <a:path w="69" h="67">
                  <a:moveTo>
                    <a:pt x="35" y="67"/>
                  </a:moveTo>
                  <a:lnTo>
                    <a:pt x="48" y="60"/>
                  </a:lnTo>
                  <a:lnTo>
                    <a:pt x="58" y="51"/>
                  </a:lnTo>
                  <a:lnTo>
                    <a:pt x="66" y="38"/>
                  </a:lnTo>
                  <a:lnTo>
                    <a:pt x="69" y="25"/>
                  </a:lnTo>
                  <a:lnTo>
                    <a:pt x="66" y="14"/>
                  </a:lnTo>
                  <a:lnTo>
                    <a:pt x="58" y="4"/>
                  </a:lnTo>
                  <a:lnTo>
                    <a:pt x="48" y="0"/>
                  </a:lnTo>
                  <a:lnTo>
                    <a:pt x="34" y="1"/>
                  </a:lnTo>
                  <a:lnTo>
                    <a:pt x="21" y="6"/>
                  </a:lnTo>
                  <a:lnTo>
                    <a:pt x="11" y="17"/>
                  </a:lnTo>
                  <a:lnTo>
                    <a:pt x="3" y="28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11" y="62"/>
                  </a:lnTo>
                  <a:lnTo>
                    <a:pt x="21" y="67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4" name="Freeform 910"/>
            <p:cNvSpPr>
              <a:spLocks/>
            </p:cNvSpPr>
            <p:nvPr/>
          </p:nvSpPr>
          <p:spPr bwMode="auto">
            <a:xfrm>
              <a:off x="1108" y="3710"/>
              <a:ext cx="398" cy="262"/>
            </a:xfrm>
            <a:custGeom>
              <a:avLst/>
              <a:gdLst/>
              <a:ahLst/>
              <a:cxnLst>
                <a:cxn ang="0">
                  <a:pos x="1080" y="297"/>
                </a:cxn>
                <a:cxn ang="0">
                  <a:pos x="1047" y="255"/>
                </a:cxn>
                <a:cxn ang="0">
                  <a:pos x="950" y="257"/>
                </a:cxn>
                <a:cxn ang="0">
                  <a:pos x="861" y="340"/>
                </a:cxn>
                <a:cxn ang="0">
                  <a:pos x="826" y="383"/>
                </a:cxn>
                <a:cxn ang="0">
                  <a:pos x="799" y="373"/>
                </a:cxn>
                <a:cxn ang="0">
                  <a:pos x="772" y="383"/>
                </a:cxn>
                <a:cxn ang="0">
                  <a:pos x="741" y="402"/>
                </a:cxn>
                <a:cxn ang="0">
                  <a:pos x="711" y="402"/>
                </a:cxn>
                <a:cxn ang="0">
                  <a:pos x="683" y="393"/>
                </a:cxn>
                <a:cxn ang="0">
                  <a:pos x="653" y="403"/>
                </a:cxn>
                <a:cxn ang="0">
                  <a:pos x="631" y="417"/>
                </a:cxn>
                <a:cxn ang="0">
                  <a:pos x="601" y="419"/>
                </a:cxn>
                <a:cxn ang="0">
                  <a:pos x="573" y="416"/>
                </a:cxn>
                <a:cxn ang="0">
                  <a:pos x="534" y="427"/>
                </a:cxn>
                <a:cxn ang="0">
                  <a:pos x="507" y="435"/>
                </a:cxn>
                <a:cxn ang="0">
                  <a:pos x="489" y="403"/>
                </a:cxn>
                <a:cxn ang="0">
                  <a:pos x="457" y="368"/>
                </a:cxn>
                <a:cxn ang="0">
                  <a:pos x="384" y="356"/>
                </a:cxn>
                <a:cxn ang="0">
                  <a:pos x="282" y="427"/>
                </a:cxn>
                <a:cxn ang="0">
                  <a:pos x="210" y="479"/>
                </a:cxn>
                <a:cxn ang="0">
                  <a:pos x="132" y="492"/>
                </a:cxn>
                <a:cxn ang="0">
                  <a:pos x="95" y="512"/>
                </a:cxn>
                <a:cxn ang="0">
                  <a:pos x="24" y="523"/>
                </a:cxn>
                <a:cxn ang="0">
                  <a:pos x="0" y="463"/>
                </a:cxn>
                <a:cxn ang="0">
                  <a:pos x="20" y="442"/>
                </a:cxn>
                <a:cxn ang="0">
                  <a:pos x="51" y="438"/>
                </a:cxn>
                <a:cxn ang="0">
                  <a:pos x="57" y="354"/>
                </a:cxn>
                <a:cxn ang="0">
                  <a:pos x="95" y="270"/>
                </a:cxn>
                <a:cxn ang="0">
                  <a:pos x="194" y="196"/>
                </a:cxn>
                <a:cxn ang="0">
                  <a:pos x="239" y="89"/>
                </a:cxn>
                <a:cxn ang="0">
                  <a:pos x="281" y="53"/>
                </a:cxn>
                <a:cxn ang="0">
                  <a:pos x="358" y="25"/>
                </a:cxn>
                <a:cxn ang="0">
                  <a:pos x="462" y="4"/>
                </a:cxn>
                <a:cxn ang="0">
                  <a:pos x="581" y="2"/>
                </a:cxn>
                <a:cxn ang="0">
                  <a:pos x="649" y="31"/>
                </a:cxn>
                <a:cxn ang="0">
                  <a:pos x="710" y="85"/>
                </a:cxn>
                <a:cxn ang="0">
                  <a:pos x="763" y="79"/>
                </a:cxn>
                <a:cxn ang="0">
                  <a:pos x="826" y="55"/>
                </a:cxn>
                <a:cxn ang="0">
                  <a:pos x="881" y="61"/>
                </a:cxn>
                <a:cxn ang="0">
                  <a:pos x="923" y="44"/>
                </a:cxn>
                <a:cxn ang="0">
                  <a:pos x="959" y="63"/>
                </a:cxn>
                <a:cxn ang="0">
                  <a:pos x="989" y="85"/>
                </a:cxn>
                <a:cxn ang="0">
                  <a:pos x="1033" y="80"/>
                </a:cxn>
                <a:cxn ang="0">
                  <a:pos x="1072" y="73"/>
                </a:cxn>
                <a:cxn ang="0">
                  <a:pos x="1113" y="106"/>
                </a:cxn>
                <a:cxn ang="0">
                  <a:pos x="1120" y="141"/>
                </a:cxn>
                <a:cxn ang="0">
                  <a:pos x="1169" y="165"/>
                </a:cxn>
                <a:cxn ang="0">
                  <a:pos x="1171" y="224"/>
                </a:cxn>
                <a:cxn ang="0">
                  <a:pos x="1195" y="278"/>
                </a:cxn>
                <a:cxn ang="0">
                  <a:pos x="1130" y="330"/>
                </a:cxn>
              </a:cxnLst>
              <a:rect l="0" t="0" r="r" b="b"/>
              <a:pathLst>
                <a:path w="1195" h="523">
                  <a:moveTo>
                    <a:pt x="1089" y="327"/>
                  </a:moveTo>
                  <a:lnTo>
                    <a:pt x="1086" y="319"/>
                  </a:lnTo>
                  <a:lnTo>
                    <a:pt x="1084" y="308"/>
                  </a:lnTo>
                  <a:lnTo>
                    <a:pt x="1080" y="297"/>
                  </a:lnTo>
                  <a:lnTo>
                    <a:pt x="1076" y="284"/>
                  </a:lnTo>
                  <a:lnTo>
                    <a:pt x="1069" y="274"/>
                  </a:lnTo>
                  <a:lnTo>
                    <a:pt x="1060" y="263"/>
                  </a:lnTo>
                  <a:lnTo>
                    <a:pt x="1047" y="255"/>
                  </a:lnTo>
                  <a:lnTo>
                    <a:pt x="1032" y="249"/>
                  </a:lnTo>
                  <a:lnTo>
                    <a:pt x="1005" y="246"/>
                  </a:lnTo>
                  <a:lnTo>
                    <a:pt x="978" y="249"/>
                  </a:lnTo>
                  <a:lnTo>
                    <a:pt x="950" y="257"/>
                  </a:lnTo>
                  <a:lnTo>
                    <a:pt x="923" y="271"/>
                  </a:lnTo>
                  <a:lnTo>
                    <a:pt x="900" y="290"/>
                  </a:lnTo>
                  <a:lnTo>
                    <a:pt x="878" y="313"/>
                  </a:lnTo>
                  <a:lnTo>
                    <a:pt x="861" y="340"/>
                  </a:lnTo>
                  <a:lnTo>
                    <a:pt x="850" y="371"/>
                  </a:lnTo>
                  <a:lnTo>
                    <a:pt x="841" y="379"/>
                  </a:lnTo>
                  <a:lnTo>
                    <a:pt x="833" y="383"/>
                  </a:lnTo>
                  <a:lnTo>
                    <a:pt x="826" y="383"/>
                  </a:lnTo>
                  <a:lnTo>
                    <a:pt x="819" y="381"/>
                  </a:lnTo>
                  <a:lnTo>
                    <a:pt x="812" y="378"/>
                  </a:lnTo>
                  <a:lnTo>
                    <a:pt x="806" y="375"/>
                  </a:lnTo>
                  <a:lnTo>
                    <a:pt x="799" y="373"/>
                  </a:lnTo>
                  <a:lnTo>
                    <a:pt x="791" y="373"/>
                  </a:lnTo>
                  <a:lnTo>
                    <a:pt x="786" y="375"/>
                  </a:lnTo>
                  <a:lnTo>
                    <a:pt x="780" y="379"/>
                  </a:lnTo>
                  <a:lnTo>
                    <a:pt x="772" y="383"/>
                  </a:lnTo>
                  <a:lnTo>
                    <a:pt x="764" y="388"/>
                  </a:lnTo>
                  <a:lnTo>
                    <a:pt x="756" y="393"/>
                  </a:lnTo>
                  <a:lnTo>
                    <a:pt x="749" y="397"/>
                  </a:lnTo>
                  <a:lnTo>
                    <a:pt x="741" y="402"/>
                  </a:lnTo>
                  <a:lnTo>
                    <a:pt x="733" y="404"/>
                  </a:lnTo>
                  <a:lnTo>
                    <a:pt x="725" y="405"/>
                  </a:lnTo>
                  <a:lnTo>
                    <a:pt x="718" y="404"/>
                  </a:lnTo>
                  <a:lnTo>
                    <a:pt x="711" y="402"/>
                  </a:lnTo>
                  <a:lnTo>
                    <a:pt x="705" y="398"/>
                  </a:lnTo>
                  <a:lnTo>
                    <a:pt x="698" y="396"/>
                  </a:lnTo>
                  <a:lnTo>
                    <a:pt x="691" y="394"/>
                  </a:lnTo>
                  <a:lnTo>
                    <a:pt x="683" y="393"/>
                  </a:lnTo>
                  <a:lnTo>
                    <a:pt x="672" y="394"/>
                  </a:lnTo>
                  <a:lnTo>
                    <a:pt x="665" y="396"/>
                  </a:lnTo>
                  <a:lnTo>
                    <a:pt x="658" y="400"/>
                  </a:lnTo>
                  <a:lnTo>
                    <a:pt x="653" y="403"/>
                  </a:lnTo>
                  <a:lnTo>
                    <a:pt x="648" y="407"/>
                  </a:lnTo>
                  <a:lnTo>
                    <a:pt x="643" y="411"/>
                  </a:lnTo>
                  <a:lnTo>
                    <a:pt x="638" y="414"/>
                  </a:lnTo>
                  <a:lnTo>
                    <a:pt x="631" y="417"/>
                  </a:lnTo>
                  <a:lnTo>
                    <a:pt x="623" y="419"/>
                  </a:lnTo>
                  <a:lnTo>
                    <a:pt x="614" y="420"/>
                  </a:lnTo>
                  <a:lnTo>
                    <a:pt x="608" y="420"/>
                  </a:lnTo>
                  <a:lnTo>
                    <a:pt x="601" y="419"/>
                  </a:lnTo>
                  <a:lnTo>
                    <a:pt x="595" y="418"/>
                  </a:lnTo>
                  <a:lnTo>
                    <a:pt x="588" y="417"/>
                  </a:lnTo>
                  <a:lnTo>
                    <a:pt x="582" y="416"/>
                  </a:lnTo>
                  <a:lnTo>
                    <a:pt x="573" y="416"/>
                  </a:lnTo>
                  <a:lnTo>
                    <a:pt x="561" y="416"/>
                  </a:lnTo>
                  <a:lnTo>
                    <a:pt x="550" y="419"/>
                  </a:lnTo>
                  <a:lnTo>
                    <a:pt x="541" y="422"/>
                  </a:lnTo>
                  <a:lnTo>
                    <a:pt x="534" y="427"/>
                  </a:lnTo>
                  <a:lnTo>
                    <a:pt x="528" y="430"/>
                  </a:lnTo>
                  <a:lnTo>
                    <a:pt x="523" y="433"/>
                  </a:lnTo>
                  <a:lnTo>
                    <a:pt x="516" y="435"/>
                  </a:lnTo>
                  <a:lnTo>
                    <a:pt x="507" y="435"/>
                  </a:lnTo>
                  <a:lnTo>
                    <a:pt x="495" y="432"/>
                  </a:lnTo>
                  <a:lnTo>
                    <a:pt x="495" y="422"/>
                  </a:lnTo>
                  <a:lnTo>
                    <a:pt x="493" y="412"/>
                  </a:lnTo>
                  <a:lnTo>
                    <a:pt x="489" y="403"/>
                  </a:lnTo>
                  <a:lnTo>
                    <a:pt x="482" y="392"/>
                  </a:lnTo>
                  <a:lnTo>
                    <a:pt x="475" y="383"/>
                  </a:lnTo>
                  <a:lnTo>
                    <a:pt x="466" y="375"/>
                  </a:lnTo>
                  <a:lnTo>
                    <a:pt x="457" y="368"/>
                  </a:lnTo>
                  <a:lnTo>
                    <a:pt x="446" y="363"/>
                  </a:lnTo>
                  <a:lnTo>
                    <a:pt x="428" y="358"/>
                  </a:lnTo>
                  <a:lnTo>
                    <a:pt x="408" y="355"/>
                  </a:lnTo>
                  <a:lnTo>
                    <a:pt x="384" y="356"/>
                  </a:lnTo>
                  <a:lnTo>
                    <a:pt x="360" y="362"/>
                  </a:lnTo>
                  <a:lnTo>
                    <a:pt x="334" y="375"/>
                  </a:lnTo>
                  <a:lnTo>
                    <a:pt x="308" y="396"/>
                  </a:lnTo>
                  <a:lnTo>
                    <a:pt x="282" y="427"/>
                  </a:lnTo>
                  <a:lnTo>
                    <a:pt x="259" y="469"/>
                  </a:lnTo>
                  <a:lnTo>
                    <a:pt x="249" y="472"/>
                  </a:lnTo>
                  <a:lnTo>
                    <a:pt x="230" y="476"/>
                  </a:lnTo>
                  <a:lnTo>
                    <a:pt x="210" y="479"/>
                  </a:lnTo>
                  <a:lnTo>
                    <a:pt x="186" y="484"/>
                  </a:lnTo>
                  <a:lnTo>
                    <a:pt x="165" y="487"/>
                  </a:lnTo>
                  <a:lnTo>
                    <a:pt x="145" y="490"/>
                  </a:lnTo>
                  <a:lnTo>
                    <a:pt x="132" y="492"/>
                  </a:lnTo>
                  <a:lnTo>
                    <a:pt x="126" y="493"/>
                  </a:lnTo>
                  <a:lnTo>
                    <a:pt x="122" y="499"/>
                  </a:lnTo>
                  <a:lnTo>
                    <a:pt x="112" y="505"/>
                  </a:lnTo>
                  <a:lnTo>
                    <a:pt x="95" y="512"/>
                  </a:lnTo>
                  <a:lnTo>
                    <a:pt x="77" y="517"/>
                  </a:lnTo>
                  <a:lnTo>
                    <a:pt x="57" y="521"/>
                  </a:lnTo>
                  <a:lnTo>
                    <a:pt x="39" y="523"/>
                  </a:lnTo>
                  <a:lnTo>
                    <a:pt x="24" y="523"/>
                  </a:lnTo>
                  <a:lnTo>
                    <a:pt x="15" y="519"/>
                  </a:lnTo>
                  <a:lnTo>
                    <a:pt x="8" y="505"/>
                  </a:lnTo>
                  <a:lnTo>
                    <a:pt x="3" y="485"/>
                  </a:lnTo>
                  <a:lnTo>
                    <a:pt x="0" y="463"/>
                  </a:lnTo>
                  <a:lnTo>
                    <a:pt x="4" y="448"/>
                  </a:lnTo>
                  <a:lnTo>
                    <a:pt x="8" y="446"/>
                  </a:lnTo>
                  <a:lnTo>
                    <a:pt x="13" y="444"/>
                  </a:lnTo>
                  <a:lnTo>
                    <a:pt x="20" y="442"/>
                  </a:lnTo>
                  <a:lnTo>
                    <a:pt x="27" y="441"/>
                  </a:lnTo>
                  <a:lnTo>
                    <a:pt x="35" y="440"/>
                  </a:lnTo>
                  <a:lnTo>
                    <a:pt x="43" y="439"/>
                  </a:lnTo>
                  <a:lnTo>
                    <a:pt x="51" y="438"/>
                  </a:lnTo>
                  <a:lnTo>
                    <a:pt x="57" y="438"/>
                  </a:lnTo>
                  <a:lnTo>
                    <a:pt x="61" y="408"/>
                  </a:lnTo>
                  <a:lnTo>
                    <a:pt x="60" y="380"/>
                  </a:lnTo>
                  <a:lnTo>
                    <a:pt x="57" y="354"/>
                  </a:lnTo>
                  <a:lnTo>
                    <a:pt x="56" y="329"/>
                  </a:lnTo>
                  <a:lnTo>
                    <a:pt x="60" y="307"/>
                  </a:lnTo>
                  <a:lnTo>
                    <a:pt x="71" y="287"/>
                  </a:lnTo>
                  <a:lnTo>
                    <a:pt x="95" y="270"/>
                  </a:lnTo>
                  <a:lnTo>
                    <a:pt x="132" y="255"/>
                  </a:lnTo>
                  <a:lnTo>
                    <a:pt x="158" y="243"/>
                  </a:lnTo>
                  <a:lnTo>
                    <a:pt x="179" y="222"/>
                  </a:lnTo>
                  <a:lnTo>
                    <a:pt x="194" y="196"/>
                  </a:lnTo>
                  <a:lnTo>
                    <a:pt x="208" y="168"/>
                  </a:lnTo>
                  <a:lnTo>
                    <a:pt x="220" y="139"/>
                  </a:lnTo>
                  <a:lnTo>
                    <a:pt x="230" y="112"/>
                  </a:lnTo>
                  <a:lnTo>
                    <a:pt x="239" y="89"/>
                  </a:lnTo>
                  <a:lnTo>
                    <a:pt x="250" y="73"/>
                  </a:lnTo>
                  <a:lnTo>
                    <a:pt x="258" y="67"/>
                  </a:lnTo>
                  <a:lnTo>
                    <a:pt x="268" y="60"/>
                  </a:lnTo>
                  <a:lnTo>
                    <a:pt x="281" y="53"/>
                  </a:lnTo>
                  <a:lnTo>
                    <a:pt x="298" y="45"/>
                  </a:lnTo>
                  <a:lnTo>
                    <a:pt x="316" y="38"/>
                  </a:lnTo>
                  <a:lnTo>
                    <a:pt x="336" y="31"/>
                  </a:lnTo>
                  <a:lnTo>
                    <a:pt x="358" y="25"/>
                  </a:lnTo>
                  <a:lnTo>
                    <a:pt x="382" y="18"/>
                  </a:lnTo>
                  <a:lnTo>
                    <a:pt x="408" y="12"/>
                  </a:lnTo>
                  <a:lnTo>
                    <a:pt x="435" y="8"/>
                  </a:lnTo>
                  <a:lnTo>
                    <a:pt x="462" y="4"/>
                  </a:lnTo>
                  <a:lnTo>
                    <a:pt x="492" y="2"/>
                  </a:lnTo>
                  <a:lnTo>
                    <a:pt x="520" y="0"/>
                  </a:lnTo>
                  <a:lnTo>
                    <a:pt x="550" y="0"/>
                  </a:lnTo>
                  <a:lnTo>
                    <a:pt x="581" y="2"/>
                  </a:lnTo>
                  <a:lnTo>
                    <a:pt x="610" y="5"/>
                  </a:lnTo>
                  <a:lnTo>
                    <a:pt x="625" y="9"/>
                  </a:lnTo>
                  <a:lnTo>
                    <a:pt x="638" y="18"/>
                  </a:lnTo>
                  <a:lnTo>
                    <a:pt x="649" y="31"/>
                  </a:lnTo>
                  <a:lnTo>
                    <a:pt x="662" y="44"/>
                  </a:lnTo>
                  <a:lnTo>
                    <a:pt x="675" y="59"/>
                  </a:lnTo>
                  <a:lnTo>
                    <a:pt x="691" y="73"/>
                  </a:lnTo>
                  <a:lnTo>
                    <a:pt x="710" y="85"/>
                  </a:lnTo>
                  <a:lnTo>
                    <a:pt x="732" y="94"/>
                  </a:lnTo>
                  <a:lnTo>
                    <a:pt x="742" y="94"/>
                  </a:lnTo>
                  <a:lnTo>
                    <a:pt x="753" y="88"/>
                  </a:lnTo>
                  <a:lnTo>
                    <a:pt x="763" y="79"/>
                  </a:lnTo>
                  <a:lnTo>
                    <a:pt x="775" y="68"/>
                  </a:lnTo>
                  <a:lnTo>
                    <a:pt x="789" y="59"/>
                  </a:lnTo>
                  <a:lnTo>
                    <a:pt x="806" y="54"/>
                  </a:lnTo>
                  <a:lnTo>
                    <a:pt x="826" y="55"/>
                  </a:lnTo>
                  <a:lnTo>
                    <a:pt x="852" y="64"/>
                  </a:lnTo>
                  <a:lnTo>
                    <a:pt x="862" y="67"/>
                  </a:lnTo>
                  <a:lnTo>
                    <a:pt x="872" y="65"/>
                  </a:lnTo>
                  <a:lnTo>
                    <a:pt x="881" y="61"/>
                  </a:lnTo>
                  <a:lnTo>
                    <a:pt x="891" y="56"/>
                  </a:lnTo>
                  <a:lnTo>
                    <a:pt x="900" y="49"/>
                  </a:lnTo>
                  <a:lnTo>
                    <a:pt x="912" y="45"/>
                  </a:lnTo>
                  <a:lnTo>
                    <a:pt x="923" y="44"/>
                  </a:lnTo>
                  <a:lnTo>
                    <a:pt x="937" y="46"/>
                  </a:lnTo>
                  <a:lnTo>
                    <a:pt x="946" y="51"/>
                  </a:lnTo>
                  <a:lnTo>
                    <a:pt x="953" y="57"/>
                  </a:lnTo>
                  <a:lnTo>
                    <a:pt x="959" y="63"/>
                  </a:lnTo>
                  <a:lnTo>
                    <a:pt x="965" y="70"/>
                  </a:lnTo>
                  <a:lnTo>
                    <a:pt x="971" y="77"/>
                  </a:lnTo>
                  <a:lnTo>
                    <a:pt x="979" y="82"/>
                  </a:lnTo>
                  <a:lnTo>
                    <a:pt x="989" y="85"/>
                  </a:lnTo>
                  <a:lnTo>
                    <a:pt x="1003" y="86"/>
                  </a:lnTo>
                  <a:lnTo>
                    <a:pt x="1014" y="85"/>
                  </a:lnTo>
                  <a:lnTo>
                    <a:pt x="1023" y="83"/>
                  </a:lnTo>
                  <a:lnTo>
                    <a:pt x="1033" y="80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2" y="72"/>
                  </a:lnTo>
                  <a:lnTo>
                    <a:pt x="1072" y="73"/>
                  </a:lnTo>
                  <a:lnTo>
                    <a:pt x="1081" y="75"/>
                  </a:lnTo>
                  <a:lnTo>
                    <a:pt x="1098" y="84"/>
                  </a:lnTo>
                  <a:lnTo>
                    <a:pt x="1107" y="94"/>
                  </a:lnTo>
                  <a:lnTo>
                    <a:pt x="1113" y="106"/>
                  </a:lnTo>
                  <a:lnTo>
                    <a:pt x="1115" y="117"/>
                  </a:lnTo>
                  <a:lnTo>
                    <a:pt x="1116" y="126"/>
                  </a:lnTo>
                  <a:lnTo>
                    <a:pt x="1117" y="136"/>
                  </a:lnTo>
                  <a:lnTo>
                    <a:pt x="1120" y="141"/>
                  </a:lnTo>
                  <a:lnTo>
                    <a:pt x="1125" y="143"/>
                  </a:lnTo>
                  <a:lnTo>
                    <a:pt x="1143" y="145"/>
                  </a:lnTo>
                  <a:lnTo>
                    <a:pt x="1158" y="153"/>
                  </a:lnTo>
                  <a:lnTo>
                    <a:pt x="1169" y="165"/>
                  </a:lnTo>
                  <a:lnTo>
                    <a:pt x="1175" y="178"/>
                  </a:lnTo>
                  <a:lnTo>
                    <a:pt x="1178" y="194"/>
                  </a:lnTo>
                  <a:lnTo>
                    <a:pt x="1178" y="209"/>
                  </a:lnTo>
                  <a:lnTo>
                    <a:pt x="1171" y="224"/>
                  </a:lnTo>
                  <a:lnTo>
                    <a:pt x="1162" y="235"/>
                  </a:lnTo>
                  <a:lnTo>
                    <a:pt x="1179" y="246"/>
                  </a:lnTo>
                  <a:lnTo>
                    <a:pt x="1189" y="260"/>
                  </a:lnTo>
                  <a:lnTo>
                    <a:pt x="1195" y="278"/>
                  </a:lnTo>
                  <a:lnTo>
                    <a:pt x="1192" y="296"/>
                  </a:lnTo>
                  <a:lnTo>
                    <a:pt x="1180" y="312"/>
                  </a:lnTo>
                  <a:lnTo>
                    <a:pt x="1160" y="324"/>
                  </a:lnTo>
                  <a:lnTo>
                    <a:pt x="1130" y="330"/>
                  </a:lnTo>
                  <a:lnTo>
                    <a:pt x="1089" y="3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5" name="Freeform 911"/>
            <p:cNvSpPr>
              <a:spLocks/>
            </p:cNvSpPr>
            <p:nvPr/>
          </p:nvSpPr>
          <p:spPr bwMode="auto">
            <a:xfrm>
              <a:off x="1484" y="3794"/>
              <a:ext cx="11" cy="29"/>
            </a:xfrm>
            <a:custGeom>
              <a:avLst/>
              <a:gdLst/>
              <a:ahLst/>
              <a:cxnLst>
                <a:cxn ang="0">
                  <a:pos x="17" y="56"/>
                </a:cxn>
                <a:cxn ang="0">
                  <a:pos x="23" y="54"/>
                </a:cxn>
                <a:cxn ang="0">
                  <a:pos x="28" y="49"/>
                </a:cxn>
                <a:cxn ang="0">
                  <a:pos x="31" y="39"/>
                </a:cxn>
                <a:cxn ang="0">
                  <a:pos x="31" y="29"/>
                </a:cxn>
                <a:cxn ang="0">
                  <a:pos x="28" y="18"/>
                </a:cxn>
                <a:cxn ang="0">
                  <a:pos x="25" y="9"/>
                </a:cxn>
                <a:cxn ang="0">
                  <a:pos x="19" y="3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8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7" y="56"/>
                </a:cxn>
              </a:cxnLst>
              <a:rect l="0" t="0" r="r" b="b"/>
              <a:pathLst>
                <a:path w="31" h="56">
                  <a:moveTo>
                    <a:pt x="17" y="56"/>
                  </a:moveTo>
                  <a:lnTo>
                    <a:pt x="23" y="54"/>
                  </a:lnTo>
                  <a:lnTo>
                    <a:pt x="28" y="49"/>
                  </a:lnTo>
                  <a:lnTo>
                    <a:pt x="31" y="39"/>
                  </a:lnTo>
                  <a:lnTo>
                    <a:pt x="31" y="29"/>
                  </a:lnTo>
                  <a:lnTo>
                    <a:pt x="28" y="18"/>
                  </a:lnTo>
                  <a:lnTo>
                    <a:pt x="25" y="9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6" name="Freeform 912"/>
            <p:cNvSpPr>
              <a:spLocks/>
            </p:cNvSpPr>
            <p:nvPr/>
          </p:nvSpPr>
          <p:spPr bwMode="auto">
            <a:xfrm>
              <a:off x="1117" y="3935"/>
              <a:ext cx="21" cy="2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9" y="6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55" y="9"/>
                </a:cxn>
                <a:cxn ang="0">
                  <a:pos x="58" y="17"/>
                </a:cxn>
                <a:cxn ang="0">
                  <a:pos x="62" y="26"/>
                </a:cxn>
                <a:cxn ang="0">
                  <a:pos x="63" y="37"/>
                </a:cxn>
                <a:cxn ang="0">
                  <a:pos x="59" y="42"/>
                </a:cxn>
                <a:cxn ang="0">
                  <a:pos x="53" y="46"/>
                </a:cxn>
                <a:cxn ang="0">
                  <a:pos x="46" y="49"/>
                </a:cxn>
                <a:cxn ang="0">
                  <a:pos x="39" y="51"/>
                </a:cxn>
                <a:cxn ang="0">
                  <a:pos x="31" y="53"/>
                </a:cxn>
                <a:cxn ang="0">
                  <a:pos x="23" y="53"/>
                </a:cxn>
                <a:cxn ang="0">
                  <a:pos x="17" y="53"/>
                </a:cxn>
                <a:cxn ang="0">
                  <a:pos x="13" y="52"/>
                </a:cxn>
                <a:cxn ang="0">
                  <a:pos x="8" y="47"/>
                </a:cxn>
                <a:cxn ang="0">
                  <a:pos x="4" y="38"/>
                </a:cxn>
                <a:cxn ang="0">
                  <a:pos x="1" y="27"/>
                </a:cxn>
                <a:cxn ang="0">
                  <a:pos x="0" y="17"/>
                </a:cxn>
              </a:cxnLst>
              <a:rect l="0" t="0" r="r" b="b"/>
              <a:pathLst>
                <a:path w="63" h="53">
                  <a:moveTo>
                    <a:pt x="0" y="17"/>
                  </a:moveTo>
                  <a:lnTo>
                    <a:pt x="0" y="11"/>
                  </a:lnTo>
                  <a:lnTo>
                    <a:pt x="4" y="8"/>
                  </a:lnTo>
                  <a:lnTo>
                    <a:pt x="9" y="6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55" y="9"/>
                  </a:lnTo>
                  <a:lnTo>
                    <a:pt x="58" y="17"/>
                  </a:lnTo>
                  <a:lnTo>
                    <a:pt x="62" y="26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3" y="46"/>
                  </a:lnTo>
                  <a:lnTo>
                    <a:pt x="46" y="49"/>
                  </a:lnTo>
                  <a:lnTo>
                    <a:pt x="39" y="51"/>
                  </a:lnTo>
                  <a:lnTo>
                    <a:pt x="31" y="53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13" y="52"/>
                  </a:lnTo>
                  <a:lnTo>
                    <a:pt x="8" y="47"/>
                  </a:lnTo>
                  <a:lnTo>
                    <a:pt x="4" y="38"/>
                  </a:lnTo>
                  <a:lnTo>
                    <a:pt x="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7" name="Freeform 913"/>
            <p:cNvSpPr>
              <a:spLocks/>
            </p:cNvSpPr>
            <p:nvPr/>
          </p:nvSpPr>
          <p:spPr bwMode="auto">
            <a:xfrm>
              <a:off x="1473" y="3838"/>
              <a:ext cx="24" cy="2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12"/>
                </a:cxn>
                <a:cxn ang="0">
                  <a:pos x="74" y="22"/>
                </a:cxn>
                <a:cxn ang="0">
                  <a:pos x="70" y="31"/>
                </a:cxn>
                <a:cxn ang="0">
                  <a:pos x="63" y="40"/>
                </a:cxn>
                <a:cxn ang="0">
                  <a:pos x="54" y="46"/>
                </a:cxn>
                <a:cxn ang="0">
                  <a:pos x="44" y="51"/>
                </a:cxn>
                <a:cxn ang="0">
                  <a:pos x="31" y="54"/>
                </a:cxn>
                <a:cxn ang="0">
                  <a:pos x="17" y="54"/>
                </a:cxn>
                <a:cxn ang="0">
                  <a:pos x="4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9" y="21"/>
                </a:cxn>
                <a:cxn ang="0">
                  <a:pos x="14" y="19"/>
                </a:cxn>
                <a:cxn ang="0">
                  <a:pos x="18" y="19"/>
                </a:cxn>
                <a:cxn ang="0">
                  <a:pos x="22" y="19"/>
                </a:cxn>
                <a:cxn ang="0">
                  <a:pos x="26" y="19"/>
                </a:cxn>
                <a:cxn ang="0">
                  <a:pos x="32" y="18"/>
                </a:cxn>
                <a:cxn ang="0">
                  <a:pos x="42" y="15"/>
                </a:cxn>
                <a:cxn ang="0">
                  <a:pos x="54" y="10"/>
                </a:cxn>
                <a:cxn ang="0">
                  <a:pos x="73" y="0"/>
                </a:cxn>
              </a:cxnLst>
              <a:rect l="0" t="0" r="r" b="b"/>
              <a:pathLst>
                <a:path w="74" h="54">
                  <a:moveTo>
                    <a:pt x="73" y="0"/>
                  </a:moveTo>
                  <a:lnTo>
                    <a:pt x="74" y="12"/>
                  </a:lnTo>
                  <a:lnTo>
                    <a:pt x="74" y="22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54" y="46"/>
                  </a:lnTo>
                  <a:lnTo>
                    <a:pt x="44" y="51"/>
                  </a:lnTo>
                  <a:lnTo>
                    <a:pt x="31" y="54"/>
                  </a:lnTo>
                  <a:lnTo>
                    <a:pt x="17" y="54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2" y="18"/>
                  </a:lnTo>
                  <a:lnTo>
                    <a:pt x="42" y="15"/>
                  </a:lnTo>
                  <a:lnTo>
                    <a:pt x="54" y="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8" name="Freeform 914"/>
            <p:cNvSpPr>
              <a:spLocks/>
            </p:cNvSpPr>
            <p:nvPr/>
          </p:nvSpPr>
          <p:spPr bwMode="auto">
            <a:xfrm>
              <a:off x="1135" y="3720"/>
              <a:ext cx="350" cy="224"/>
            </a:xfrm>
            <a:custGeom>
              <a:avLst/>
              <a:gdLst/>
              <a:ahLst/>
              <a:cxnLst>
                <a:cxn ang="0">
                  <a:pos x="1016" y="241"/>
                </a:cxn>
                <a:cxn ang="0">
                  <a:pos x="1044" y="233"/>
                </a:cxn>
                <a:cxn ang="0">
                  <a:pos x="1043" y="215"/>
                </a:cxn>
                <a:cxn ang="0">
                  <a:pos x="1027" y="179"/>
                </a:cxn>
                <a:cxn ang="0">
                  <a:pos x="1030" y="144"/>
                </a:cxn>
                <a:cxn ang="0">
                  <a:pos x="1005" y="103"/>
                </a:cxn>
                <a:cxn ang="0">
                  <a:pos x="973" y="82"/>
                </a:cxn>
                <a:cxn ang="0">
                  <a:pos x="938" y="101"/>
                </a:cxn>
                <a:cxn ang="0">
                  <a:pos x="897" y="96"/>
                </a:cxn>
                <a:cxn ang="0">
                  <a:pos x="866" y="68"/>
                </a:cxn>
                <a:cxn ang="0">
                  <a:pos x="817" y="59"/>
                </a:cxn>
                <a:cxn ang="0">
                  <a:pos x="796" y="68"/>
                </a:cxn>
                <a:cxn ang="0">
                  <a:pos x="769" y="74"/>
                </a:cxn>
                <a:cxn ang="0">
                  <a:pos x="740" y="57"/>
                </a:cxn>
                <a:cxn ang="0">
                  <a:pos x="712" y="64"/>
                </a:cxn>
                <a:cxn ang="0">
                  <a:pos x="676" y="96"/>
                </a:cxn>
                <a:cxn ang="0">
                  <a:pos x="633" y="99"/>
                </a:cxn>
                <a:cxn ang="0">
                  <a:pos x="600" y="65"/>
                </a:cxn>
                <a:cxn ang="0">
                  <a:pos x="559" y="39"/>
                </a:cxn>
                <a:cxn ang="0">
                  <a:pos x="540" y="24"/>
                </a:cxn>
                <a:cxn ang="0">
                  <a:pos x="514" y="5"/>
                </a:cxn>
                <a:cxn ang="0">
                  <a:pos x="470" y="1"/>
                </a:cxn>
                <a:cxn ang="0">
                  <a:pos x="410" y="4"/>
                </a:cxn>
                <a:cxn ang="0">
                  <a:pos x="346" y="14"/>
                </a:cxn>
                <a:cxn ang="0">
                  <a:pos x="296" y="32"/>
                </a:cxn>
                <a:cxn ang="0">
                  <a:pos x="239" y="43"/>
                </a:cxn>
                <a:cxn ang="0">
                  <a:pos x="191" y="71"/>
                </a:cxn>
                <a:cxn ang="0">
                  <a:pos x="164" y="130"/>
                </a:cxn>
                <a:cxn ang="0">
                  <a:pos x="148" y="186"/>
                </a:cxn>
                <a:cxn ang="0">
                  <a:pos x="112" y="229"/>
                </a:cxn>
                <a:cxn ang="0">
                  <a:pos x="58" y="260"/>
                </a:cxn>
                <a:cxn ang="0">
                  <a:pos x="26" y="276"/>
                </a:cxn>
                <a:cxn ang="0">
                  <a:pos x="8" y="311"/>
                </a:cxn>
                <a:cxn ang="0">
                  <a:pos x="8" y="375"/>
                </a:cxn>
                <a:cxn ang="0">
                  <a:pos x="8" y="415"/>
                </a:cxn>
                <a:cxn ang="0">
                  <a:pos x="39" y="437"/>
                </a:cxn>
                <a:cxn ang="0">
                  <a:pos x="49" y="447"/>
                </a:cxn>
                <a:cxn ang="0">
                  <a:pos x="80" y="444"/>
                </a:cxn>
                <a:cxn ang="0">
                  <a:pos x="103" y="429"/>
                </a:cxn>
                <a:cxn ang="0">
                  <a:pos x="128" y="395"/>
                </a:cxn>
                <a:cxn ang="0">
                  <a:pos x="165" y="365"/>
                </a:cxn>
                <a:cxn ang="0">
                  <a:pos x="212" y="342"/>
                </a:cxn>
                <a:cxn ang="0">
                  <a:pos x="261" y="327"/>
                </a:cxn>
                <a:cxn ang="0">
                  <a:pos x="310" y="320"/>
                </a:cxn>
                <a:cxn ang="0">
                  <a:pos x="351" y="322"/>
                </a:cxn>
                <a:cxn ang="0">
                  <a:pos x="386" y="338"/>
                </a:cxn>
                <a:cxn ang="0">
                  <a:pos x="422" y="380"/>
                </a:cxn>
                <a:cxn ang="0">
                  <a:pos x="447" y="375"/>
                </a:cxn>
                <a:cxn ang="0">
                  <a:pos x="490" y="354"/>
                </a:cxn>
                <a:cxn ang="0">
                  <a:pos x="541" y="367"/>
                </a:cxn>
                <a:cxn ang="0">
                  <a:pos x="563" y="355"/>
                </a:cxn>
                <a:cxn ang="0">
                  <a:pos x="585" y="335"/>
                </a:cxn>
                <a:cxn ang="0">
                  <a:pos x="616" y="337"/>
                </a:cxn>
                <a:cxn ang="0">
                  <a:pos x="629" y="349"/>
                </a:cxn>
                <a:cxn ang="0">
                  <a:pos x="647" y="353"/>
                </a:cxn>
                <a:cxn ang="0">
                  <a:pos x="672" y="339"/>
                </a:cxn>
                <a:cxn ang="0">
                  <a:pos x="696" y="315"/>
                </a:cxn>
                <a:cxn ang="0">
                  <a:pos x="720" y="288"/>
                </a:cxn>
                <a:cxn ang="0">
                  <a:pos x="757" y="255"/>
                </a:cxn>
                <a:cxn ang="0">
                  <a:pos x="792" y="235"/>
                </a:cxn>
                <a:cxn ang="0">
                  <a:pos x="830" y="222"/>
                </a:cxn>
                <a:cxn ang="0">
                  <a:pos x="911" y="208"/>
                </a:cxn>
                <a:cxn ang="0">
                  <a:pos x="999" y="235"/>
                </a:cxn>
              </a:cxnLst>
              <a:rect l="0" t="0" r="r" b="b"/>
              <a:pathLst>
                <a:path w="1049" h="447">
                  <a:moveTo>
                    <a:pt x="999" y="235"/>
                  </a:moveTo>
                  <a:lnTo>
                    <a:pt x="1007" y="239"/>
                  </a:lnTo>
                  <a:lnTo>
                    <a:pt x="1016" y="241"/>
                  </a:lnTo>
                  <a:lnTo>
                    <a:pt x="1026" y="240"/>
                  </a:lnTo>
                  <a:lnTo>
                    <a:pt x="1036" y="237"/>
                  </a:lnTo>
                  <a:lnTo>
                    <a:pt x="1044" y="233"/>
                  </a:lnTo>
                  <a:lnTo>
                    <a:pt x="1049" y="228"/>
                  </a:lnTo>
                  <a:lnTo>
                    <a:pt x="1049" y="222"/>
                  </a:lnTo>
                  <a:lnTo>
                    <a:pt x="1043" y="215"/>
                  </a:lnTo>
                  <a:lnTo>
                    <a:pt x="1031" y="204"/>
                  </a:lnTo>
                  <a:lnTo>
                    <a:pt x="1027" y="192"/>
                  </a:lnTo>
                  <a:lnTo>
                    <a:pt x="1027" y="179"/>
                  </a:lnTo>
                  <a:lnTo>
                    <a:pt x="1029" y="166"/>
                  </a:lnTo>
                  <a:lnTo>
                    <a:pt x="1030" y="154"/>
                  </a:lnTo>
                  <a:lnTo>
                    <a:pt x="1030" y="144"/>
                  </a:lnTo>
                  <a:lnTo>
                    <a:pt x="1025" y="135"/>
                  </a:lnTo>
                  <a:lnTo>
                    <a:pt x="1012" y="131"/>
                  </a:lnTo>
                  <a:lnTo>
                    <a:pt x="1005" y="103"/>
                  </a:lnTo>
                  <a:lnTo>
                    <a:pt x="996" y="88"/>
                  </a:lnTo>
                  <a:lnTo>
                    <a:pt x="986" y="81"/>
                  </a:lnTo>
                  <a:lnTo>
                    <a:pt x="973" y="82"/>
                  </a:lnTo>
                  <a:lnTo>
                    <a:pt x="960" y="88"/>
                  </a:lnTo>
                  <a:lnTo>
                    <a:pt x="949" y="95"/>
                  </a:lnTo>
                  <a:lnTo>
                    <a:pt x="938" y="101"/>
                  </a:lnTo>
                  <a:lnTo>
                    <a:pt x="930" y="104"/>
                  </a:lnTo>
                  <a:lnTo>
                    <a:pt x="911" y="102"/>
                  </a:lnTo>
                  <a:lnTo>
                    <a:pt x="897" y="96"/>
                  </a:lnTo>
                  <a:lnTo>
                    <a:pt x="885" y="87"/>
                  </a:lnTo>
                  <a:lnTo>
                    <a:pt x="876" y="77"/>
                  </a:lnTo>
                  <a:lnTo>
                    <a:pt x="866" y="68"/>
                  </a:lnTo>
                  <a:lnTo>
                    <a:pt x="853" y="61"/>
                  </a:lnTo>
                  <a:lnTo>
                    <a:pt x="837" y="57"/>
                  </a:lnTo>
                  <a:lnTo>
                    <a:pt x="817" y="59"/>
                  </a:lnTo>
                  <a:lnTo>
                    <a:pt x="812" y="61"/>
                  </a:lnTo>
                  <a:lnTo>
                    <a:pt x="805" y="64"/>
                  </a:lnTo>
                  <a:lnTo>
                    <a:pt x="796" y="68"/>
                  </a:lnTo>
                  <a:lnTo>
                    <a:pt x="787" y="71"/>
                  </a:lnTo>
                  <a:lnTo>
                    <a:pt x="778" y="73"/>
                  </a:lnTo>
                  <a:lnTo>
                    <a:pt x="769" y="74"/>
                  </a:lnTo>
                  <a:lnTo>
                    <a:pt x="761" y="72"/>
                  </a:lnTo>
                  <a:lnTo>
                    <a:pt x="753" y="67"/>
                  </a:lnTo>
                  <a:lnTo>
                    <a:pt x="740" y="57"/>
                  </a:lnTo>
                  <a:lnTo>
                    <a:pt x="730" y="53"/>
                  </a:lnTo>
                  <a:lnTo>
                    <a:pt x="721" y="57"/>
                  </a:lnTo>
                  <a:lnTo>
                    <a:pt x="712" y="64"/>
                  </a:lnTo>
                  <a:lnTo>
                    <a:pt x="702" y="74"/>
                  </a:lnTo>
                  <a:lnTo>
                    <a:pt x="690" y="85"/>
                  </a:lnTo>
                  <a:lnTo>
                    <a:pt x="676" y="96"/>
                  </a:lnTo>
                  <a:lnTo>
                    <a:pt x="656" y="104"/>
                  </a:lnTo>
                  <a:lnTo>
                    <a:pt x="645" y="104"/>
                  </a:lnTo>
                  <a:lnTo>
                    <a:pt x="633" y="99"/>
                  </a:lnTo>
                  <a:lnTo>
                    <a:pt x="623" y="90"/>
                  </a:lnTo>
                  <a:lnTo>
                    <a:pt x="611" y="77"/>
                  </a:lnTo>
                  <a:lnTo>
                    <a:pt x="600" y="65"/>
                  </a:lnTo>
                  <a:lnTo>
                    <a:pt x="588" y="53"/>
                  </a:lnTo>
                  <a:lnTo>
                    <a:pt x="575" y="44"/>
                  </a:lnTo>
                  <a:lnTo>
                    <a:pt x="559" y="39"/>
                  </a:lnTo>
                  <a:lnTo>
                    <a:pt x="553" y="36"/>
                  </a:lnTo>
                  <a:lnTo>
                    <a:pt x="547" y="31"/>
                  </a:lnTo>
                  <a:lnTo>
                    <a:pt x="540" y="24"/>
                  </a:lnTo>
                  <a:lnTo>
                    <a:pt x="534" y="17"/>
                  </a:lnTo>
                  <a:lnTo>
                    <a:pt x="525" y="10"/>
                  </a:lnTo>
                  <a:lnTo>
                    <a:pt x="514" y="5"/>
                  </a:lnTo>
                  <a:lnTo>
                    <a:pt x="503" y="0"/>
                  </a:lnTo>
                  <a:lnTo>
                    <a:pt x="487" y="0"/>
                  </a:lnTo>
                  <a:lnTo>
                    <a:pt x="470" y="1"/>
                  </a:lnTo>
                  <a:lnTo>
                    <a:pt x="451" y="2"/>
                  </a:lnTo>
                  <a:lnTo>
                    <a:pt x="430" y="2"/>
                  </a:lnTo>
                  <a:lnTo>
                    <a:pt x="410" y="4"/>
                  </a:lnTo>
                  <a:lnTo>
                    <a:pt x="389" y="6"/>
                  </a:lnTo>
                  <a:lnTo>
                    <a:pt x="367" y="9"/>
                  </a:lnTo>
                  <a:lnTo>
                    <a:pt x="346" y="14"/>
                  </a:lnTo>
                  <a:lnTo>
                    <a:pt x="327" y="22"/>
                  </a:lnTo>
                  <a:lnTo>
                    <a:pt x="313" y="27"/>
                  </a:lnTo>
                  <a:lnTo>
                    <a:pt x="296" y="32"/>
                  </a:lnTo>
                  <a:lnTo>
                    <a:pt x="278" y="35"/>
                  </a:lnTo>
                  <a:lnTo>
                    <a:pt x="258" y="39"/>
                  </a:lnTo>
                  <a:lnTo>
                    <a:pt x="239" y="43"/>
                  </a:lnTo>
                  <a:lnTo>
                    <a:pt x="221" y="50"/>
                  </a:lnTo>
                  <a:lnTo>
                    <a:pt x="204" y="59"/>
                  </a:lnTo>
                  <a:lnTo>
                    <a:pt x="191" y="71"/>
                  </a:lnTo>
                  <a:lnTo>
                    <a:pt x="179" y="90"/>
                  </a:lnTo>
                  <a:lnTo>
                    <a:pt x="170" y="109"/>
                  </a:lnTo>
                  <a:lnTo>
                    <a:pt x="164" y="130"/>
                  </a:lnTo>
                  <a:lnTo>
                    <a:pt x="157" y="150"/>
                  </a:lnTo>
                  <a:lnTo>
                    <a:pt x="154" y="170"/>
                  </a:lnTo>
                  <a:lnTo>
                    <a:pt x="148" y="186"/>
                  </a:lnTo>
                  <a:lnTo>
                    <a:pt x="143" y="201"/>
                  </a:lnTo>
                  <a:lnTo>
                    <a:pt x="135" y="210"/>
                  </a:lnTo>
                  <a:lnTo>
                    <a:pt x="112" y="229"/>
                  </a:lnTo>
                  <a:lnTo>
                    <a:pt x="93" y="243"/>
                  </a:lnTo>
                  <a:lnTo>
                    <a:pt x="73" y="253"/>
                  </a:lnTo>
                  <a:lnTo>
                    <a:pt x="58" y="260"/>
                  </a:lnTo>
                  <a:lnTo>
                    <a:pt x="45" y="265"/>
                  </a:lnTo>
                  <a:lnTo>
                    <a:pt x="33" y="270"/>
                  </a:lnTo>
                  <a:lnTo>
                    <a:pt x="26" y="276"/>
                  </a:lnTo>
                  <a:lnTo>
                    <a:pt x="20" y="283"/>
                  </a:lnTo>
                  <a:lnTo>
                    <a:pt x="15" y="294"/>
                  </a:lnTo>
                  <a:lnTo>
                    <a:pt x="8" y="311"/>
                  </a:lnTo>
                  <a:lnTo>
                    <a:pt x="2" y="333"/>
                  </a:lnTo>
                  <a:lnTo>
                    <a:pt x="5" y="355"/>
                  </a:lnTo>
                  <a:lnTo>
                    <a:pt x="8" y="375"/>
                  </a:lnTo>
                  <a:lnTo>
                    <a:pt x="2" y="394"/>
                  </a:lnTo>
                  <a:lnTo>
                    <a:pt x="0" y="409"/>
                  </a:lnTo>
                  <a:lnTo>
                    <a:pt x="8" y="415"/>
                  </a:lnTo>
                  <a:lnTo>
                    <a:pt x="24" y="420"/>
                  </a:lnTo>
                  <a:lnTo>
                    <a:pt x="35" y="427"/>
                  </a:lnTo>
                  <a:lnTo>
                    <a:pt x="39" y="437"/>
                  </a:lnTo>
                  <a:lnTo>
                    <a:pt x="40" y="445"/>
                  </a:lnTo>
                  <a:lnTo>
                    <a:pt x="42" y="447"/>
                  </a:lnTo>
                  <a:lnTo>
                    <a:pt x="49" y="447"/>
                  </a:lnTo>
                  <a:lnTo>
                    <a:pt x="58" y="447"/>
                  </a:lnTo>
                  <a:lnTo>
                    <a:pt x="68" y="446"/>
                  </a:lnTo>
                  <a:lnTo>
                    <a:pt x="80" y="444"/>
                  </a:lnTo>
                  <a:lnTo>
                    <a:pt x="90" y="441"/>
                  </a:lnTo>
                  <a:lnTo>
                    <a:pt x="98" y="436"/>
                  </a:lnTo>
                  <a:lnTo>
                    <a:pt x="103" y="429"/>
                  </a:lnTo>
                  <a:lnTo>
                    <a:pt x="110" y="417"/>
                  </a:lnTo>
                  <a:lnTo>
                    <a:pt x="117" y="405"/>
                  </a:lnTo>
                  <a:lnTo>
                    <a:pt x="128" y="395"/>
                  </a:lnTo>
                  <a:lnTo>
                    <a:pt x="139" y="385"/>
                  </a:lnTo>
                  <a:lnTo>
                    <a:pt x="152" y="374"/>
                  </a:lnTo>
                  <a:lnTo>
                    <a:pt x="165" y="365"/>
                  </a:lnTo>
                  <a:lnTo>
                    <a:pt x="179" y="357"/>
                  </a:lnTo>
                  <a:lnTo>
                    <a:pt x="195" y="349"/>
                  </a:lnTo>
                  <a:lnTo>
                    <a:pt x="212" y="342"/>
                  </a:lnTo>
                  <a:lnTo>
                    <a:pt x="227" y="336"/>
                  </a:lnTo>
                  <a:lnTo>
                    <a:pt x="244" y="331"/>
                  </a:lnTo>
                  <a:lnTo>
                    <a:pt x="261" y="327"/>
                  </a:lnTo>
                  <a:lnTo>
                    <a:pt x="278" y="323"/>
                  </a:lnTo>
                  <a:lnTo>
                    <a:pt x="294" y="321"/>
                  </a:lnTo>
                  <a:lnTo>
                    <a:pt x="310" y="320"/>
                  </a:lnTo>
                  <a:lnTo>
                    <a:pt x="326" y="320"/>
                  </a:lnTo>
                  <a:lnTo>
                    <a:pt x="338" y="321"/>
                  </a:lnTo>
                  <a:lnTo>
                    <a:pt x="351" y="322"/>
                  </a:lnTo>
                  <a:lnTo>
                    <a:pt x="363" y="326"/>
                  </a:lnTo>
                  <a:lnTo>
                    <a:pt x="375" y="331"/>
                  </a:lnTo>
                  <a:lnTo>
                    <a:pt x="386" y="338"/>
                  </a:lnTo>
                  <a:lnTo>
                    <a:pt x="399" y="348"/>
                  </a:lnTo>
                  <a:lnTo>
                    <a:pt x="411" y="362"/>
                  </a:lnTo>
                  <a:lnTo>
                    <a:pt x="422" y="380"/>
                  </a:lnTo>
                  <a:lnTo>
                    <a:pt x="429" y="385"/>
                  </a:lnTo>
                  <a:lnTo>
                    <a:pt x="437" y="383"/>
                  </a:lnTo>
                  <a:lnTo>
                    <a:pt x="447" y="375"/>
                  </a:lnTo>
                  <a:lnTo>
                    <a:pt x="459" y="367"/>
                  </a:lnTo>
                  <a:lnTo>
                    <a:pt x="473" y="359"/>
                  </a:lnTo>
                  <a:lnTo>
                    <a:pt x="490" y="354"/>
                  </a:lnTo>
                  <a:lnTo>
                    <a:pt x="509" y="355"/>
                  </a:lnTo>
                  <a:lnTo>
                    <a:pt x="532" y="364"/>
                  </a:lnTo>
                  <a:lnTo>
                    <a:pt x="541" y="367"/>
                  </a:lnTo>
                  <a:lnTo>
                    <a:pt x="550" y="366"/>
                  </a:lnTo>
                  <a:lnTo>
                    <a:pt x="557" y="361"/>
                  </a:lnTo>
                  <a:lnTo>
                    <a:pt x="563" y="355"/>
                  </a:lnTo>
                  <a:lnTo>
                    <a:pt x="570" y="346"/>
                  </a:lnTo>
                  <a:lnTo>
                    <a:pt x="576" y="340"/>
                  </a:lnTo>
                  <a:lnTo>
                    <a:pt x="585" y="335"/>
                  </a:lnTo>
                  <a:lnTo>
                    <a:pt x="596" y="333"/>
                  </a:lnTo>
                  <a:lnTo>
                    <a:pt x="607" y="334"/>
                  </a:lnTo>
                  <a:lnTo>
                    <a:pt x="616" y="337"/>
                  </a:lnTo>
                  <a:lnTo>
                    <a:pt x="621" y="341"/>
                  </a:lnTo>
                  <a:lnTo>
                    <a:pt x="625" y="345"/>
                  </a:lnTo>
                  <a:lnTo>
                    <a:pt x="629" y="349"/>
                  </a:lnTo>
                  <a:lnTo>
                    <a:pt x="633" y="353"/>
                  </a:lnTo>
                  <a:lnTo>
                    <a:pt x="638" y="354"/>
                  </a:lnTo>
                  <a:lnTo>
                    <a:pt x="647" y="353"/>
                  </a:lnTo>
                  <a:lnTo>
                    <a:pt x="655" y="350"/>
                  </a:lnTo>
                  <a:lnTo>
                    <a:pt x="663" y="345"/>
                  </a:lnTo>
                  <a:lnTo>
                    <a:pt x="672" y="339"/>
                  </a:lnTo>
                  <a:lnTo>
                    <a:pt x="681" y="331"/>
                  </a:lnTo>
                  <a:lnTo>
                    <a:pt x="689" y="323"/>
                  </a:lnTo>
                  <a:lnTo>
                    <a:pt x="696" y="315"/>
                  </a:lnTo>
                  <a:lnTo>
                    <a:pt x="703" y="308"/>
                  </a:lnTo>
                  <a:lnTo>
                    <a:pt x="708" y="303"/>
                  </a:lnTo>
                  <a:lnTo>
                    <a:pt x="720" y="288"/>
                  </a:lnTo>
                  <a:lnTo>
                    <a:pt x="733" y="276"/>
                  </a:lnTo>
                  <a:lnTo>
                    <a:pt x="744" y="264"/>
                  </a:lnTo>
                  <a:lnTo>
                    <a:pt x="757" y="255"/>
                  </a:lnTo>
                  <a:lnTo>
                    <a:pt x="769" y="247"/>
                  </a:lnTo>
                  <a:lnTo>
                    <a:pt x="782" y="240"/>
                  </a:lnTo>
                  <a:lnTo>
                    <a:pt x="792" y="235"/>
                  </a:lnTo>
                  <a:lnTo>
                    <a:pt x="804" y="230"/>
                  </a:lnTo>
                  <a:lnTo>
                    <a:pt x="813" y="227"/>
                  </a:lnTo>
                  <a:lnTo>
                    <a:pt x="830" y="222"/>
                  </a:lnTo>
                  <a:lnTo>
                    <a:pt x="853" y="215"/>
                  </a:lnTo>
                  <a:lnTo>
                    <a:pt x="880" y="210"/>
                  </a:lnTo>
                  <a:lnTo>
                    <a:pt x="911" y="208"/>
                  </a:lnTo>
                  <a:lnTo>
                    <a:pt x="942" y="210"/>
                  </a:lnTo>
                  <a:lnTo>
                    <a:pt x="972" y="219"/>
                  </a:lnTo>
                  <a:lnTo>
                    <a:pt x="999" y="235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9" name="Freeform 915"/>
            <p:cNvSpPr>
              <a:spLocks/>
            </p:cNvSpPr>
            <p:nvPr/>
          </p:nvSpPr>
          <p:spPr bwMode="auto">
            <a:xfrm>
              <a:off x="1262" y="3735"/>
              <a:ext cx="68" cy="55"/>
            </a:xfrm>
            <a:custGeom>
              <a:avLst/>
              <a:gdLst/>
              <a:ahLst/>
              <a:cxnLst>
                <a:cxn ang="0">
                  <a:pos x="202" y="74"/>
                </a:cxn>
                <a:cxn ang="0">
                  <a:pos x="194" y="77"/>
                </a:cxn>
                <a:cxn ang="0">
                  <a:pos x="176" y="84"/>
                </a:cxn>
                <a:cxn ang="0">
                  <a:pos x="152" y="90"/>
                </a:cxn>
                <a:cxn ang="0">
                  <a:pos x="122" y="96"/>
                </a:cxn>
                <a:cxn ang="0">
                  <a:pos x="92" y="102"/>
                </a:cxn>
                <a:cxn ang="0">
                  <a:pos x="64" y="107"/>
                </a:cxn>
                <a:cxn ang="0">
                  <a:pos x="42" y="109"/>
                </a:cxn>
                <a:cxn ang="0">
                  <a:pos x="28" y="108"/>
                </a:cxn>
                <a:cxn ang="0">
                  <a:pos x="18" y="93"/>
                </a:cxn>
                <a:cxn ang="0">
                  <a:pos x="8" y="63"/>
                </a:cxn>
                <a:cxn ang="0">
                  <a:pos x="2" y="32"/>
                </a:cxn>
                <a:cxn ang="0">
                  <a:pos x="0" y="15"/>
                </a:cxn>
                <a:cxn ang="0">
                  <a:pos x="7" y="13"/>
                </a:cxn>
                <a:cxn ang="0">
                  <a:pos x="17" y="10"/>
                </a:cxn>
                <a:cxn ang="0">
                  <a:pos x="33" y="8"/>
                </a:cxn>
                <a:cxn ang="0">
                  <a:pos x="51" y="5"/>
                </a:cxn>
                <a:cxn ang="0">
                  <a:pos x="68" y="3"/>
                </a:cxn>
                <a:cxn ang="0">
                  <a:pos x="83" y="1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0" y="3"/>
                </a:cxn>
                <a:cxn ang="0">
                  <a:pos x="123" y="10"/>
                </a:cxn>
                <a:cxn ang="0">
                  <a:pos x="140" y="21"/>
                </a:cxn>
                <a:cxn ang="0">
                  <a:pos x="158" y="34"/>
                </a:cxn>
                <a:cxn ang="0">
                  <a:pos x="176" y="47"/>
                </a:cxn>
                <a:cxn ang="0">
                  <a:pos x="190" y="59"/>
                </a:cxn>
                <a:cxn ang="0">
                  <a:pos x="199" y="68"/>
                </a:cxn>
                <a:cxn ang="0">
                  <a:pos x="202" y="74"/>
                </a:cxn>
              </a:cxnLst>
              <a:rect l="0" t="0" r="r" b="b"/>
              <a:pathLst>
                <a:path w="202" h="109">
                  <a:moveTo>
                    <a:pt x="202" y="74"/>
                  </a:moveTo>
                  <a:lnTo>
                    <a:pt x="194" y="77"/>
                  </a:lnTo>
                  <a:lnTo>
                    <a:pt x="176" y="84"/>
                  </a:lnTo>
                  <a:lnTo>
                    <a:pt x="152" y="90"/>
                  </a:lnTo>
                  <a:lnTo>
                    <a:pt x="122" y="96"/>
                  </a:lnTo>
                  <a:lnTo>
                    <a:pt x="92" y="102"/>
                  </a:lnTo>
                  <a:lnTo>
                    <a:pt x="64" y="107"/>
                  </a:lnTo>
                  <a:lnTo>
                    <a:pt x="42" y="109"/>
                  </a:lnTo>
                  <a:lnTo>
                    <a:pt x="28" y="108"/>
                  </a:lnTo>
                  <a:lnTo>
                    <a:pt x="18" y="93"/>
                  </a:lnTo>
                  <a:lnTo>
                    <a:pt x="8" y="63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7" y="13"/>
                  </a:lnTo>
                  <a:lnTo>
                    <a:pt x="17" y="10"/>
                  </a:lnTo>
                  <a:lnTo>
                    <a:pt x="33" y="8"/>
                  </a:lnTo>
                  <a:lnTo>
                    <a:pt x="51" y="5"/>
                  </a:lnTo>
                  <a:lnTo>
                    <a:pt x="68" y="3"/>
                  </a:lnTo>
                  <a:lnTo>
                    <a:pt x="83" y="1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23" y="10"/>
                  </a:lnTo>
                  <a:lnTo>
                    <a:pt x="140" y="21"/>
                  </a:lnTo>
                  <a:lnTo>
                    <a:pt x="158" y="34"/>
                  </a:lnTo>
                  <a:lnTo>
                    <a:pt x="176" y="47"/>
                  </a:lnTo>
                  <a:lnTo>
                    <a:pt x="190" y="59"/>
                  </a:lnTo>
                  <a:lnTo>
                    <a:pt x="199" y="68"/>
                  </a:lnTo>
                  <a:lnTo>
                    <a:pt x="20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0" name="Freeform 916"/>
            <p:cNvSpPr>
              <a:spLocks/>
            </p:cNvSpPr>
            <p:nvPr/>
          </p:nvSpPr>
          <p:spPr bwMode="auto">
            <a:xfrm>
              <a:off x="1205" y="3752"/>
              <a:ext cx="49" cy="59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26" y="13"/>
                </a:cxn>
                <a:cxn ang="0">
                  <a:pos x="135" y="39"/>
                </a:cxn>
                <a:cxn ang="0">
                  <a:pos x="142" y="65"/>
                </a:cxn>
                <a:cxn ang="0">
                  <a:pos x="149" y="82"/>
                </a:cxn>
                <a:cxn ang="0">
                  <a:pos x="145" y="86"/>
                </a:cxn>
                <a:cxn ang="0">
                  <a:pos x="129" y="92"/>
                </a:cxn>
                <a:cxn ang="0">
                  <a:pos x="107" y="98"/>
                </a:cxn>
                <a:cxn ang="0">
                  <a:pos x="80" y="105"/>
                </a:cxn>
                <a:cxn ang="0">
                  <a:pos x="53" y="111"/>
                </a:cxn>
                <a:cxn ang="0">
                  <a:pos x="29" y="114"/>
                </a:cxn>
                <a:cxn ang="0">
                  <a:pos x="11" y="116"/>
                </a:cxn>
                <a:cxn ang="0">
                  <a:pos x="3" y="114"/>
                </a:cxn>
                <a:cxn ang="0">
                  <a:pos x="0" y="94"/>
                </a:cxn>
                <a:cxn ang="0">
                  <a:pos x="3" y="62"/>
                </a:cxn>
                <a:cxn ang="0">
                  <a:pos x="12" y="31"/>
                </a:cxn>
                <a:cxn ang="0">
                  <a:pos x="30" y="14"/>
                </a:cxn>
                <a:cxn ang="0">
                  <a:pos x="42" y="12"/>
                </a:cxn>
                <a:cxn ang="0">
                  <a:pos x="54" y="9"/>
                </a:cxn>
                <a:cxn ang="0">
                  <a:pos x="67" y="7"/>
                </a:cxn>
                <a:cxn ang="0">
                  <a:pos x="80" y="4"/>
                </a:cxn>
                <a:cxn ang="0">
                  <a:pos x="92" y="2"/>
                </a:cxn>
                <a:cxn ang="0">
                  <a:pos x="102" y="1"/>
                </a:cxn>
                <a:cxn ang="0">
                  <a:pos x="110" y="0"/>
                </a:cxn>
                <a:cxn ang="0">
                  <a:pos x="117" y="1"/>
                </a:cxn>
              </a:cxnLst>
              <a:rect l="0" t="0" r="r" b="b"/>
              <a:pathLst>
                <a:path w="149" h="116">
                  <a:moveTo>
                    <a:pt x="117" y="1"/>
                  </a:moveTo>
                  <a:lnTo>
                    <a:pt x="126" y="13"/>
                  </a:lnTo>
                  <a:lnTo>
                    <a:pt x="135" y="39"/>
                  </a:lnTo>
                  <a:lnTo>
                    <a:pt x="142" y="65"/>
                  </a:lnTo>
                  <a:lnTo>
                    <a:pt x="149" y="82"/>
                  </a:lnTo>
                  <a:lnTo>
                    <a:pt x="145" y="86"/>
                  </a:lnTo>
                  <a:lnTo>
                    <a:pt x="129" y="92"/>
                  </a:lnTo>
                  <a:lnTo>
                    <a:pt x="107" y="98"/>
                  </a:lnTo>
                  <a:lnTo>
                    <a:pt x="80" y="105"/>
                  </a:lnTo>
                  <a:lnTo>
                    <a:pt x="53" y="111"/>
                  </a:lnTo>
                  <a:lnTo>
                    <a:pt x="29" y="114"/>
                  </a:lnTo>
                  <a:lnTo>
                    <a:pt x="11" y="116"/>
                  </a:lnTo>
                  <a:lnTo>
                    <a:pt x="3" y="114"/>
                  </a:lnTo>
                  <a:lnTo>
                    <a:pt x="0" y="94"/>
                  </a:lnTo>
                  <a:lnTo>
                    <a:pt x="3" y="62"/>
                  </a:lnTo>
                  <a:lnTo>
                    <a:pt x="12" y="31"/>
                  </a:lnTo>
                  <a:lnTo>
                    <a:pt x="30" y="14"/>
                  </a:lnTo>
                  <a:lnTo>
                    <a:pt x="42" y="12"/>
                  </a:lnTo>
                  <a:lnTo>
                    <a:pt x="54" y="9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1"/>
                  </a:lnTo>
                  <a:lnTo>
                    <a:pt x="110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1" name="Freeform 917"/>
            <p:cNvSpPr>
              <a:spLocks/>
            </p:cNvSpPr>
            <p:nvPr/>
          </p:nvSpPr>
          <p:spPr bwMode="auto">
            <a:xfrm>
              <a:off x="1359" y="3645"/>
              <a:ext cx="96" cy="7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9" y="95"/>
                </a:cxn>
                <a:cxn ang="0">
                  <a:pos x="27" y="125"/>
                </a:cxn>
                <a:cxn ang="0">
                  <a:pos x="42" y="149"/>
                </a:cxn>
                <a:cxn ang="0">
                  <a:pos x="51" y="156"/>
                </a:cxn>
                <a:cxn ang="0">
                  <a:pos x="60" y="148"/>
                </a:cxn>
                <a:cxn ang="0">
                  <a:pos x="53" y="133"/>
                </a:cxn>
                <a:cxn ang="0">
                  <a:pos x="35" y="94"/>
                </a:cxn>
                <a:cxn ang="0">
                  <a:pos x="36" y="88"/>
                </a:cxn>
                <a:cxn ang="0">
                  <a:pos x="51" y="96"/>
                </a:cxn>
                <a:cxn ang="0">
                  <a:pos x="73" y="107"/>
                </a:cxn>
                <a:cxn ang="0">
                  <a:pos x="93" y="112"/>
                </a:cxn>
                <a:cxn ang="0">
                  <a:pos x="113" y="96"/>
                </a:cxn>
                <a:cxn ang="0">
                  <a:pos x="114" y="47"/>
                </a:cxn>
                <a:cxn ang="0">
                  <a:pos x="119" y="38"/>
                </a:cxn>
                <a:cxn ang="0">
                  <a:pos x="129" y="52"/>
                </a:cxn>
                <a:cxn ang="0">
                  <a:pos x="142" y="69"/>
                </a:cxn>
                <a:cxn ang="0">
                  <a:pos x="154" y="83"/>
                </a:cxn>
                <a:cxn ang="0">
                  <a:pos x="162" y="86"/>
                </a:cxn>
                <a:cxn ang="0">
                  <a:pos x="177" y="83"/>
                </a:cxn>
                <a:cxn ang="0">
                  <a:pos x="195" y="79"/>
                </a:cxn>
                <a:cxn ang="0">
                  <a:pos x="210" y="76"/>
                </a:cxn>
                <a:cxn ang="0">
                  <a:pos x="213" y="80"/>
                </a:cxn>
                <a:cxn ang="0">
                  <a:pos x="201" y="98"/>
                </a:cxn>
                <a:cxn ang="0">
                  <a:pos x="185" y="122"/>
                </a:cxn>
                <a:cxn ang="0">
                  <a:pos x="176" y="142"/>
                </a:cxn>
                <a:cxn ang="0">
                  <a:pos x="186" y="148"/>
                </a:cxn>
                <a:cxn ang="0">
                  <a:pos x="210" y="142"/>
                </a:cxn>
                <a:cxn ang="0">
                  <a:pos x="237" y="132"/>
                </a:cxn>
                <a:cxn ang="0">
                  <a:pos x="257" y="124"/>
                </a:cxn>
                <a:cxn ang="0">
                  <a:pos x="265" y="129"/>
                </a:cxn>
                <a:cxn ang="0">
                  <a:pos x="265" y="148"/>
                </a:cxn>
                <a:cxn ang="0">
                  <a:pos x="274" y="147"/>
                </a:cxn>
                <a:cxn ang="0">
                  <a:pos x="288" y="108"/>
                </a:cxn>
                <a:cxn ang="0">
                  <a:pos x="285" y="96"/>
                </a:cxn>
                <a:cxn ang="0">
                  <a:pos x="268" y="102"/>
                </a:cxn>
                <a:cxn ang="0">
                  <a:pos x="248" y="109"/>
                </a:cxn>
                <a:cxn ang="0">
                  <a:pos x="232" y="115"/>
                </a:cxn>
                <a:cxn ang="0">
                  <a:pos x="229" y="106"/>
                </a:cxn>
                <a:cxn ang="0">
                  <a:pos x="246" y="66"/>
                </a:cxn>
                <a:cxn ang="0">
                  <a:pos x="237" y="51"/>
                </a:cxn>
                <a:cxn ang="0">
                  <a:pos x="217" y="55"/>
                </a:cxn>
                <a:cxn ang="0">
                  <a:pos x="190" y="62"/>
                </a:cxn>
                <a:cxn ang="0">
                  <a:pos x="170" y="68"/>
                </a:cxn>
                <a:cxn ang="0">
                  <a:pos x="160" y="64"/>
                </a:cxn>
                <a:cxn ang="0">
                  <a:pos x="149" y="43"/>
                </a:cxn>
                <a:cxn ang="0">
                  <a:pos x="133" y="17"/>
                </a:cxn>
                <a:cxn ang="0">
                  <a:pos x="113" y="1"/>
                </a:cxn>
                <a:cxn ang="0">
                  <a:pos x="91" y="15"/>
                </a:cxn>
                <a:cxn ang="0">
                  <a:pos x="91" y="75"/>
                </a:cxn>
                <a:cxn ang="0">
                  <a:pos x="84" y="86"/>
                </a:cxn>
                <a:cxn ang="0">
                  <a:pos x="61" y="78"/>
                </a:cxn>
                <a:cxn ang="0">
                  <a:pos x="31" y="67"/>
                </a:cxn>
                <a:cxn ang="0">
                  <a:pos x="7" y="62"/>
                </a:cxn>
              </a:cxnLst>
              <a:rect l="0" t="0" r="r" b="b"/>
              <a:pathLst>
                <a:path w="288" h="156">
                  <a:moveTo>
                    <a:pt x="1" y="63"/>
                  </a:moveTo>
                  <a:lnTo>
                    <a:pt x="0" y="69"/>
                  </a:lnTo>
                  <a:lnTo>
                    <a:pt x="3" y="81"/>
                  </a:lnTo>
                  <a:lnTo>
                    <a:pt x="9" y="95"/>
                  </a:lnTo>
                  <a:lnTo>
                    <a:pt x="18" y="110"/>
                  </a:lnTo>
                  <a:lnTo>
                    <a:pt x="27" y="125"/>
                  </a:lnTo>
                  <a:lnTo>
                    <a:pt x="35" y="139"/>
                  </a:lnTo>
                  <a:lnTo>
                    <a:pt x="42" y="149"/>
                  </a:lnTo>
                  <a:lnTo>
                    <a:pt x="45" y="155"/>
                  </a:lnTo>
                  <a:lnTo>
                    <a:pt x="51" y="156"/>
                  </a:lnTo>
                  <a:lnTo>
                    <a:pt x="56" y="152"/>
                  </a:lnTo>
                  <a:lnTo>
                    <a:pt x="60" y="148"/>
                  </a:lnTo>
                  <a:lnTo>
                    <a:pt x="60" y="144"/>
                  </a:lnTo>
                  <a:lnTo>
                    <a:pt x="53" y="133"/>
                  </a:lnTo>
                  <a:lnTo>
                    <a:pt x="43" y="113"/>
                  </a:lnTo>
                  <a:lnTo>
                    <a:pt x="35" y="94"/>
                  </a:lnTo>
                  <a:lnTo>
                    <a:pt x="33" y="86"/>
                  </a:lnTo>
                  <a:lnTo>
                    <a:pt x="36" y="88"/>
                  </a:lnTo>
                  <a:lnTo>
                    <a:pt x="43" y="91"/>
                  </a:lnTo>
                  <a:lnTo>
                    <a:pt x="51" y="96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4" y="110"/>
                  </a:lnTo>
                  <a:lnTo>
                    <a:pt x="93" y="112"/>
                  </a:lnTo>
                  <a:lnTo>
                    <a:pt x="102" y="111"/>
                  </a:lnTo>
                  <a:lnTo>
                    <a:pt x="113" y="96"/>
                  </a:lnTo>
                  <a:lnTo>
                    <a:pt x="115" y="70"/>
                  </a:lnTo>
                  <a:lnTo>
                    <a:pt x="114" y="47"/>
                  </a:lnTo>
                  <a:lnTo>
                    <a:pt x="115" y="36"/>
                  </a:lnTo>
                  <a:lnTo>
                    <a:pt x="119" y="38"/>
                  </a:lnTo>
                  <a:lnTo>
                    <a:pt x="123" y="43"/>
                  </a:lnTo>
                  <a:lnTo>
                    <a:pt x="129" y="52"/>
                  </a:lnTo>
                  <a:lnTo>
                    <a:pt x="136" y="60"/>
                  </a:lnTo>
                  <a:lnTo>
                    <a:pt x="142" y="69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70" y="85"/>
                  </a:lnTo>
                  <a:lnTo>
                    <a:pt x="177" y="83"/>
                  </a:lnTo>
                  <a:lnTo>
                    <a:pt x="186" y="81"/>
                  </a:lnTo>
                  <a:lnTo>
                    <a:pt x="195" y="79"/>
                  </a:lnTo>
                  <a:lnTo>
                    <a:pt x="203" y="77"/>
                  </a:lnTo>
                  <a:lnTo>
                    <a:pt x="210" y="76"/>
                  </a:lnTo>
                  <a:lnTo>
                    <a:pt x="213" y="76"/>
                  </a:lnTo>
                  <a:lnTo>
                    <a:pt x="213" y="80"/>
                  </a:lnTo>
                  <a:lnTo>
                    <a:pt x="208" y="87"/>
                  </a:lnTo>
                  <a:lnTo>
                    <a:pt x="201" y="98"/>
                  </a:lnTo>
                  <a:lnTo>
                    <a:pt x="193" y="110"/>
                  </a:lnTo>
                  <a:lnTo>
                    <a:pt x="185" y="122"/>
                  </a:lnTo>
                  <a:lnTo>
                    <a:pt x="179" y="134"/>
                  </a:lnTo>
                  <a:lnTo>
                    <a:pt x="176" y="142"/>
                  </a:lnTo>
                  <a:lnTo>
                    <a:pt x="179" y="147"/>
                  </a:lnTo>
                  <a:lnTo>
                    <a:pt x="186" y="148"/>
                  </a:lnTo>
                  <a:lnTo>
                    <a:pt x="197" y="146"/>
                  </a:lnTo>
                  <a:lnTo>
                    <a:pt x="210" y="142"/>
                  </a:lnTo>
                  <a:lnTo>
                    <a:pt x="224" y="137"/>
                  </a:lnTo>
                  <a:lnTo>
                    <a:pt x="237" y="132"/>
                  </a:lnTo>
                  <a:lnTo>
                    <a:pt x="248" y="128"/>
                  </a:lnTo>
                  <a:lnTo>
                    <a:pt x="257" y="124"/>
                  </a:lnTo>
                  <a:lnTo>
                    <a:pt x="263" y="123"/>
                  </a:lnTo>
                  <a:lnTo>
                    <a:pt x="265" y="129"/>
                  </a:lnTo>
                  <a:lnTo>
                    <a:pt x="265" y="138"/>
                  </a:lnTo>
                  <a:lnTo>
                    <a:pt x="265" y="148"/>
                  </a:lnTo>
                  <a:lnTo>
                    <a:pt x="268" y="155"/>
                  </a:lnTo>
                  <a:lnTo>
                    <a:pt x="274" y="147"/>
                  </a:lnTo>
                  <a:lnTo>
                    <a:pt x="283" y="129"/>
                  </a:lnTo>
                  <a:lnTo>
                    <a:pt x="288" y="108"/>
                  </a:lnTo>
                  <a:lnTo>
                    <a:pt x="288" y="96"/>
                  </a:lnTo>
                  <a:lnTo>
                    <a:pt x="285" y="96"/>
                  </a:lnTo>
                  <a:lnTo>
                    <a:pt x="277" y="98"/>
                  </a:lnTo>
                  <a:lnTo>
                    <a:pt x="268" y="102"/>
                  </a:lnTo>
                  <a:lnTo>
                    <a:pt x="259" y="106"/>
                  </a:lnTo>
                  <a:lnTo>
                    <a:pt x="248" y="109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8" y="115"/>
                  </a:lnTo>
                  <a:lnTo>
                    <a:pt x="229" y="106"/>
                  </a:lnTo>
                  <a:lnTo>
                    <a:pt x="238" y="87"/>
                  </a:lnTo>
                  <a:lnTo>
                    <a:pt x="246" y="66"/>
                  </a:lnTo>
                  <a:lnTo>
                    <a:pt x="242" y="52"/>
                  </a:lnTo>
                  <a:lnTo>
                    <a:pt x="237" y="51"/>
                  </a:lnTo>
                  <a:lnTo>
                    <a:pt x="229" y="53"/>
                  </a:lnTo>
                  <a:lnTo>
                    <a:pt x="217" y="55"/>
                  </a:lnTo>
                  <a:lnTo>
                    <a:pt x="203" y="59"/>
                  </a:lnTo>
                  <a:lnTo>
                    <a:pt x="190" y="62"/>
                  </a:lnTo>
                  <a:lnTo>
                    <a:pt x="179" y="66"/>
                  </a:lnTo>
                  <a:lnTo>
                    <a:pt x="170" y="68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5" y="56"/>
                  </a:lnTo>
                  <a:lnTo>
                    <a:pt x="149" y="43"/>
                  </a:lnTo>
                  <a:lnTo>
                    <a:pt x="141" y="31"/>
                  </a:lnTo>
                  <a:lnTo>
                    <a:pt x="133" y="17"/>
                  </a:lnTo>
                  <a:lnTo>
                    <a:pt x="123" y="7"/>
                  </a:lnTo>
                  <a:lnTo>
                    <a:pt x="113" y="1"/>
                  </a:lnTo>
                  <a:lnTo>
                    <a:pt x="102" y="0"/>
                  </a:lnTo>
                  <a:lnTo>
                    <a:pt x="91" y="15"/>
                  </a:lnTo>
                  <a:lnTo>
                    <a:pt x="88" y="46"/>
                  </a:lnTo>
                  <a:lnTo>
                    <a:pt x="91" y="75"/>
                  </a:lnTo>
                  <a:lnTo>
                    <a:pt x="89" y="87"/>
                  </a:lnTo>
                  <a:lnTo>
                    <a:pt x="84" y="86"/>
                  </a:lnTo>
                  <a:lnTo>
                    <a:pt x="74" y="82"/>
                  </a:lnTo>
                  <a:lnTo>
                    <a:pt x="61" y="78"/>
                  </a:lnTo>
                  <a:lnTo>
                    <a:pt x="45" y="73"/>
                  </a:lnTo>
                  <a:lnTo>
                    <a:pt x="31" y="67"/>
                  </a:lnTo>
                  <a:lnTo>
                    <a:pt x="17" y="64"/>
                  </a:lnTo>
                  <a:lnTo>
                    <a:pt x="7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2" name="Group 2358"/>
          <p:cNvGrpSpPr>
            <a:grpSpLocks/>
          </p:cNvGrpSpPr>
          <p:nvPr/>
        </p:nvGrpSpPr>
        <p:grpSpPr bwMode="auto">
          <a:xfrm rot="19047510">
            <a:off x="4471974" y="4038583"/>
            <a:ext cx="1050925" cy="711200"/>
            <a:chOff x="2120" y="2460"/>
            <a:chExt cx="662" cy="471"/>
          </a:xfrm>
        </p:grpSpPr>
        <p:sp>
          <p:nvSpPr>
            <p:cNvPr id="53089" name="Freeform 865"/>
            <p:cNvSpPr>
              <a:spLocks/>
            </p:cNvSpPr>
            <p:nvPr/>
          </p:nvSpPr>
          <p:spPr bwMode="auto">
            <a:xfrm>
              <a:off x="2341" y="2595"/>
              <a:ext cx="441" cy="296"/>
            </a:xfrm>
            <a:custGeom>
              <a:avLst/>
              <a:gdLst/>
              <a:ahLst/>
              <a:cxnLst>
                <a:cxn ang="0">
                  <a:pos x="1048" y="87"/>
                </a:cxn>
                <a:cxn ang="0">
                  <a:pos x="1084" y="170"/>
                </a:cxn>
                <a:cxn ang="0">
                  <a:pos x="1108" y="220"/>
                </a:cxn>
                <a:cxn ang="0">
                  <a:pos x="1166" y="256"/>
                </a:cxn>
                <a:cxn ang="0">
                  <a:pos x="1238" y="300"/>
                </a:cxn>
                <a:cxn ang="0">
                  <a:pos x="1271" y="314"/>
                </a:cxn>
                <a:cxn ang="0">
                  <a:pos x="1299" y="314"/>
                </a:cxn>
                <a:cxn ang="0">
                  <a:pos x="1322" y="326"/>
                </a:cxn>
                <a:cxn ang="0">
                  <a:pos x="1323" y="367"/>
                </a:cxn>
                <a:cxn ang="0">
                  <a:pos x="1314" y="431"/>
                </a:cxn>
                <a:cxn ang="0">
                  <a:pos x="1285" y="467"/>
                </a:cxn>
                <a:cxn ang="0">
                  <a:pos x="1289" y="517"/>
                </a:cxn>
                <a:cxn ang="0">
                  <a:pos x="1225" y="552"/>
                </a:cxn>
                <a:cxn ang="0">
                  <a:pos x="1156" y="547"/>
                </a:cxn>
                <a:cxn ang="0">
                  <a:pos x="1128" y="546"/>
                </a:cxn>
                <a:cxn ang="0">
                  <a:pos x="1109" y="545"/>
                </a:cxn>
                <a:cxn ang="0">
                  <a:pos x="1110" y="494"/>
                </a:cxn>
                <a:cxn ang="0">
                  <a:pos x="1078" y="442"/>
                </a:cxn>
                <a:cxn ang="0">
                  <a:pos x="1026" y="416"/>
                </a:cxn>
                <a:cxn ang="0">
                  <a:pos x="986" y="412"/>
                </a:cxn>
                <a:cxn ang="0">
                  <a:pos x="943" y="419"/>
                </a:cxn>
                <a:cxn ang="0">
                  <a:pos x="899" y="437"/>
                </a:cxn>
                <a:cxn ang="0">
                  <a:pos x="857" y="471"/>
                </a:cxn>
                <a:cxn ang="0">
                  <a:pos x="819" y="523"/>
                </a:cxn>
                <a:cxn ang="0">
                  <a:pos x="792" y="546"/>
                </a:cxn>
                <a:cxn ang="0">
                  <a:pos x="739" y="549"/>
                </a:cxn>
                <a:cxn ang="0">
                  <a:pos x="667" y="550"/>
                </a:cxn>
                <a:cxn ang="0">
                  <a:pos x="595" y="550"/>
                </a:cxn>
                <a:cxn ang="0">
                  <a:pos x="543" y="548"/>
                </a:cxn>
                <a:cxn ang="0">
                  <a:pos x="535" y="517"/>
                </a:cxn>
                <a:cxn ang="0">
                  <a:pos x="523" y="454"/>
                </a:cxn>
                <a:cxn ang="0">
                  <a:pos x="487" y="422"/>
                </a:cxn>
                <a:cxn ang="0">
                  <a:pos x="456" y="412"/>
                </a:cxn>
                <a:cxn ang="0">
                  <a:pos x="418" y="408"/>
                </a:cxn>
                <a:cxn ang="0">
                  <a:pos x="369" y="415"/>
                </a:cxn>
                <a:cxn ang="0">
                  <a:pos x="313" y="443"/>
                </a:cxn>
                <a:cxn ang="0">
                  <a:pos x="254" y="499"/>
                </a:cxn>
                <a:cxn ang="0">
                  <a:pos x="206" y="557"/>
                </a:cxn>
                <a:cxn ang="0">
                  <a:pos x="184" y="558"/>
                </a:cxn>
                <a:cxn ang="0">
                  <a:pos x="169" y="580"/>
                </a:cxn>
                <a:cxn ang="0">
                  <a:pos x="137" y="588"/>
                </a:cxn>
                <a:cxn ang="0">
                  <a:pos x="66" y="591"/>
                </a:cxn>
                <a:cxn ang="0">
                  <a:pos x="17" y="589"/>
                </a:cxn>
                <a:cxn ang="0">
                  <a:pos x="0" y="504"/>
                </a:cxn>
                <a:cxn ang="0">
                  <a:pos x="17" y="475"/>
                </a:cxn>
                <a:cxn ang="0">
                  <a:pos x="37" y="474"/>
                </a:cxn>
                <a:cxn ang="0">
                  <a:pos x="54" y="474"/>
                </a:cxn>
                <a:cxn ang="0">
                  <a:pos x="89" y="351"/>
                </a:cxn>
                <a:cxn ang="0">
                  <a:pos x="149" y="161"/>
                </a:cxn>
                <a:cxn ang="0">
                  <a:pos x="176" y="78"/>
                </a:cxn>
                <a:cxn ang="0">
                  <a:pos x="194" y="50"/>
                </a:cxn>
                <a:cxn ang="0">
                  <a:pos x="229" y="30"/>
                </a:cxn>
                <a:cxn ang="0">
                  <a:pos x="286" y="16"/>
                </a:cxn>
                <a:cxn ang="0">
                  <a:pos x="413" y="5"/>
                </a:cxn>
                <a:cxn ang="0">
                  <a:pos x="584" y="0"/>
                </a:cxn>
                <a:cxn ang="0">
                  <a:pos x="769" y="3"/>
                </a:cxn>
                <a:cxn ang="0">
                  <a:pos x="931" y="21"/>
                </a:cxn>
              </a:cxnLst>
              <a:rect l="0" t="0" r="r" b="b"/>
              <a:pathLst>
                <a:path w="1325" h="591">
                  <a:moveTo>
                    <a:pt x="1009" y="43"/>
                  </a:moveTo>
                  <a:lnTo>
                    <a:pt x="1030" y="63"/>
                  </a:lnTo>
                  <a:lnTo>
                    <a:pt x="1048" y="87"/>
                  </a:lnTo>
                  <a:lnTo>
                    <a:pt x="1062" y="114"/>
                  </a:lnTo>
                  <a:lnTo>
                    <a:pt x="1073" y="143"/>
                  </a:lnTo>
                  <a:lnTo>
                    <a:pt x="1084" y="170"/>
                  </a:lnTo>
                  <a:lnTo>
                    <a:pt x="1092" y="192"/>
                  </a:lnTo>
                  <a:lnTo>
                    <a:pt x="1100" y="211"/>
                  </a:lnTo>
                  <a:lnTo>
                    <a:pt x="1108" y="220"/>
                  </a:lnTo>
                  <a:lnTo>
                    <a:pt x="1122" y="229"/>
                  </a:lnTo>
                  <a:lnTo>
                    <a:pt x="1142" y="241"/>
                  </a:lnTo>
                  <a:lnTo>
                    <a:pt x="1166" y="256"/>
                  </a:lnTo>
                  <a:lnTo>
                    <a:pt x="1192" y="271"/>
                  </a:lnTo>
                  <a:lnTo>
                    <a:pt x="1217" y="286"/>
                  </a:lnTo>
                  <a:lnTo>
                    <a:pt x="1238" y="300"/>
                  </a:lnTo>
                  <a:lnTo>
                    <a:pt x="1255" y="309"/>
                  </a:lnTo>
                  <a:lnTo>
                    <a:pt x="1265" y="316"/>
                  </a:lnTo>
                  <a:lnTo>
                    <a:pt x="1271" y="314"/>
                  </a:lnTo>
                  <a:lnTo>
                    <a:pt x="1279" y="313"/>
                  </a:lnTo>
                  <a:lnTo>
                    <a:pt x="1289" y="313"/>
                  </a:lnTo>
                  <a:lnTo>
                    <a:pt x="1299" y="314"/>
                  </a:lnTo>
                  <a:lnTo>
                    <a:pt x="1309" y="317"/>
                  </a:lnTo>
                  <a:lnTo>
                    <a:pt x="1317" y="321"/>
                  </a:lnTo>
                  <a:lnTo>
                    <a:pt x="1322" y="326"/>
                  </a:lnTo>
                  <a:lnTo>
                    <a:pt x="1325" y="335"/>
                  </a:lnTo>
                  <a:lnTo>
                    <a:pt x="1325" y="349"/>
                  </a:lnTo>
                  <a:lnTo>
                    <a:pt x="1323" y="367"/>
                  </a:lnTo>
                  <a:lnTo>
                    <a:pt x="1322" y="389"/>
                  </a:lnTo>
                  <a:lnTo>
                    <a:pt x="1319" y="411"/>
                  </a:lnTo>
                  <a:lnTo>
                    <a:pt x="1314" y="431"/>
                  </a:lnTo>
                  <a:lnTo>
                    <a:pt x="1307" y="450"/>
                  </a:lnTo>
                  <a:lnTo>
                    <a:pt x="1298" y="461"/>
                  </a:lnTo>
                  <a:lnTo>
                    <a:pt x="1285" y="467"/>
                  </a:lnTo>
                  <a:lnTo>
                    <a:pt x="1295" y="483"/>
                  </a:lnTo>
                  <a:lnTo>
                    <a:pt x="1297" y="500"/>
                  </a:lnTo>
                  <a:lnTo>
                    <a:pt x="1289" y="517"/>
                  </a:lnTo>
                  <a:lnTo>
                    <a:pt x="1273" y="532"/>
                  </a:lnTo>
                  <a:lnTo>
                    <a:pt x="1250" y="544"/>
                  </a:lnTo>
                  <a:lnTo>
                    <a:pt x="1225" y="552"/>
                  </a:lnTo>
                  <a:lnTo>
                    <a:pt x="1194" y="553"/>
                  </a:lnTo>
                  <a:lnTo>
                    <a:pt x="1164" y="546"/>
                  </a:lnTo>
                  <a:lnTo>
                    <a:pt x="1156" y="547"/>
                  </a:lnTo>
                  <a:lnTo>
                    <a:pt x="1146" y="547"/>
                  </a:lnTo>
                  <a:lnTo>
                    <a:pt x="1137" y="547"/>
                  </a:lnTo>
                  <a:lnTo>
                    <a:pt x="1128" y="546"/>
                  </a:lnTo>
                  <a:lnTo>
                    <a:pt x="1120" y="546"/>
                  </a:lnTo>
                  <a:lnTo>
                    <a:pt x="1113" y="545"/>
                  </a:lnTo>
                  <a:lnTo>
                    <a:pt x="1109" y="545"/>
                  </a:lnTo>
                  <a:lnTo>
                    <a:pt x="1108" y="544"/>
                  </a:lnTo>
                  <a:lnTo>
                    <a:pt x="1112" y="517"/>
                  </a:lnTo>
                  <a:lnTo>
                    <a:pt x="1110" y="494"/>
                  </a:lnTo>
                  <a:lnTo>
                    <a:pt x="1104" y="473"/>
                  </a:lnTo>
                  <a:lnTo>
                    <a:pt x="1093" y="456"/>
                  </a:lnTo>
                  <a:lnTo>
                    <a:pt x="1078" y="442"/>
                  </a:lnTo>
                  <a:lnTo>
                    <a:pt x="1062" y="430"/>
                  </a:lnTo>
                  <a:lnTo>
                    <a:pt x="1045" y="422"/>
                  </a:lnTo>
                  <a:lnTo>
                    <a:pt x="1026" y="416"/>
                  </a:lnTo>
                  <a:lnTo>
                    <a:pt x="1013" y="414"/>
                  </a:lnTo>
                  <a:lnTo>
                    <a:pt x="1000" y="412"/>
                  </a:lnTo>
                  <a:lnTo>
                    <a:pt x="986" y="412"/>
                  </a:lnTo>
                  <a:lnTo>
                    <a:pt x="972" y="413"/>
                  </a:lnTo>
                  <a:lnTo>
                    <a:pt x="957" y="414"/>
                  </a:lnTo>
                  <a:lnTo>
                    <a:pt x="943" y="419"/>
                  </a:lnTo>
                  <a:lnTo>
                    <a:pt x="928" y="423"/>
                  </a:lnTo>
                  <a:lnTo>
                    <a:pt x="913" y="429"/>
                  </a:lnTo>
                  <a:lnTo>
                    <a:pt x="899" y="437"/>
                  </a:lnTo>
                  <a:lnTo>
                    <a:pt x="884" y="446"/>
                  </a:lnTo>
                  <a:lnTo>
                    <a:pt x="871" y="458"/>
                  </a:lnTo>
                  <a:lnTo>
                    <a:pt x="857" y="471"/>
                  </a:lnTo>
                  <a:lnTo>
                    <a:pt x="844" y="486"/>
                  </a:lnTo>
                  <a:lnTo>
                    <a:pt x="831" y="503"/>
                  </a:lnTo>
                  <a:lnTo>
                    <a:pt x="819" y="523"/>
                  </a:lnTo>
                  <a:lnTo>
                    <a:pt x="808" y="544"/>
                  </a:lnTo>
                  <a:lnTo>
                    <a:pt x="803" y="545"/>
                  </a:lnTo>
                  <a:lnTo>
                    <a:pt x="792" y="546"/>
                  </a:lnTo>
                  <a:lnTo>
                    <a:pt x="777" y="547"/>
                  </a:lnTo>
                  <a:lnTo>
                    <a:pt x="760" y="548"/>
                  </a:lnTo>
                  <a:lnTo>
                    <a:pt x="739" y="549"/>
                  </a:lnTo>
                  <a:lnTo>
                    <a:pt x="716" y="550"/>
                  </a:lnTo>
                  <a:lnTo>
                    <a:pt x="691" y="550"/>
                  </a:lnTo>
                  <a:lnTo>
                    <a:pt x="667" y="550"/>
                  </a:lnTo>
                  <a:lnTo>
                    <a:pt x="642" y="550"/>
                  </a:lnTo>
                  <a:lnTo>
                    <a:pt x="618" y="550"/>
                  </a:lnTo>
                  <a:lnTo>
                    <a:pt x="595" y="550"/>
                  </a:lnTo>
                  <a:lnTo>
                    <a:pt x="574" y="550"/>
                  </a:lnTo>
                  <a:lnTo>
                    <a:pt x="556" y="549"/>
                  </a:lnTo>
                  <a:lnTo>
                    <a:pt x="543" y="548"/>
                  </a:lnTo>
                  <a:lnTo>
                    <a:pt x="532" y="547"/>
                  </a:lnTo>
                  <a:lnTo>
                    <a:pt x="528" y="546"/>
                  </a:lnTo>
                  <a:lnTo>
                    <a:pt x="535" y="517"/>
                  </a:lnTo>
                  <a:lnTo>
                    <a:pt x="535" y="493"/>
                  </a:lnTo>
                  <a:lnTo>
                    <a:pt x="531" y="471"/>
                  </a:lnTo>
                  <a:lnTo>
                    <a:pt x="523" y="454"/>
                  </a:lnTo>
                  <a:lnTo>
                    <a:pt x="514" y="441"/>
                  </a:lnTo>
                  <a:lnTo>
                    <a:pt x="500" y="430"/>
                  </a:lnTo>
                  <a:lnTo>
                    <a:pt x="487" y="422"/>
                  </a:lnTo>
                  <a:lnTo>
                    <a:pt x="474" y="416"/>
                  </a:lnTo>
                  <a:lnTo>
                    <a:pt x="466" y="414"/>
                  </a:lnTo>
                  <a:lnTo>
                    <a:pt x="456" y="412"/>
                  </a:lnTo>
                  <a:lnTo>
                    <a:pt x="445" y="410"/>
                  </a:lnTo>
                  <a:lnTo>
                    <a:pt x="433" y="409"/>
                  </a:lnTo>
                  <a:lnTo>
                    <a:pt x="418" y="408"/>
                  </a:lnTo>
                  <a:lnTo>
                    <a:pt x="403" y="409"/>
                  </a:lnTo>
                  <a:lnTo>
                    <a:pt x="386" y="411"/>
                  </a:lnTo>
                  <a:lnTo>
                    <a:pt x="369" y="415"/>
                  </a:lnTo>
                  <a:lnTo>
                    <a:pt x="351" y="422"/>
                  </a:lnTo>
                  <a:lnTo>
                    <a:pt x="333" y="431"/>
                  </a:lnTo>
                  <a:lnTo>
                    <a:pt x="313" y="443"/>
                  </a:lnTo>
                  <a:lnTo>
                    <a:pt x="294" y="458"/>
                  </a:lnTo>
                  <a:lnTo>
                    <a:pt x="274" y="476"/>
                  </a:lnTo>
                  <a:lnTo>
                    <a:pt x="254" y="499"/>
                  </a:lnTo>
                  <a:lnTo>
                    <a:pt x="235" y="525"/>
                  </a:lnTo>
                  <a:lnTo>
                    <a:pt x="215" y="556"/>
                  </a:lnTo>
                  <a:lnTo>
                    <a:pt x="206" y="557"/>
                  </a:lnTo>
                  <a:lnTo>
                    <a:pt x="198" y="558"/>
                  </a:lnTo>
                  <a:lnTo>
                    <a:pt x="190" y="558"/>
                  </a:lnTo>
                  <a:lnTo>
                    <a:pt x="184" y="558"/>
                  </a:lnTo>
                  <a:lnTo>
                    <a:pt x="180" y="567"/>
                  </a:lnTo>
                  <a:lnTo>
                    <a:pt x="174" y="574"/>
                  </a:lnTo>
                  <a:lnTo>
                    <a:pt x="169" y="580"/>
                  </a:lnTo>
                  <a:lnTo>
                    <a:pt x="162" y="585"/>
                  </a:lnTo>
                  <a:lnTo>
                    <a:pt x="154" y="587"/>
                  </a:lnTo>
                  <a:lnTo>
                    <a:pt x="137" y="588"/>
                  </a:lnTo>
                  <a:lnTo>
                    <a:pt x="116" y="590"/>
                  </a:lnTo>
                  <a:lnTo>
                    <a:pt x="90" y="591"/>
                  </a:lnTo>
                  <a:lnTo>
                    <a:pt x="66" y="591"/>
                  </a:lnTo>
                  <a:lnTo>
                    <a:pt x="44" y="591"/>
                  </a:lnTo>
                  <a:lnTo>
                    <a:pt x="26" y="590"/>
                  </a:lnTo>
                  <a:lnTo>
                    <a:pt x="17" y="589"/>
                  </a:lnTo>
                  <a:lnTo>
                    <a:pt x="8" y="571"/>
                  </a:lnTo>
                  <a:lnTo>
                    <a:pt x="1" y="539"/>
                  </a:lnTo>
                  <a:lnTo>
                    <a:pt x="0" y="504"/>
                  </a:lnTo>
                  <a:lnTo>
                    <a:pt x="8" y="481"/>
                  </a:lnTo>
                  <a:lnTo>
                    <a:pt x="12" y="478"/>
                  </a:lnTo>
                  <a:lnTo>
                    <a:pt x="17" y="475"/>
                  </a:lnTo>
                  <a:lnTo>
                    <a:pt x="24" y="474"/>
                  </a:lnTo>
                  <a:lnTo>
                    <a:pt x="30" y="474"/>
                  </a:lnTo>
                  <a:lnTo>
                    <a:pt x="37" y="474"/>
                  </a:lnTo>
                  <a:lnTo>
                    <a:pt x="44" y="474"/>
                  </a:lnTo>
                  <a:lnTo>
                    <a:pt x="49" y="474"/>
                  </a:lnTo>
                  <a:lnTo>
                    <a:pt x="54" y="474"/>
                  </a:lnTo>
                  <a:lnTo>
                    <a:pt x="60" y="452"/>
                  </a:lnTo>
                  <a:lnTo>
                    <a:pt x="72" y="409"/>
                  </a:lnTo>
                  <a:lnTo>
                    <a:pt x="89" y="351"/>
                  </a:lnTo>
                  <a:lnTo>
                    <a:pt x="109" y="286"/>
                  </a:lnTo>
                  <a:lnTo>
                    <a:pt x="129" y="220"/>
                  </a:lnTo>
                  <a:lnTo>
                    <a:pt x="149" y="161"/>
                  </a:lnTo>
                  <a:lnTo>
                    <a:pt x="164" y="116"/>
                  </a:lnTo>
                  <a:lnTo>
                    <a:pt x="172" y="91"/>
                  </a:lnTo>
                  <a:lnTo>
                    <a:pt x="176" y="78"/>
                  </a:lnTo>
                  <a:lnTo>
                    <a:pt x="181" y="67"/>
                  </a:lnTo>
                  <a:lnTo>
                    <a:pt x="188" y="58"/>
                  </a:lnTo>
                  <a:lnTo>
                    <a:pt x="194" y="50"/>
                  </a:lnTo>
                  <a:lnTo>
                    <a:pt x="203" y="42"/>
                  </a:lnTo>
                  <a:lnTo>
                    <a:pt x="214" y="36"/>
                  </a:lnTo>
                  <a:lnTo>
                    <a:pt x="229" y="30"/>
                  </a:lnTo>
                  <a:lnTo>
                    <a:pt x="246" y="23"/>
                  </a:lnTo>
                  <a:lnTo>
                    <a:pt x="261" y="20"/>
                  </a:lnTo>
                  <a:lnTo>
                    <a:pt x="286" y="16"/>
                  </a:lnTo>
                  <a:lnTo>
                    <a:pt x="321" y="12"/>
                  </a:lnTo>
                  <a:lnTo>
                    <a:pt x="363" y="8"/>
                  </a:lnTo>
                  <a:lnTo>
                    <a:pt x="413" y="5"/>
                  </a:lnTo>
                  <a:lnTo>
                    <a:pt x="466" y="3"/>
                  </a:lnTo>
                  <a:lnTo>
                    <a:pt x="524" y="1"/>
                  </a:lnTo>
                  <a:lnTo>
                    <a:pt x="584" y="0"/>
                  </a:lnTo>
                  <a:lnTo>
                    <a:pt x="647" y="0"/>
                  </a:lnTo>
                  <a:lnTo>
                    <a:pt x="708" y="1"/>
                  </a:lnTo>
                  <a:lnTo>
                    <a:pt x="769" y="3"/>
                  </a:lnTo>
                  <a:lnTo>
                    <a:pt x="828" y="7"/>
                  </a:lnTo>
                  <a:lnTo>
                    <a:pt x="881" y="13"/>
                  </a:lnTo>
                  <a:lnTo>
                    <a:pt x="931" y="21"/>
                  </a:lnTo>
                  <a:lnTo>
                    <a:pt x="974" y="31"/>
                  </a:lnTo>
                  <a:lnTo>
                    <a:pt x="1009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0" name="Freeform 866"/>
            <p:cNvSpPr>
              <a:spLocks/>
            </p:cNvSpPr>
            <p:nvPr/>
          </p:nvSpPr>
          <p:spPr bwMode="auto">
            <a:xfrm>
              <a:off x="2369" y="2612"/>
              <a:ext cx="387" cy="243"/>
            </a:xfrm>
            <a:custGeom>
              <a:avLst/>
              <a:gdLst/>
              <a:ahLst/>
              <a:cxnLst>
                <a:cxn ang="0">
                  <a:pos x="941" y="77"/>
                </a:cxn>
                <a:cxn ang="0">
                  <a:pos x="925" y="43"/>
                </a:cxn>
                <a:cxn ang="0">
                  <a:pos x="903" y="21"/>
                </a:cxn>
                <a:cxn ang="0">
                  <a:pos x="869" y="12"/>
                </a:cxn>
                <a:cxn ang="0">
                  <a:pos x="818" y="5"/>
                </a:cxn>
                <a:cxn ang="0">
                  <a:pos x="758" y="1"/>
                </a:cxn>
                <a:cxn ang="0">
                  <a:pos x="702" y="1"/>
                </a:cxn>
                <a:cxn ang="0">
                  <a:pos x="658" y="4"/>
                </a:cxn>
                <a:cxn ang="0">
                  <a:pos x="630" y="8"/>
                </a:cxn>
                <a:cxn ang="0">
                  <a:pos x="583" y="7"/>
                </a:cxn>
                <a:cxn ang="0">
                  <a:pos x="525" y="4"/>
                </a:cxn>
                <a:cxn ang="0">
                  <a:pos x="462" y="1"/>
                </a:cxn>
                <a:cxn ang="0">
                  <a:pos x="409" y="0"/>
                </a:cxn>
                <a:cxn ang="0">
                  <a:pos x="370" y="3"/>
                </a:cxn>
                <a:cxn ang="0">
                  <a:pos x="322" y="5"/>
                </a:cxn>
                <a:cxn ang="0">
                  <a:pos x="269" y="4"/>
                </a:cxn>
                <a:cxn ang="0">
                  <a:pos x="218" y="5"/>
                </a:cxn>
                <a:cxn ang="0">
                  <a:pos x="174" y="9"/>
                </a:cxn>
                <a:cxn ang="0">
                  <a:pos x="144" y="21"/>
                </a:cxn>
                <a:cxn ang="0">
                  <a:pos x="122" y="47"/>
                </a:cxn>
                <a:cxn ang="0">
                  <a:pos x="104" y="97"/>
                </a:cxn>
                <a:cxn ang="0">
                  <a:pos x="92" y="172"/>
                </a:cxn>
                <a:cxn ang="0">
                  <a:pos x="63" y="245"/>
                </a:cxn>
                <a:cxn ang="0">
                  <a:pos x="36" y="304"/>
                </a:cxn>
                <a:cxn ang="0">
                  <a:pos x="23" y="381"/>
                </a:cxn>
                <a:cxn ang="0">
                  <a:pos x="13" y="433"/>
                </a:cxn>
                <a:cxn ang="0">
                  <a:pos x="53" y="435"/>
                </a:cxn>
                <a:cxn ang="0">
                  <a:pos x="80" y="450"/>
                </a:cxn>
                <a:cxn ang="0">
                  <a:pos x="91" y="451"/>
                </a:cxn>
                <a:cxn ang="0">
                  <a:pos x="114" y="425"/>
                </a:cxn>
                <a:cxn ang="0">
                  <a:pos x="156" y="393"/>
                </a:cxn>
                <a:cxn ang="0">
                  <a:pos x="212" y="363"/>
                </a:cxn>
                <a:cxn ang="0">
                  <a:pos x="284" y="344"/>
                </a:cxn>
                <a:cxn ang="0">
                  <a:pos x="357" y="345"/>
                </a:cxn>
                <a:cxn ang="0">
                  <a:pos x="415" y="371"/>
                </a:cxn>
                <a:cxn ang="0">
                  <a:pos x="459" y="410"/>
                </a:cxn>
                <a:cxn ang="0">
                  <a:pos x="469" y="468"/>
                </a:cxn>
                <a:cxn ang="0">
                  <a:pos x="505" y="484"/>
                </a:cxn>
                <a:cxn ang="0">
                  <a:pos x="566" y="481"/>
                </a:cxn>
                <a:cxn ang="0">
                  <a:pos x="634" y="483"/>
                </a:cxn>
                <a:cxn ang="0">
                  <a:pos x="672" y="474"/>
                </a:cxn>
                <a:cxn ang="0">
                  <a:pos x="700" y="426"/>
                </a:cxn>
                <a:cxn ang="0">
                  <a:pos x="760" y="369"/>
                </a:cxn>
                <a:cxn ang="0">
                  <a:pos x="804" y="351"/>
                </a:cxn>
                <a:cxn ang="0">
                  <a:pos x="885" y="343"/>
                </a:cxn>
                <a:cxn ang="0">
                  <a:pos x="973" y="359"/>
                </a:cxn>
                <a:cxn ang="0">
                  <a:pos x="1017" y="397"/>
                </a:cxn>
                <a:cxn ang="0">
                  <a:pos x="1048" y="448"/>
                </a:cxn>
                <a:cxn ang="0">
                  <a:pos x="1059" y="464"/>
                </a:cxn>
                <a:cxn ang="0">
                  <a:pos x="1069" y="451"/>
                </a:cxn>
                <a:cxn ang="0">
                  <a:pos x="1105" y="436"/>
                </a:cxn>
                <a:cxn ang="0">
                  <a:pos x="1141" y="433"/>
                </a:cxn>
                <a:cxn ang="0">
                  <a:pos x="1157" y="369"/>
                </a:cxn>
                <a:cxn ang="0">
                  <a:pos x="1138" y="286"/>
                </a:cxn>
                <a:cxn ang="0">
                  <a:pos x="1060" y="244"/>
                </a:cxn>
                <a:cxn ang="0">
                  <a:pos x="995" y="207"/>
                </a:cxn>
                <a:cxn ang="0">
                  <a:pos x="979" y="164"/>
                </a:cxn>
                <a:cxn ang="0">
                  <a:pos x="957" y="133"/>
                </a:cxn>
                <a:cxn ang="0">
                  <a:pos x="945" y="105"/>
                </a:cxn>
              </a:cxnLst>
              <a:rect l="0" t="0" r="r" b="b"/>
              <a:pathLst>
                <a:path w="1162" h="485">
                  <a:moveTo>
                    <a:pt x="945" y="105"/>
                  </a:moveTo>
                  <a:lnTo>
                    <a:pt x="944" y="91"/>
                  </a:lnTo>
                  <a:lnTo>
                    <a:pt x="941" y="77"/>
                  </a:lnTo>
                  <a:lnTo>
                    <a:pt x="937" y="64"/>
                  </a:lnTo>
                  <a:lnTo>
                    <a:pt x="932" y="52"/>
                  </a:lnTo>
                  <a:lnTo>
                    <a:pt x="925" y="43"/>
                  </a:lnTo>
                  <a:lnTo>
                    <a:pt x="919" y="33"/>
                  </a:lnTo>
                  <a:lnTo>
                    <a:pt x="911" y="27"/>
                  </a:lnTo>
                  <a:lnTo>
                    <a:pt x="903" y="21"/>
                  </a:lnTo>
                  <a:lnTo>
                    <a:pt x="893" y="18"/>
                  </a:lnTo>
                  <a:lnTo>
                    <a:pt x="883" y="15"/>
                  </a:lnTo>
                  <a:lnTo>
                    <a:pt x="869" y="12"/>
                  </a:lnTo>
                  <a:lnTo>
                    <a:pt x="854" y="9"/>
                  </a:lnTo>
                  <a:lnTo>
                    <a:pt x="836" y="7"/>
                  </a:lnTo>
                  <a:lnTo>
                    <a:pt x="818" y="5"/>
                  </a:lnTo>
                  <a:lnTo>
                    <a:pt x="798" y="3"/>
                  </a:lnTo>
                  <a:lnTo>
                    <a:pt x="778" y="2"/>
                  </a:lnTo>
                  <a:lnTo>
                    <a:pt x="758" y="1"/>
                  </a:lnTo>
                  <a:lnTo>
                    <a:pt x="739" y="1"/>
                  </a:lnTo>
                  <a:lnTo>
                    <a:pt x="720" y="1"/>
                  </a:lnTo>
                  <a:lnTo>
                    <a:pt x="702" y="1"/>
                  </a:lnTo>
                  <a:lnTo>
                    <a:pt x="686" y="2"/>
                  </a:lnTo>
                  <a:lnTo>
                    <a:pt x="671" y="3"/>
                  </a:lnTo>
                  <a:lnTo>
                    <a:pt x="658" y="4"/>
                  </a:lnTo>
                  <a:lnTo>
                    <a:pt x="648" y="6"/>
                  </a:lnTo>
                  <a:lnTo>
                    <a:pt x="640" y="7"/>
                  </a:lnTo>
                  <a:lnTo>
                    <a:pt x="630" y="8"/>
                  </a:lnTo>
                  <a:lnTo>
                    <a:pt x="616" y="8"/>
                  </a:lnTo>
                  <a:lnTo>
                    <a:pt x="602" y="7"/>
                  </a:lnTo>
                  <a:lnTo>
                    <a:pt x="583" y="7"/>
                  </a:lnTo>
                  <a:lnTo>
                    <a:pt x="565" y="6"/>
                  </a:lnTo>
                  <a:lnTo>
                    <a:pt x="545" y="5"/>
                  </a:lnTo>
                  <a:lnTo>
                    <a:pt x="525" y="4"/>
                  </a:lnTo>
                  <a:lnTo>
                    <a:pt x="503" y="3"/>
                  </a:lnTo>
                  <a:lnTo>
                    <a:pt x="483" y="2"/>
                  </a:lnTo>
                  <a:lnTo>
                    <a:pt x="462" y="1"/>
                  </a:lnTo>
                  <a:lnTo>
                    <a:pt x="443" y="1"/>
                  </a:lnTo>
                  <a:lnTo>
                    <a:pt x="426" y="0"/>
                  </a:lnTo>
                  <a:lnTo>
                    <a:pt x="409" y="0"/>
                  </a:lnTo>
                  <a:lnTo>
                    <a:pt x="395" y="1"/>
                  </a:lnTo>
                  <a:lnTo>
                    <a:pt x="383" y="2"/>
                  </a:lnTo>
                  <a:lnTo>
                    <a:pt x="370" y="3"/>
                  </a:lnTo>
                  <a:lnTo>
                    <a:pt x="354" y="4"/>
                  </a:lnTo>
                  <a:lnTo>
                    <a:pt x="338" y="5"/>
                  </a:lnTo>
                  <a:lnTo>
                    <a:pt x="322" y="5"/>
                  </a:lnTo>
                  <a:lnTo>
                    <a:pt x="305" y="5"/>
                  </a:lnTo>
                  <a:lnTo>
                    <a:pt x="286" y="5"/>
                  </a:lnTo>
                  <a:lnTo>
                    <a:pt x="269" y="4"/>
                  </a:lnTo>
                  <a:lnTo>
                    <a:pt x="252" y="4"/>
                  </a:lnTo>
                  <a:lnTo>
                    <a:pt x="234" y="4"/>
                  </a:lnTo>
                  <a:lnTo>
                    <a:pt x="218" y="5"/>
                  </a:lnTo>
                  <a:lnTo>
                    <a:pt x="202" y="6"/>
                  </a:lnTo>
                  <a:lnTo>
                    <a:pt x="188" y="7"/>
                  </a:lnTo>
                  <a:lnTo>
                    <a:pt x="174" y="9"/>
                  </a:lnTo>
                  <a:lnTo>
                    <a:pt x="162" y="13"/>
                  </a:lnTo>
                  <a:lnTo>
                    <a:pt x="152" y="16"/>
                  </a:lnTo>
                  <a:lnTo>
                    <a:pt x="144" y="21"/>
                  </a:lnTo>
                  <a:lnTo>
                    <a:pt x="137" y="28"/>
                  </a:lnTo>
                  <a:lnTo>
                    <a:pt x="130" y="36"/>
                  </a:lnTo>
                  <a:lnTo>
                    <a:pt x="122" y="47"/>
                  </a:lnTo>
                  <a:lnTo>
                    <a:pt x="116" y="61"/>
                  </a:lnTo>
                  <a:lnTo>
                    <a:pt x="109" y="77"/>
                  </a:lnTo>
                  <a:lnTo>
                    <a:pt x="104" y="97"/>
                  </a:lnTo>
                  <a:lnTo>
                    <a:pt x="99" y="121"/>
                  </a:lnTo>
                  <a:lnTo>
                    <a:pt x="96" y="149"/>
                  </a:lnTo>
                  <a:lnTo>
                    <a:pt x="92" y="172"/>
                  </a:lnTo>
                  <a:lnTo>
                    <a:pt x="84" y="197"/>
                  </a:lnTo>
                  <a:lnTo>
                    <a:pt x="75" y="222"/>
                  </a:lnTo>
                  <a:lnTo>
                    <a:pt x="63" y="245"/>
                  </a:lnTo>
                  <a:lnTo>
                    <a:pt x="52" y="267"/>
                  </a:lnTo>
                  <a:lnTo>
                    <a:pt x="43" y="287"/>
                  </a:lnTo>
                  <a:lnTo>
                    <a:pt x="36" y="304"/>
                  </a:lnTo>
                  <a:lnTo>
                    <a:pt x="33" y="317"/>
                  </a:lnTo>
                  <a:lnTo>
                    <a:pt x="31" y="347"/>
                  </a:lnTo>
                  <a:lnTo>
                    <a:pt x="23" y="381"/>
                  </a:lnTo>
                  <a:lnTo>
                    <a:pt x="12" y="412"/>
                  </a:lnTo>
                  <a:lnTo>
                    <a:pt x="0" y="433"/>
                  </a:lnTo>
                  <a:lnTo>
                    <a:pt x="13" y="433"/>
                  </a:lnTo>
                  <a:lnTo>
                    <a:pt x="28" y="434"/>
                  </a:lnTo>
                  <a:lnTo>
                    <a:pt x="40" y="434"/>
                  </a:lnTo>
                  <a:lnTo>
                    <a:pt x="53" y="435"/>
                  </a:lnTo>
                  <a:lnTo>
                    <a:pt x="64" y="438"/>
                  </a:lnTo>
                  <a:lnTo>
                    <a:pt x="73" y="442"/>
                  </a:lnTo>
                  <a:lnTo>
                    <a:pt x="80" y="450"/>
                  </a:lnTo>
                  <a:lnTo>
                    <a:pt x="84" y="460"/>
                  </a:lnTo>
                  <a:lnTo>
                    <a:pt x="87" y="456"/>
                  </a:lnTo>
                  <a:lnTo>
                    <a:pt x="91" y="451"/>
                  </a:lnTo>
                  <a:lnTo>
                    <a:pt x="97" y="444"/>
                  </a:lnTo>
                  <a:lnTo>
                    <a:pt x="105" y="435"/>
                  </a:lnTo>
                  <a:lnTo>
                    <a:pt x="114" y="425"/>
                  </a:lnTo>
                  <a:lnTo>
                    <a:pt x="126" y="415"/>
                  </a:lnTo>
                  <a:lnTo>
                    <a:pt x="140" y="404"/>
                  </a:lnTo>
                  <a:lnTo>
                    <a:pt x="156" y="393"/>
                  </a:lnTo>
                  <a:lnTo>
                    <a:pt x="172" y="382"/>
                  </a:lnTo>
                  <a:lnTo>
                    <a:pt x="190" y="373"/>
                  </a:lnTo>
                  <a:lnTo>
                    <a:pt x="212" y="363"/>
                  </a:lnTo>
                  <a:lnTo>
                    <a:pt x="233" y="356"/>
                  </a:lnTo>
                  <a:lnTo>
                    <a:pt x="257" y="349"/>
                  </a:lnTo>
                  <a:lnTo>
                    <a:pt x="284" y="344"/>
                  </a:lnTo>
                  <a:lnTo>
                    <a:pt x="310" y="342"/>
                  </a:lnTo>
                  <a:lnTo>
                    <a:pt x="340" y="342"/>
                  </a:lnTo>
                  <a:lnTo>
                    <a:pt x="357" y="345"/>
                  </a:lnTo>
                  <a:lnTo>
                    <a:pt x="375" y="350"/>
                  </a:lnTo>
                  <a:lnTo>
                    <a:pt x="395" y="360"/>
                  </a:lnTo>
                  <a:lnTo>
                    <a:pt x="415" y="371"/>
                  </a:lnTo>
                  <a:lnTo>
                    <a:pt x="433" y="384"/>
                  </a:lnTo>
                  <a:lnTo>
                    <a:pt x="449" y="396"/>
                  </a:lnTo>
                  <a:lnTo>
                    <a:pt x="459" y="410"/>
                  </a:lnTo>
                  <a:lnTo>
                    <a:pt x="465" y="423"/>
                  </a:lnTo>
                  <a:lnTo>
                    <a:pt x="467" y="447"/>
                  </a:lnTo>
                  <a:lnTo>
                    <a:pt x="469" y="468"/>
                  </a:lnTo>
                  <a:lnTo>
                    <a:pt x="475" y="483"/>
                  </a:lnTo>
                  <a:lnTo>
                    <a:pt x="494" y="485"/>
                  </a:lnTo>
                  <a:lnTo>
                    <a:pt x="505" y="484"/>
                  </a:lnTo>
                  <a:lnTo>
                    <a:pt x="521" y="482"/>
                  </a:lnTo>
                  <a:lnTo>
                    <a:pt x="542" y="482"/>
                  </a:lnTo>
                  <a:lnTo>
                    <a:pt x="566" y="481"/>
                  </a:lnTo>
                  <a:lnTo>
                    <a:pt x="590" y="481"/>
                  </a:lnTo>
                  <a:lnTo>
                    <a:pt x="614" y="482"/>
                  </a:lnTo>
                  <a:lnTo>
                    <a:pt x="634" y="483"/>
                  </a:lnTo>
                  <a:lnTo>
                    <a:pt x="650" y="485"/>
                  </a:lnTo>
                  <a:lnTo>
                    <a:pt x="662" y="482"/>
                  </a:lnTo>
                  <a:lnTo>
                    <a:pt x="672" y="474"/>
                  </a:lnTo>
                  <a:lnTo>
                    <a:pt x="680" y="461"/>
                  </a:lnTo>
                  <a:lnTo>
                    <a:pt x="690" y="445"/>
                  </a:lnTo>
                  <a:lnTo>
                    <a:pt x="700" y="426"/>
                  </a:lnTo>
                  <a:lnTo>
                    <a:pt x="715" y="407"/>
                  </a:lnTo>
                  <a:lnTo>
                    <a:pt x="735" y="387"/>
                  </a:lnTo>
                  <a:lnTo>
                    <a:pt x="760" y="369"/>
                  </a:lnTo>
                  <a:lnTo>
                    <a:pt x="771" y="363"/>
                  </a:lnTo>
                  <a:lnTo>
                    <a:pt x="786" y="358"/>
                  </a:lnTo>
                  <a:lnTo>
                    <a:pt x="804" y="351"/>
                  </a:lnTo>
                  <a:lnTo>
                    <a:pt x="827" y="346"/>
                  </a:lnTo>
                  <a:lnTo>
                    <a:pt x="854" y="344"/>
                  </a:lnTo>
                  <a:lnTo>
                    <a:pt x="885" y="343"/>
                  </a:lnTo>
                  <a:lnTo>
                    <a:pt x="920" y="346"/>
                  </a:lnTo>
                  <a:lnTo>
                    <a:pt x="960" y="354"/>
                  </a:lnTo>
                  <a:lnTo>
                    <a:pt x="973" y="359"/>
                  </a:lnTo>
                  <a:lnTo>
                    <a:pt x="988" y="369"/>
                  </a:lnTo>
                  <a:lnTo>
                    <a:pt x="1003" y="382"/>
                  </a:lnTo>
                  <a:lnTo>
                    <a:pt x="1017" y="397"/>
                  </a:lnTo>
                  <a:lnTo>
                    <a:pt x="1031" y="415"/>
                  </a:lnTo>
                  <a:lnTo>
                    <a:pt x="1041" y="432"/>
                  </a:lnTo>
                  <a:lnTo>
                    <a:pt x="1048" y="448"/>
                  </a:lnTo>
                  <a:lnTo>
                    <a:pt x="1052" y="462"/>
                  </a:lnTo>
                  <a:lnTo>
                    <a:pt x="1056" y="463"/>
                  </a:lnTo>
                  <a:lnTo>
                    <a:pt x="1059" y="464"/>
                  </a:lnTo>
                  <a:lnTo>
                    <a:pt x="1061" y="464"/>
                  </a:lnTo>
                  <a:lnTo>
                    <a:pt x="1065" y="463"/>
                  </a:lnTo>
                  <a:lnTo>
                    <a:pt x="1069" y="451"/>
                  </a:lnTo>
                  <a:lnTo>
                    <a:pt x="1079" y="444"/>
                  </a:lnTo>
                  <a:lnTo>
                    <a:pt x="1092" y="438"/>
                  </a:lnTo>
                  <a:lnTo>
                    <a:pt x="1105" y="436"/>
                  </a:lnTo>
                  <a:lnTo>
                    <a:pt x="1119" y="434"/>
                  </a:lnTo>
                  <a:lnTo>
                    <a:pt x="1132" y="434"/>
                  </a:lnTo>
                  <a:lnTo>
                    <a:pt x="1141" y="433"/>
                  </a:lnTo>
                  <a:lnTo>
                    <a:pt x="1145" y="432"/>
                  </a:lnTo>
                  <a:lnTo>
                    <a:pt x="1149" y="399"/>
                  </a:lnTo>
                  <a:lnTo>
                    <a:pt x="1157" y="369"/>
                  </a:lnTo>
                  <a:lnTo>
                    <a:pt x="1162" y="340"/>
                  </a:lnTo>
                  <a:lnTo>
                    <a:pt x="1156" y="309"/>
                  </a:lnTo>
                  <a:lnTo>
                    <a:pt x="1138" y="286"/>
                  </a:lnTo>
                  <a:lnTo>
                    <a:pt x="1116" y="269"/>
                  </a:lnTo>
                  <a:lnTo>
                    <a:pt x="1088" y="255"/>
                  </a:lnTo>
                  <a:lnTo>
                    <a:pt x="1060" y="244"/>
                  </a:lnTo>
                  <a:lnTo>
                    <a:pt x="1033" y="233"/>
                  </a:lnTo>
                  <a:lnTo>
                    <a:pt x="1011" y="222"/>
                  </a:lnTo>
                  <a:lnTo>
                    <a:pt x="995" y="207"/>
                  </a:lnTo>
                  <a:lnTo>
                    <a:pt x="987" y="186"/>
                  </a:lnTo>
                  <a:lnTo>
                    <a:pt x="984" y="175"/>
                  </a:lnTo>
                  <a:lnTo>
                    <a:pt x="979" y="164"/>
                  </a:lnTo>
                  <a:lnTo>
                    <a:pt x="972" y="153"/>
                  </a:lnTo>
                  <a:lnTo>
                    <a:pt x="965" y="142"/>
                  </a:lnTo>
                  <a:lnTo>
                    <a:pt x="957" y="133"/>
                  </a:lnTo>
                  <a:lnTo>
                    <a:pt x="952" y="123"/>
                  </a:lnTo>
                  <a:lnTo>
                    <a:pt x="947" y="113"/>
                  </a:lnTo>
                  <a:lnTo>
                    <a:pt x="945" y="105"/>
                  </a:lnTo>
                  <a:close/>
                </a:path>
              </a:pathLst>
            </a:custGeom>
            <a:solidFill>
              <a:srgbClr val="FFF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1" name="Freeform 867"/>
            <p:cNvSpPr>
              <a:spLocks/>
            </p:cNvSpPr>
            <p:nvPr/>
          </p:nvSpPr>
          <p:spPr bwMode="auto">
            <a:xfrm>
              <a:off x="2758" y="2762"/>
              <a:ext cx="18" cy="6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23"/>
                </a:cxn>
                <a:cxn ang="0">
                  <a:pos x="4" y="125"/>
                </a:cxn>
                <a:cxn ang="0">
                  <a:pos x="13" y="124"/>
                </a:cxn>
                <a:cxn ang="0">
                  <a:pos x="22" y="122"/>
                </a:cxn>
                <a:cxn ang="0">
                  <a:pos x="34" y="104"/>
                </a:cxn>
                <a:cxn ang="0">
                  <a:pos x="45" y="71"/>
                </a:cxn>
                <a:cxn ang="0">
                  <a:pos x="52" y="34"/>
                </a:cxn>
                <a:cxn ang="0">
                  <a:pos x="52" y="10"/>
                </a:cxn>
                <a:cxn ang="0">
                  <a:pos x="45" y="3"/>
                </a:cxn>
                <a:cxn ang="0">
                  <a:pos x="33" y="0"/>
                </a:cxn>
                <a:cxn ang="0">
                  <a:pos x="22" y="1"/>
                </a:cxn>
                <a:cxn ang="0">
                  <a:pos x="20" y="7"/>
                </a:cxn>
                <a:cxn ang="0">
                  <a:pos x="20" y="31"/>
                </a:cxn>
                <a:cxn ang="0">
                  <a:pos x="14" y="64"/>
                </a:cxn>
                <a:cxn ang="0">
                  <a:pos x="6" y="97"/>
                </a:cxn>
                <a:cxn ang="0">
                  <a:pos x="0" y="118"/>
                </a:cxn>
              </a:cxnLst>
              <a:rect l="0" t="0" r="r" b="b"/>
              <a:pathLst>
                <a:path w="52" h="125">
                  <a:moveTo>
                    <a:pt x="0" y="118"/>
                  </a:moveTo>
                  <a:lnTo>
                    <a:pt x="0" y="123"/>
                  </a:lnTo>
                  <a:lnTo>
                    <a:pt x="4" y="125"/>
                  </a:lnTo>
                  <a:lnTo>
                    <a:pt x="13" y="124"/>
                  </a:lnTo>
                  <a:lnTo>
                    <a:pt x="22" y="122"/>
                  </a:lnTo>
                  <a:lnTo>
                    <a:pt x="34" y="104"/>
                  </a:lnTo>
                  <a:lnTo>
                    <a:pt x="45" y="71"/>
                  </a:lnTo>
                  <a:lnTo>
                    <a:pt x="52" y="34"/>
                  </a:lnTo>
                  <a:lnTo>
                    <a:pt x="52" y="10"/>
                  </a:lnTo>
                  <a:lnTo>
                    <a:pt x="45" y="3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20" y="7"/>
                  </a:lnTo>
                  <a:lnTo>
                    <a:pt x="20" y="31"/>
                  </a:lnTo>
                  <a:lnTo>
                    <a:pt x="14" y="64"/>
                  </a:lnTo>
                  <a:lnTo>
                    <a:pt x="6" y="9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2" name="Freeform 868"/>
            <p:cNvSpPr>
              <a:spLocks/>
            </p:cNvSpPr>
            <p:nvPr/>
          </p:nvSpPr>
          <p:spPr bwMode="auto">
            <a:xfrm>
              <a:off x="2731" y="2834"/>
              <a:ext cx="33" cy="2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5" y="6"/>
                </a:cxn>
                <a:cxn ang="0">
                  <a:pos x="71" y="9"/>
                </a:cxn>
                <a:cxn ang="0">
                  <a:pos x="57" y="10"/>
                </a:cxn>
                <a:cxn ang="0">
                  <a:pos x="45" y="10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13" y="14"/>
                </a:cxn>
                <a:cxn ang="0">
                  <a:pos x="5" y="21"/>
                </a:cxn>
                <a:cxn ang="0">
                  <a:pos x="0" y="32"/>
                </a:cxn>
                <a:cxn ang="0">
                  <a:pos x="2" y="41"/>
                </a:cxn>
                <a:cxn ang="0">
                  <a:pos x="10" y="49"/>
                </a:cxn>
                <a:cxn ang="0">
                  <a:pos x="21" y="53"/>
                </a:cxn>
                <a:cxn ang="0">
                  <a:pos x="46" y="54"/>
                </a:cxn>
                <a:cxn ang="0">
                  <a:pos x="66" y="51"/>
                </a:cxn>
                <a:cxn ang="0">
                  <a:pos x="81" y="46"/>
                </a:cxn>
                <a:cxn ang="0">
                  <a:pos x="90" y="37"/>
                </a:cxn>
                <a:cxn ang="0">
                  <a:pos x="97" y="27"/>
                </a:cxn>
                <a:cxn ang="0">
                  <a:pos x="99" y="18"/>
                </a:cxn>
                <a:cxn ang="0">
                  <a:pos x="99" y="8"/>
                </a:cxn>
                <a:cxn ang="0">
                  <a:pos x="98" y="0"/>
                </a:cxn>
              </a:cxnLst>
              <a:rect l="0" t="0" r="r" b="b"/>
              <a:pathLst>
                <a:path w="99" h="54">
                  <a:moveTo>
                    <a:pt x="98" y="0"/>
                  </a:moveTo>
                  <a:lnTo>
                    <a:pt x="85" y="6"/>
                  </a:lnTo>
                  <a:lnTo>
                    <a:pt x="71" y="9"/>
                  </a:lnTo>
                  <a:lnTo>
                    <a:pt x="57" y="10"/>
                  </a:lnTo>
                  <a:lnTo>
                    <a:pt x="45" y="10"/>
                  </a:lnTo>
                  <a:lnTo>
                    <a:pt x="33" y="10"/>
                  </a:lnTo>
                  <a:lnTo>
                    <a:pt x="22" y="12"/>
                  </a:lnTo>
                  <a:lnTo>
                    <a:pt x="13" y="14"/>
                  </a:lnTo>
                  <a:lnTo>
                    <a:pt x="5" y="21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10" y="49"/>
                  </a:lnTo>
                  <a:lnTo>
                    <a:pt x="21" y="53"/>
                  </a:lnTo>
                  <a:lnTo>
                    <a:pt x="46" y="54"/>
                  </a:lnTo>
                  <a:lnTo>
                    <a:pt x="66" y="51"/>
                  </a:lnTo>
                  <a:lnTo>
                    <a:pt x="81" y="46"/>
                  </a:lnTo>
                  <a:lnTo>
                    <a:pt x="90" y="37"/>
                  </a:lnTo>
                  <a:lnTo>
                    <a:pt x="97" y="27"/>
                  </a:lnTo>
                  <a:lnTo>
                    <a:pt x="99" y="18"/>
                  </a:lnTo>
                  <a:lnTo>
                    <a:pt x="9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3" name="Freeform 869"/>
            <p:cNvSpPr>
              <a:spLocks/>
            </p:cNvSpPr>
            <p:nvPr/>
          </p:nvSpPr>
          <p:spPr bwMode="auto">
            <a:xfrm>
              <a:off x="2347" y="2841"/>
              <a:ext cx="43" cy="4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7"/>
                </a:cxn>
                <a:cxn ang="0">
                  <a:pos x="16" y="6"/>
                </a:cxn>
                <a:cxn ang="0">
                  <a:pos x="30" y="6"/>
                </a:cxn>
                <a:cxn ang="0">
                  <a:pos x="43" y="6"/>
                </a:cxn>
                <a:cxn ang="0">
                  <a:pos x="59" y="6"/>
                </a:cxn>
                <a:cxn ang="0">
                  <a:pos x="74" y="6"/>
                </a:cxn>
                <a:cxn ang="0">
                  <a:pos x="86" y="5"/>
                </a:cxn>
                <a:cxn ang="0">
                  <a:pos x="96" y="1"/>
                </a:cxn>
                <a:cxn ang="0">
                  <a:pos x="108" y="0"/>
                </a:cxn>
                <a:cxn ang="0">
                  <a:pos x="118" y="6"/>
                </a:cxn>
                <a:cxn ang="0">
                  <a:pos x="124" y="17"/>
                </a:cxn>
                <a:cxn ang="0">
                  <a:pos x="128" y="32"/>
                </a:cxn>
                <a:cxn ang="0">
                  <a:pos x="131" y="47"/>
                </a:cxn>
                <a:cxn ang="0">
                  <a:pos x="131" y="60"/>
                </a:cxn>
                <a:cxn ang="0">
                  <a:pos x="128" y="71"/>
                </a:cxn>
                <a:cxn ang="0">
                  <a:pos x="123" y="78"/>
                </a:cxn>
                <a:cxn ang="0">
                  <a:pos x="114" y="80"/>
                </a:cxn>
                <a:cxn ang="0">
                  <a:pos x="102" y="82"/>
                </a:cxn>
                <a:cxn ang="0">
                  <a:pos x="86" y="84"/>
                </a:cxn>
                <a:cxn ang="0">
                  <a:pos x="70" y="84"/>
                </a:cxn>
                <a:cxn ang="0">
                  <a:pos x="52" y="85"/>
                </a:cxn>
                <a:cxn ang="0">
                  <a:pos x="38" y="84"/>
                </a:cxn>
                <a:cxn ang="0">
                  <a:pos x="26" y="83"/>
                </a:cxn>
                <a:cxn ang="0">
                  <a:pos x="19" y="81"/>
                </a:cxn>
                <a:cxn ang="0">
                  <a:pos x="10" y="69"/>
                </a:cxn>
                <a:cxn ang="0">
                  <a:pos x="3" y="47"/>
                </a:cxn>
                <a:cxn ang="0">
                  <a:pos x="0" y="24"/>
                </a:cxn>
                <a:cxn ang="0">
                  <a:pos x="2" y="10"/>
                </a:cxn>
              </a:cxnLst>
              <a:rect l="0" t="0" r="r" b="b"/>
              <a:pathLst>
                <a:path w="131" h="85">
                  <a:moveTo>
                    <a:pt x="2" y="10"/>
                  </a:moveTo>
                  <a:lnTo>
                    <a:pt x="7" y="7"/>
                  </a:lnTo>
                  <a:lnTo>
                    <a:pt x="16" y="6"/>
                  </a:lnTo>
                  <a:lnTo>
                    <a:pt x="30" y="6"/>
                  </a:lnTo>
                  <a:lnTo>
                    <a:pt x="43" y="6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86" y="5"/>
                  </a:lnTo>
                  <a:lnTo>
                    <a:pt x="96" y="1"/>
                  </a:lnTo>
                  <a:lnTo>
                    <a:pt x="108" y="0"/>
                  </a:lnTo>
                  <a:lnTo>
                    <a:pt x="118" y="6"/>
                  </a:lnTo>
                  <a:lnTo>
                    <a:pt x="124" y="17"/>
                  </a:lnTo>
                  <a:lnTo>
                    <a:pt x="128" y="32"/>
                  </a:lnTo>
                  <a:lnTo>
                    <a:pt x="131" y="47"/>
                  </a:lnTo>
                  <a:lnTo>
                    <a:pt x="131" y="60"/>
                  </a:lnTo>
                  <a:lnTo>
                    <a:pt x="128" y="71"/>
                  </a:lnTo>
                  <a:lnTo>
                    <a:pt x="123" y="78"/>
                  </a:lnTo>
                  <a:lnTo>
                    <a:pt x="114" y="80"/>
                  </a:lnTo>
                  <a:lnTo>
                    <a:pt x="102" y="82"/>
                  </a:lnTo>
                  <a:lnTo>
                    <a:pt x="86" y="84"/>
                  </a:lnTo>
                  <a:lnTo>
                    <a:pt x="70" y="84"/>
                  </a:lnTo>
                  <a:lnTo>
                    <a:pt x="52" y="85"/>
                  </a:lnTo>
                  <a:lnTo>
                    <a:pt x="38" y="84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0" y="69"/>
                  </a:lnTo>
                  <a:lnTo>
                    <a:pt x="3" y="47"/>
                  </a:lnTo>
                  <a:lnTo>
                    <a:pt x="0" y="2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4" name="Freeform 870"/>
            <p:cNvSpPr>
              <a:spLocks/>
            </p:cNvSpPr>
            <p:nvPr/>
          </p:nvSpPr>
          <p:spPr bwMode="auto">
            <a:xfrm>
              <a:off x="2422" y="2811"/>
              <a:ext cx="90" cy="120"/>
            </a:xfrm>
            <a:custGeom>
              <a:avLst/>
              <a:gdLst/>
              <a:ahLst/>
              <a:cxnLst>
                <a:cxn ang="0">
                  <a:pos x="104" y="242"/>
                </a:cxn>
                <a:cxn ang="0">
                  <a:pos x="131" y="237"/>
                </a:cxn>
                <a:cxn ang="0">
                  <a:pos x="158" y="229"/>
                </a:cxn>
                <a:cxn ang="0">
                  <a:pos x="183" y="217"/>
                </a:cxn>
                <a:cxn ang="0">
                  <a:pos x="207" y="201"/>
                </a:cxn>
                <a:cxn ang="0">
                  <a:pos x="227" y="182"/>
                </a:cxn>
                <a:cxn ang="0">
                  <a:pos x="244" y="160"/>
                </a:cxn>
                <a:cxn ang="0">
                  <a:pos x="259" y="138"/>
                </a:cxn>
                <a:cxn ang="0">
                  <a:pos x="268" y="113"/>
                </a:cxn>
                <a:cxn ang="0">
                  <a:pos x="272" y="89"/>
                </a:cxn>
                <a:cxn ang="0">
                  <a:pos x="269" y="67"/>
                </a:cxn>
                <a:cxn ang="0">
                  <a:pos x="263" y="46"/>
                </a:cxn>
                <a:cxn ang="0">
                  <a:pos x="252" y="30"/>
                </a:cxn>
                <a:cxn ang="0">
                  <a:pos x="236" y="16"/>
                </a:cxn>
                <a:cxn ang="0">
                  <a:pos x="216" y="7"/>
                </a:cxn>
                <a:cxn ang="0">
                  <a:pos x="194" y="1"/>
                </a:cxn>
                <a:cxn ang="0">
                  <a:pos x="167" y="0"/>
                </a:cxn>
                <a:cxn ang="0">
                  <a:pos x="140" y="5"/>
                </a:cxn>
                <a:cxn ang="0">
                  <a:pos x="114" y="13"/>
                </a:cxn>
                <a:cxn ang="0">
                  <a:pos x="90" y="25"/>
                </a:cxn>
                <a:cxn ang="0">
                  <a:pos x="66" y="41"/>
                </a:cxn>
                <a:cxn ang="0">
                  <a:pos x="44" y="60"/>
                </a:cxn>
                <a:cxn ang="0">
                  <a:pos x="27" y="82"/>
                </a:cxn>
                <a:cxn ang="0">
                  <a:pos x="14" y="104"/>
                </a:cxn>
                <a:cxn ang="0">
                  <a:pos x="4" y="129"/>
                </a:cxn>
                <a:cxn ang="0">
                  <a:pos x="0" y="153"/>
                </a:cxn>
                <a:cxn ang="0">
                  <a:pos x="3" y="175"/>
                </a:cxn>
                <a:cxn ang="0">
                  <a:pos x="10" y="195"/>
                </a:cxn>
                <a:cxn ang="0">
                  <a:pos x="20" y="212"/>
                </a:cxn>
                <a:cxn ang="0">
                  <a:pos x="36" y="225"/>
                </a:cxn>
                <a:cxn ang="0">
                  <a:pos x="55" y="235"/>
                </a:cxn>
                <a:cxn ang="0">
                  <a:pos x="78" y="240"/>
                </a:cxn>
                <a:cxn ang="0">
                  <a:pos x="104" y="242"/>
                </a:cxn>
              </a:cxnLst>
              <a:rect l="0" t="0" r="r" b="b"/>
              <a:pathLst>
                <a:path w="272" h="242">
                  <a:moveTo>
                    <a:pt x="104" y="242"/>
                  </a:moveTo>
                  <a:lnTo>
                    <a:pt x="131" y="237"/>
                  </a:lnTo>
                  <a:lnTo>
                    <a:pt x="158" y="229"/>
                  </a:lnTo>
                  <a:lnTo>
                    <a:pt x="183" y="217"/>
                  </a:lnTo>
                  <a:lnTo>
                    <a:pt x="207" y="201"/>
                  </a:lnTo>
                  <a:lnTo>
                    <a:pt x="227" y="182"/>
                  </a:lnTo>
                  <a:lnTo>
                    <a:pt x="244" y="160"/>
                  </a:lnTo>
                  <a:lnTo>
                    <a:pt x="259" y="138"/>
                  </a:lnTo>
                  <a:lnTo>
                    <a:pt x="268" y="113"/>
                  </a:lnTo>
                  <a:lnTo>
                    <a:pt x="272" y="89"/>
                  </a:lnTo>
                  <a:lnTo>
                    <a:pt x="269" y="67"/>
                  </a:lnTo>
                  <a:lnTo>
                    <a:pt x="263" y="46"/>
                  </a:lnTo>
                  <a:lnTo>
                    <a:pt x="252" y="30"/>
                  </a:lnTo>
                  <a:lnTo>
                    <a:pt x="236" y="16"/>
                  </a:lnTo>
                  <a:lnTo>
                    <a:pt x="216" y="7"/>
                  </a:lnTo>
                  <a:lnTo>
                    <a:pt x="194" y="1"/>
                  </a:lnTo>
                  <a:lnTo>
                    <a:pt x="167" y="0"/>
                  </a:lnTo>
                  <a:lnTo>
                    <a:pt x="140" y="5"/>
                  </a:lnTo>
                  <a:lnTo>
                    <a:pt x="114" y="13"/>
                  </a:lnTo>
                  <a:lnTo>
                    <a:pt x="90" y="25"/>
                  </a:lnTo>
                  <a:lnTo>
                    <a:pt x="66" y="41"/>
                  </a:lnTo>
                  <a:lnTo>
                    <a:pt x="44" y="60"/>
                  </a:lnTo>
                  <a:lnTo>
                    <a:pt x="27" y="82"/>
                  </a:lnTo>
                  <a:lnTo>
                    <a:pt x="14" y="104"/>
                  </a:lnTo>
                  <a:lnTo>
                    <a:pt x="4" y="129"/>
                  </a:lnTo>
                  <a:lnTo>
                    <a:pt x="0" y="153"/>
                  </a:lnTo>
                  <a:lnTo>
                    <a:pt x="3" y="175"/>
                  </a:lnTo>
                  <a:lnTo>
                    <a:pt x="10" y="195"/>
                  </a:lnTo>
                  <a:lnTo>
                    <a:pt x="20" y="212"/>
                  </a:lnTo>
                  <a:lnTo>
                    <a:pt x="36" y="225"/>
                  </a:lnTo>
                  <a:lnTo>
                    <a:pt x="55" y="235"/>
                  </a:lnTo>
                  <a:lnTo>
                    <a:pt x="78" y="240"/>
                  </a:lnTo>
                  <a:lnTo>
                    <a:pt x="104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5" name="Freeform 871"/>
            <p:cNvSpPr>
              <a:spLocks/>
            </p:cNvSpPr>
            <p:nvPr/>
          </p:nvSpPr>
          <p:spPr bwMode="auto">
            <a:xfrm>
              <a:off x="2452" y="2850"/>
              <a:ext cx="31" cy="42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45" y="82"/>
                </a:cxn>
                <a:cxn ang="0">
                  <a:pos x="53" y="80"/>
                </a:cxn>
                <a:cxn ang="0">
                  <a:pos x="62" y="75"/>
                </a:cxn>
                <a:cxn ang="0">
                  <a:pos x="70" y="69"/>
                </a:cxn>
                <a:cxn ang="0">
                  <a:pos x="77" y="63"/>
                </a:cxn>
                <a:cxn ang="0">
                  <a:pos x="84" y="55"/>
                </a:cxn>
                <a:cxn ang="0">
                  <a:pos x="88" y="48"/>
                </a:cxn>
                <a:cxn ang="0">
                  <a:pos x="92" y="39"/>
                </a:cxn>
                <a:cxn ang="0">
                  <a:pos x="93" y="31"/>
                </a:cxn>
                <a:cxn ang="0">
                  <a:pos x="93" y="23"/>
                </a:cxn>
                <a:cxn ang="0">
                  <a:pos x="90" y="16"/>
                </a:cxn>
                <a:cxn ang="0">
                  <a:pos x="86" y="10"/>
                </a:cxn>
                <a:cxn ang="0">
                  <a:pos x="81" y="5"/>
                </a:cxn>
                <a:cxn ang="0">
                  <a:pos x="74" y="2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8" y="1"/>
                </a:cxn>
                <a:cxn ang="0">
                  <a:pos x="38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4" y="20"/>
                </a:cxn>
                <a:cxn ang="0">
                  <a:pos x="9" y="28"/>
                </a:cxn>
                <a:cxn ang="0">
                  <a:pos x="4" y="36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2" y="68"/>
                </a:cxn>
                <a:cxn ang="0">
                  <a:pos x="6" y="74"/>
                </a:cxn>
                <a:cxn ang="0">
                  <a:pos x="12" y="79"/>
                </a:cxn>
                <a:cxn ang="0">
                  <a:pos x="18" y="82"/>
                </a:cxn>
                <a:cxn ang="0">
                  <a:pos x="26" y="84"/>
                </a:cxn>
                <a:cxn ang="0">
                  <a:pos x="36" y="84"/>
                </a:cxn>
              </a:cxnLst>
              <a:rect l="0" t="0" r="r" b="b"/>
              <a:pathLst>
                <a:path w="93" h="84">
                  <a:moveTo>
                    <a:pt x="36" y="84"/>
                  </a:moveTo>
                  <a:lnTo>
                    <a:pt x="45" y="82"/>
                  </a:lnTo>
                  <a:lnTo>
                    <a:pt x="53" y="80"/>
                  </a:lnTo>
                  <a:lnTo>
                    <a:pt x="62" y="75"/>
                  </a:lnTo>
                  <a:lnTo>
                    <a:pt x="70" y="69"/>
                  </a:lnTo>
                  <a:lnTo>
                    <a:pt x="77" y="63"/>
                  </a:lnTo>
                  <a:lnTo>
                    <a:pt x="84" y="55"/>
                  </a:lnTo>
                  <a:lnTo>
                    <a:pt x="88" y="48"/>
                  </a:lnTo>
                  <a:lnTo>
                    <a:pt x="92" y="39"/>
                  </a:lnTo>
                  <a:lnTo>
                    <a:pt x="93" y="31"/>
                  </a:lnTo>
                  <a:lnTo>
                    <a:pt x="93" y="23"/>
                  </a:lnTo>
                  <a:lnTo>
                    <a:pt x="90" y="16"/>
                  </a:lnTo>
                  <a:lnTo>
                    <a:pt x="86" y="10"/>
                  </a:lnTo>
                  <a:lnTo>
                    <a:pt x="81" y="5"/>
                  </a:lnTo>
                  <a:lnTo>
                    <a:pt x="74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4" y="20"/>
                  </a:lnTo>
                  <a:lnTo>
                    <a:pt x="9" y="28"/>
                  </a:lnTo>
                  <a:lnTo>
                    <a:pt x="4" y="36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6" y="74"/>
                  </a:lnTo>
                  <a:lnTo>
                    <a:pt x="12" y="79"/>
                  </a:lnTo>
                  <a:lnTo>
                    <a:pt x="18" y="82"/>
                  </a:lnTo>
                  <a:lnTo>
                    <a:pt x="2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6" name="Freeform 872"/>
            <p:cNvSpPr>
              <a:spLocks/>
            </p:cNvSpPr>
            <p:nvPr/>
          </p:nvSpPr>
          <p:spPr bwMode="auto">
            <a:xfrm>
              <a:off x="2614" y="2811"/>
              <a:ext cx="91" cy="120"/>
            </a:xfrm>
            <a:custGeom>
              <a:avLst/>
              <a:gdLst/>
              <a:ahLst/>
              <a:cxnLst>
                <a:cxn ang="0">
                  <a:pos x="105" y="242"/>
                </a:cxn>
                <a:cxn ang="0">
                  <a:pos x="132" y="237"/>
                </a:cxn>
                <a:cxn ang="0">
                  <a:pos x="158" y="229"/>
                </a:cxn>
                <a:cxn ang="0">
                  <a:pos x="183" y="217"/>
                </a:cxn>
                <a:cxn ang="0">
                  <a:pos x="207" y="201"/>
                </a:cxn>
                <a:cxn ang="0">
                  <a:pos x="229" y="182"/>
                </a:cxn>
                <a:cxn ang="0">
                  <a:pos x="246" y="160"/>
                </a:cxn>
                <a:cxn ang="0">
                  <a:pos x="259" y="138"/>
                </a:cxn>
                <a:cxn ang="0">
                  <a:pos x="269" y="113"/>
                </a:cxn>
                <a:cxn ang="0">
                  <a:pos x="273" y="89"/>
                </a:cxn>
                <a:cxn ang="0">
                  <a:pos x="271" y="67"/>
                </a:cxn>
                <a:cxn ang="0">
                  <a:pos x="263" y="46"/>
                </a:cxn>
                <a:cxn ang="0">
                  <a:pos x="253" y="30"/>
                </a:cxn>
                <a:cxn ang="0">
                  <a:pos x="237" y="16"/>
                </a:cxn>
                <a:cxn ang="0">
                  <a:pos x="218" y="7"/>
                </a:cxn>
                <a:cxn ang="0">
                  <a:pos x="195" y="1"/>
                </a:cxn>
                <a:cxn ang="0">
                  <a:pos x="169" y="0"/>
                </a:cxn>
                <a:cxn ang="0">
                  <a:pos x="141" y="5"/>
                </a:cxn>
                <a:cxn ang="0">
                  <a:pos x="114" y="13"/>
                </a:cxn>
                <a:cxn ang="0">
                  <a:pos x="89" y="25"/>
                </a:cxn>
                <a:cxn ang="0">
                  <a:pos x="66" y="41"/>
                </a:cxn>
                <a:cxn ang="0">
                  <a:pos x="45" y="60"/>
                </a:cxn>
                <a:cxn ang="0">
                  <a:pos x="28" y="82"/>
                </a:cxn>
                <a:cxn ang="0">
                  <a:pos x="13" y="104"/>
                </a:cxn>
                <a:cxn ang="0">
                  <a:pos x="4" y="129"/>
                </a:cxn>
                <a:cxn ang="0">
                  <a:pos x="0" y="153"/>
                </a:cxn>
                <a:cxn ang="0">
                  <a:pos x="2" y="175"/>
                </a:cxn>
                <a:cxn ang="0">
                  <a:pos x="9" y="195"/>
                </a:cxn>
                <a:cxn ang="0">
                  <a:pos x="21" y="212"/>
                </a:cxn>
                <a:cxn ang="0">
                  <a:pos x="36" y="225"/>
                </a:cxn>
                <a:cxn ang="0">
                  <a:pos x="56" y="235"/>
                </a:cxn>
                <a:cxn ang="0">
                  <a:pos x="78" y="240"/>
                </a:cxn>
                <a:cxn ang="0">
                  <a:pos x="105" y="242"/>
                </a:cxn>
              </a:cxnLst>
              <a:rect l="0" t="0" r="r" b="b"/>
              <a:pathLst>
                <a:path w="273" h="242">
                  <a:moveTo>
                    <a:pt x="105" y="242"/>
                  </a:moveTo>
                  <a:lnTo>
                    <a:pt x="132" y="237"/>
                  </a:lnTo>
                  <a:lnTo>
                    <a:pt x="158" y="229"/>
                  </a:lnTo>
                  <a:lnTo>
                    <a:pt x="183" y="217"/>
                  </a:lnTo>
                  <a:lnTo>
                    <a:pt x="207" y="201"/>
                  </a:lnTo>
                  <a:lnTo>
                    <a:pt x="229" y="182"/>
                  </a:lnTo>
                  <a:lnTo>
                    <a:pt x="246" y="160"/>
                  </a:lnTo>
                  <a:lnTo>
                    <a:pt x="259" y="138"/>
                  </a:lnTo>
                  <a:lnTo>
                    <a:pt x="269" y="113"/>
                  </a:lnTo>
                  <a:lnTo>
                    <a:pt x="273" y="89"/>
                  </a:lnTo>
                  <a:lnTo>
                    <a:pt x="271" y="67"/>
                  </a:lnTo>
                  <a:lnTo>
                    <a:pt x="263" y="46"/>
                  </a:lnTo>
                  <a:lnTo>
                    <a:pt x="253" y="30"/>
                  </a:lnTo>
                  <a:lnTo>
                    <a:pt x="237" y="16"/>
                  </a:lnTo>
                  <a:lnTo>
                    <a:pt x="218" y="7"/>
                  </a:lnTo>
                  <a:lnTo>
                    <a:pt x="195" y="1"/>
                  </a:lnTo>
                  <a:lnTo>
                    <a:pt x="169" y="0"/>
                  </a:lnTo>
                  <a:lnTo>
                    <a:pt x="141" y="5"/>
                  </a:lnTo>
                  <a:lnTo>
                    <a:pt x="114" y="13"/>
                  </a:lnTo>
                  <a:lnTo>
                    <a:pt x="89" y="25"/>
                  </a:lnTo>
                  <a:lnTo>
                    <a:pt x="66" y="41"/>
                  </a:lnTo>
                  <a:lnTo>
                    <a:pt x="45" y="60"/>
                  </a:lnTo>
                  <a:lnTo>
                    <a:pt x="28" y="82"/>
                  </a:lnTo>
                  <a:lnTo>
                    <a:pt x="13" y="104"/>
                  </a:lnTo>
                  <a:lnTo>
                    <a:pt x="4" y="129"/>
                  </a:lnTo>
                  <a:lnTo>
                    <a:pt x="0" y="153"/>
                  </a:lnTo>
                  <a:lnTo>
                    <a:pt x="2" y="175"/>
                  </a:lnTo>
                  <a:lnTo>
                    <a:pt x="9" y="195"/>
                  </a:lnTo>
                  <a:lnTo>
                    <a:pt x="21" y="212"/>
                  </a:lnTo>
                  <a:lnTo>
                    <a:pt x="36" y="225"/>
                  </a:lnTo>
                  <a:lnTo>
                    <a:pt x="56" y="235"/>
                  </a:lnTo>
                  <a:lnTo>
                    <a:pt x="78" y="240"/>
                  </a:lnTo>
                  <a:lnTo>
                    <a:pt x="105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7" name="Freeform 873"/>
            <p:cNvSpPr>
              <a:spLocks/>
            </p:cNvSpPr>
            <p:nvPr/>
          </p:nvSpPr>
          <p:spPr bwMode="auto">
            <a:xfrm>
              <a:off x="2643" y="2850"/>
              <a:ext cx="32" cy="42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45" y="82"/>
                </a:cxn>
                <a:cxn ang="0">
                  <a:pos x="54" y="80"/>
                </a:cxn>
                <a:cxn ang="0">
                  <a:pos x="64" y="75"/>
                </a:cxn>
                <a:cxn ang="0">
                  <a:pos x="72" y="69"/>
                </a:cxn>
                <a:cxn ang="0">
                  <a:pos x="80" y="63"/>
                </a:cxn>
                <a:cxn ang="0">
                  <a:pos x="85" y="55"/>
                </a:cxn>
                <a:cxn ang="0">
                  <a:pos x="90" y="48"/>
                </a:cxn>
                <a:cxn ang="0">
                  <a:pos x="93" y="39"/>
                </a:cxn>
                <a:cxn ang="0">
                  <a:pos x="94" y="31"/>
                </a:cxn>
                <a:cxn ang="0">
                  <a:pos x="94" y="23"/>
                </a:cxn>
                <a:cxn ang="0">
                  <a:pos x="92" y="16"/>
                </a:cxn>
                <a:cxn ang="0">
                  <a:pos x="88" y="10"/>
                </a:cxn>
                <a:cxn ang="0">
                  <a:pos x="82" y="5"/>
                </a:cxn>
                <a:cxn ang="0">
                  <a:pos x="76" y="2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9" y="1"/>
                </a:cxn>
                <a:cxn ang="0">
                  <a:pos x="40" y="4"/>
                </a:cxn>
                <a:cxn ang="0">
                  <a:pos x="31" y="8"/>
                </a:cxn>
                <a:cxn ang="0">
                  <a:pos x="23" y="14"/>
                </a:cxn>
                <a:cxn ang="0">
                  <a:pos x="16" y="20"/>
                </a:cxn>
                <a:cxn ang="0">
                  <a:pos x="9" y="28"/>
                </a:cxn>
                <a:cxn ang="0">
                  <a:pos x="5" y="36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3" y="68"/>
                </a:cxn>
                <a:cxn ang="0">
                  <a:pos x="7" y="74"/>
                </a:cxn>
                <a:cxn ang="0">
                  <a:pos x="12" y="79"/>
                </a:cxn>
                <a:cxn ang="0">
                  <a:pos x="19" y="82"/>
                </a:cxn>
                <a:cxn ang="0">
                  <a:pos x="27" y="84"/>
                </a:cxn>
                <a:cxn ang="0">
                  <a:pos x="36" y="84"/>
                </a:cxn>
              </a:cxnLst>
              <a:rect l="0" t="0" r="r" b="b"/>
              <a:pathLst>
                <a:path w="94" h="84">
                  <a:moveTo>
                    <a:pt x="36" y="84"/>
                  </a:moveTo>
                  <a:lnTo>
                    <a:pt x="45" y="82"/>
                  </a:lnTo>
                  <a:lnTo>
                    <a:pt x="54" y="80"/>
                  </a:lnTo>
                  <a:lnTo>
                    <a:pt x="64" y="75"/>
                  </a:lnTo>
                  <a:lnTo>
                    <a:pt x="72" y="69"/>
                  </a:lnTo>
                  <a:lnTo>
                    <a:pt x="80" y="63"/>
                  </a:lnTo>
                  <a:lnTo>
                    <a:pt x="85" y="55"/>
                  </a:lnTo>
                  <a:lnTo>
                    <a:pt x="90" y="48"/>
                  </a:lnTo>
                  <a:lnTo>
                    <a:pt x="93" y="39"/>
                  </a:lnTo>
                  <a:lnTo>
                    <a:pt x="94" y="31"/>
                  </a:lnTo>
                  <a:lnTo>
                    <a:pt x="94" y="23"/>
                  </a:lnTo>
                  <a:lnTo>
                    <a:pt x="92" y="16"/>
                  </a:lnTo>
                  <a:lnTo>
                    <a:pt x="88" y="10"/>
                  </a:lnTo>
                  <a:lnTo>
                    <a:pt x="82" y="5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40" y="4"/>
                  </a:lnTo>
                  <a:lnTo>
                    <a:pt x="31" y="8"/>
                  </a:lnTo>
                  <a:lnTo>
                    <a:pt x="23" y="14"/>
                  </a:lnTo>
                  <a:lnTo>
                    <a:pt x="16" y="20"/>
                  </a:lnTo>
                  <a:lnTo>
                    <a:pt x="9" y="28"/>
                  </a:lnTo>
                  <a:lnTo>
                    <a:pt x="5" y="36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3" y="68"/>
                  </a:lnTo>
                  <a:lnTo>
                    <a:pt x="7" y="74"/>
                  </a:lnTo>
                  <a:lnTo>
                    <a:pt x="12" y="79"/>
                  </a:lnTo>
                  <a:lnTo>
                    <a:pt x="19" y="82"/>
                  </a:lnTo>
                  <a:lnTo>
                    <a:pt x="27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8" name="Freeform 874"/>
            <p:cNvSpPr>
              <a:spLocks/>
            </p:cNvSpPr>
            <p:nvPr/>
          </p:nvSpPr>
          <p:spPr bwMode="auto">
            <a:xfrm>
              <a:off x="2484" y="2651"/>
              <a:ext cx="108" cy="130"/>
            </a:xfrm>
            <a:custGeom>
              <a:avLst/>
              <a:gdLst/>
              <a:ahLst/>
              <a:cxnLst>
                <a:cxn ang="0">
                  <a:pos x="138" y="2"/>
                </a:cxn>
                <a:cxn ang="0">
                  <a:pos x="163" y="1"/>
                </a:cxn>
                <a:cxn ang="0">
                  <a:pos x="195" y="1"/>
                </a:cxn>
                <a:cxn ang="0">
                  <a:pos x="219" y="4"/>
                </a:cxn>
                <a:cxn ang="0">
                  <a:pos x="227" y="21"/>
                </a:cxn>
                <a:cxn ang="0">
                  <a:pos x="227" y="73"/>
                </a:cxn>
                <a:cxn ang="0">
                  <a:pos x="227" y="93"/>
                </a:cxn>
                <a:cxn ang="0">
                  <a:pos x="253" y="96"/>
                </a:cxn>
                <a:cxn ang="0">
                  <a:pos x="288" y="96"/>
                </a:cxn>
                <a:cxn ang="0">
                  <a:pos x="316" y="98"/>
                </a:cxn>
                <a:cxn ang="0">
                  <a:pos x="326" y="115"/>
                </a:cxn>
                <a:cxn ang="0">
                  <a:pos x="320" y="168"/>
                </a:cxn>
                <a:cxn ang="0">
                  <a:pos x="307" y="180"/>
                </a:cxn>
                <a:cxn ang="0">
                  <a:pos x="278" y="178"/>
                </a:cxn>
                <a:cxn ang="0">
                  <a:pos x="243" y="177"/>
                </a:cxn>
                <a:cxn ang="0">
                  <a:pos x="215" y="178"/>
                </a:cxn>
                <a:cxn ang="0">
                  <a:pos x="206" y="195"/>
                </a:cxn>
                <a:cxn ang="0">
                  <a:pos x="199" y="248"/>
                </a:cxn>
                <a:cxn ang="0">
                  <a:pos x="194" y="259"/>
                </a:cxn>
                <a:cxn ang="0">
                  <a:pos x="166" y="259"/>
                </a:cxn>
                <a:cxn ang="0">
                  <a:pos x="129" y="258"/>
                </a:cxn>
                <a:cxn ang="0">
                  <a:pos x="99" y="257"/>
                </a:cxn>
                <a:cxn ang="0">
                  <a:pos x="93" y="241"/>
                </a:cxn>
                <a:cxn ang="0">
                  <a:pos x="106" y="189"/>
                </a:cxn>
                <a:cxn ang="0">
                  <a:pos x="101" y="175"/>
                </a:cxn>
                <a:cxn ang="0">
                  <a:pos x="73" y="173"/>
                </a:cxn>
                <a:cxn ang="0">
                  <a:pos x="38" y="169"/>
                </a:cxn>
                <a:cxn ang="0">
                  <a:pos x="10" y="167"/>
                </a:cxn>
                <a:cxn ang="0">
                  <a:pos x="0" y="153"/>
                </a:cxn>
                <a:cxn ang="0">
                  <a:pos x="5" y="101"/>
                </a:cxn>
                <a:cxn ang="0">
                  <a:pos x="17" y="87"/>
                </a:cxn>
                <a:cxn ang="0">
                  <a:pos x="43" y="88"/>
                </a:cxn>
                <a:cxn ang="0">
                  <a:pos x="78" y="90"/>
                </a:cxn>
                <a:cxn ang="0">
                  <a:pos x="106" y="91"/>
                </a:cxn>
                <a:cxn ang="0">
                  <a:pos x="117" y="76"/>
                </a:cxn>
                <a:cxn ang="0">
                  <a:pos x="125" y="19"/>
                </a:cxn>
              </a:cxnLst>
              <a:rect l="0" t="0" r="r" b="b"/>
              <a:pathLst>
                <a:path w="326" h="259">
                  <a:moveTo>
                    <a:pt x="131" y="4"/>
                  </a:moveTo>
                  <a:lnTo>
                    <a:pt x="138" y="2"/>
                  </a:lnTo>
                  <a:lnTo>
                    <a:pt x="149" y="1"/>
                  </a:lnTo>
                  <a:lnTo>
                    <a:pt x="163" y="1"/>
                  </a:lnTo>
                  <a:lnTo>
                    <a:pt x="179" y="0"/>
                  </a:lnTo>
                  <a:lnTo>
                    <a:pt x="195" y="1"/>
                  </a:lnTo>
                  <a:lnTo>
                    <a:pt x="209" y="2"/>
                  </a:lnTo>
                  <a:lnTo>
                    <a:pt x="219" y="4"/>
                  </a:lnTo>
                  <a:lnTo>
                    <a:pt x="225" y="6"/>
                  </a:lnTo>
                  <a:lnTo>
                    <a:pt x="227" y="21"/>
                  </a:lnTo>
                  <a:lnTo>
                    <a:pt x="229" y="46"/>
                  </a:lnTo>
                  <a:lnTo>
                    <a:pt x="227" y="73"/>
                  </a:lnTo>
                  <a:lnTo>
                    <a:pt x="225" y="90"/>
                  </a:lnTo>
                  <a:lnTo>
                    <a:pt x="227" y="93"/>
                  </a:lnTo>
                  <a:lnTo>
                    <a:pt x="238" y="95"/>
                  </a:lnTo>
                  <a:lnTo>
                    <a:pt x="253" y="96"/>
                  </a:lnTo>
                  <a:lnTo>
                    <a:pt x="270" y="96"/>
                  </a:lnTo>
                  <a:lnTo>
                    <a:pt x="288" y="96"/>
                  </a:lnTo>
                  <a:lnTo>
                    <a:pt x="304" y="98"/>
                  </a:lnTo>
                  <a:lnTo>
                    <a:pt x="316" y="98"/>
                  </a:lnTo>
                  <a:lnTo>
                    <a:pt x="323" y="100"/>
                  </a:lnTo>
                  <a:lnTo>
                    <a:pt x="326" y="115"/>
                  </a:lnTo>
                  <a:lnTo>
                    <a:pt x="324" y="141"/>
                  </a:lnTo>
                  <a:lnTo>
                    <a:pt x="320" y="168"/>
                  </a:lnTo>
                  <a:lnTo>
                    <a:pt x="314" y="180"/>
                  </a:lnTo>
                  <a:lnTo>
                    <a:pt x="307" y="180"/>
                  </a:lnTo>
                  <a:lnTo>
                    <a:pt x="294" y="179"/>
                  </a:lnTo>
                  <a:lnTo>
                    <a:pt x="278" y="178"/>
                  </a:lnTo>
                  <a:lnTo>
                    <a:pt x="261" y="178"/>
                  </a:lnTo>
                  <a:lnTo>
                    <a:pt x="243" y="177"/>
                  </a:lnTo>
                  <a:lnTo>
                    <a:pt x="227" y="177"/>
                  </a:lnTo>
                  <a:lnTo>
                    <a:pt x="215" y="178"/>
                  </a:lnTo>
                  <a:lnTo>
                    <a:pt x="210" y="180"/>
                  </a:lnTo>
                  <a:lnTo>
                    <a:pt x="206" y="195"/>
                  </a:lnTo>
                  <a:lnTo>
                    <a:pt x="202" y="222"/>
                  </a:lnTo>
                  <a:lnTo>
                    <a:pt x="199" y="248"/>
                  </a:lnTo>
                  <a:lnTo>
                    <a:pt x="198" y="259"/>
                  </a:lnTo>
                  <a:lnTo>
                    <a:pt x="194" y="259"/>
                  </a:lnTo>
                  <a:lnTo>
                    <a:pt x="182" y="259"/>
                  </a:lnTo>
                  <a:lnTo>
                    <a:pt x="166" y="259"/>
                  </a:lnTo>
                  <a:lnTo>
                    <a:pt x="147" y="259"/>
                  </a:lnTo>
                  <a:lnTo>
                    <a:pt x="129" y="258"/>
                  </a:lnTo>
                  <a:lnTo>
                    <a:pt x="111" y="258"/>
                  </a:lnTo>
                  <a:lnTo>
                    <a:pt x="99" y="257"/>
                  </a:lnTo>
                  <a:lnTo>
                    <a:pt x="93" y="255"/>
                  </a:lnTo>
                  <a:lnTo>
                    <a:pt x="93" y="241"/>
                  </a:lnTo>
                  <a:lnTo>
                    <a:pt x="99" y="214"/>
                  </a:lnTo>
                  <a:lnTo>
                    <a:pt x="106" y="189"/>
                  </a:lnTo>
                  <a:lnTo>
                    <a:pt x="106" y="176"/>
                  </a:lnTo>
                  <a:lnTo>
                    <a:pt x="101" y="175"/>
                  </a:lnTo>
                  <a:lnTo>
                    <a:pt x="89" y="174"/>
                  </a:lnTo>
                  <a:lnTo>
                    <a:pt x="73" y="173"/>
                  </a:lnTo>
                  <a:lnTo>
                    <a:pt x="55" y="170"/>
                  </a:lnTo>
                  <a:lnTo>
                    <a:pt x="38" y="169"/>
                  </a:lnTo>
                  <a:lnTo>
                    <a:pt x="22" y="168"/>
                  </a:lnTo>
                  <a:lnTo>
                    <a:pt x="10" y="167"/>
                  </a:lnTo>
                  <a:lnTo>
                    <a:pt x="4" y="166"/>
                  </a:lnTo>
                  <a:lnTo>
                    <a:pt x="0" y="153"/>
                  </a:lnTo>
                  <a:lnTo>
                    <a:pt x="1" y="128"/>
                  </a:lnTo>
                  <a:lnTo>
                    <a:pt x="5" y="101"/>
                  </a:lnTo>
                  <a:lnTo>
                    <a:pt x="10" y="88"/>
                  </a:lnTo>
                  <a:lnTo>
                    <a:pt x="17" y="87"/>
                  </a:lnTo>
                  <a:lnTo>
                    <a:pt x="29" y="87"/>
                  </a:lnTo>
                  <a:lnTo>
                    <a:pt x="43" y="88"/>
                  </a:lnTo>
                  <a:lnTo>
                    <a:pt x="61" y="89"/>
                  </a:lnTo>
                  <a:lnTo>
                    <a:pt x="78" y="90"/>
                  </a:lnTo>
                  <a:lnTo>
                    <a:pt x="94" y="90"/>
                  </a:lnTo>
                  <a:lnTo>
                    <a:pt x="106" y="91"/>
                  </a:lnTo>
                  <a:lnTo>
                    <a:pt x="111" y="90"/>
                  </a:lnTo>
                  <a:lnTo>
                    <a:pt x="117" y="76"/>
                  </a:lnTo>
                  <a:lnTo>
                    <a:pt x="121" y="48"/>
                  </a:lnTo>
                  <a:lnTo>
                    <a:pt x="125" y="19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B2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9" name="Freeform 875"/>
            <p:cNvSpPr>
              <a:spLocks/>
            </p:cNvSpPr>
            <p:nvPr/>
          </p:nvSpPr>
          <p:spPr bwMode="auto">
            <a:xfrm>
              <a:off x="2627" y="2634"/>
              <a:ext cx="54" cy="85"/>
            </a:xfrm>
            <a:custGeom>
              <a:avLst/>
              <a:gdLst/>
              <a:ahLst/>
              <a:cxnLst>
                <a:cxn ang="0">
                  <a:pos x="99" y="7"/>
                </a:cxn>
                <a:cxn ang="0">
                  <a:pos x="107" y="18"/>
                </a:cxn>
                <a:cxn ang="0">
                  <a:pos x="117" y="37"/>
                </a:cxn>
                <a:cxn ang="0">
                  <a:pos x="127" y="62"/>
                </a:cxn>
                <a:cxn ang="0">
                  <a:pos x="138" y="90"/>
                </a:cxn>
                <a:cxn ang="0">
                  <a:pos x="147" y="118"/>
                </a:cxn>
                <a:cxn ang="0">
                  <a:pos x="155" y="141"/>
                </a:cxn>
                <a:cxn ang="0">
                  <a:pos x="161" y="157"/>
                </a:cxn>
                <a:cxn ang="0">
                  <a:pos x="162" y="165"/>
                </a:cxn>
                <a:cxn ang="0">
                  <a:pos x="159" y="168"/>
                </a:cxn>
                <a:cxn ang="0">
                  <a:pos x="154" y="169"/>
                </a:cxn>
                <a:cxn ang="0">
                  <a:pos x="146" y="169"/>
                </a:cxn>
                <a:cxn ang="0">
                  <a:pos x="137" y="167"/>
                </a:cxn>
                <a:cxn ang="0">
                  <a:pos x="126" y="165"/>
                </a:cxn>
                <a:cxn ang="0">
                  <a:pos x="115" y="160"/>
                </a:cxn>
                <a:cxn ang="0">
                  <a:pos x="102" y="156"/>
                </a:cxn>
                <a:cxn ang="0">
                  <a:pos x="90" y="151"/>
                </a:cxn>
                <a:cxn ang="0">
                  <a:pos x="84" y="150"/>
                </a:cxn>
                <a:cxn ang="0">
                  <a:pos x="73" y="149"/>
                </a:cxn>
                <a:cxn ang="0">
                  <a:pos x="60" y="149"/>
                </a:cxn>
                <a:cxn ang="0">
                  <a:pos x="44" y="149"/>
                </a:cxn>
                <a:cxn ang="0">
                  <a:pos x="28" y="149"/>
                </a:cxn>
                <a:cxn ang="0">
                  <a:pos x="14" y="148"/>
                </a:cxn>
                <a:cxn ang="0">
                  <a:pos x="5" y="147"/>
                </a:cxn>
                <a:cxn ang="0">
                  <a:pos x="1" y="143"/>
                </a:cxn>
                <a:cxn ang="0">
                  <a:pos x="0" y="117"/>
                </a:cxn>
                <a:cxn ang="0">
                  <a:pos x="0" y="68"/>
                </a:cxn>
                <a:cxn ang="0">
                  <a:pos x="2" y="21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1"/>
                </a:cxn>
                <a:cxn ang="0">
                  <a:pos x="82" y="2"/>
                </a:cxn>
                <a:cxn ang="0">
                  <a:pos x="93" y="4"/>
                </a:cxn>
                <a:cxn ang="0">
                  <a:pos x="99" y="7"/>
                </a:cxn>
              </a:cxnLst>
              <a:rect l="0" t="0" r="r" b="b"/>
              <a:pathLst>
                <a:path w="162" h="169">
                  <a:moveTo>
                    <a:pt x="99" y="7"/>
                  </a:moveTo>
                  <a:lnTo>
                    <a:pt x="107" y="18"/>
                  </a:lnTo>
                  <a:lnTo>
                    <a:pt x="117" y="37"/>
                  </a:lnTo>
                  <a:lnTo>
                    <a:pt x="127" y="62"/>
                  </a:lnTo>
                  <a:lnTo>
                    <a:pt x="138" y="90"/>
                  </a:lnTo>
                  <a:lnTo>
                    <a:pt x="147" y="118"/>
                  </a:lnTo>
                  <a:lnTo>
                    <a:pt x="155" y="141"/>
                  </a:lnTo>
                  <a:lnTo>
                    <a:pt x="161" y="157"/>
                  </a:lnTo>
                  <a:lnTo>
                    <a:pt x="162" y="165"/>
                  </a:lnTo>
                  <a:lnTo>
                    <a:pt x="159" y="168"/>
                  </a:lnTo>
                  <a:lnTo>
                    <a:pt x="154" y="169"/>
                  </a:lnTo>
                  <a:lnTo>
                    <a:pt x="146" y="169"/>
                  </a:lnTo>
                  <a:lnTo>
                    <a:pt x="137" y="167"/>
                  </a:lnTo>
                  <a:lnTo>
                    <a:pt x="126" y="165"/>
                  </a:lnTo>
                  <a:lnTo>
                    <a:pt x="115" y="160"/>
                  </a:lnTo>
                  <a:lnTo>
                    <a:pt x="102" y="156"/>
                  </a:lnTo>
                  <a:lnTo>
                    <a:pt x="90" y="151"/>
                  </a:lnTo>
                  <a:lnTo>
                    <a:pt x="84" y="150"/>
                  </a:lnTo>
                  <a:lnTo>
                    <a:pt x="73" y="149"/>
                  </a:lnTo>
                  <a:lnTo>
                    <a:pt x="60" y="149"/>
                  </a:lnTo>
                  <a:lnTo>
                    <a:pt x="44" y="149"/>
                  </a:lnTo>
                  <a:lnTo>
                    <a:pt x="28" y="149"/>
                  </a:lnTo>
                  <a:lnTo>
                    <a:pt x="14" y="148"/>
                  </a:lnTo>
                  <a:lnTo>
                    <a:pt x="5" y="147"/>
                  </a:lnTo>
                  <a:lnTo>
                    <a:pt x="1" y="143"/>
                  </a:lnTo>
                  <a:lnTo>
                    <a:pt x="0" y="117"/>
                  </a:lnTo>
                  <a:lnTo>
                    <a:pt x="0" y="68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0" y="1"/>
                  </a:lnTo>
                  <a:lnTo>
                    <a:pt x="82" y="2"/>
                  </a:lnTo>
                  <a:lnTo>
                    <a:pt x="93" y="4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0" name="Freeform 876"/>
            <p:cNvSpPr>
              <a:spLocks/>
            </p:cNvSpPr>
            <p:nvPr/>
          </p:nvSpPr>
          <p:spPr bwMode="auto">
            <a:xfrm>
              <a:off x="2634" y="2646"/>
              <a:ext cx="38" cy="60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8"/>
                </a:cxn>
                <a:cxn ang="0">
                  <a:pos x="70" y="23"/>
                </a:cxn>
                <a:cxn ang="0">
                  <a:pos x="77" y="41"/>
                </a:cxn>
                <a:cxn ang="0">
                  <a:pos x="77" y="54"/>
                </a:cxn>
                <a:cxn ang="0">
                  <a:pos x="77" y="59"/>
                </a:cxn>
                <a:cxn ang="0">
                  <a:pos x="79" y="68"/>
                </a:cxn>
                <a:cxn ang="0">
                  <a:pos x="85" y="77"/>
                </a:cxn>
                <a:cxn ang="0">
                  <a:pos x="93" y="88"/>
                </a:cxn>
                <a:cxn ang="0">
                  <a:pos x="99" y="98"/>
                </a:cxn>
                <a:cxn ang="0">
                  <a:pos x="107" y="107"/>
                </a:cxn>
                <a:cxn ang="0">
                  <a:pos x="113" y="115"/>
                </a:cxn>
                <a:cxn ang="0">
                  <a:pos x="115" y="120"/>
                </a:cxn>
                <a:cxn ang="0">
                  <a:pos x="113" y="119"/>
                </a:cxn>
                <a:cxn ang="0">
                  <a:pos x="109" y="118"/>
                </a:cxn>
                <a:cxn ang="0">
                  <a:pos x="103" y="116"/>
                </a:cxn>
                <a:cxn ang="0">
                  <a:pos x="98" y="114"/>
                </a:cxn>
                <a:cxn ang="0">
                  <a:pos x="91" y="112"/>
                </a:cxn>
                <a:cxn ang="0">
                  <a:pos x="83" y="110"/>
                </a:cxn>
                <a:cxn ang="0">
                  <a:pos x="75" y="109"/>
                </a:cxn>
                <a:cxn ang="0">
                  <a:pos x="68" y="106"/>
                </a:cxn>
                <a:cxn ang="0">
                  <a:pos x="57" y="106"/>
                </a:cxn>
                <a:cxn ang="0">
                  <a:pos x="46" y="105"/>
                </a:cxn>
                <a:cxn ang="0">
                  <a:pos x="37" y="105"/>
                </a:cxn>
                <a:cxn ang="0">
                  <a:pos x="26" y="104"/>
                </a:cxn>
                <a:cxn ang="0">
                  <a:pos x="18" y="104"/>
                </a:cxn>
                <a:cxn ang="0">
                  <a:pos x="10" y="103"/>
                </a:cxn>
                <a:cxn ang="0">
                  <a:pos x="5" y="104"/>
                </a:cxn>
                <a:cxn ang="0">
                  <a:pos x="1" y="104"/>
                </a:cxn>
                <a:cxn ang="0">
                  <a:pos x="0" y="84"/>
                </a:cxn>
                <a:cxn ang="0">
                  <a:pos x="0" y="52"/>
                </a:cxn>
                <a:cxn ang="0">
                  <a:pos x="1" y="21"/>
                </a:cxn>
                <a:cxn ang="0">
                  <a:pos x="2" y="2"/>
                </a:cxn>
                <a:cxn ang="0">
                  <a:pos x="8" y="1"/>
                </a:cxn>
                <a:cxn ang="0">
                  <a:pos x="16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4" y="2"/>
                </a:cxn>
              </a:cxnLst>
              <a:rect l="0" t="0" r="r" b="b"/>
              <a:pathLst>
                <a:path w="115" h="120">
                  <a:moveTo>
                    <a:pt x="64" y="2"/>
                  </a:moveTo>
                  <a:lnTo>
                    <a:pt x="64" y="8"/>
                  </a:lnTo>
                  <a:lnTo>
                    <a:pt x="70" y="23"/>
                  </a:lnTo>
                  <a:lnTo>
                    <a:pt x="77" y="41"/>
                  </a:lnTo>
                  <a:lnTo>
                    <a:pt x="77" y="54"/>
                  </a:lnTo>
                  <a:lnTo>
                    <a:pt x="77" y="59"/>
                  </a:lnTo>
                  <a:lnTo>
                    <a:pt x="79" y="68"/>
                  </a:lnTo>
                  <a:lnTo>
                    <a:pt x="85" y="77"/>
                  </a:lnTo>
                  <a:lnTo>
                    <a:pt x="93" y="88"/>
                  </a:lnTo>
                  <a:lnTo>
                    <a:pt x="99" y="98"/>
                  </a:lnTo>
                  <a:lnTo>
                    <a:pt x="107" y="107"/>
                  </a:lnTo>
                  <a:lnTo>
                    <a:pt x="113" y="115"/>
                  </a:lnTo>
                  <a:lnTo>
                    <a:pt x="115" y="120"/>
                  </a:lnTo>
                  <a:lnTo>
                    <a:pt x="113" y="119"/>
                  </a:lnTo>
                  <a:lnTo>
                    <a:pt x="109" y="118"/>
                  </a:lnTo>
                  <a:lnTo>
                    <a:pt x="103" y="116"/>
                  </a:lnTo>
                  <a:lnTo>
                    <a:pt x="98" y="114"/>
                  </a:lnTo>
                  <a:lnTo>
                    <a:pt x="91" y="112"/>
                  </a:lnTo>
                  <a:lnTo>
                    <a:pt x="83" y="110"/>
                  </a:lnTo>
                  <a:lnTo>
                    <a:pt x="75" y="109"/>
                  </a:lnTo>
                  <a:lnTo>
                    <a:pt x="68" y="106"/>
                  </a:lnTo>
                  <a:lnTo>
                    <a:pt x="57" y="106"/>
                  </a:lnTo>
                  <a:lnTo>
                    <a:pt x="46" y="105"/>
                  </a:lnTo>
                  <a:lnTo>
                    <a:pt x="37" y="105"/>
                  </a:lnTo>
                  <a:lnTo>
                    <a:pt x="26" y="104"/>
                  </a:lnTo>
                  <a:lnTo>
                    <a:pt x="18" y="104"/>
                  </a:lnTo>
                  <a:lnTo>
                    <a:pt x="10" y="103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84"/>
                  </a:lnTo>
                  <a:lnTo>
                    <a:pt x="0" y="52"/>
                  </a:lnTo>
                  <a:lnTo>
                    <a:pt x="1" y="21"/>
                  </a:lnTo>
                  <a:lnTo>
                    <a:pt x="2" y="2"/>
                  </a:lnTo>
                  <a:lnTo>
                    <a:pt x="8" y="1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1" name="Freeform 877"/>
            <p:cNvSpPr>
              <a:spLocks/>
            </p:cNvSpPr>
            <p:nvPr/>
          </p:nvSpPr>
          <p:spPr bwMode="auto">
            <a:xfrm>
              <a:off x="2583" y="2559"/>
              <a:ext cx="43" cy="3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1" y="57"/>
                </a:cxn>
                <a:cxn ang="0">
                  <a:pos x="25" y="57"/>
                </a:cxn>
                <a:cxn ang="0">
                  <a:pos x="43" y="57"/>
                </a:cxn>
                <a:cxn ang="0">
                  <a:pos x="61" y="57"/>
                </a:cxn>
                <a:cxn ang="0">
                  <a:pos x="81" y="58"/>
                </a:cxn>
                <a:cxn ang="0">
                  <a:pos x="99" y="59"/>
                </a:cxn>
                <a:cxn ang="0">
                  <a:pos x="113" y="61"/>
                </a:cxn>
                <a:cxn ang="0">
                  <a:pos x="125" y="64"/>
                </a:cxn>
                <a:cxn ang="0">
                  <a:pos x="128" y="39"/>
                </a:cxn>
                <a:cxn ang="0">
                  <a:pos x="117" y="20"/>
                </a:cxn>
                <a:cxn ang="0">
                  <a:pos x="97" y="6"/>
                </a:cxn>
                <a:cxn ang="0">
                  <a:pos x="72" y="0"/>
                </a:cxn>
                <a:cxn ang="0">
                  <a:pos x="45" y="0"/>
                </a:cxn>
                <a:cxn ang="0">
                  <a:pos x="21" y="9"/>
                </a:cxn>
                <a:cxn ang="0">
                  <a:pos x="5" y="28"/>
                </a:cxn>
                <a:cxn ang="0">
                  <a:pos x="0" y="58"/>
                </a:cxn>
              </a:cxnLst>
              <a:rect l="0" t="0" r="r" b="b"/>
              <a:pathLst>
                <a:path w="128" h="64">
                  <a:moveTo>
                    <a:pt x="0" y="58"/>
                  </a:moveTo>
                  <a:lnTo>
                    <a:pt x="11" y="57"/>
                  </a:lnTo>
                  <a:lnTo>
                    <a:pt x="25" y="57"/>
                  </a:lnTo>
                  <a:lnTo>
                    <a:pt x="43" y="57"/>
                  </a:lnTo>
                  <a:lnTo>
                    <a:pt x="61" y="57"/>
                  </a:lnTo>
                  <a:lnTo>
                    <a:pt x="81" y="58"/>
                  </a:lnTo>
                  <a:lnTo>
                    <a:pt x="99" y="59"/>
                  </a:lnTo>
                  <a:lnTo>
                    <a:pt x="113" y="61"/>
                  </a:lnTo>
                  <a:lnTo>
                    <a:pt x="125" y="64"/>
                  </a:lnTo>
                  <a:lnTo>
                    <a:pt x="128" y="39"/>
                  </a:lnTo>
                  <a:lnTo>
                    <a:pt x="117" y="20"/>
                  </a:lnTo>
                  <a:lnTo>
                    <a:pt x="97" y="6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21" y="9"/>
                  </a:lnTo>
                  <a:lnTo>
                    <a:pt x="5" y="2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2" name="Freeform 878"/>
            <p:cNvSpPr>
              <a:spLocks/>
            </p:cNvSpPr>
            <p:nvPr/>
          </p:nvSpPr>
          <p:spPr bwMode="auto">
            <a:xfrm>
              <a:off x="2237" y="2811"/>
              <a:ext cx="94" cy="30"/>
            </a:xfrm>
            <a:custGeom>
              <a:avLst/>
              <a:gdLst/>
              <a:ahLst/>
              <a:cxnLst>
                <a:cxn ang="0">
                  <a:pos x="275" y="38"/>
                </a:cxn>
                <a:cxn ang="0">
                  <a:pos x="280" y="43"/>
                </a:cxn>
                <a:cxn ang="0">
                  <a:pos x="279" y="51"/>
                </a:cxn>
                <a:cxn ang="0">
                  <a:pos x="274" y="57"/>
                </a:cxn>
                <a:cxn ang="0">
                  <a:pos x="263" y="60"/>
                </a:cxn>
                <a:cxn ang="0">
                  <a:pos x="254" y="60"/>
                </a:cxn>
                <a:cxn ang="0">
                  <a:pos x="242" y="59"/>
                </a:cxn>
                <a:cxn ang="0">
                  <a:pos x="226" y="57"/>
                </a:cxn>
                <a:cxn ang="0">
                  <a:pos x="209" y="55"/>
                </a:cxn>
                <a:cxn ang="0">
                  <a:pos x="190" y="53"/>
                </a:cxn>
                <a:cxn ang="0">
                  <a:pos x="170" y="49"/>
                </a:cxn>
                <a:cxn ang="0">
                  <a:pos x="150" y="45"/>
                </a:cxn>
                <a:cxn ang="0">
                  <a:pos x="129" y="42"/>
                </a:cxn>
                <a:cxn ang="0">
                  <a:pos x="109" y="38"/>
                </a:cxn>
                <a:cxn ang="0">
                  <a:pos x="89" y="35"/>
                </a:cxn>
                <a:cxn ang="0">
                  <a:pos x="70" y="32"/>
                </a:cxn>
                <a:cxn ang="0">
                  <a:pos x="54" y="28"/>
                </a:cxn>
                <a:cxn ang="0">
                  <a:pos x="39" y="25"/>
                </a:cxn>
                <a:cxn ang="0">
                  <a:pos x="27" y="24"/>
                </a:cxn>
                <a:cxn ang="0">
                  <a:pos x="18" y="22"/>
                </a:cxn>
                <a:cxn ang="0">
                  <a:pos x="13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5" y="3"/>
                </a:cxn>
                <a:cxn ang="0">
                  <a:pos x="25" y="0"/>
                </a:cxn>
                <a:cxn ang="0">
                  <a:pos x="31" y="2"/>
                </a:cxn>
                <a:cxn ang="0">
                  <a:pos x="41" y="3"/>
                </a:cxn>
                <a:cxn ang="0">
                  <a:pos x="54" y="5"/>
                </a:cxn>
                <a:cxn ang="0">
                  <a:pos x="71" y="7"/>
                </a:cxn>
                <a:cxn ang="0">
                  <a:pos x="89" y="10"/>
                </a:cxn>
                <a:cxn ang="0">
                  <a:pos x="110" y="12"/>
                </a:cxn>
                <a:cxn ang="0">
                  <a:pos x="131" y="15"/>
                </a:cxn>
                <a:cxn ang="0">
                  <a:pos x="153" y="19"/>
                </a:cxn>
                <a:cxn ang="0">
                  <a:pos x="174" y="22"/>
                </a:cxn>
                <a:cxn ang="0">
                  <a:pos x="195" y="25"/>
                </a:cxn>
                <a:cxn ang="0">
                  <a:pos x="215" y="28"/>
                </a:cxn>
                <a:cxn ang="0">
                  <a:pos x="233" y="30"/>
                </a:cxn>
                <a:cxn ang="0">
                  <a:pos x="249" y="34"/>
                </a:cxn>
                <a:cxn ang="0">
                  <a:pos x="260" y="35"/>
                </a:cxn>
                <a:cxn ang="0">
                  <a:pos x="270" y="37"/>
                </a:cxn>
                <a:cxn ang="0">
                  <a:pos x="275" y="38"/>
                </a:cxn>
              </a:cxnLst>
              <a:rect l="0" t="0" r="r" b="b"/>
              <a:pathLst>
                <a:path w="280" h="60">
                  <a:moveTo>
                    <a:pt x="275" y="38"/>
                  </a:moveTo>
                  <a:lnTo>
                    <a:pt x="280" y="43"/>
                  </a:lnTo>
                  <a:lnTo>
                    <a:pt x="279" y="51"/>
                  </a:lnTo>
                  <a:lnTo>
                    <a:pt x="274" y="57"/>
                  </a:lnTo>
                  <a:lnTo>
                    <a:pt x="263" y="60"/>
                  </a:lnTo>
                  <a:lnTo>
                    <a:pt x="254" y="60"/>
                  </a:lnTo>
                  <a:lnTo>
                    <a:pt x="242" y="59"/>
                  </a:lnTo>
                  <a:lnTo>
                    <a:pt x="226" y="57"/>
                  </a:lnTo>
                  <a:lnTo>
                    <a:pt x="209" y="55"/>
                  </a:lnTo>
                  <a:lnTo>
                    <a:pt x="190" y="53"/>
                  </a:lnTo>
                  <a:lnTo>
                    <a:pt x="170" y="49"/>
                  </a:lnTo>
                  <a:lnTo>
                    <a:pt x="150" y="45"/>
                  </a:lnTo>
                  <a:lnTo>
                    <a:pt x="129" y="42"/>
                  </a:lnTo>
                  <a:lnTo>
                    <a:pt x="109" y="38"/>
                  </a:lnTo>
                  <a:lnTo>
                    <a:pt x="89" y="35"/>
                  </a:lnTo>
                  <a:lnTo>
                    <a:pt x="70" y="32"/>
                  </a:lnTo>
                  <a:lnTo>
                    <a:pt x="54" y="28"/>
                  </a:lnTo>
                  <a:lnTo>
                    <a:pt x="39" y="25"/>
                  </a:lnTo>
                  <a:lnTo>
                    <a:pt x="27" y="24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5" y="3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71" y="7"/>
                  </a:lnTo>
                  <a:lnTo>
                    <a:pt x="89" y="10"/>
                  </a:lnTo>
                  <a:lnTo>
                    <a:pt x="110" y="12"/>
                  </a:lnTo>
                  <a:lnTo>
                    <a:pt x="131" y="15"/>
                  </a:lnTo>
                  <a:lnTo>
                    <a:pt x="153" y="19"/>
                  </a:lnTo>
                  <a:lnTo>
                    <a:pt x="174" y="22"/>
                  </a:lnTo>
                  <a:lnTo>
                    <a:pt x="195" y="25"/>
                  </a:lnTo>
                  <a:lnTo>
                    <a:pt x="215" y="28"/>
                  </a:lnTo>
                  <a:lnTo>
                    <a:pt x="233" y="30"/>
                  </a:lnTo>
                  <a:lnTo>
                    <a:pt x="249" y="34"/>
                  </a:lnTo>
                  <a:lnTo>
                    <a:pt x="260" y="35"/>
                  </a:lnTo>
                  <a:lnTo>
                    <a:pt x="270" y="37"/>
                  </a:lnTo>
                  <a:lnTo>
                    <a:pt x="27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3" name="Freeform 879"/>
            <p:cNvSpPr>
              <a:spLocks/>
            </p:cNvSpPr>
            <p:nvPr/>
          </p:nvSpPr>
          <p:spPr bwMode="auto">
            <a:xfrm>
              <a:off x="2243" y="2852"/>
              <a:ext cx="85" cy="17"/>
            </a:xfrm>
            <a:custGeom>
              <a:avLst/>
              <a:gdLst/>
              <a:ahLst/>
              <a:cxnLst>
                <a:cxn ang="0">
                  <a:pos x="246" y="14"/>
                </a:cxn>
                <a:cxn ang="0">
                  <a:pos x="253" y="18"/>
                </a:cxn>
                <a:cxn ang="0">
                  <a:pos x="255" y="25"/>
                </a:cxn>
                <a:cxn ang="0">
                  <a:pos x="253" y="31"/>
                </a:cxn>
                <a:cxn ang="0">
                  <a:pos x="245" y="34"/>
                </a:cxn>
                <a:cxn ang="0">
                  <a:pos x="236" y="34"/>
                </a:cxn>
                <a:cxn ang="0">
                  <a:pos x="222" y="34"/>
                </a:cxn>
                <a:cxn ang="0">
                  <a:pos x="209" y="33"/>
                </a:cxn>
                <a:cxn ang="0">
                  <a:pos x="192" y="32"/>
                </a:cxn>
                <a:cxn ang="0">
                  <a:pos x="174" y="31"/>
                </a:cxn>
                <a:cxn ang="0">
                  <a:pos x="157" y="30"/>
                </a:cxn>
                <a:cxn ang="0">
                  <a:pos x="138" y="29"/>
                </a:cxn>
                <a:cxn ang="0">
                  <a:pos x="120" y="28"/>
                </a:cxn>
                <a:cxn ang="0">
                  <a:pos x="101" y="27"/>
                </a:cxn>
                <a:cxn ang="0">
                  <a:pos x="82" y="26"/>
                </a:cxn>
                <a:cxn ang="0">
                  <a:pos x="66" y="25"/>
                </a:cxn>
                <a:cxn ang="0">
                  <a:pos x="52" y="24"/>
                </a:cxn>
                <a:cxn ang="0">
                  <a:pos x="38" y="22"/>
                </a:cxn>
                <a:cxn ang="0">
                  <a:pos x="28" y="21"/>
                </a:cxn>
                <a:cxn ang="0">
                  <a:pos x="20" y="21"/>
                </a:cxn>
                <a:cxn ang="0">
                  <a:pos x="14" y="21"/>
                </a:cxn>
                <a:cxn ang="0">
                  <a:pos x="4" y="18"/>
                </a:cxn>
                <a:cxn ang="0">
                  <a:pos x="0" y="11"/>
                </a:cxn>
                <a:cxn ang="0">
                  <a:pos x="5" y="2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2" y="1"/>
                </a:cxn>
                <a:cxn ang="0">
                  <a:pos x="66" y="2"/>
                </a:cxn>
                <a:cxn ang="0">
                  <a:pos x="82" y="2"/>
                </a:cxn>
                <a:cxn ang="0">
                  <a:pos x="101" y="3"/>
                </a:cxn>
                <a:cxn ang="0">
                  <a:pos x="120" y="4"/>
                </a:cxn>
                <a:cxn ang="0">
                  <a:pos x="138" y="5"/>
                </a:cxn>
                <a:cxn ang="0">
                  <a:pos x="157" y="6"/>
                </a:cxn>
                <a:cxn ang="0">
                  <a:pos x="176" y="9"/>
                </a:cxn>
                <a:cxn ang="0">
                  <a:pos x="193" y="10"/>
                </a:cxn>
                <a:cxn ang="0">
                  <a:pos x="209" y="11"/>
                </a:cxn>
                <a:cxn ang="0">
                  <a:pos x="222" y="12"/>
                </a:cxn>
                <a:cxn ang="0">
                  <a:pos x="233" y="13"/>
                </a:cxn>
                <a:cxn ang="0">
                  <a:pos x="241" y="13"/>
                </a:cxn>
                <a:cxn ang="0">
                  <a:pos x="246" y="14"/>
                </a:cxn>
              </a:cxnLst>
              <a:rect l="0" t="0" r="r" b="b"/>
              <a:pathLst>
                <a:path w="255" h="34">
                  <a:moveTo>
                    <a:pt x="246" y="14"/>
                  </a:moveTo>
                  <a:lnTo>
                    <a:pt x="253" y="18"/>
                  </a:lnTo>
                  <a:lnTo>
                    <a:pt x="255" y="25"/>
                  </a:lnTo>
                  <a:lnTo>
                    <a:pt x="253" y="31"/>
                  </a:lnTo>
                  <a:lnTo>
                    <a:pt x="245" y="34"/>
                  </a:lnTo>
                  <a:lnTo>
                    <a:pt x="236" y="34"/>
                  </a:lnTo>
                  <a:lnTo>
                    <a:pt x="222" y="34"/>
                  </a:lnTo>
                  <a:lnTo>
                    <a:pt x="209" y="33"/>
                  </a:lnTo>
                  <a:lnTo>
                    <a:pt x="192" y="32"/>
                  </a:lnTo>
                  <a:lnTo>
                    <a:pt x="174" y="31"/>
                  </a:lnTo>
                  <a:lnTo>
                    <a:pt x="157" y="30"/>
                  </a:lnTo>
                  <a:lnTo>
                    <a:pt x="138" y="29"/>
                  </a:lnTo>
                  <a:lnTo>
                    <a:pt x="120" y="28"/>
                  </a:lnTo>
                  <a:lnTo>
                    <a:pt x="101" y="27"/>
                  </a:lnTo>
                  <a:lnTo>
                    <a:pt x="82" y="26"/>
                  </a:lnTo>
                  <a:lnTo>
                    <a:pt x="66" y="25"/>
                  </a:lnTo>
                  <a:lnTo>
                    <a:pt x="52" y="24"/>
                  </a:lnTo>
                  <a:lnTo>
                    <a:pt x="38" y="22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5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2" y="1"/>
                  </a:lnTo>
                  <a:lnTo>
                    <a:pt x="66" y="2"/>
                  </a:lnTo>
                  <a:lnTo>
                    <a:pt x="82" y="2"/>
                  </a:lnTo>
                  <a:lnTo>
                    <a:pt x="101" y="3"/>
                  </a:lnTo>
                  <a:lnTo>
                    <a:pt x="120" y="4"/>
                  </a:lnTo>
                  <a:lnTo>
                    <a:pt x="138" y="5"/>
                  </a:lnTo>
                  <a:lnTo>
                    <a:pt x="157" y="6"/>
                  </a:lnTo>
                  <a:lnTo>
                    <a:pt x="176" y="9"/>
                  </a:lnTo>
                  <a:lnTo>
                    <a:pt x="193" y="10"/>
                  </a:lnTo>
                  <a:lnTo>
                    <a:pt x="209" y="11"/>
                  </a:lnTo>
                  <a:lnTo>
                    <a:pt x="222" y="12"/>
                  </a:lnTo>
                  <a:lnTo>
                    <a:pt x="233" y="13"/>
                  </a:lnTo>
                  <a:lnTo>
                    <a:pt x="241" y="13"/>
                  </a:lnTo>
                  <a:lnTo>
                    <a:pt x="2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4" name="Freeform 880"/>
            <p:cNvSpPr>
              <a:spLocks/>
            </p:cNvSpPr>
            <p:nvPr/>
          </p:nvSpPr>
          <p:spPr bwMode="auto">
            <a:xfrm>
              <a:off x="2198" y="2884"/>
              <a:ext cx="135" cy="16"/>
            </a:xfrm>
            <a:custGeom>
              <a:avLst/>
              <a:gdLst/>
              <a:ahLst/>
              <a:cxnLst>
                <a:cxn ang="0">
                  <a:pos x="396" y="1"/>
                </a:cxn>
                <a:cxn ang="0">
                  <a:pos x="404" y="6"/>
                </a:cxn>
                <a:cxn ang="0">
                  <a:pos x="406" y="14"/>
                </a:cxn>
                <a:cxn ang="0">
                  <a:pos x="400" y="23"/>
                </a:cxn>
                <a:cxn ang="0">
                  <a:pos x="378" y="27"/>
                </a:cxn>
                <a:cxn ang="0">
                  <a:pos x="368" y="27"/>
                </a:cxn>
                <a:cxn ang="0">
                  <a:pos x="352" y="28"/>
                </a:cxn>
                <a:cxn ang="0">
                  <a:pos x="331" y="28"/>
                </a:cxn>
                <a:cxn ang="0">
                  <a:pos x="305" y="28"/>
                </a:cxn>
                <a:cxn ang="0">
                  <a:pos x="277" y="28"/>
                </a:cxn>
                <a:cxn ang="0">
                  <a:pos x="248" y="29"/>
                </a:cxn>
                <a:cxn ang="0">
                  <a:pos x="216" y="29"/>
                </a:cxn>
                <a:cxn ang="0">
                  <a:pos x="184" y="29"/>
                </a:cxn>
                <a:cxn ang="0">
                  <a:pos x="152" y="29"/>
                </a:cxn>
                <a:cxn ang="0">
                  <a:pos x="121" y="29"/>
                </a:cxn>
                <a:cxn ang="0">
                  <a:pos x="94" y="30"/>
                </a:cxn>
                <a:cxn ang="0">
                  <a:pos x="67" y="30"/>
                </a:cxn>
                <a:cxn ang="0">
                  <a:pos x="44" y="30"/>
                </a:cxn>
                <a:cxn ang="0">
                  <a:pos x="27" y="30"/>
                </a:cxn>
                <a:cxn ang="0">
                  <a:pos x="15" y="31"/>
                </a:cxn>
                <a:cxn ang="0">
                  <a:pos x="8" y="31"/>
                </a:cxn>
                <a:cxn ang="0">
                  <a:pos x="3" y="30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8" y="20"/>
                </a:cxn>
                <a:cxn ang="0">
                  <a:pos x="18" y="14"/>
                </a:cxn>
                <a:cxn ang="0">
                  <a:pos x="34" y="10"/>
                </a:cxn>
                <a:cxn ang="0">
                  <a:pos x="55" y="6"/>
                </a:cxn>
                <a:cxn ang="0">
                  <a:pos x="83" y="3"/>
                </a:cxn>
                <a:cxn ang="0">
                  <a:pos x="90" y="3"/>
                </a:cxn>
                <a:cxn ang="0">
                  <a:pos x="102" y="3"/>
                </a:cxn>
                <a:cxn ang="0">
                  <a:pos x="119" y="2"/>
                </a:cxn>
                <a:cxn ang="0">
                  <a:pos x="139" y="2"/>
                </a:cxn>
                <a:cxn ang="0">
                  <a:pos x="161" y="1"/>
                </a:cxn>
                <a:cxn ang="0">
                  <a:pos x="187" y="1"/>
                </a:cxn>
                <a:cxn ang="0">
                  <a:pos x="213" y="1"/>
                </a:cxn>
                <a:cxn ang="0">
                  <a:pos x="241" y="0"/>
                </a:cxn>
                <a:cxn ang="0">
                  <a:pos x="269" y="0"/>
                </a:cxn>
                <a:cxn ang="0">
                  <a:pos x="296" y="0"/>
                </a:cxn>
                <a:cxn ang="0">
                  <a:pos x="320" y="0"/>
                </a:cxn>
                <a:cxn ang="0">
                  <a:pos x="343" y="0"/>
                </a:cxn>
                <a:cxn ang="0">
                  <a:pos x="363" y="0"/>
                </a:cxn>
                <a:cxn ang="0">
                  <a:pos x="378" y="0"/>
                </a:cxn>
                <a:cxn ang="0">
                  <a:pos x="390" y="1"/>
                </a:cxn>
                <a:cxn ang="0">
                  <a:pos x="396" y="1"/>
                </a:cxn>
              </a:cxnLst>
              <a:rect l="0" t="0" r="r" b="b"/>
              <a:pathLst>
                <a:path w="406" h="31">
                  <a:moveTo>
                    <a:pt x="396" y="1"/>
                  </a:moveTo>
                  <a:lnTo>
                    <a:pt x="404" y="6"/>
                  </a:lnTo>
                  <a:lnTo>
                    <a:pt x="406" y="14"/>
                  </a:lnTo>
                  <a:lnTo>
                    <a:pt x="400" y="23"/>
                  </a:lnTo>
                  <a:lnTo>
                    <a:pt x="378" y="27"/>
                  </a:lnTo>
                  <a:lnTo>
                    <a:pt x="368" y="27"/>
                  </a:lnTo>
                  <a:lnTo>
                    <a:pt x="352" y="28"/>
                  </a:lnTo>
                  <a:lnTo>
                    <a:pt x="331" y="28"/>
                  </a:lnTo>
                  <a:lnTo>
                    <a:pt x="305" y="28"/>
                  </a:lnTo>
                  <a:lnTo>
                    <a:pt x="277" y="28"/>
                  </a:lnTo>
                  <a:lnTo>
                    <a:pt x="248" y="29"/>
                  </a:lnTo>
                  <a:lnTo>
                    <a:pt x="216" y="29"/>
                  </a:lnTo>
                  <a:lnTo>
                    <a:pt x="184" y="29"/>
                  </a:lnTo>
                  <a:lnTo>
                    <a:pt x="152" y="29"/>
                  </a:lnTo>
                  <a:lnTo>
                    <a:pt x="121" y="29"/>
                  </a:lnTo>
                  <a:lnTo>
                    <a:pt x="94" y="30"/>
                  </a:lnTo>
                  <a:lnTo>
                    <a:pt x="67" y="30"/>
                  </a:lnTo>
                  <a:lnTo>
                    <a:pt x="44" y="30"/>
                  </a:lnTo>
                  <a:lnTo>
                    <a:pt x="27" y="30"/>
                  </a:lnTo>
                  <a:lnTo>
                    <a:pt x="15" y="31"/>
                  </a:lnTo>
                  <a:lnTo>
                    <a:pt x="8" y="31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18" y="14"/>
                  </a:lnTo>
                  <a:lnTo>
                    <a:pt x="34" y="10"/>
                  </a:lnTo>
                  <a:lnTo>
                    <a:pt x="55" y="6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102" y="3"/>
                  </a:lnTo>
                  <a:lnTo>
                    <a:pt x="119" y="2"/>
                  </a:lnTo>
                  <a:lnTo>
                    <a:pt x="139" y="2"/>
                  </a:lnTo>
                  <a:lnTo>
                    <a:pt x="161" y="1"/>
                  </a:lnTo>
                  <a:lnTo>
                    <a:pt x="187" y="1"/>
                  </a:lnTo>
                  <a:lnTo>
                    <a:pt x="213" y="1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90" y="1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5" name="Freeform 881"/>
            <p:cNvSpPr>
              <a:spLocks/>
            </p:cNvSpPr>
            <p:nvPr/>
          </p:nvSpPr>
          <p:spPr bwMode="auto">
            <a:xfrm>
              <a:off x="2624" y="2503"/>
              <a:ext cx="62" cy="7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2" y="18"/>
                </a:cxn>
                <a:cxn ang="0">
                  <a:pos x="20" y="23"/>
                </a:cxn>
                <a:cxn ang="0">
                  <a:pos x="65" y="27"/>
                </a:cxn>
                <a:cxn ang="0">
                  <a:pos x="98" y="37"/>
                </a:cxn>
                <a:cxn ang="0">
                  <a:pos x="122" y="52"/>
                </a:cxn>
                <a:cxn ang="0">
                  <a:pos x="139" y="70"/>
                </a:cxn>
                <a:cxn ang="0">
                  <a:pos x="150" y="90"/>
                </a:cxn>
                <a:cxn ang="0">
                  <a:pos x="157" y="111"/>
                </a:cxn>
                <a:cxn ang="0">
                  <a:pos x="161" y="131"/>
                </a:cxn>
                <a:cxn ang="0">
                  <a:pos x="163" y="148"/>
                </a:cxn>
                <a:cxn ang="0">
                  <a:pos x="167" y="156"/>
                </a:cxn>
                <a:cxn ang="0">
                  <a:pos x="174" y="158"/>
                </a:cxn>
                <a:cxn ang="0">
                  <a:pos x="181" y="156"/>
                </a:cxn>
                <a:cxn ang="0">
                  <a:pos x="185" y="148"/>
                </a:cxn>
                <a:cxn ang="0">
                  <a:pos x="186" y="126"/>
                </a:cxn>
                <a:cxn ang="0">
                  <a:pos x="183" y="101"/>
                </a:cxn>
                <a:cxn ang="0">
                  <a:pos x="175" y="76"/>
                </a:cxn>
                <a:cxn ang="0">
                  <a:pos x="159" y="52"/>
                </a:cxn>
                <a:cxn ang="0">
                  <a:pos x="137" y="30"/>
                </a:cxn>
                <a:cxn ang="0">
                  <a:pos x="105" y="13"/>
                </a:cxn>
                <a:cxn ang="0">
                  <a:pos x="64" y="2"/>
                </a:cxn>
                <a:cxn ang="0">
                  <a:pos x="12" y="0"/>
                </a:cxn>
              </a:cxnLst>
              <a:rect l="0" t="0" r="r" b="b"/>
              <a:pathLst>
                <a:path w="186" h="158">
                  <a:moveTo>
                    <a:pt x="12" y="0"/>
                  </a:moveTo>
                  <a:lnTo>
                    <a:pt x="5" y="4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20" y="23"/>
                  </a:lnTo>
                  <a:lnTo>
                    <a:pt x="65" y="27"/>
                  </a:lnTo>
                  <a:lnTo>
                    <a:pt x="98" y="37"/>
                  </a:lnTo>
                  <a:lnTo>
                    <a:pt x="122" y="52"/>
                  </a:lnTo>
                  <a:lnTo>
                    <a:pt x="139" y="70"/>
                  </a:lnTo>
                  <a:lnTo>
                    <a:pt x="150" y="90"/>
                  </a:lnTo>
                  <a:lnTo>
                    <a:pt x="157" y="111"/>
                  </a:lnTo>
                  <a:lnTo>
                    <a:pt x="161" y="131"/>
                  </a:lnTo>
                  <a:lnTo>
                    <a:pt x="163" y="148"/>
                  </a:lnTo>
                  <a:lnTo>
                    <a:pt x="167" y="156"/>
                  </a:lnTo>
                  <a:lnTo>
                    <a:pt x="174" y="158"/>
                  </a:lnTo>
                  <a:lnTo>
                    <a:pt x="181" y="156"/>
                  </a:lnTo>
                  <a:lnTo>
                    <a:pt x="185" y="148"/>
                  </a:lnTo>
                  <a:lnTo>
                    <a:pt x="186" y="126"/>
                  </a:lnTo>
                  <a:lnTo>
                    <a:pt x="183" y="101"/>
                  </a:lnTo>
                  <a:lnTo>
                    <a:pt x="175" y="76"/>
                  </a:lnTo>
                  <a:lnTo>
                    <a:pt x="159" y="52"/>
                  </a:lnTo>
                  <a:lnTo>
                    <a:pt x="137" y="30"/>
                  </a:lnTo>
                  <a:lnTo>
                    <a:pt x="105" y="13"/>
                  </a:lnTo>
                  <a:lnTo>
                    <a:pt x="6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6" name="Freeform 882"/>
            <p:cNvSpPr>
              <a:spLocks/>
            </p:cNvSpPr>
            <p:nvPr/>
          </p:nvSpPr>
          <p:spPr bwMode="auto">
            <a:xfrm>
              <a:off x="2646" y="2462"/>
              <a:ext cx="76" cy="9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20" y="22"/>
                </a:cxn>
                <a:cxn ang="0">
                  <a:pos x="69" y="28"/>
                </a:cxn>
                <a:cxn ang="0">
                  <a:pos x="109" y="41"/>
                </a:cxn>
                <a:cxn ang="0">
                  <a:pos x="139" y="62"/>
                </a:cxn>
                <a:cxn ang="0">
                  <a:pos x="163" y="85"/>
                </a:cxn>
                <a:cxn ang="0">
                  <a:pos x="182" y="112"/>
                </a:cxn>
                <a:cxn ang="0">
                  <a:pos x="194" y="138"/>
                </a:cxn>
                <a:cxn ang="0">
                  <a:pos x="202" y="162"/>
                </a:cxn>
                <a:cxn ang="0">
                  <a:pos x="206" y="181"/>
                </a:cxn>
                <a:cxn ang="0">
                  <a:pos x="210" y="188"/>
                </a:cxn>
                <a:cxn ang="0">
                  <a:pos x="218" y="192"/>
                </a:cxn>
                <a:cxn ang="0">
                  <a:pos x="225" y="188"/>
                </a:cxn>
                <a:cxn ang="0">
                  <a:pos x="229" y="181"/>
                </a:cxn>
                <a:cxn ang="0">
                  <a:pos x="230" y="169"/>
                </a:cxn>
                <a:cxn ang="0">
                  <a:pos x="229" y="156"/>
                </a:cxn>
                <a:cxn ang="0">
                  <a:pos x="226" y="142"/>
                </a:cxn>
                <a:cxn ang="0">
                  <a:pos x="222" y="127"/>
                </a:cxn>
                <a:cxn ang="0">
                  <a:pos x="215" y="112"/>
                </a:cxn>
                <a:cxn ang="0">
                  <a:pos x="206" y="97"/>
                </a:cxn>
                <a:cxn ang="0">
                  <a:pos x="197" y="81"/>
                </a:cxn>
                <a:cxn ang="0">
                  <a:pos x="185" y="66"/>
                </a:cxn>
                <a:cxn ang="0">
                  <a:pos x="170" y="52"/>
                </a:cxn>
                <a:cxn ang="0">
                  <a:pos x="154" y="39"/>
                </a:cxn>
                <a:cxn ang="0">
                  <a:pos x="135" y="28"/>
                </a:cxn>
                <a:cxn ang="0">
                  <a:pos x="115" y="17"/>
                </a:cxn>
                <a:cxn ang="0">
                  <a:pos x="93" y="9"/>
                </a:cxn>
                <a:cxn ang="0">
                  <a:pos x="67" y="3"/>
                </a:cxn>
                <a:cxn ang="0">
                  <a:pos x="41" y="0"/>
                </a:cxn>
                <a:cxn ang="0">
                  <a:pos x="12" y="0"/>
                </a:cxn>
              </a:cxnLst>
              <a:rect l="0" t="0" r="r" b="b"/>
              <a:pathLst>
                <a:path w="230" h="192">
                  <a:moveTo>
                    <a:pt x="12" y="0"/>
                  </a:moveTo>
                  <a:lnTo>
                    <a:pt x="5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20" y="22"/>
                  </a:lnTo>
                  <a:lnTo>
                    <a:pt x="69" y="28"/>
                  </a:lnTo>
                  <a:lnTo>
                    <a:pt x="109" y="41"/>
                  </a:lnTo>
                  <a:lnTo>
                    <a:pt x="139" y="62"/>
                  </a:lnTo>
                  <a:lnTo>
                    <a:pt x="163" y="85"/>
                  </a:lnTo>
                  <a:lnTo>
                    <a:pt x="182" y="112"/>
                  </a:lnTo>
                  <a:lnTo>
                    <a:pt x="194" y="138"/>
                  </a:lnTo>
                  <a:lnTo>
                    <a:pt x="202" y="162"/>
                  </a:lnTo>
                  <a:lnTo>
                    <a:pt x="206" y="181"/>
                  </a:lnTo>
                  <a:lnTo>
                    <a:pt x="210" y="188"/>
                  </a:lnTo>
                  <a:lnTo>
                    <a:pt x="218" y="192"/>
                  </a:lnTo>
                  <a:lnTo>
                    <a:pt x="225" y="188"/>
                  </a:lnTo>
                  <a:lnTo>
                    <a:pt x="229" y="181"/>
                  </a:lnTo>
                  <a:lnTo>
                    <a:pt x="230" y="169"/>
                  </a:lnTo>
                  <a:lnTo>
                    <a:pt x="229" y="156"/>
                  </a:lnTo>
                  <a:lnTo>
                    <a:pt x="226" y="142"/>
                  </a:lnTo>
                  <a:lnTo>
                    <a:pt x="222" y="127"/>
                  </a:lnTo>
                  <a:lnTo>
                    <a:pt x="215" y="112"/>
                  </a:lnTo>
                  <a:lnTo>
                    <a:pt x="206" y="97"/>
                  </a:lnTo>
                  <a:lnTo>
                    <a:pt x="197" y="81"/>
                  </a:lnTo>
                  <a:lnTo>
                    <a:pt x="185" y="66"/>
                  </a:lnTo>
                  <a:lnTo>
                    <a:pt x="170" y="52"/>
                  </a:lnTo>
                  <a:lnTo>
                    <a:pt x="154" y="39"/>
                  </a:lnTo>
                  <a:lnTo>
                    <a:pt x="135" y="28"/>
                  </a:lnTo>
                  <a:lnTo>
                    <a:pt x="115" y="17"/>
                  </a:lnTo>
                  <a:lnTo>
                    <a:pt x="93" y="9"/>
                  </a:lnTo>
                  <a:lnTo>
                    <a:pt x="67" y="3"/>
                  </a:lnTo>
                  <a:lnTo>
                    <a:pt x="4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7" name="Freeform 883"/>
            <p:cNvSpPr>
              <a:spLocks/>
            </p:cNvSpPr>
            <p:nvPr/>
          </p:nvSpPr>
          <p:spPr bwMode="auto">
            <a:xfrm>
              <a:off x="2507" y="2498"/>
              <a:ext cx="82" cy="70"/>
            </a:xfrm>
            <a:custGeom>
              <a:avLst/>
              <a:gdLst/>
              <a:ahLst/>
              <a:cxnLst>
                <a:cxn ang="0">
                  <a:pos x="237" y="9"/>
                </a:cxn>
                <a:cxn ang="0">
                  <a:pos x="242" y="15"/>
                </a:cxn>
                <a:cxn ang="0">
                  <a:pos x="245" y="23"/>
                </a:cxn>
                <a:cxn ang="0">
                  <a:pos x="240" y="31"/>
                </a:cxn>
                <a:cxn ang="0">
                  <a:pos x="221" y="31"/>
                </a:cxn>
                <a:cxn ang="0">
                  <a:pos x="172" y="25"/>
                </a:cxn>
                <a:cxn ang="0">
                  <a:pos x="132" y="27"/>
                </a:cxn>
                <a:cxn ang="0">
                  <a:pos x="100" y="38"/>
                </a:cxn>
                <a:cxn ang="0">
                  <a:pos x="76" y="53"/>
                </a:cxn>
                <a:cxn ang="0">
                  <a:pos x="57" y="71"/>
                </a:cxn>
                <a:cxn ang="0">
                  <a:pos x="43" y="92"/>
                </a:cxn>
                <a:cxn ang="0">
                  <a:pos x="32" y="112"/>
                </a:cxn>
                <a:cxn ang="0">
                  <a:pos x="23" y="130"/>
                </a:cxn>
                <a:cxn ang="0">
                  <a:pos x="16" y="138"/>
                </a:cxn>
                <a:cxn ang="0">
                  <a:pos x="8" y="139"/>
                </a:cxn>
                <a:cxn ang="0">
                  <a:pos x="1" y="135"/>
                </a:cxn>
                <a:cxn ang="0">
                  <a:pos x="0" y="126"/>
                </a:cxn>
                <a:cxn ang="0">
                  <a:pos x="3" y="114"/>
                </a:cxn>
                <a:cxn ang="0">
                  <a:pos x="7" y="102"/>
                </a:cxn>
                <a:cxn ang="0">
                  <a:pos x="12" y="90"/>
                </a:cxn>
                <a:cxn ang="0">
                  <a:pos x="19" y="77"/>
                </a:cxn>
                <a:cxn ang="0">
                  <a:pos x="27" y="64"/>
                </a:cxn>
                <a:cxn ang="0">
                  <a:pos x="36" y="52"/>
                </a:cxn>
                <a:cxn ang="0">
                  <a:pos x="48" y="40"/>
                </a:cxn>
                <a:cxn ang="0">
                  <a:pos x="61" y="30"/>
                </a:cxn>
                <a:cxn ang="0">
                  <a:pos x="77" y="20"/>
                </a:cxn>
                <a:cxn ang="0">
                  <a:pos x="93" y="12"/>
                </a:cxn>
                <a:cxn ang="0">
                  <a:pos x="113" y="6"/>
                </a:cxn>
                <a:cxn ang="0">
                  <a:pos x="133" y="2"/>
                </a:cxn>
                <a:cxn ang="0">
                  <a:pos x="156" y="0"/>
                </a:cxn>
                <a:cxn ang="0">
                  <a:pos x="181" y="0"/>
                </a:cxn>
                <a:cxn ang="0">
                  <a:pos x="208" y="3"/>
                </a:cxn>
                <a:cxn ang="0">
                  <a:pos x="237" y="9"/>
                </a:cxn>
              </a:cxnLst>
              <a:rect l="0" t="0" r="r" b="b"/>
              <a:pathLst>
                <a:path w="245" h="139">
                  <a:moveTo>
                    <a:pt x="237" y="9"/>
                  </a:moveTo>
                  <a:lnTo>
                    <a:pt x="242" y="15"/>
                  </a:lnTo>
                  <a:lnTo>
                    <a:pt x="245" y="23"/>
                  </a:lnTo>
                  <a:lnTo>
                    <a:pt x="240" y="31"/>
                  </a:lnTo>
                  <a:lnTo>
                    <a:pt x="221" y="31"/>
                  </a:lnTo>
                  <a:lnTo>
                    <a:pt x="172" y="25"/>
                  </a:lnTo>
                  <a:lnTo>
                    <a:pt x="132" y="27"/>
                  </a:lnTo>
                  <a:lnTo>
                    <a:pt x="100" y="38"/>
                  </a:lnTo>
                  <a:lnTo>
                    <a:pt x="76" y="53"/>
                  </a:lnTo>
                  <a:lnTo>
                    <a:pt x="57" y="71"/>
                  </a:lnTo>
                  <a:lnTo>
                    <a:pt x="43" y="92"/>
                  </a:lnTo>
                  <a:lnTo>
                    <a:pt x="32" y="112"/>
                  </a:lnTo>
                  <a:lnTo>
                    <a:pt x="23" y="130"/>
                  </a:lnTo>
                  <a:lnTo>
                    <a:pt x="16" y="138"/>
                  </a:lnTo>
                  <a:lnTo>
                    <a:pt x="8" y="139"/>
                  </a:lnTo>
                  <a:lnTo>
                    <a:pt x="1" y="135"/>
                  </a:lnTo>
                  <a:lnTo>
                    <a:pt x="0" y="126"/>
                  </a:lnTo>
                  <a:lnTo>
                    <a:pt x="3" y="114"/>
                  </a:lnTo>
                  <a:lnTo>
                    <a:pt x="7" y="102"/>
                  </a:lnTo>
                  <a:lnTo>
                    <a:pt x="12" y="90"/>
                  </a:lnTo>
                  <a:lnTo>
                    <a:pt x="19" y="77"/>
                  </a:lnTo>
                  <a:lnTo>
                    <a:pt x="27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1" y="30"/>
                  </a:lnTo>
                  <a:lnTo>
                    <a:pt x="77" y="20"/>
                  </a:lnTo>
                  <a:lnTo>
                    <a:pt x="93" y="12"/>
                  </a:lnTo>
                  <a:lnTo>
                    <a:pt x="113" y="6"/>
                  </a:lnTo>
                  <a:lnTo>
                    <a:pt x="133" y="2"/>
                  </a:lnTo>
                  <a:lnTo>
                    <a:pt x="156" y="0"/>
                  </a:lnTo>
                  <a:lnTo>
                    <a:pt x="181" y="0"/>
                  </a:lnTo>
                  <a:lnTo>
                    <a:pt x="208" y="3"/>
                  </a:lnTo>
                  <a:lnTo>
                    <a:pt x="23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8" name="Freeform 884"/>
            <p:cNvSpPr>
              <a:spLocks/>
            </p:cNvSpPr>
            <p:nvPr/>
          </p:nvSpPr>
          <p:spPr bwMode="auto">
            <a:xfrm>
              <a:off x="2471" y="2460"/>
              <a:ext cx="94" cy="83"/>
            </a:xfrm>
            <a:custGeom>
              <a:avLst/>
              <a:gdLst/>
              <a:ahLst/>
              <a:cxnLst>
                <a:cxn ang="0">
                  <a:pos x="273" y="9"/>
                </a:cxn>
                <a:cxn ang="0">
                  <a:pos x="280" y="14"/>
                </a:cxn>
                <a:cxn ang="0">
                  <a:pos x="283" y="24"/>
                </a:cxn>
                <a:cxn ang="0">
                  <a:pos x="276" y="31"/>
                </a:cxn>
                <a:cxn ang="0">
                  <a:pos x="256" y="31"/>
                </a:cxn>
                <a:cxn ang="0">
                  <a:pos x="228" y="27"/>
                </a:cxn>
                <a:cxn ang="0">
                  <a:pos x="203" y="26"/>
                </a:cxn>
                <a:cxn ang="0">
                  <a:pos x="180" y="28"/>
                </a:cxn>
                <a:cxn ang="0">
                  <a:pos x="159" y="31"/>
                </a:cxn>
                <a:cxn ang="0">
                  <a:pos x="140" y="38"/>
                </a:cxn>
                <a:cxn ang="0">
                  <a:pos x="121" y="46"/>
                </a:cxn>
                <a:cxn ang="0">
                  <a:pos x="107" y="55"/>
                </a:cxn>
                <a:cxn ang="0">
                  <a:pos x="92" y="66"/>
                </a:cxn>
                <a:cxn ang="0">
                  <a:pos x="80" y="78"/>
                </a:cxn>
                <a:cxn ang="0">
                  <a:pos x="68" y="90"/>
                </a:cxn>
                <a:cxn ang="0">
                  <a:pos x="59" y="103"/>
                </a:cxn>
                <a:cxn ang="0">
                  <a:pos x="50" y="115"/>
                </a:cxn>
                <a:cxn ang="0">
                  <a:pos x="42" y="128"/>
                </a:cxn>
                <a:cxn ang="0">
                  <a:pos x="35" y="139"/>
                </a:cxn>
                <a:cxn ang="0">
                  <a:pos x="30" y="149"/>
                </a:cxn>
                <a:cxn ang="0">
                  <a:pos x="24" y="159"/>
                </a:cxn>
                <a:cxn ang="0">
                  <a:pos x="16" y="167"/>
                </a:cxn>
                <a:cxn ang="0">
                  <a:pos x="8" y="168"/>
                </a:cxn>
                <a:cxn ang="0">
                  <a:pos x="2" y="163"/>
                </a:cxn>
                <a:cxn ang="0">
                  <a:pos x="0" y="154"/>
                </a:cxn>
                <a:cxn ang="0">
                  <a:pos x="3" y="141"/>
                </a:cxn>
                <a:cxn ang="0">
                  <a:pos x="8" y="128"/>
                </a:cxn>
                <a:cxn ang="0">
                  <a:pos x="15" y="113"/>
                </a:cxn>
                <a:cxn ang="0">
                  <a:pos x="23" y="99"/>
                </a:cxn>
                <a:cxn ang="0">
                  <a:pos x="34" y="84"/>
                </a:cxn>
                <a:cxn ang="0">
                  <a:pos x="46" y="69"/>
                </a:cxn>
                <a:cxn ang="0">
                  <a:pos x="60" y="55"/>
                </a:cxn>
                <a:cxn ang="0">
                  <a:pos x="77" y="41"/>
                </a:cxn>
                <a:cxn ang="0">
                  <a:pos x="95" y="29"/>
                </a:cxn>
                <a:cxn ang="0">
                  <a:pos x="115" y="19"/>
                </a:cxn>
                <a:cxn ang="0">
                  <a:pos x="137" y="10"/>
                </a:cxn>
                <a:cxn ang="0">
                  <a:pos x="160" y="5"/>
                </a:cxn>
                <a:cxn ang="0">
                  <a:pos x="187" y="0"/>
                </a:cxn>
                <a:cxn ang="0">
                  <a:pos x="213" y="0"/>
                </a:cxn>
                <a:cxn ang="0">
                  <a:pos x="243" y="3"/>
                </a:cxn>
                <a:cxn ang="0">
                  <a:pos x="273" y="9"/>
                </a:cxn>
              </a:cxnLst>
              <a:rect l="0" t="0" r="r" b="b"/>
              <a:pathLst>
                <a:path w="283" h="168">
                  <a:moveTo>
                    <a:pt x="273" y="9"/>
                  </a:moveTo>
                  <a:lnTo>
                    <a:pt x="280" y="14"/>
                  </a:lnTo>
                  <a:lnTo>
                    <a:pt x="283" y="24"/>
                  </a:lnTo>
                  <a:lnTo>
                    <a:pt x="276" y="31"/>
                  </a:lnTo>
                  <a:lnTo>
                    <a:pt x="256" y="31"/>
                  </a:lnTo>
                  <a:lnTo>
                    <a:pt x="228" y="27"/>
                  </a:lnTo>
                  <a:lnTo>
                    <a:pt x="203" y="26"/>
                  </a:lnTo>
                  <a:lnTo>
                    <a:pt x="180" y="28"/>
                  </a:lnTo>
                  <a:lnTo>
                    <a:pt x="159" y="31"/>
                  </a:lnTo>
                  <a:lnTo>
                    <a:pt x="140" y="38"/>
                  </a:lnTo>
                  <a:lnTo>
                    <a:pt x="121" y="46"/>
                  </a:lnTo>
                  <a:lnTo>
                    <a:pt x="107" y="55"/>
                  </a:lnTo>
                  <a:lnTo>
                    <a:pt x="92" y="66"/>
                  </a:lnTo>
                  <a:lnTo>
                    <a:pt x="80" y="78"/>
                  </a:lnTo>
                  <a:lnTo>
                    <a:pt x="68" y="90"/>
                  </a:lnTo>
                  <a:lnTo>
                    <a:pt x="59" y="103"/>
                  </a:lnTo>
                  <a:lnTo>
                    <a:pt x="50" y="115"/>
                  </a:lnTo>
                  <a:lnTo>
                    <a:pt x="42" y="128"/>
                  </a:lnTo>
                  <a:lnTo>
                    <a:pt x="35" y="139"/>
                  </a:lnTo>
                  <a:lnTo>
                    <a:pt x="30" y="149"/>
                  </a:lnTo>
                  <a:lnTo>
                    <a:pt x="24" y="159"/>
                  </a:lnTo>
                  <a:lnTo>
                    <a:pt x="16" y="167"/>
                  </a:lnTo>
                  <a:lnTo>
                    <a:pt x="8" y="168"/>
                  </a:lnTo>
                  <a:lnTo>
                    <a:pt x="2" y="163"/>
                  </a:lnTo>
                  <a:lnTo>
                    <a:pt x="0" y="154"/>
                  </a:lnTo>
                  <a:lnTo>
                    <a:pt x="3" y="141"/>
                  </a:lnTo>
                  <a:lnTo>
                    <a:pt x="8" y="128"/>
                  </a:lnTo>
                  <a:lnTo>
                    <a:pt x="15" y="113"/>
                  </a:lnTo>
                  <a:lnTo>
                    <a:pt x="23" y="99"/>
                  </a:lnTo>
                  <a:lnTo>
                    <a:pt x="34" y="84"/>
                  </a:lnTo>
                  <a:lnTo>
                    <a:pt x="46" y="69"/>
                  </a:lnTo>
                  <a:lnTo>
                    <a:pt x="60" y="55"/>
                  </a:lnTo>
                  <a:lnTo>
                    <a:pt x="77" y="41"/>
                  </a:lnTo>
                  <a:lnTo>
                    <a:pt x="95" y="29"/>
                  </a:lnTo>
                  <a:lnTo>
                    <a:pt x="115" y="19"/>
                  </a:lnTo>
                  <a:lnTo>
                    <a:pt x="137" y="10"/>
                  </a:lnTo>
                  <a:lnTo>
                    <a:pt x="160" y="5"/>
                  </a:lnTo>
                  <a:lnTo>
                    <a:pt x="187" y="0"/>
                  </a:lnTo>
                  <a:lnTo>
                    <a:pt x="213" y="0"/>
                  </a:lnTo>
                  <a:lnTo>
                    <a:pt x="243" y="3"/>
                  </a:lnTo>
                  <a:lnTo>
                    <a:pt x="27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9" name="Freeform 885"/>
            <p:cNvSpPr>
              <a:spLocks/>
            </p:cNvSpPr>
            <p:nvPr/>
          </p:nvSpPr>
          <p:spPr bwMode="auto">
            <a:xfrm>
              <a:off x="2539" y="2526"/>
              <a:ext cx="42" cy="5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9" y="2"/>
                </a:cxn>
                <a:cxn ang="0">
                  <a:pos x="125" y="7"/>
                </a:cxn>
                <a:cxn ang="0">
                  <a:pos x="125" y="12"/>
                </a:cxn>
                <a:cxn ang="0">
                  <a:pos x="120" y="14"/>
                </a:cxn>
                <a:cxn ang="0">
                  <a:pos x="99" y="16"/>
                </a:cxn>
                <a:cxn ang="0">
                  <a:pos x="79" y="22"/>
                </a:cxn>
                <a:cxn ang="0">
                  <a:pos x="60" y="29"/>
                </a:cxn>
                <a:cxn ang="0">
                  <a:pos x="46" y="40"/>
                </a:cxn>
                <a:cxn ang="0">
                  <a:pos x="34" y="53"/>
                </a:cxn>
                <a:cxn ang="0">
                  <a:pos x="27" y="67"/>
                </a:cxn>
                <a:cxn ang="0">
                  <a:pos x="26" y="84"/>
                </a:cxn>
                <a:cxn ang="0">
                  <a:pos x="31" y="102"/>
                </a:cxn>
                <a:cxn ang="0">
                  <a:pos x="31" y="112"/>
                </a:cxn>
                <a:cxn ang="0">
                  <a:pos x="24" y="116"/>
                </a:cxn>
                <a:cxn ang="0">
                  <a:pos x="15" y="116"/>
                </a:cxn>
                <a:cxn ang="0">
                  <a:pos x="7" y="107"/>
                </a:cxn>
                <a:cxn ang="0">
                  <a:pos x="2" y="88"/>
                </a:cxn>
                <a:cxn ang="0">
                  <a:pos x="0" y="70"/>
                </a:cxn>
                <a:cxn ang="0">
                  <a:pos x="4" y="52"/>
                </a:cxn>
                <a:cxn ang="0">
                  <a:pos x="14" y="35"/>
                </a:cxn>
                <a:cxn ang="0">
                  <a:pos x="30" y="21"/>
                </a:cxn>
                <a:cxn ang="0">
                  <a:pos x="50" y="10"/>
                </a:cxn>
                <a:cxn ang="0">
                  <a:pos x="76" y="2"/>
                </a:cxn>
                <a:cxn ang="0">
                  <a:pos x="108" y="0"/>
                </a:cxn>
              </a:cxnLst>
              <a:rect l="0" t="0" r="r" b="b"/>
              <a:pathLst>
                <a:path w="125" h="116">
                  <a:moveTo>
                    <a:pt x="108" y="0"/>
                  </a:moveTo>
                  <a:lnTo>
                    <a:pt x="119" y="2"/>
                  </a:lnTo>
                  <a:lnTo>
                    <a:pt x="125" y="7"/>
                  </a:lnTo>
                  <a:lnTo>
                    <a:pt x="125" y="12"/>
                  </a:lnTo>
                  <a:lnTo>
                    <a:pt x="120" y="14"/>
                  </a:lnTo>
                  <a:lnTo>
                    <a:pt x="99" y="16"/>
                  </a:lnTo>
                  <a:lnTo>
                    <a:pt x="79" y="22"/>
                  </a:lnTo>
                  <a:lnTo>
                    <a:pt x="60" y="29"/>
                  </a:lnTo>
                  <a:lnTo>
                    <a:pt x="46" y="40"/>
                  </a:lnTo>
                  <a:lnTo>
                    <a:pt x="34" y="53"/>
                  </a:lnTo>
                  <a:lnTo>
                    <a:pt x="27" y="67"/>
                  </a:lnTo>
                  <a:lnTo>
                    <a:pt x="26" y="84"/>
                  </a:lnTo>
                  <a:lnTo>
                    <a:pt x="31" y="102"/>
                  </a:lnTo>
                  <a:lnTo>
                    <a:pt x="31" y="112"/>
                  </a:lnTo>
                  <a:lnTo>
                    <a:pt x="24" y="116"/>
                  </a:lnTo>
                  <a:lnTo>
                    <a:pt x="15" y="116"/>
                  </a:lnTo>
                  <a:lnTo>
                    <a:pt x="7" y="107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4" y="52"/>
                  </a:lnTo>
                  <a:lnTo>
                    <a:pt x="14" y="35"/>
                  </a:lnTo>
                  <a:lnTo>
                    <a:pt x="30" y="21"/>
                  </a:lnTo>
                  <a:lnTo>
                    <a:pt x="50" y="10"/>
                  </a:lnTo>
                  <a:lnTo>
                    <a:pt x="7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0" name="Freeform 886"/>
            <p:cNvSpPr>
              <a:spLocks/>
            </p:cNvSpPr>
            <p:nvPr/>
          </p:nvSpPr>
          <p:spPr bwMode="auto">
            <a:xfrm>
              <a:off x="2635" y="2536"/>
              <a:ext cx="24" cy="5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5" y="17"/>
                </a:cxn>
                <a:cxn ang="0">
                  <a:pos x="13" y="20"/>
                </a:cxn>
                <a:cxn ang="0">
                  <a:pos x="21" y="25"/>
                </a:cxn>
                <a:cxn ang="0">
                  <a:pos x="31" y="33"/>
                </a:cxn>
                <a:cxn ang="0">
                  <a:pos x="37" y="42"/>
                </a:cxn>
                <a:cxn ang="0">
                  <a:pos x="43" y="54"/>
                </a:cxn>
                <a:cxn ang="0">
                  <a:pos x="45" y="68"/>
                </a:cxn>
                <a:cxn ang="0">
                  <a:pos x="44" y="84"/>
                </a:cxn>
                <a:cxn ang="0">
                  <a:pos x="39" y="102"/>
                </a:cxn>
                <a:cxn ang="0">
                  <a:pos x="39" y="112"/>
                </a:cxn>
                <a:cxn ang="0">
                  <a:pos x="45" y="116"/>
                </a:cxn>
                <a:cxn ang="0">
                  <a:pos x="55" y="116"/>
                </a:cxn>
                <a:cxn ang="0">
                  <a:pos x="63" y="108"/>
                </a:cxn>
                <a:cxn ang="0">
                  <a:pos x="68" y="89"/>
                </a:cxn>
                <a:cxn ang="0">
                  <a:pos x="70" y="70"/>
                </a:cxn>
                <a:cxn ang="0">
                  <a:pos x="68" y="53"/>
                </a:cxn>
                <a:cxn ang="0">
                  <a:pos x="63" y="37"/>
                </a:cxn>
                <a:cxn ang="0">
                  <a:pos x="53" y="23"/>
                </a:cxn>
                <a:cxn ang="0">
                  <a:pos x="43" y="11"/>
                </a:cxn>
                <a:cxn ang="0">
                  <a:pos x="29" y="4"/>
                </a:cxn>
                <a:cxn ang="0">
                  <a:pos x="13" y="0"/>
                </a:cxn>
              </a:cxnLst>
              <a:rect l="0" t="0" r="r" b="b"/>
              <a:pathLst>
                <a:path w="70" h="116">
                  <a:moveTo>
                    <a:pt x="13" y="0"/>
                  </a:moveTo>
                  <a:lnTo>
                    <a:pt x="4" y="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3" y="20"/>
                  </a:lnTo>
                  <a:lnTo>
                    <a:pt x="21" y="25"/>
                  </a:lnTo>
                  <a:lnTo>
                    <a:pt x="31" y="33"/>
                  </a:lnTo>
                  <a:lnTo>
                    <a:pt x="37" y="42"/>
                  </a:lnTo>
                  <a:lnTo>
                    <a:pt x="43" y="54"/>
                  </a:lnTo>
                  <a:lnTo>
                    <a:pt x="45" y="68"/>
                  </a:lnTo>
                  <a:lnTo>
                    <a:pt x="44" y="84"/>
                  </a:lnTo>
                  <a:lnTo>
                    <a:pt x="39" y="102"/>
                  </a:lnTo>
                  <a:lnTo>
                    <a:pt x="39" y="112"/>
                  </a:lnTo>
                  <a:lnTo>
                    <a:pt x="45" y="116"/>
                  </a:lnTo>
                  <a:lnTo>
                    <a:pt x="55" y="116"/>
                  </a:lnTo>
                  <a:lnTo>
                    <a:pt x="63" y="108"/>
                  </a:lnTo>
                  <a:lnTo>
                    <a:pt x="68" y="89"/>
                  </a:lnTo>
                  <a:lnTo>
                    <a:pt x="70" y="70"/>
                  </a:lnTo>
                  <a:lnTo>
                    <a:pt x="68" y="53"/>
                  </a:lnTo>
                  <a:lnTo>
                    <a:pt x="63" y="37"/>
                  </a:lnTo>
                  <a:lnTo>
                    <a:pt x="53" y="23"/>
                  </a:lnTo>
                  <a:lnTo>
                    <a:pt x="43" y="11"/>
                  </a:lnTo>
                  <a:lnTo>
                    <a:pt x="2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1" name="Freeform 887"/>
            <p:cNvSpPr>
              <a:spLocks/>
            </p:cNvSpPr>
            <p:nvPr/>
          </p:nvSpPr>
          <p:spPr bwMode="auto">
            <a:xfrm>
              <a:off x="2120" y="2758"/>
              <a:ext cx="132" cy="105"/>
            </a:xfrm>
            <a:custGeom>
              <a:avLst/>
              <a:gdLst/>
              <a:ahLst/>
              <a:cxnLst>
                <a:cxn ang="0">
                  <a:pos x="239" y="27"/>
                </a:cxn>
                <a:cxn ang="0">
                  <a:pos x="300" y="0"/>
                </a:cxn>
                <a:cxn ang="0">
                  <a:pos x="361" y="11"/>
                </a:cxn>
                <a:cxn ang="0">
                  <a:pos x="396" y="51"/>
                </a:cxn>
                <a:cxn ang="0">
                  <a:pos x="388" y="88"/>
                </a:cxn>
                <a:cxn ang="0">
                  <a:pos x="376" y="84"/>
                </a:cxn>
                <a:cxn ang="0">
                  <a:pos x="374" y="54"/>
                </a:cxn>
                <a:cxn ang="0">
                  <a:pos x="341" y="27"/>
                </a:cxn>
                <a:cxn ang="0">
                  <a:pos x="291" y="27"/>
                </a:cxn>
                <a:cxn ang="0">
                  <a:pos x="251" y="58"/>
                </a:cxn>
                <a:cxn ang="0">
                  <a:pos x="239" y="92"/>
                </a:cxn>
                <a:cxn ang="0">
                  <a:pos x="224" y="90"/>
                </a:cxn>
                <a:cxn ang="0">
                  <a:pos x="192" y="69"/>
                </a:cxn>
                <a:cxn ang="0">
                  <a:pos x="137" y="64"/>
                </a:cxn>
                <a:cxn ang="0">
                  <a:pos x="95" y="88"/>
                </a:cxn>
                <a:cxn ang="0">
                  <a:pos x="84" y="131"/>
                </a:cxn>
                <a:cxn ang="0">
                  <a:pos x="100" y="163"/>
                </a:cxn>
                <a:cxn ang="0">
                  <a:pos x="86" y="167"/>
                </a:cxn>
                <a:cxn ang="0">
                  <a:pos x="54" y="160"/>
                </a:cxn>
                <a:cxn ang="0">
                  <a:pos x="34" y="165"/>
                </a:cxn>
                <a:cxn ang="0">
                  <a:pos x="35" y="180"/>
                </a:cxn>
                <a:cxn ang="0">
                  <a:pos x="54" y="195"/>
                </a:cxn>
                <a:cxn ang="0">
                  <a:pos x="71" y="199"/>
                </a:cxn>
                <a:cxn ang="0">
                  <a:pos x="75" y="204"/>
                </a:cxn>
                <a:cxn ang="0">
                  <a:pos x="70" y="209"/>
                </a:cxn>
                <a:cxn ang="0">
                  <a:pos x="50" y="210"/>
                </a:cxn>
                <a:cxn ang="0">
                  <a:pos x="22" y="202"/>
                </a:cxn>
                <a:cxn ang="0">
                  <a:pos x="3" y="184"/>
                </a:cxn>
                <a:cxn ang="0">
                  <a:pos x="2" y="160"/>
                </a:cxn>
                <a:cxn ang="0">
                  <a:pos x="23" y="142"/>
                </a:cxn>
                <a:cxn ang="0">
                  <a:pos x="36" y="118"/>
                </a:cxn>
                <a:cxn ang="0">
                  <a:pos x="51" y="72"/>
                </a:cxn>
                <a:cxn ang="0">
                  <a:pos x="99" y="37"/>
                </a:cxn>
                <a:cxn ang="0">
                  <a:pos x="172" y="37"/>
                </a:cxn>
              </a:cxnLst>
              <a:rect l="0" t="0" r="r" b="b"/>
              <a:pathLst>
                <a:path w="396" h="210">
                  <a:moveTo>
                    <a:pt x="216" y="57"/>
                  </a:moveTo>
                  <a:lnTo>
                    <a:pt x="239" y="27"/>
                  </a:lnTo>
                  <a:lnTo>
                    <a:pt x="268" y="9"/>
                  </a:lnTo>
                  <a:lnTo>
                    <a:pt x="300" y="0"/>
                  </a:lnTo>
                  <a:lnTo>
                    <a:pt x="333" y="1"/>
                  </a:lnTo>
                  <a:lnTo>
                    <a:pt x="361" y="11"/>
                  </a:lnTo>
                  <a:lnTo>
                    <a:pt x="384" y="28"/>
                  </a:lnTo>
                  <a:lnTo>
                    <a:pt x="396" y="51"/>
                  </a:lnTo>
                  <a:lnTo>
                    <a:pt x="394" y="80"/>
                  </a:lnTo>
                  <a:lnTo>
                    <a:pt x="388" y="88"/>
                  </a:lnTo>
                  <a:lnTo>
                    <a:pt x="381" y="89"/>
                  </a:lnTo>
                  <a:lnTo>
                    <a:pt x="376" y="84"/>
                  </a:lnTo>
                  <a:lnTo>
                    <a:pt x="374" y="76"/>
                  </a:lnTo>
                  <a:lnTo>
                    <a:pt x="374" y="54"/>
                  </a:lnTo>
                  <a:lnTo>
                    <a:pt x="361" y="37"/>
                  </a:lnTo>
                  <a:lnTo>
                    <a:pt x="341" y="27"/>
                  </a:lnTo>
                  <a:lnTo>
                    <a:pt x="317" y="23"/>
                  </a:lnTo>
                  <a:lnTo>
                    <a:pt x="291" y="27"/>
                  </a:lnTo>
                  <a:lnTo>
                    <a:pt x="268" y="39"/>
                  </a:lnTo>
                  <a:lnTo>
                    <a:pt x="251" y="58"/>
                  </a:lnTo>
                  <a:lnTo>
                    <a:pt x="243" y="86"/>
                  </a:lnTo>
                  <a:lnTo>
                    <a:pt x="239" y="92"/>
                  </a:lnTo>
                  <a:lnTo>
                    <a:pt x="232" y="94"/>
                  </a:lnTo>
                  <a:lnTo>
                    <a:pt x="224" y="90"/>
                  </a:lnTo>
                  <a:lnTo>
                    <a:pt x="216" y="86"/>
                  </a:lnTo>
                  <a:lnTo>
                    <a:pt x="192" y="69"/>
                  </a:lnTo>
                  <a:lnTo>
                    <a:pt x="164" y="62"/>
                  </a:lnTo>
                  <a:lnTo>
                    <a:pt x="137" y="64"/>
                  </a:lnTo>
                  <a:lnTo>
                    <a:pt x="113" y="73"/>
                  </a:lnTo>
                  <a:lnTo>
                    <a:pt x="95" y="88"/>
                  </a:lnTo>
                  <a:lnTo>
                    <a:pt x="84" y="107"/>
                  </a:lnTo>
                  <a:lnTo>
                    <a:pt x="84" y="131"/>
                  </a:lnTo>
                  <a:lnTo>
                    <a:pt x="98" y="156"/>
                  </a:lnTo>
                  <a:lnTo>
                    <a:pt x="100" y="163"/>
                  </a:lnTo>
                  <a:lnTo>
                    <a:pt x="95" y="166"/>
                  </a:lnTo>
                  <a:lnTo>
                    <a:pt x="86" y="167"/>
                  </a:lnTo>
                  <a:lnTo>
                    <a:pt x="74" y="165"/>
                  </a:lnTo>
                  <a:lnTo>
                    <a:pt x="54" y="160"/>
                  </a:lnTo>
                  <a:lnTo>
                    <a:pt x="40" y="160"/>
                  </a:lnTo>
                  <a:lnTo>
                    <a:pt x="34" y="165"/>
                  </a:lnTo>
                  <a:lnTo>
                    <a:pt x="32" y="172"/>
                  </a:lnTo>
                  <a:lnTo>
                    <a:pt x="35" y="180"/>
                  </a:lnTo>
                  <a:lnTo>
                    <a:pt x="43" y="189"/>
                  </a:lnTo>
                  <a:lnTo>
                    <a:pt x="54" y="195"/>
                  </a:lnTo>
                  <a:lnTo>
                    <a:pt x="67" y="198"/>
                  </a:lnTo>
                  <a:lnTo>
                    <a:pt x="71" y="199"/>
                  </a:lnTo>
                  <a:lnTo>
                    <a:pt x="74" y="201"/>
                  </a:lnTo>
                  <a:lnTo>
                    <a:pt x="75" y="204"/>
                  </a:lnTo>
                  <a:lnTo>
                    <a:pt x="74" y="207"/>
                  </a:lnTo>
                  <a:lnTo>
                    <a:pt x="70" y="209"/>
                  </a:lnTo>
                  <a:lnTo>
                    <a:pt x="62" y="210"/>
                  </a:lnTo>
                  <a:lnTo>
                    <a:pt x="50" y="210"/>
                  </a:lnTo>
                  <a:lnTo>
                    <a:pt x="34" y="207"/>
                  </a:lnTo>
                  <a:lnTo>
                    <a:pt x="22" y="202"/>
                  </a:lnTo>
                  <a:lnTo>
                    <a:pt x="11" y="194"/>
                  </a:lnTo>
                  <a:lnTo>
                    <a:pt x="3" y="184"/>
                  </a:lnTo>
                  <a:lnTo>
                    <a:pt x="0" y="172"/>
                  </a:lnTo>
                  <a:lnTo>
                    <a:pt x="2" y="160"/>
                  </a:lnTo>
                  <a:lnTo>
                    <a:pt x="10" y="150"/>
                  </a:lnTo>
                  <a:lnTo>
                    <a:pt x="23" y="142"/>
                  </a:lnTo>
                  <a:lnTo>
                    <a:pt x="46" y="137"/>
                  </a:lnTo>
                  <a:lnTo>
                    <a:pt x="36" y="118"/>
                  </a:lnTo>
                  <a:lnTo>
                    <a:pt x="39" y="95"/>
                  </a:lnTo>
                  <a:lnTo>
                    <a:pt x="51" y="72"/>
                  </a:lnTo>
                  <a:lnTo>
                    <a:pt x="71" y="52"/>
                  </a:lnTo>
                  <a:lnTo>
                    <a:pt x="99" y="37"/>
                  </a:lnTo>
                  <a:lnTo>
                    <a:pt x="133" y="31"/>
                  </a:lnTo>
                  <a:lnTo>
                    <a:pt x="172" y="37"/>
                  </a:lnTo>
                  <a:lnTo>
                    <a:pt x="21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2" name="Freeform 888"/>
            <p:cNvSpPr>
              <a:spLocks/>
            </p:cNvSpPr>
            <p:nvPr/>
          </p:nvSpPr>
          <p:spPr bwMode="auto">
            <a:xfrm>
              <a:off x="2154" y="2829"/>
              <a:ext cx="66" cy="102"/>
            </a:xfrm>
            <a:custGeom>
              <a:avLst/>
              <a:gdLst/>
              <a:ahLst/>
              <a:cxnLst>
                <a:cxn ang="0">
                  <a:pos x="199" y="34"/>
                </a:cxn>
                <a:cxn ang="0">
                  <a:pos x="200" y="43"/>
                </a:cxn>
                <a:cxn ang="0">
                  <a:pos x="191" y="48"/>
                </a:cxn>
                <a:cxn ang="0">
                  <a:pos x="176" y="47"/>
                </a:cxn>
                <a:cxn ang="0">
                  <a:pos x="136" y="34"/>
                </a:cxn>
                <a:cxn ang="0">
                  <a:pos x="84" y="37"/>
                </a:cxn>
                <a:cxn ang="0">
                  <a:pos x="55" y="62"/>
                </a:cxn>
                <a:cxn ang="0">
                  <a:pos x="53" y="93"/>
                </a:cxn>
                <a:cxn ang="0">
                  <a:pos x="76" y="115"/>
                </a:cxn>
                <a:cxn ang="0">
                  <a:pos x="71" y="122"/>
                </a:cxn>
                <a:cxn ang="0">
                  <a:pos x="39" y="142"/>
                </a:cxn>
                <a:cxn ang="0">
                  <a:pos x="33" y="167"/>
                </a:cxn>
                <a:cxn ang="0">
                  <a:pos x="61" y="179"/>
                </a:cxn>
                <a:cxn ang="0">
                  <a:pos x="93" y="172"/>
                </a:cxn>
                <a:cxn ang="0">
                  <a:pos x="111" y="152"/>
                </a:cxn>
                <a:cxn ang="0">
                  <a:pos x="132" y="152"/>
                </a:cxn>
                <a:cxn ang="0">
                  <a:pos x="129" y="172"/>
                </a:cxn>
                <a:cxn ang="0">
                  <a:pos x="111" y="191"/>
                </a:cxn>
                <a:cxn ang="0">
                  <a:pos x="80" y="202"/>
                </a:cxn>
                <a:cxn ang="0">
                  <a:pos x="40" y="199"/>
                </a:cxn>
                <a:cxn ang="0">
                  <a:pos x="8" y="182"/>
                </a:cxn>
                <a:cxn ang="0">
                  <a:pos x="0" y="164"/>
                </a:cxn>
                <a:cxn ang="0">
                  <a:pos x="4" y="144"/>
                </a:cxn>
                <a:cxn ang="0">
                  <a:pos x="21" y="126"/>
                </a:cxn>
                <a:cxn ang="0">
                  <a:pos x="24" y="112"/>
                </a:cxn>
                <a:cxn ang="0">
                  <a:pos x="8" y="91"/>
                </a:cxn>
                <a:cxn ang="0">
                  <a:pos x="5" y="64"/>
                </a:cxn>
                <a:cxn ang="0">
                  <a:pos x="15" y="39"/>
                </a:cxn>
                <a:cxn ang="0">
                  <a:pos x="36" y="16"/>
                </a:cxn>
                <a:cxn ang="0">
                  <a:pos x="68" y="2"/>
                </a:cxn>
                <a:cxn ang="0">
                  <a:pos x="111" y="1"/>
                </a:cxn>
                <a:cxn ang="0">
                  <a:pos x="163" y="15"/>
                </a:cxn>
              </a:cxnLst>
              <a:rect l="0" t="0" r="r" b="b"/>
              <a:pathLst>
                <a:path w="200" h="204">
                  <a:moveTo>
                    <a:pt x="192" y="30"/>
                  </a:moveTo>
                  <a:lnTo>
                    <a:pt x="199" y="34"/>
                  </a:lnTo>
                  <a:lnTo>
                    <a:pt x="200" y="40"/>
                  </a:lnTo>
                  <a:lnTo>
                    <a:pt x="200" y="43"/>
                  </a:lnTo>
                  <a:lnTo>
                    <a:pt x="196" y="46"/>
                  </a:lnTo>
                  <a:lnTo>
                    <a:pt x="191" y="48"/>
                  </a:lnTo>
                  <a:lnTo>
                    <a:pt x="184" y="48"/>
                  </a:lnTo>
                  <a:lnTo>
                    <a:pt x="176" y="47"/>
                  </a:lnTo>
                  <a:lnTo>
                    <a:pt x="168" y="45"/>
                  </a:lnTo>
                  <a:lnTo>
                    <a:pt x="136" y="34"/>
                  </a:lnTo>
                  <a:lnTo>
                    <a:pt x="108" y="33"/>
                  </a:lnTo>
                  <a:lnTo>
                    <a:pt x="84" y="37"/>
                  </a:lnTo>
                  <a:lnTo>
                    <a:pt x="65" y="48"/>
                  </a:lnTo>
                  <a:lnTo>
                    <a:pt x="55" y="62"/>
                  </a:lnTo>
                  <a:lnTo>
                    <a:pt x="49" y="78"/>
                  </a:lnTo>
                  <a:lnTo>
                    <a:pt x="53" y="93"/>
                  </a:lnTo>
                  <a:lnTo>
                    <a:pt x="67" y="107"/>
                  </a:lnTo>
                  <a:lnTo>
                    <a:pt x="76" y="115"/>
                  </a:lnTo>
                  <a:lnTo>
                    <a:pt x="76" y="120"/>
                  </a:lnTo>
                  <a:lnTo>
                    <a:pt x="71" y="122"/>
                  </a:lnTo>
                  <a:lnTo>
                    <a:pt x="61" y="126"/>
                  </a:lnTo>
                  <a:lnTo>
                    <a:pt x="39" y="142"/>
                  </a:lnTo>
                  <a:lnTo>
                    <a:pt x="31" y="156"/>
                  </a:lnTo>
                  <a:lnTo>
                    <a:pt x="33" y="167"/>
                  </a:lnTo>
                  <a:lnTo>
                    <a:pt x="45" y="175"/>
                  </a:lnTo>
                  <a:lnTo>
                    <a:pt x="61" y="179"/>
                  </a:lnTo>
                  <a:lnTo>
                    <a:pt x="79" y="178"/>
                  </a:lnTo>
                  <a:lnTo>
                    <a:pt x="93" y="172"/>
                  </a:lnTo>
                  <a:lnTo>
                    <a:pt x="103" y="162"/>
                  </a:lnTo>
                  <a:lnTo>
                    <a:pt x="111" y="152"/>
                  </a:lnTo>
                  <a:lnTo>
                    <a:pt x="123" y="149"/>
                  </a:lnTo>
                  <a:lnTo>
                    <a:pt x="132" y="152"/>
                  </a:lnTo>
                  <a:lnTo>
                    <a:pt x="133" y="163"/>
                  </a:lnTo>
                  <a:lnTo>
                    <a:pt x="129" y="172"/>
                  </a:lnTo>
                  <a:lnTo>
                    <a:pt x="121" y="182"/>
                  </a:lnTo>
                  <a:lnTo>
                    <a:pt x="111" y="191"/>
                  </a:lnTo>
                  <a:lnTo>
                    <a:pt x="97" y="198"/>
                  </a:lnTo>
                  <a:lnTo>
                    <a:pt x="80" y="202"/>
                  </a:lnTo>
                  <a:lnTo>
                    <a:pt x="61" y="204"/>
                  </a:lnTo>
                  <a:lnTo>
                    <a:pt x="40" y="199"/>
                  </a:lnTo>
                  <a:lnTo>
                    <a:pt x="16" y="189"/>
                  </a:lnTo>
                  <a:lnTo>
                    <a:pt x="8" y="182"/>
                  </a:lnTo>
                  <a:lnTo>
                    <a:pt x="3" y="174"/>
                  </a:lnTo>
                  <a:lnTo>
                    <a:pt x="0" y="164"/>
                  </a:lnTo>
                  <a:lnTo>
                    <a:pt x="0" y="153"/>
                  </a:lnTo>
                  <a:lnTo>
                    <a:pt x="4" y="144"/>
                  </a:lnTo>
                  <a:lnTo>
                    <a:pt x="11" y="134"/>
                  </a:lnTo>
                  <a:lnTo>
                    <a:pt x="21" y="126"/>
                  </a:lnTo>
                  <a:lnTo>
                    <a:pt x="37" y="121"/>
                  </a:lnTo>
                  <a:lnTo>
                    <a:pt x="24" y="112"/>
                  </a:lnTo>
                  <a:lnTo>
                    <a:pt x="15" y="103"/>
                  </a:lnTo>
                  <a:lnTo>
                    <a:pt x="8" y="91"/>
                  </a:lnTo>
                  <a:lnTo>
                    <a:pt x="5" y="78"/>
                  </a:lnTo>
                  <a:lnTo>
                    <a:pt x="5" y="64"/>
                  </a:lnTo>
                  <a:lnTo>
                    <a:pt x="8" y="51"/>
                  </a:lnTo>
                  <a:lnTo>
                    <a:pt x="15" y="39"/>
                  </a:lnTo>
                  <a:lnTo>
                    <a:pt x="24" y="27"/>
                  </a:lnTo>
                  <a:lnTo>
                    <a:pt x="36" y="16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5" y="5"/>
                  </a:lnTo>
                  <a:lnTo>
                    <a:pt x="163" y="15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3" name="Group 2359"/>
          <p:cNvGrpSpPr>
            <a:grpSpLocks/>
          </p:cNvGrpSpPr>
          <p:nvPr/>
        </p:nvGrpSpPr>
        <p:grpSpPr bwMode="auto">
          <a:xfrm rot="19291039" flipH="1">
            <a:off x="2795574" y="3894121"/>
            <a:ext cx="1411288" cy="749300"/>
            <a:chOff x="2129" y="3091"/>
            <a:chExt cx="889" cy="497"/>
          </a:xfrm>
        </p:grpSpPr>
        <p:sp>
          <p:nvSpPr>
            <p:cNvPr id="53064" name="Freeform 840"/>
            <p:cNvSpPr>
              <a:spLocks/>
            </p:cNvSpPr>
            <p:nvPr/>
          </p:nvSpPr>
          <p:spPr bwMode="auto">
            <a:xfrm>
              <a:off x="2547" y="3464"/>
              <a:ext cx="92" cy="124"/>
            </a:xfrm>
            <a:custGeom>
              <a:avLst/>
              <a:gdLst/>
              <a:ahLst/>
              <a:cxnLst>
                <a:cxn ang="0">
                  <a:pos x="71" y="249"/>
                </a:cxn>
                <a:cxn ang="0">
                  <a:pos x="89" y="245"/>
                </a:cxn>
                <a:cxn ang="0">
                  <a:pos x="107" y="237"/>
                </a:cxn>
                <a:cxn ang="0">
                  <a:pos x="124" y="223"/>
                </a:cxn>
                <a:cxn ang="0">
                  <a:pos x="141" y="207"/>
                </a:cxn>
                <a:cxn ang="0">
                  <a:pos x="154" y="188"/>
                </a:cxn>
                <a:cxn ang="0">
                  <a:pos x="167" y="165"/>
                </a:cxn>
                <a:cxn ang="0">
                  <a:pos x="176" y="141"/>
                </a:cxn>
                <a:cxn ang="0">
                  <a:pos x="183" y="116"/>
                </a:cxn>
                <a:cxn ang="0">
                  <a:pos x="185" y="91"/>
                </a:cxn>
                <a:cxn ang="0">
                  <a:pos x="184" y="68"/>
                </a:cxn>
                <a:cxn ang="0">
                  <a:pos x="179" y="48"/>
                </a:cxn>
                <a:cxn ang="0">
                  <a:pos x="172" y="30"/>
                </a:cxn>
                <a:cxn ang="0">
                  <a:pos x="161" y="16"/>
                </a:cxn>
                <a:cxn ang="0">
                  <a:pos x="148" y="7"/>
                </a:cxn>
                <a:cxn ang="0">
                  <a:pos x="132" y="0"/>
                </a:cxn>
                <a:cxn ang="0">
                  <a:pos x="114" y="0"/>
                </a:cxn>
                <a:cxn ang="0">
                  <a:pos x="96" y="4"/>
                </a:cxn>
                <a:cxn ang="0">
                  <a:pos x="77" y="12"/>
                </a:cxn>
                <a:cxn ang="0">
                  <a:pos x="60" y="26"/>
                </a:cxn>
                <a:cxn ang="0">
                  <a:pos x="44" y="42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8" y="107"/>
                </a:cxn>
                <a:cxn ang="0">
                  <a:pos x="3" y="133"/>
                </a:cxn>
                <a:cxn ang="0">
                  <a:pos x="0" y="158"/>
                </a:cxn>
                <a:cxn ang="0">
                  <a:pos x="2" y="181"/>
                </a:cxn>
                <a:cxn ang="0">
                  <a:pos x="6" y="201"/>
                </a:cxn>
                <a:cxn ang="0">
                  <a:pos x="14" y="218"/>
                </a:cxn>
                <a:cxn ang="0">
                  <a:pos x="24" y="233"/>
                </a:cxn>
                <a:cxn ang="0">
                  <a:pos x="38" y="242"/>
                </a:cxn>
                <a:cxn ang="0">
                  <a:pos x="53" y="247"/>
                </a:cxn>
                <a:cxn ang="0">
                  <a:pos x="71" y="249"/>
                </a:cxn>
              </a:cxnLst>
              <a:rect l="0" t="0" r="r" b="b"/>
              <a:pathLst>
                <a:path w="185" h="249">
                  <a:moveTo>
                    <a:pt x="71" y="249"/>
                  </a:moveTo>
                  <a:lnTo>
                    <a:pt x="89" y="245"/>
                  </a:lnTo>
                  <a:lnTo>
                    <a:pt x="107" y="237"/>
                  </a:lnTo>
                  <a:lnTo>
                    <a:pt x="124" y="223"/>
                  </a:lnTo>
                  <a:lnTo>
                    <a:pt x="141" y="207"/>
                  </a:lnTo>
                  <a:lnTo>
                    <a:pt x="154" y="188"/>
                  </a:lnTo>
                  <a:lnTo>
                    <a:pt x="167" y="165"/>
                  </a:lnTo>
                  <a:lnTo>
                    <a:pt x="176" y="141"/>
                  </a:lnTo>
                  <a:lnTo>
                    <a:pt x="183" y="116"/>
                  </a:lnTo>
                  <a:lnTo>
                    <a:pt x="185" y="91"/>
                  </a:lnTo>
                  <a:lnTo>
                    <a:pt x="184" y="68"/>
                  </a:lnTo>
                  <a:lnTo>
                    <a:pt x="179" y="48"/>
                  </a:lnTo>
                  <a:lnTo>
                    <a:pt x="172" y="30"/>
                  </a:lnTo>
                  <a:lnTo>
                    <a:pt x="161" y="16"/>
                  </a:lnTo>
                  <a:lnTo>
                    <a:pt x="148" y="7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6" y="4"/>
                  </a:lnTo>
                  <a:lnTo>
                    <a:pt x="77" y="12"/>
                  </a:lnTo>
                  <a:lnTo>
                    <a:pt x="60" y="26"/>
                  </a:lnTo>
                  <a:lnTo>
                    <a:pt x="44" y="42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8" y="107"/>
                  </a:lnTo>
                  <a:lnTo>
                    <a:pt x="3" y="133"/>
                  </a:lnTo>
                  <a:lnTo>
                    <a:pt x="0" y="158"/>
                  </a:lnTo>
                  <a:lnTo>
                    <a:pt x="2" y="181"/>
                  </a:lnTo>
                  <a:lnTo>
                    <a:pt x="6" y="201"/>
                  </a:lnTo>
                  <a:lnTo>
                    <a:pt x="14" y="218"/>
                  </a:lnTo>
                  <a:lnTo>
                    <a:pt x="24" y="233"/>
                  </a:lnTo>
                  <a:lnTo>
                    <a:pt x="38" y="242"/>
                  </a:lnTo>
                  <a:lnTo>
                    <a:pt x="53" y="247"/>
                  </a:lnTo>
                  <a:lnTo>
                    <a:pt x="71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5" name="Freeform 841"/>
            <p:cNvSpPr>
              <a:spLocks/>
            </p:cNvSpPr>
            <p:nvPr/>
          </p:nvSpPr>
          <p:spPr bwMode="auto">
            <a:xfrm>
              <a:off x="2577" y="3504"/>
              <a:ext cx="32" cy="44"/>
            </a:xfrm>
            <a:custGeom>
              <a:avLst/>
              <a:gdLst/>
              <a:ahLst/>
              <a:cxnLst>
                <a:cxn ang="0">
                  <a:pos x="25" y="87"/>
                </a:cxn>
                <a:cxn ang="0">
                  <a:pos x="31" y="86"/>
                </a:cxn>
                <a:cxn ang="0">
                  <a:pos x="37" y="83"/>
                </a:cxn>
                <a:cxn ang="0">
                  <a:pos x="44" y="79"/>
                </a:cxn>
                <a:cxn ang="0">
                  <a:pos x="49" y="72"/>
                </a:cxn>
                <a:cxn ang="0">
                  <a:pos x="54" y="66"/>
                </a:cxn>
                <a:cxn ang="0">
                  <a:pos x="58" y="59"/>
                </a:cxn>
                <a:cxn ang="0">
                  <a:pos x="62" y="51"/>
                </a:cxn>
                <a:cxn ang="0">
                  <a:pos x="64" y="41"/>
                </a:cxn>
                <a:cxn ang="0">
                  <a:pos x="64" y="25"/>
                </a:cxn>
                <a:cxn ang="0">
                  <a:pos x="60" y="11"/>
                </a:cxn>
                <a:cxn ang="0">
                  <a:pos x="52" y="3"/>
                </a:cxn>
                <a:cxn ang="0">
                  <a:pos x="39" y="0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1" y="10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7" y="30"/>
                </a:cxn>
                <a:cxn ang="0">
                  <a:pos x="3" y="38"/>
                </a:cxn>
                <a:cxn ang="0">
                  <a:pos x="1" y="48"/>
                </a:cxn>
                <a:cxn ang="0">
                  <a:pos x="0" y="64"/>
                </a:cxn>
                <a:cxn ang="0">
                  <a:pos x="4" y="78"/>
                </a:cxn>
                <a:cxn ang="0">
                  <a:pos x="13" y="86"/>
                </a:cxn>
                <a:cxn ang="0">
                  <a:pos x="25" y="87"/>
                </a:cxn>
              </a:cxnLst>
              <a:rect l="0" t="0" r="r" b="b"/>
              <a:pathLst>
                <a:path w="64" h="87">
                  <a:moveTo>
                    <a:pt x="25" y="87"/>
                  </a:moveTo>
                  <a:lnTo>
                    <a:pt x="31" y="86"/>
                  </a:lnTo>
                  <a:lnTo>
                    <a:pt x="37" y="83"/>
                  </a:lnTo>
                  <a:lnTo>
                    <a:pt x="44" y="79"/>
                  </a:lnTo>
                  <a:lnTo>
                    <a:pt x="49" y="72"/>
                  </a:lnTo>
                  <a:lnTo>
                    <a:pt x="54" y="66"/>
                  </a:lnTo>
                  <a:lnTo>
                    <a:pt x="58" y="59"/>
                  </a:lnTo>
                  <a:lnTo>
                    <a:pt x="62" y="51"/>
                  </a:lnTo>
                  <a:lnTo>
                    <a:pt x="64" y="41"/>
                  </a:lnTo>
                  <a:lnTo>
                    <a:pt x="64" y="25"/>
                  </a:lnTo>
                  <a:lnTo>
                    <a:pt x="60" y="11"/>
                  </a:lnTo>
                  <a:lnTo>
                    <a:pt x="52" y="3"/>
                  </a:lnTo>
                  <a:lnTo>
                    <a:pt x="39" y="0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8"/>
                  </a:lnTo>
                  <a:lnTo>
                    <a:pt x="0" y="64"/>
                  </a:lnTo>
                  <a:lnTo>
                    <a:pt x="4" y="78"/>
                  </a:lnTo>
                  <a:lnTo>
                    <a:pt x="13" y="86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6" name="Freeform 842"/>
            <p:cNvSpPr>
              <a:spLocks/>
            </p:cNvSpPr>
            <p:nvPr/>
          </p:nvSpPr>
          <p:spPr bwMode="auto">
            <a:xfrm>
              <a:off x="2817" y="3464"/>
              <a:ext cx="93" cy="124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90" y="245"/>
                </a:cxn>
                <a:cxn ang="0">
                  <a:pos x="109" y="237"/>
                </a:cxn>
                <a:cxn ang="0">
                  <a:pos x="126" y="223"/>
                </a:cxn>
                <a:cxn ang="0">
                  <a:pos x="142" y="207"/>
                </a:cxn>
                <a:cxn ang="0">
                  <a:pos x="156" y="188"/>
                </a:cxn>
                <a:cxn ang="0">
                  <a:pos x="169" y="165"/>
                </a:cxn>
                <a:cxn ang="0">
                  <a:pos x="178" y="141"/>
                </a:cxn>
                <a:cxn ang="0">
                  <a:pos x="184" y="116"/>
                </a:cxn>
                <a:cxn ang="0">
                  <a:pos x="187" y="91"/>
                </a:cxn>
                <a:cxn ang="0">
                  <a:pos x="186" y="68"/>
                </a:cxn>
                <a:cxn ang="0">
                  <a:pos x="181" y="48"/>
                </a:cxn>
                <a:cxn ang="0">
                  <a:pos x="174" y="30"/>
                </a:cxn>
                <a:cxn ang="0">
                  <a:pos x="163" y="16"/>
                </a:cxn>
                <a:cxn ang="0">
                  <a:pos x="150" y="7"/>
                </a:cxn>
                <a:cxn ang="0">
                  <a:pos x="134" y="0"/>
                </a:cxn>
                <a:cxn ang="0">
                  <a:pos x="116" y="0"/>
                </a:cxn>
                <a:cxn ang="0">
                  <a:pos x="97" y="4"/>
                </a:cxn>
                <a:cxn ang="0">
                  <a:pos x="79" y="12"/>
                </a:cxn>
                <a:cxn ang="0">
                  <a:pos x="61" y="26"/>
                </a:cxn>
                <a:cxn ang="0">
                  <a:pos x="45" y="42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9" y="107"/>
                </a:cxn>
                <a:cxn ang="0">
                  <a:pos x="2" y="133"/>
                </a:cxn>
                <a:cxn ang="0">
                  <a:pos x="0" y="158"/>
                </a:cxn>
                <a:cxn ang="0">
                  <a:pos x="1" y="181"/>
                </a:cxn>
                <a:cxn ang="0">
                  <a:pos x="6" y="201"/>
                </a:cxn>
                <a:cxn ang="0">
                  <a:pos x="14" y="218"/>
                </a:cxn>
                <a:cxn ang="0">
                  <a:pos x="25" y="233"/>
                </a:cxn>
                <a:cxn ang="0">
                  <a:pos x="38" y="242"/>
                </a:cxn>
                <a:cxn ang="0">
                  <a:pos x="54" y="247"/>
                </a:cxn>
                <a:cxn ang="0">
                  <a:pos x="72" y="249"/>
                </a:cxn>
              </a:cxnLst>
              <a:rect l="0" t="0" r="r" b="b"/>
              <a:pathLst>
                <a:path w="187" h="249">
                  <a:moveTo>
                    <a:pt x="72" y="249"/>
                  </a:moveTo>
                  <a:lnTo>
                    <a:pt x="90" y="245"/>
                  </a:lnTo>
                  <a:lnTo>
                    <a:pt x="109" y="237"/>
                  </a:lnTo>
                  <a:lnTo>
                    <a:pt x="126" y="223"/>
                  </a:lnTo>
                  <a:lnTo>
                    <a:pt x="142" y="207"/>
                  </a:lnTo>
                  <a:lnTo>
                    <a:pt x="156" y="188"/>
                  </a:lnTo>
                  <a:lnTo>
                    <a:pt x="169" y="165"/>
                  </a:lnTo>
                  <a:lnTo>
                    <a:pt x="178" y="141"/>
                  </a:lnTo>
                  <a:lnTo>
                    <a:pt x="184" y="116"/>
                  </a:lnTo>
                  <a:lnTo>
                    <a:pt x="187" y="91"/>
                  </a:lnTo>
                  <a:lnTo>
                    <a:pt x="186" y="68"/>
                  </a:lnTo>
                  <a:lnTo>
                    <a:pt x="181" y="48"/>
                  </a:lnTo>
                  <a:lnTo>
                    <a:pt x="174" y="30"/>
                  </a:lnTo>
                  <a:lnTo>
                    <a:pt x="163" y="16"/>
                  </a:lnTo>
                  <a:lnTo>
                    <a:pt x="150" y="7"/>
                  </a:lnTo>
                  <a:lnTo>
                    <a:pt x="134" y="0"/>
                  </a:lnTo>
                  <a:lnTo>
                    <a:pt x="116" y="0"/>
                  </a:lnTo>
                  <a:lnTo>
                    <a:pt x="97" y="4"/>
                  </a:lnTo>
                  <a:lnTo>
                    <a:pt x="79" y="12"/>
                  </a:lnTo>
                  <a:lnTo>
                    <a:pt x="61" y="26"/>
                  </a:lnTo>
                  <a:lnTo>
                    <a:pt x="45" y="42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9" y="107"/>
                  </a:lnTo>
                  <a:lnTo>
                    <a:pt x="2" y="133"/>
                  </a:lnTo>
                  <a:lnTo>
                    <a:pt x="0" y="158"/>
                  </a:lnTo>
                  <a:lnTo>
                    <a:pt x="1" y="181"/>
                  </a:lnTo>
                  <a:lnTo>
                    <a:pt x="6" y="201"/>
                  </a:lnTo>
                  <a:lnTo>
                    <a:pt x="14" y="218"/>
                  </a:lnTo>
                  <a:lnTo>
                    <a:pt x="25" y="233"/>
                  </a:lnTo>
                  <a:lnTo>
                    <a:pt x="38" y="242"/>
                  </a:lnTo>
                  <a:lnTo>
                    <a:pt x="54" y="247"/>
                  </a:lnTo>
                  <a:lnTo>
                    <a:pt x="72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7" name="Freeform 843"/>
            <p:cNvSpPr>
              <a:spLocks/>
            </p:cNvSpPr>
            <p:nvPr/>
          </p:nvSpPr>
          <p:spPr bwMode="auto">
            <a:xfrm>
              <a:off x="2847" y="3504"/>
              <a:ext cx="32" cy="44"/>
            </a:xfrm>
            <a:custGeom>
              <a:avLst/>
              <a:gdLst/>
              <a:ahLst/>
              <a:cxnLst>
                <a:cxn ang="0">
                  <a:pos x="25" y="87"/>
                </a:cxn>
                <a:cxn ang="0">
                  <a:pos x="31" y="86"/>
                </a:cxn>
                <a:cxn ang="0">
                  <a:pos x="38" y="83"/>
                </a:cxn>
                <a:cxn ang="0">
                  <a:pos x="44" y="79"/>
                </a:cxn>
                <a:cxn ang="0">
                  <a:pos x="50" y="72"/>
                </a:cxn>
                <a:cxn ang="0">
                  <a:pos x="55" y="66"/>
                </a:cxn>
                <a:cxn ang="0">
                  <a:pos x="59" y="59"/>
                </a:cxn>
                <a:cxn ang="0">
                  <a:pos x="63" y="51"/>
                </a:cxn>
                <a:cxn ang="0">
                  <a:pos x="65" y="41"/>
                </a:cxn>
                <a:cxn ang="0">
                  <a:pos x="65" y="25"/>
                </a:cxn>
                <a:cxn ang="0">
                  <a:pos x="60" y="11"/>
                </a:cxn>
                <a:cxn ang="0">
                  <a:pos x="53" y="3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1" y="10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7" y="30"/>
                </a:cxn>
                <a:cxn ang="0">
                  <a:pos x="3" y="38"/>
                </a:cxn>
                <a:cxn ang="0">
                  <a:pos x="1" y="48"/>
                </a:cxn>
                <a:cxn ang="0">
                  <a:pos x="0" y="64"/>
                </a:cxn>
                <a:cxn ang="0">
                  <a:pos x="4" y="78"/>
                </a:cxn>
                <a:cxn ang="0">
                  <a:pos x="13" y="86"/>
                </a:cxn>
                <a:cxn ang="0">
                  <a:pos x="25" y="87"/>
                </a:cxn>
              </a:cxnLst>
              <a:rect l="0" t="0" r="r" b="b"/>
              <a:pathLst>
                <a:path w="65" h="87">
                  <a:moveTo>
                    <a:pt x="25" y="87"/>
                  </a:moveTo>
                  <a:lnTo>
                    <a:pt x="31" y="86"/>
                  </a:lnTo>
                  <a:lnTo>
                    <a:pt x="38" y="83"/>
                  </a:lnTo>
                  <a:lnTo>
                    <a:pt x="44" y="79"/>
                  </a:lnTo>
                  <a:lnTo>
                    <a:pt x="50" y="72"/>
                  </a:lnTo>
                  <a:lnTo>
                    <a:pt x="55" y="66"/>
                  </a:lnTo>
                  <a:lnTo>
                    <a:pt x="59" y="59"/>
                  </a:lnTo>
                  <a:lnTo>
                    <a:pt x="63" y="51"/>
                  </a:lnTo>
                  <a:lnTo>
                    <a:pt x="65" y="41"/>
                  </a:lnTo>
                  <a:lnTo>
                    <a:pt x="65" y="25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8"/>
                  </a:lnTo>
                  <a:lnTo>
                    <a:pt x="0" y="64"/>
                  </a:lnTo>
                  <a:lnTo>
                    <a:pt x="4" y="78"/>
                  </a:lnTo>
                  <a:lnTo>
                    <a:pt x="13" y="86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8" name="Freeform 844"/>
            <p:cNvSpPr>
              <a:spLocks/>
            </p:cNvSpPr>
            <p:nvPr/>
          </p:nvSpPr>
          <p:spPr bwMode="auto">
            <a:xfrm>
              <a:off x="2706" y="3192"/>
              <a:ext cx="46" cy="3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7" y="63"/>
                </a:cxn>
                <a:cxn ang="0">
                  <a:pos x="18" y="63"/>
                </a:cxn>
                <a:cxn ang="0">
                  <a:pos x="30" y="62"/>
                </a:cxn>
                <a:cxn ang="0">
                  <a:pos x="43" y="63"/>
                </a:cxn>
                <a:cxn ang="0">
                  <a:pos x="58" y="63"/>
                </a:cxn>
                <a:cxn ang="0">
                  <a:pos x="70" y="65"/>
                </a:cxn>
                <a:cxn ang="0">
                  <a:pos x="82" y="67"/>
                </a:cxn>
                <a:cxn ang="0">
                  <a:pos x="89" y="70"/>
                </a:cxn>
                <a:cxn ang="0">
                  <a:pos x="92" y="44"/>
                </a:cxn>
                <a:cxn ang="0">
                  <a:pos x="84" y="23"/>
                </a:cxn>
                <a:cxn ang="0">
                  <a:pos x="69" y="8"/>
                </a:cxn>
                <a:cxn ang="0">
                  <a:pos x="51" y="0"/>
                </a:cxn>
                <a:cxn ang="0">
                  <a:pos x="31" y="1"/>
                </a:cxn>
                <a:cxn ang="0">
                  <a:pos x="14" y="12"/>
                </a:cxn>
                <a:cxn ang="0">
                  <a:pos x="3" y="32"/>
                </a:cxn>
                <a:cxn ang="0">
                  <a:pos x="0" y="65"/>
                </a:cxn>
              </a:cxnLst>
              <a:rect l="0" t="0" r="r" b="b"/>
              <a:pathLst>
                <a:path w="92" h="70">
                  <a:moveTo>
                    <a:pt x="0" y="65"/>
                  </a:moveTo>
                  <a:lnTo>
                    <a:pt x="7" y="63"/>
                  </a:lnTo>
                  <a:lnTo>
                    <a:pt x="18" y="63"/>
                  </a:lnTo>
                  <a:lnTo>
                    <a:pt x="30" y="62"/>
                  </a:lnTo>
                  <a:lnTo>
                    <a:pt x="43" y="63"/>
                  </a:lnTo>
                  <a:lnTo>
                    <a:pt x="58" y="63"/>
                  </a:lnTo>
                  <a:lnTo>
                    <a:pt x="70" y="65"/>
                  </a:lnTo>
                  <a:lnTo>
                    <a:pt x="82" y="67"/>
                  </a:lnTo>
                  <a:lnTo>
                    <a:pt x="89" y="70"/>
                  </a:lnTo>
                  <a:lnTo>
                    <a:pt x="92" y="44"/>
                  </a:lnTo>
                  <a:lnTo>
                    <a:pt x="84" y="23"/>
                  </a:lnTo>
                  <a:lnTo>
                    <a:pt x="69" y="8"/>
                  </a:lnTo>
                  <a:lnTo>
                    <a:pt x="51" y="0"/>
                  </a:lnTo>
                  <a:lnTo>
                    <a:pt x="31" y="1"/>
                  </a:lnTo>
                  <a:lnTo>
                    <a:pt x="14" y="12"/>
                  </a:lnTo>
                  <a:lnTo>
                    <a:pt x="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9" name="Freeform 845"/>
            <p:cNvSpPr>
              <a:spLocks/>
            </p:cNvSpPr>
            <p:nvPr/>
          </p:nvSpPr>
          <p:spPr bwMode="auto">
            <a:xfrm>
              <a:off x="2751" y="3139"/>
              <a:ext cx="68" cy="8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4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14" y="23"/>
                </a:cxn>
                <a:cxn ang="0">
                  <a:pos x="47" y="27"/>
                </a:cxn>
                <a:cxn ang="0">
                  <a:pos x="72" y="40"/>
                </a:cxn>
                <a:cxn ang="0">
                  <a:pos x="88" y="56"/>
                </a:cxn>
                <a:cxn ang="0">
                  <a:pos x="101" y="75"/>
                </a:cxn>
                <a:cxn ang="0">
                  <a:pos x="109" y="97"/>
                </a:cxn>
                <a:cxn ang="0">
                  <a:pos x="113" y="118"/>
                </a:cxn>
                <a:cxn ang="0">
                  <a:pos x="115" y="140"/>
                </a:cxn>
                <a:cxn ang="0">
                  <a:pos x="118" y="159"/>
                </a:cxn>
                <a:cxn ang="0">
                  <a:pos x="121" y="167"/>
                </a:cxn>
                <a:cxn ang="0">
                  <a:pos x="126" y="170"/>
                </a:cxn>
                <a:cxn ang="0">
                  <a:pos x="131" y="167"/>
                </a:cxn>
                <a:cxn ang="0">
                  <a:pos x="133" y="159"/>
                </a:cxn>
                <a:cxn ang="0">
                  <a:pos x="135" y="135"/>
                </a:cxn>
                <a:cxn ang="0">
                  <a:pos x="132" y="109"/>
                </a:cxn>
                <a:cxn ang="0">
                  <a:pos x="127" y="82"/>
                </a:cxn>
                <a:cxn ang="0">
                  <a:pos x="115" y="55"/>
                </a:cxn>
                <a:cxn ang="0">
                  <a:pos x="99" y="31"/>
                </a:cxn>
                <a:cxn ang="0">
                  <a:pos x="76" y="14"/>
                </a:cxn>
                <a:cxn ang="0">
                  <a:pos x="46" y="3"/>
                </a:cxn>
                <a:cxn ang="0">
                  <a:pos x="9" y="0"/>
                </a:cxn>
              </a:cxnLst>
              <a:rect l="0" t="0" r="r" b="b"/>
              <a:pathLst>
                <a:path w="135" h="170">
                  <a:moveTo>
                    <a:pt x="9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14" y="23"/>
                  </a:lnTo>
                  <a:lnTo>
                    <a:pt x="47" y="27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101" y="75"/>
                  </a:lnTo>
                  <a:lnTo>
                    <a:pt x="109" y="97"/>
                  </a:lnTo>
                  <a:lnTo>
                    <a:pt x="113" y="118"/>
                  </a:lnTo>
                  <a:lnTo>
                    <a:pt x="115" y="140"/>
                  </a:lnTo>
                  <a:lnTo>
                    <a:pt x="118" y="159"/>
                  </a:lnTo>
                  <a:lnTo>
                    <a:pt x="121" y="167"/>
                  </a:lnTo>
                  <a:lnTo>
                    <a:pt x="126" y="170"/>
                  </a:lnTo>
                  <a:lnTo>
                    <a:pt x="131" y="167"/>
                  </a:lnTo>
                  <a:lnTo>
                    <a:pt x="133" y="159"/>
                  </a:lnTo>
                  <a:lnTo>
                    <a:pt x="135" y="135"/>
                  </a:lnTo>
                  <a:lnTo>
                    <a:pt x="132" y="109"/>
                  </a:lnTo>
                  <a:lnTo>
                    <a:pt x="127" y="82"/>
                  </a:lnTo>
                  <a:lnTo>
                    <a:pt x="115" y="55"/>
                  </a:lnTo>
                  <a:lnTo>
                    <a:pt x="99" y="31"/>
                  </a:lnTo>
                  <a:lnTo>
                    <a:pt x="76" y="14"/>
                  </a:lnTo>
                  <a:lnTo>
                    <a:pt x="46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0" name="Freeform 846"/>
            <p:cNvSpPr>
              <a:spLocks/>
            </p:cNvSpPr>
            <p:nvPr/>
          </p:nvSpPr>
          <p:spPr bwMode="auto">
            <a:xfrm>
              <a:off x="2774" y="3093"/>
              <a:ext cx="83" cy="10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2" y="22"/>
                </a:cxn>
                <a:cxn ang="0">
                  <a:pos x="14" y="26"/>
                </a:cxn>
                <a:cxn ang="0">
                  <a:pos x="49" y="33"/>
                </a:cxn>
                <a:cxn ang="0">
                  <a:pos x="78" y="46"/>
                </a:cxn>
                <a:cxn ang="0">
                  <a:pos x="101" y="68"/>
                </a:cxn>
                <a:cxn ang="0">
                  <a:pos x="119" y="94"/>
                </a:cxn>
                <a:cxn ang="0">
                  <a:pos x="131" y="122"/>
                </a:cxn>
                <a:cxn ang="0">
                  <a:pos x="140" y="150"/>
                </a:cxn>
                <a:cxn ang="0">
                  <a:pos x="146" y="175"/>
                </a:cxn>
                <a:cxn ang="0">
                  <a:pos x="149" y="197"/>
                </a:cxn>
                <a:cxn ang="0">
                  <a:pos x="152" y="205"/>
                </a:cxn>
                <a:cxn ang="0">
                  <a:pos x="157" y="208"/>
                </a:cxn>
                <a:cxn ang="0">
                  <a:pos x="163" y="205"/>
                </a:cxn>
                <a:cxn ang="0">
                  <a:pos x="165" y="197"/>
                </a:cxn>
                <a:cxn ang="0">
                  <a:pos x="165" y="170"/>
                </a:cxn>
                <a:cxn ang="0">
                  <a:pos x="161" y="139"/>
                </a:cxn>
                <a:cxn ang="0">
                  <a:pos x="150" y="106"/>
                </a:cxn>
                <a:cxn ang="0">
                  <a:pos x="134" y="72"/>
                </a:cxn>
                <a:cxn ang="0">
                  <a:pos x="112" y="44"/>
                </a:cxn>
                <a:cxn ang="0">
                  <a:pos x="84" y="19"/>
                </a:cxn>
                <a:cxn ang="0">
                  <a:pos x="49" y="4"/>
                </a:cxn>
                <a:cxn ang="0">
                  <a:pos x="9" y="0"/>
                </a:cxn>
              </a:cxnLst>
              <a:rect l="0" t="0" r="r" b="b"/>
              <a:pathLst>
                <a:path w="165" h="208">
                  <a:moveTo>
                    <a:pt x="9" y="0"/>
                  </a:moveTo>
                  <a:lnTo>
                    <a:pt x="3" y="4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14" y="26"/>
                  </a:lnTo>
                  <a:lnTo>
                    <a:pt x="49" y="33"/>
                  </a:lnTo>
                  <a:lnTo>
                    <a:pt x="78" y="46"/>
                  </a:lnTo>
                  <a:lnTo>
                    <a:pt x="101" y="68"/>
                  </a:lnTo>
                  <a:lnTo>
                    <a:pt x="119" y="94"/>
                  </a:lnTo>
                  <a:lnTo>
                    <a:pt x="131" y="122"/>
                  </a:lnTo>
                  <a:lnTo>
                    <a:pt x="140" y="150"/>
                  </a:lnTo>
                  <a:lnTo>
                    <a:pt x="146" y="175"/>
                  </a:lnTo>
                  <a:lnTo>
                    <a:pt x="149" y="197"/>
                  </a:lnTo>
                  <a:lnTo>
                    <a:pt x="152" y="205"/>
                  </a:lnTo>
                  <a:lnTo>
                    <a:pt x="157" y="208"/>
                  </a:lnTo>
                  <a:lnTo>
                    <a:pt x="163" y="205"/>
                  </a:lnTo>
                  <a:lnTo>
                    <a:pt x="165" y="197"/>
                  </a:lnTo>
                  <a:lnTo>
                    <a:pt x="165" y="170"/>
                  </a:lnTo>
                  <a:lnTo>
                    <a:pt x="161" y="139"/>
                  </a:lnTo>
                  <a:lnTo>
                    <a:pt x="150" y="106"/>
                  </a:lnTo>
                  <a:lnTo>
                    <a:pt x="134" y="72"/>
                  </a:lnTo>
                  <a:lnTo>
                    <a:pt x="112" y="44"/>
                  </a:lnTo>
                  <a:lnTo>
                    <a:pt x="84" y="19"/>
                  </a:lnTo>
                  <a:lnTo>
                    <a:pt x="4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1" name="Freeform 847"/>
            <p:cNvSpPr>
              <a:spLocks/>
            </p:cNvSpPr>
            <p:nvPr/>
          </p:nvSpPr>
          <p:spPr bwMode="auto">
            <a:xfrm>
              <a:off x="2624" y="3133"/>
              <a:ext cx="89" cy="76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177" y="17"/>
                </a:cxn>
                <a:cxn ang="0">
                  <a:pos x="179" y="26"/>
                </a:cxn>
                <a:cxn ang="0">
                  <a:pos x="175" y="34"/>
                </a:cxn>
                <a:cxn ang="0">
                  <a:pos x="161" y="34"/>
                </a:cxn>
                <a:cxn ang="0">
                  <a:pos x="125" y="27"/>
                </a:cxn>
                <a:cxn ang="0">
                  <a:pos x="96" y="30"/>
                </a:cxn>
                <a:cxn ang="0">
                  <a:pos x="73" y="41"/>
                </a:cxn>
                <a:cxn ang="0">
                  <a:pos x="55" y="57"/>
                </a:cxn>
                <a:cxn ang="0">
                  <a:pos x="42" y="78"/>
                </a:cxn>
                <a:cxn ang="0">
                  <a:pos x="32" y="101"/>
                </a:cxn>
                <a:cxn ang="0">
                  <a:pos x="24" y="123"/>
                </a:cxn>
                <a:cxn ang="0">
                  <a:pos x="17" y="142"/>
                </a:cxn>
                <a:cxn ang="0">
                  <a:pos x="12" y="150"/>
                </a:cxn>
                <a:cxn ang="0">
                  <a:pos x="6" y="151"/>
                </a:cxn>
                <a:cxn ang="0">
                  <a:pos x="1" y="146"/>
                </a:cxn>
                <a:cxn ang="0">
                  <a:pos x="0" y="136"/>
                </a:cxn>
                <a:cxn ang="0">
                  <a:pos x="5" y="110"/>
                </a:cxn>
                <a:cxn ang="0">
                  <a:pos x="14" y="83"/>
                </a:cxn>
                <a:cxn ang="0">
                  <a:pos x="27" y="56"/>
                </a:cxn>
                <a:cxn ang="0">
                  <a:pos x="45" y="32"/>
                </a:cxn>
                <a:cxn ang="0">
                  <a:pos x="68" y="14"/>
                </a:cxn>
                <a:cxn ang="0">
                  <a:pos x="97" y="2"/>
                </a:cxn>
                <a:cxn ang="0">
                  <a:pos x="132" y="0"/>
                </a:cxn>
                <a:cxn ang="0">
                  <a:pos x="172" y="11"/>
                </a:cxn>
              </a:cxnLst>
              <a:rect l="0" t="0" r="r" b="b"/>
              <a:pathLst>
                <a:path w="179" h="151">
                  <a:moveTo>
                    <a:pt x="172" y="11"/>
                  </a:moveTo>
                  <a:lnTo>
                    <a:pt x="177" y="17"/>
                  </a:lnTo>
                  <a:lnTo>
                    <a:pt x="179" y="26"/>
                  </a:lnTo>
                  <a:lnTo>
                    <a:pt x="175" y="34"/>
                  </a:lnTo>
                  <a:lnTo>
                    <a:pt x="161" y="34"/>
                  </a:lnTo>
                  <a:lnTo>
                    <a:pt x="125" y="27"/>
                  </a:lnTo>
                  <a:lnTo>
                    <a:pt x="96" y="30"/>
                  </a:lnTo>
                  <a:lnTo>
                    <a:pt x="73" y="41"/>
                  </a:lnTo>
                  <a:lnTo>
                    <a:pt x="55" y="57"/>
                  </a:lnTo>
                  <a:lnTo>
                    <a:pt x="42" y="78"/>
                  </a:lnTo>
                  <a:lnTo>
                    <a:pt x="32" y="101"/>
                  </a:lnTo>
                  <a:lnTo>
                    <a:pt x="24" y="123"/>
                  </a:lnTo>
                  <a:lnTo>
                    <a:pt x="17" y="142"/>
                  </a:lnTo>
                  <a:lnTo>
                    <a:pt x="12" y="150"/>
                  </a:lnTo>
                  <a:lnTo>
                    <a:pt x="6" y="151"/>
                  </a:lnTo>
                  <a:lnTo>
                    <a:pt x="1" y="146"/>
                  </a:lnTo>
                  <a:lnTo>
                    <a:pt x="0" y="136"/>
                  </a:lnTo>
                  <a:lnTo>
                    <a:pt x="5" y="110"/>
                  </a:lnTo>
                  <a:lnTo>
                    <a:pt x="14" y="83"/>
                  </a:lnTo>
                  <a:lnTo>
                    <a:pt x="27" y="56"/>
                  </a:lnTo>
                  <a:lnTo>
                    <a:pt x="45" y="32"/>
                  </a:lnTo>
                  <a:lnTo>
                    <a:pt x="68" y="14"/>
                  </a:lnTo>
                  <a:lnTo>
                    <a:pt x="97" y="2"/>
                  </a:lnTo>
                  <a:lnTo>
                    <a:pt x="132" y="0"/>
                  </a:lnTo>
                  <a:lnTo>
                    <a:pt x="17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2" name="Freeform 848"/>
            <p:cNvSpPr>
              <a:spLocks/>
            </p:cNvSpPr>
            <p:nvPr/>
          </p:nvSpPr>
          <p:spPr bwMode="auto">
            <a:xfrm>
              <a:off x="2585" y="3091"/>
              <a:ext cx="102" cy="91"/>
            </a:xfrm>
            <a:custGeom>
              <a:avLst/>
              <a:gdLst/>
              <a:ahLst/>
              <a:cxnLst>
                <a:cxn ang="0">
                  <a:pos x="197" y="10"/>
                </a:cxn>
                <a:cxn ang="0">
                  <a:pos x="201" y="15"/>
                </a:cxn>
                <a:cxn ang="0">
                  <a:pos x="203" y="26"/>
                </a:cxn>
                <a:cxn ang="0">
                  <a:pos x="199" y="34"/>
                </a:cxn>
                <a:cxn ang="0">
                  <a:pos x="184" y="34"/>
                </a:cxn>
                <a:cxn ang="0">
                  <a:pos x="146" y="29"/>
                </a:cxn>
                <a:cxn ang="0">
                  <a:pos x="113" y="34"/>
                </a:cxn>
                <a:cxn ang="0">
                  <a:pos x="88" y="50"/>
                </a:cxn>
                <a:cxn ang="0">
                  <a:pos x="65" y="72"/>
                </a:cxn>
                <a:cxn ang="0">
                  <a:pos x="48" y="98"/>
                </a:cxn>
                <a:cxn ang="0">
                  <a:pos x="35" y="125"/>
                </a:cxn>
                <a:cxn ang="0">
                  <a:pos x="25" y="151"/>
                </a:cxn>
                <a:cxn ang="0">
                  <a:pos x="17" y="173"/>
                </a:cxn>
                <a:cxn ang="0">
                  <a:pos x="11" y="181"/>
                </a:cxn>
                <a:cxn ang="0">
                  <a:pos x="5" y="182"/>
                </a:cxn>
                <a:cxn ang="0">
                  <a:pos x="1" y="177"/>
                </a:cxn>
                <a:cxn ang="0">
                  <a:pos x="0" y="167"/>
                </a:cxn>
                <a:cxn ang="0">
                  <a:pos x="2" y="154"/>
                </a:cxn>
                <a:cxn ang="0">
                  <a:pos x="5" y="139"/>
                </a:cxn>
                <a:cxn ang="0">
                  <a:pos x="10" y="122"/>
                </a:cxn>
                <a:cxn ang="0">
                  <a:pos x="17" y="106"/>
                </a:cxn>
                <a:cxn ang="0">
                  <a:pos x="23" y="90"/>
                </a:cxn>
                <a:cxn ang="0">
                  <a:pos x="32" y="75"/>
                </a:cxn>
                <a:cxn ang="0">
                  <a:pos x="43" y="58"/>
                </a:cxn>
                <a:cxn ang="0">
                  <a:pos x="55" y="45"/>
                </a:cxn>
                <a:cxn ang="0">
                  <a:pos x="67" y="31"/>
                </a:cxn>
                <a:cxn ang="0">
                  <a:pos x="82" y="20"/>
                </a:cxn>
                <a:cxn ang="0">
                  <a:pos x="98" y="11"/>
                </a:cxn>
                <a:cxn ang="0">
                  <a:pos x="116" y="4"/>
                </a:cxn>
                <a:cxn ang="0">
                  <a:pos x="134" y="0"/>
                </a:cxn>
                <a:cxn ang="0">
                  <a:pos x="153" y="0"/>
                </a:cxn>
                <a:cxn ang="0">
                  <a:pos x="174" y="3"/>
                </a:cxn>
                <a:cxn ang="0">
                  <a:pos x="197" y="10"/>
                </a:cxn>
              </a:cxnLst>
              <a:rect l="0" t="0" r="r" b="b"/>
              <a:pathLst>
                <a:path w="203" h="182">
                  <a:moveTo>
                    <a:pt x="197" y="10"/>
                  </a:moveTo>
                  <a:lnTo>
                    <a:pt x="201" y="15"/>
                  </a:lnTo>
                  <a:lnTo>
                    <a:pt x="203" y="26"/>
                  </a:lnTo>
                  <a:lnTo>
                    <a:pt x="199" y="34"/>
                  </a:lnTo>
                  <a:lnTo>
                    <a:pt x="184" y="34"/>
                  </a:lnTo>
                  <a:lnTo>
                    <a:pt x="146" y="29"/>
                  </a:lnTo>
                  <a:lnTo>
                    <a:pt x="113" y="34"/>
                  </a:lnTo>
                  <a:lnTo>
                    <a:pt x="88" y="50"/>
                  </a:lnTo>
                  <a:lnTo>
                    <a:pt x="65" y="72"/>
                  </a:lnTo>
                  <a:lnTo>
                    <a:pt x="48" y="98"/>
                  </a:lnTo>
                  <a:lnTo>
                    <a:pt x="35" y="125"/>
                  </a:lnTo>
                  <a:lnTo>
                    <a:pt x="25" y="151"/>
                  </a:lnTo>
                  <a:lnTo>
                    <a:pt x="17" y="173"/>
                  </a:lnTo>
                  <a:lnTo>
                    <a:pt x="11" y="181"/>
                  </a:lnTo>
                  <a:lnTo>
                    <a:pt x="5" y="182"/>
                  </a:lnTo>
                  <a:lnTo>
                    <a:pt x="1" y="177"/>
                  </a:lnTo>
                  <a:lnTo>
                    <a:pt x="0" y="167"/>
                  </a:lnTo>
                  <a:lnTo>
                    <a:pt x="2" y="154"/>
                  </a:lnTo>
                  <a:lnTo>
                    <a:pt x="5" y="139"/>
                  </a:lnTo>
                  <a:lnTo>
                    <a:pt x="10" y="122"/>
                  </a:lnTo>
                  <a:lnTo>
                    <a:pt x="17" y="106"/>
                  </a:lnTo>
                  <a:lnTo>
                    <a:pt x="23" y="90"/>
                  </a:lnTo>
                  <a:lnTo>
                    <a:pt x="32" y="75"/>
                  </a:lnTo>
                  <a:lnTo>
                    <a:pt x="43" y="58"/>
                  </a:lnTo>
                  <a:lnTo>
                    <a:pt x="55" y="45"/>
                  </a:lnTo>
                  <a:lnTo>
                    <a:pt x="67" y="31"/>
                  </a:lnTo>
                  <a:lnTo>
                    <a:pt x="82" y="20"/>
                  </a:lnTo>
                  <a:lnTo>
                    <a:pt x="98" y="11"/>
                  </a:lnTo>
                  <a:lnTo>
                    <a:pt x="116" y="4"/>
                  </a:lnTo>
                  <a:lnTo>
                    <a:pt x="134" y="0"/>
                  </a:lnTo>
                  <a:lnTo>
                    <a:pt x="153" y="0"/>
                  </a:lnTo>
                  <a:lnTo>
                    <a:pt x="174" y="3"/>
                  </a:lnTo>
                  <a:lnTo>
                    <a:pt x="19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3" name="Freeform 849"/>
            <p:cNvSpPr>
              <a:spLocks/>
            </p:cNvSpPr>
            <p:nvPr/>
          </p:nvSpPr>
          <p:spPr bwMode="auto">
            <a:xfrm>
              <a:off x="2660" y="3163"/>
              <a:ext cx="44" cy="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6" y="3"/>
                </a:cxn>
                <a:cxn ang="0">
                  <a:pos x="89" y="8"/>
                </a:cxn>
                <a:cxn ang="0">
                  <a:pos x="89" y="14"/>
                </a:cxn>
                <a:cxn ang="0">
                  <a:pos x="86" y="16"/>
                </a:cxn>
                <a:cxn ang="0">
                  <a:pos x="70" y="18"/>
                </a:cxn>
                <a:cxn ang="0">
                  <a:pos x="55" y="23"/>
                </a:cxn>
                <a:cxn ang="0">
                  <a:pos x="42" y="31"/>
                </a:cxn>
                <a:cxn ang="0">
                  <a:pos x="32" y="42"/>
                </a:cxn>
                <a:cxn ang="0">
                  <a:pos x="23" y="57"/>
                </a:cxn>
                <a:cxn ang="0">
                  <a:pos x="18" y="72"/>
                </a:cxn>
                <a:cxn ang="0">
                  <a:pos x="18" y="91"/>
                </a:cxn>
                <a:cxn ang="0">
                  <a:pos x="22" y="110"/>
                </a:cxn>
                <a:cxn ang="0">
                  <a:pos x="22" y="121"/>
                </a:cxn>
                <a:cxn ang="0">
                  <a:pos x="17" y="126"/>
                </a:cxn>
                <a:cxn ang="0">
                  <a:pos x="10" y="125"/>
                </a:cxn>
                <a:cxn ang="0">
                  <a:pos x="5" y="117"/>
                </a:cxn>
                <a:cxn ang="0">
                  <a:pos x="0" y="97"/>
                </a:cxn>
                <a:cxn ang="0">
                  <a:pos x="0" y="76"/>
                </a:cxn>
                <a:cxn ang="0">
                  <a:pos x="3" y="56"/>
                </a:cxn>
                <a:cxn ang="0">
                  <a:pos x="9" y="38"/>
                </a:cxn>
                <a:cxn ang="0">
                  <a:pos x="21" y="23"/>
                </a:cxn>
                <a:cxn ang="0">
                  <a:pos x="35" y="11"/>
                </a:cxn>
                <a:cxn ang="0">
                  <a:pos x="54" y="3"/>
                </a:cxn>
                <a:cxn ang="0">
                  <a:pos x="78" y="0"/>
                </a:cxn>
              </a:cxnLst>
              <a:rect l="0" t="0" r="r" b="b"/>
              <a:pathLst>
                <a:path w="89" h="126">
                  <a:moveTo>
                    <a:pt x="78" y="0"/>
                  </a:moveTo>
                  <a:lnTo>
                    <a:pt x="86" y="3"/>
                  </a:lnTo>
                  <a:lnTo>
                    <a:pt x="89" y="8"/>
                  </a:lnTo>
                  <a:lnTo>
                    <a:pt x="89" y="14"/>
                  </a:lnTo>
                  <a:lnTo>
                    <a:pt x="86" y="16"/>
                  </a:lnTo>
                  <a:lnTo>
                    <a:pt x="70" y="18"/>
                  </a:lnTo>
                  <a:lnTo>
                    <a:pt x="55" y="23"/>
                  </a:lnTo>
                  <a:lnTo>
                    <a:pt x="42" y="31"/>
                  </a:lnTo>
                  <a:lnTo>
                    <a:pt x="32" y="42"/>
                  </a:lnTo>
                  <a:lnTo>
                    <a:pt x="23" y="57"/>
                  </a:lnTo>
                  <a:lnTo>
                    <a:pt x="18" y="72"/>
                  </a:lnTo>
                  <a:lnTo>
                    <a:pt x="18" y="91"/>
                  </a:lnTo>
                  <a:lnTo>
                    <a:pt x="22" y="110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0" y="125"/>
                  </a:lnTo>
                  <a:lnTo>
                    <a:pt x="5" y="117"/>
                  </a:lnTo>
                  <a:lnTo>
                    <a:pt x="0" y="97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9" y="38"/>
                  </a:lnTo>
                  <a:lnTo>
                    <a:pt x="21" y="23"/>
                  </a:lnTo>
                  <a:lnTo>
                    <a:pt x="35" y="11"/>
                  </a:lnTo>
                  <a:lnTo>
                    <a:pt x="54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4" name="Freeform 850"/>
            <p:cNvSpPr>
              <a:spLocks/>
            </p:cNvSpPr>
            <p:nvPr/>
          </p:nvSpPr>
          <p:spPr bwMode="auto">
            <a:xfrm>
              <a:off x="2764" y="3173"/>
              <a:ext cx="25" cy="6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2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4" y="20"/>
                </a:cxn>
                <a:cxn ang="0">
                  <a:pos x="9" y="22"/>
                </a:cxn>
                <a:cxn ang="0">
                  <a:pos x="15" y="29"/>
                </a:cxn>
                <a:cxn ang="0">
                  <a:pos x="22" y="37"/>
                </a:cxn>
                <a:cxn ang="0">
                  <a:pos x="27" y="48"/>
                </a:cxn>
                <a:cxn ang="0">
                  <a:pos x="31" y="60"/>
                </a:cxn>
                <a:cxn ang="0">
                  <a:pos x="33" y="75"/>
                </a:cxn>
                <a:cxn ang="0">
                  <a:pos x="32" y="93"/>
                </a:cxn>
                <a:cxn ang="0">
                  <a:pos x="27" y="113"/>
                </a:cxn>
                <a:cxn ang="0">
                  <a:pos x="27" y="124"/>
                </a:cxn>
                <a:cxn ang="0">
                  <a:pos x="33" y="128"/>
                </a:cxn>
                <a:cxn ang="0">
                  <a:pos x="40" y="128"/>
                </a:cxn>
                <a:cxn ang="0">
                  <a:pos x="45" y="119"/>
                </a:cxn>
                <a:cxn ang="0">
                  <a:pos x="50" y="98"/>
                </a:cxn>
                <a:cxn ang="0">
                  <a:pos x="51" y="78"/>
                </a:cxn>
                <a:cxn ang="0">
                  <a:pos x="49" y="59"/>
                </a:cxn>
                <a:cxn ang="0">
                  <a:pos x="45" y="41"/>
                </a:cxn>
                <a:cxn ang="0">
                  <a:pos x="39" y="26"/>
                </a:cxn>
                <a:cxn ang="0">
                  <a:pos x="31" y="14"/>
                </a:cxn>
                <a:cxn ang="0">
                  <a:pos x="21" y="6"/>
                </a:cxn>
                <a:cxn ang="0">
                  <a:pos x="9" y="0"/>
                </a:cxn>
              </a:cxnLst>
              <a:rect l="0" t="0" r="r" b="b"/>
              <a:pathLst>
                <a:path w="51" h="128">
                  <a:moveTo>
                    <a:pt x="9" y="0"/>
                  </a:moveTo>
                  <a:lnTo>
                    <a:pt x="3" y="2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2"/>
                  </a:lnTo>
                  <a:lnTo>
                    <a:pt x="15" y="29"/>
                  </a:lnTo>
                  <a:lnTo>
                    <a:pt x="22" y="37"/>
                  </a:lnTo>
                  <a:lnTo>
                    <a:pt x="27" y="48"/>
                  </a:lnTo>
                  <a:lnTo>
                    <a:pt x="31" y="60"/>
                  </a:lnTo>
                  <a:lnTo>
                    <a:pt x="33" y="75"/>
                  </a:lnTo>
                  <a:lnTo>
                    <a:pt x="32" y="93"/>
                  </a:lnTo>
                  <a:lnTo>
                    <a:pt x="27" y="113"/>
                  </a:lnTo>
                  <a:lnTo>
                    <a:pt x="27" y="124"/>
                  </a:lnTo>
                  <a:lnTo>
                    <a:pt x="33" y="128"/>
                  </a:lnTo>
                  <a:lnTo>
                    <a:pt x="40" y="128"/>
                  </a:lnTo>
                  <a:lnTo>
                    <a:pt x="45" y="119"/>
                  </a:lnTo>
                  <a:lnTo>
                    <a:pt x="50" y="98"/>
                  </a:lnTo>
                  <a:lnTo>
                    <a:pt x="51" y="78"/>
                  </a:lnTo>
                  <a:lnTo>
                    <a:pt x="49" y="59"/>
                  </a:lnTo>
                  <a:lnTo>
                    <a:pt x="45" y="41"/>
                  </a:lnTo>
                  <a:lnTo>
                    <a:pt x="39" y="26"/>
                  </a:lnTo>
                  <a:lnTo>
                    <a:pt x="31" y="14"/>
                  </a:lnTo>
                  <a:lnTo>
                    <a:pt x="21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5" name="Freeform 851"/>
            <p:cNvSpPr>
              <a:spLocks/>
            </p:cNvSpPr>
            <p:nvPr/>
          </p:nvSpPr>
          <p:spPr bwMode="auto">
            <a:xfrm>
              <a:off x="2269" y="3440"/>
              <a:ext cx="104" cy="26"/>
            </a:xfrm>
            <a:custGeom>
              <a:avLst/>
              <a:gdLst/>
              <a:ahLst/>
              <a:cxnLst>
                <a:cxn ang="0">
                  <a:pos x="204" y="27"/>
                </a:cxn>
                <a:cxn ang="0">
                  <a:pos x="208" y="32"/>
                </a:cxn>
                <a:cxn ang="0">
                  <a:pos x="208" y="40"/>
                </a:cxn>
                <a:cxn ang="0">
                  <a:pos x="203" y="47"/>
                </a:cxn>
                <a:cxn ang="0">
                  <a:pos x="195" y="51"/>
                </a:cxn>
                <a:cxn ang="0">
                  <a:pos x="189" y="51"/>
                </a:cxn>
                <a:cxn ang="0">
                  <a:pos x="180" y="51"/>
                </a:cxn>
                <a:cxn ang="0">
                  <a:pos x="168" y="50"/>
                </a:cxn>
                <a:cxn ang="0">
                  <a:pos x="156" y="48"/>
                </a:cxn>
                <a:cxn ang="0">
                  <a:pos x="141" y="46"/>
                </a:cxn>
                <a:cxn ang="0">
                  <a:pos x="127" y="43"/>
                </a:cxn>
                <a:cxn ang="0">
                  <a:pos x="112" y="40"/>
                </a:cxn>
                <a:cxn ang="0">
                  <a:pos x="96" y="38"/>
                </a:cxn>
                <a:cxn ang="0">
                  <a:pos x="81" y="35"/>
                </a:cxn>
                <a:cxn ang="0">
                  <a:pos x="66" y="32"/>
                </a:cxn>
                <a:cxn ang="0">
                  <a:pos x="53" y="29"/>
                </a:cxn>
                <a:cxn ang="0">
                  <a:pos x="40" y="28"/>
                </a:cxn>
                <a:cxn ang="0">
                  <a:pos x="29" y="25"/>
                </a:cxn>
                <a:cxn ang="0">
                  <a:pos x="20" y="24"/>
                </a:cxn>
                <a:cxn ang="0">
                  <a:pos x="13" y="23"/>
                </a:cxn>
                <a:cxn ang="0">
                  <a:pos x="10" y="23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31" y="1"/>
                </a:cxn>
                <a:cxn ang="0">
                  <a:pos x="41" y="2"/>
                </a:cxn>
                <a:cxn ang="0">
                  <a:pos x="53" y="4"/>
                </a:cxn>
                <a:cxn ang="0">
                  <a:pos x="66" y="6"/>
                </a:cxn>
                <a:cxn ang="0">
                  <a:pos x="82" y="8"/>
                </a:cxn>
                <a:cxn ang="0">
                  <a:pos x="98" y="10"/>
                </a:cxn>
                <a:cxn ang="0">
                  <a:pos x="113" y="12"/>
                </a:cxn>
                <a:cxn ang="0">
                  <a:pos x="129" y="15"/>
                </a:cxn>
                <a:cxn ang="0">
                  <a:pos x="145" y="16"/>
                </a:cxn>
                <a:cxn ang="0">
                  <a:pos x="159" y="19"/>
                </a:cxn>
                <a:cxn ang="0">
                  <a:pos x="173" y="20"/>
                </a:cxn>
                <a:cxn ang="0">
                  <a:pos x="184" y="23"/>
                </a:cxn>
                <a:cxn ang="0">
                  <a:pos x="194" y="24"/>
                </a:cxn>
                <a:cxn ang="0">
                  <a:pos x="201" y="25"/>
                </a:cxn>
                <a:cxn ang="0">
                  <a:pos x="204" y="27"/>
                </a:cxn>
              </a:cxnLst>
              <a:rect l="0" t="0" r="r" b="b"/>
              <a:pathLst>
                <a:path w="208" h="51">
                  <a:moveTo>
                    <a:pt x="204" y="27"/>
                  </a:moveTo>
                  <a:lnTo>
                    <a:pt x="208" y="32"/>
                  </a:lnTo>
                  <a:lnTo>
                    <a:pt x="208" y="40"/>
                  </a:lnTo>
                  <a:lnTo>
                    <a:pt x="203" y="47"/>
                  </a:lnTo>
                  <a:lnTo>
                    <a:pt x="195" y="51"/>
                  </a:lnTo>
                  <a:lnTo>
                    <a:pt x="189" y="51"/>
                  </a:lnTo>
                  <a:lnTo>
                    <a:pt x="180" y="51"/>
                  </a:lnTo>
                  <a:lnTo>
                    <a:pt x="168" y="50"/>
                  </a:lnTo>
                  <a:lnTo>
                    <a:pt x="156" y="48"/>
                  </a:lnTo>
                  <a:lnTo>
                    <a:pt x="141" y="46"/>
                  </a:lnTo>
                  <a:lnTo>
                    <a:pt x="127" y="43"/>
                  </a:lnTo>
                  <a:lnTo>
                    <a:pt x="112" y="40"/>
                  </a:lnTo>
                  <a:lnTo>
                    <a:pt x="96" y="38"/>
                  </a:lnTo>
                  <a:lnTo>
                    <a:pt x="81" y="35"/>
                  </a:lnTo>
                  <a:lnTo>
                    <a:pt x="66" y="32"/>
                  </a:lnTo>
                  <a:lnTo>
                    <a:pt x="53" y="29"/>
                  </a:lnTo>
                  <a:lnTo>
                    <a:pt x="40" y="28"/>
                  </a:lnTo>
                  <a:lnTo>
                    <a:pt x="29" y="25"/>
                  </a:lnTo>
                  <a:lnTo>
                    <a:pt x="20" y="24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31" y="1"/>
                  </a:lnTo>
                  <a:lnTo>
                    <a:pt x="41" y="2"/>
                  </a:lnTo>
                  <a:lnTo>
                    <a:pt x="53" y="4"/>
                  </a:lnTo>
                  <a:lnTo>
                    <a:pt x="66" y="6"/>
                  </a:lnTo>
                  <a:lnTo>
                    <a:pt x="82" y="8"/>
                  </a:lnTo>
                  <a:lnTo>
                    <a:pt x="98" y="10"/>
                  </a:lnTo>
                  <a:lnTo>
                    <a:pt x="113" y="12"/>
                  </a:lnTo>
                  <a:lnTo>
                    <a:pt x="129" y="15"/>
                  </a:lnTo>
                  <a:lnTo>
                    <a:pt x="145" y="16"/>
                  </a:lnTo>
                  <a:lnTo>
                    <a:pt x="159" y="19"/>
                  </a:lnTo>
                  <a:lnTo>
                    <a:pt x="173" y="20"/>
                  </a:lnTo>
                  <a:lnTo>
                    <a:pt x="184" y="23"/>
                  </a:lnTo>
                  <a:lnTo>
                    <a:pt x="194" y="24"/>
                  </a:lnTo>
                  <a:lnTo>
                    <a:pt x="201" y="25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6" name="Freeform 852"/>
            <p:cNvSpPr>
              <a:spLocks/>
            </p:cNvSpPr>
            <p:nvPr/>
          </p:nvSpPr>
          <p:spPr bwMode="auto">
            <a:xfrm>
              <a:off x="2292" y="3482"/>
              <a:ext cx="70" cy="15"/>
            </a:xfrm>
            <a:custGeom>
              <a:avLst/>
              <a:gdLst/>
              <a:ahLst/>
              <a:cxnLst>
                <a:cxn ang="0">
                  <a:pos x="133" y="8"/>
                </a:cxn>
                <a:cxn ang="0">
                  <a:pos x="138" y="12"/>
                </a:cxn>
                <a:cxn ang="0">
                  <a:pos x="140" y="20"/>
                </a:cxn>
                <a:cxn ang="0">
                  <a:pos x="138" y="27"/>
                </a:cxn>
                <a:cxn ang="0">
                  <a:pos x="131" y="30"/>
                </a:cxn>
                <a:cxn ang="0">
                  <a:pos x="118" y="30"/>
                </a:cxn>
                <a:cxn ang="0">
                  <a:pos x="101" y="30"/>
                </a:cxn>
                <a:cxn ang="0">
                  <a:pos x="83" y="28"/>
                </a:cxn>
                <a:cxn ang="0">
                  <a:pos x="64" y="27"/>
                </a:cxn>
                <a:cxn ang="0">
                  <a:pos x="46" y="26"/>
                </a:cxn>
                <a:cxn ang="0">
                  <a:pos x="30" y="24"/>
                </a:cxn>
                <a:cxn ang="0">
                  <a:pos x="19" y="24"/>
                </a:cxn>
                <a:cxn ang="0">
                  <a:pos x="11" y="24"/>
                </a:cxn>
                <a:cxn ang="0">
                  <a:pos x="3" y="2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0" y="1"/>
                </a:cxn>
                <a:cxn ang="0">
                  <a:pos x="58" y="3"/>
                </a:cxn>
                <a:cxn ang="0">
                  <a:pos x="77" y="3"/>
                </a:cxn>
                <a:cxn ang="0">
                  <a:pos x="95" y="4"/>
                </a:cxn>
                <a:cxn ang="0">
                  <a:pos x="112" y="5"/>
                </a:cxn>
                <a:cxn ang="0">
                  <a:pos x="125" y="7"/>
                </a:cxn>
                <a:cxn ang="0">
                  <a:pos x="133" y="8"/>
                </a:cxn>
              </a:cxnLst>
              <a:rect l="0" t="0" r="r" b="b"/>
              <a:pathLst>
                <a:path w="140" h="30">
                  <a:moveTo>
                    <a:pt x="133" y="8"/>
                  </a:moveTo>
                  <a:lnTo>
                    <a:pt x="138" y="12"/>
                  </a:lnTo>
                  <a:lnTo>
                    <a:pt x="140" y="20"/>
                  </a:lnTo>
                  <a:lnTo>
                    <a:pt x="138" y="27"/>
                  </a:lnTo>
                  <a:lnTo>
                    <a:pt x="131" y="30"/>
                  </a:lnTo>
                  <a:lnTo>
                    <a:pt x="118" y="30"/>
                  </a:lnTo>
                  <a:lnTo>
                    <a:pt x="101" y="30"/>
                  </a:lnTo>
                  <a:lnTo>
                    <a:pt x="83" y="28"/>
                  </a:lnTo>
                  <a:lnTo>
                    <a:pt x="64" y="27"/>
                  </a:lnTo>
                  <a:lnTo>
                    <a:pt x="46" y="26"/>
                  </a:lnTo>
                  <a:lnTo>
                    <a:pt x="30" y="24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0" y="1"/>
                  </a:lnTo>
                  <a:lnTo>
                    <a:pt x="58" y="3"/>
                  </a:lnTo>
                  <a:lnTo>
                    <a:pt x="77" y="3"/>
                  </a:lnTo>
                  <a:lnTo>
                    <a:pt x="95" y="4"/>
                  </a:lnTo>
                  <a:lnTo>
                    <a:pt x="112" y="5"/>
                  </a:lnTo>
                  <a:lnTo>
                    <a:pt x="125" y="7"/>
                  </a:lnTo>
                  <a:lnTo>
                    <a:pt x="1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7" name="Freeform 853"/>
            <p:cNvSpPr>
              <a:spLocks/>
            </p:cNvSpPr>
            <p:nvPr/>
          </p:nvSpPr>
          <p:spPr bwMode="auto">
            <a:xfrm>
              <a:off x="2242" y="3508"/>
              <a:ext cx="125" cy="26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47" y="6"/>
                </a:cxn>
                <a:cxn ang="0">
                  <a:pos x="250" y="15"/>
                </a:cxn>
                <a:cxn ang="0">
                  <a:pos x="244" y="25"/>
                </a:cxn>
                <a:cxn ang="0">
                  <a:pos x="229" y="29"/>
                </a:cxn>
                <a:cxn ang="0">
                  <a:pos x="223" y="30"/>
                </a:cxn>
                <a:cxn ang="0">
                  <a:pos x="211" y="30"/>
                </a:cxn>
                <a:cxn ang="0">
                  <a:pos x="199" y="31"/>
                </a:cxn>
                <a:cxn ang="0">
                  <a:pos x="183" y="33"/>
                </a:cxn>
                <a:cxn ang="0">
                  <a:pos x="166" y="35"/>
                </a:cxn>
                <a:cxn ang="0">
                  <a:pos x="148" y="37"/>
                </a:cxn>
                <a:cxn ang="0">
                  <a:pos x="129" y="40"/>
                </a:cxn>
                <a:cxn ang="0">
                  <a:pos x="111" y="41"/>
                </a:cxn>
                <a:cxn ang="0">
                  <a:pos x="92" y="42"/>
                </a:cxn>
                <a:cxn ang="0">
                  <a:pos x="74" y="45"/>
                </a:cxn>
                <a:cxn ang="0">
                  <a:pos x="56" y="46"/>
                </a:cxn>
                <a:cxn ang="0">
                  <a:pos x="42" y="49"/>
                </a:cxn>
                <a:cxn ang="0">
                  <a:pos x="28" y="50"/>
                </a:cxn>
                <a:cxn ang="0">
                  <a:pos x="17" y="52"/>
                </a:cxn>
                <a:cxn ang="0">
                  <a:pos x="10" y="52"/>
                </a:cxn>
                <a:cxn ang="0">
                  <a:pos x="6" y="53"/>
                </a:cxn>
                <a:cxn ang="0">
                  <a:pos x="2" y="52"/>
                </a:cxn>
                <a:cxn ang="0">
                  <a:pos x="0" y="49"/>
                </a:cxn>
                <a:cxn ang="0">
                  <a:pos x="1" y="45"/>
                </a:cxn>
                <a:cxn ang="0">
                  <a:pos x="6" y="40"/>
                </a:cxn>
                <a:cxn ang="0">
                  <a:pos x="12" y="35"/>
                </a:cxn>
                <a:cxn ang="0">
                  <a:pos x="24" y="30"/>
                </a:cxn>
                <a:cxn ang="0">
                  <a:pos x="39" y="26"/>
                </a:cxn>
                <a:cxn ang="0">
                  <a:pos x="59" y="23"/>
                </a:cxn>
                <a:cxn ang="0">
                  <a:pos x="64" y="23"/>
                </a:cxn>
                <a:cxn ang="0">
                  <a:pos x="72" y="22"/>
                </a:cxn>
                <a:cxn ang="0">
                  <a:pos x="81" y="20"/>
                </a:cxn>
                <a:cxn ang="0">
                  <a:pos x="93" y="19"/>
                </a:cxn>
                <a:cxn ang="0">
                  <a:pos x="107" y="16"/>
                </a:cxn>
                <a:cxn ang="0">
                  <a:pos x="121" y="15"/>
                </a:cxn>
                <a:cxn ang="0">
                  <a:pos x="136" y="12"/>
                </a:cxn>
                <a:cxn ang="0">
                  <a:pos x="153" y="10"/>
                </a:cxn>
                <a:cxn ang="0">
                  <a:pos x="167" y="8"/>
                </a:cxn>
                <a:cxn ang="0">
                  <a:pos x="183" y="6"/>
                </a:cxn>
                <a:cxn ang="0">
                  <a:pos x="198" y="4"/>
                </a:cxn>
                <a:cxn ang="0">
                  <a:pos x="210" y="3"/>
                </a:cxn>
                <a:cxn ang="0">
                  <a:pos x="223" y="1"/>
                </a:cxn>
                <a:cxn ang="0">
                  <a:pos x="232" y="0"/>
                </a:cxn>
                <a:cxn ang="0">
                  <a:pos x="238" y="0"/>
                </a:cxn>
                <a:cxn ang="0">
                  <a:pos x="242" y="0"/>
                </a:cxn>
              </a:cxnLst>
              <a:rect l="0" t="0" r="r" b="b"/>
              <a:pathLst>
                <a:path w="250" h="53">
                  <a:moveTo>
                    <a:pt x="242" y="0"/>
                  </a:moveTo>
                  <a:lnTo>
                    <a:pt x="247" y="6"/>
                  </a:lnTo>
                  <a:lnTo>
                    <a:pt x="250" y="15"/>
                  </a:lnTo>
                  <a:lnTo>
                    <a:pt x="244" y="25"/>
                  </a:lnTo>
                  <a:lnTo>
                    <a:pt x="229" y="29"/>
                  </a:lnTo>
                  <a:lnTo>
                    <a:pt x="223" y="30"/>
                  </a:lnTo>
                  <a:lnTo>
                    <a:pt x="211" y="30"/>
                  </a:lnTo>
                  <a:lnTo>
                    <a:pt x="199" y="31"/>
                  </a:lnTo>
                  <a:lnTo>
                    <a:pt x="183" y="33"/>
                  </a:lnTo>
                  <a:lnTo>
                    <a:pt x="166" y="35"/>
                  </a:lnTo>
                  <a:lnTo>
                    <a:pt x="148" y="37"/>
                  </a:lnTo>
                  <a:lnTo>
                    <a:pt x="129" y="40"/>
                  </a:lnTo>
                  <a:lnTo>
                    <a:pt x="111" y="41"/>
                  </a:lnTo>
                  <a:lnTo>
                    <a:pt x="92" y="42"/>
                  </a:lnTo>
                  <a:lnTo>
                    <a:pt x="74" y="45"/>
                  </a:lnTo>
                  <a:lnTo>
                    <a:pt x="56" y="46"/>
                  </a:lnTo>
                  <a:lnTo>
                    <a:pt x="42" y="49"/>
                  </a:lnTo>
                  <a:lnTo>
                    <a:pt x="28" y="50"/>
                  </a:lnTo>
                  <a:lnTo>
                    <a:pt x="17" y="52"/>
                  </a:lnTo>
                  <a:lnTo>
                    <a:pt x="10" y="52"/>
                  </a:lnTo>
                  <a:lnTo>
                    <a:pt x="6" y="53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6" y="40"/>
                  </a:lnTo>
                  <a:lnTo>
                    <a:pt x="12" y="35"/>
                  </a:lnTo>
                  <a:lnTo>
                    <a:pt x="24" y="30"/>
                  </a:lnTo>
                  <a:lnTo>
                    <a:pt x="39" y="26"/>
                  </a:lnTo>
                  <a:lnTo>
                    <a:pt x="59" y="23"/>
                  </a:lnTo>
                  <a:lnTo>
                    <a:pt x="64" y="23"/>
                  </a:lnTo>
                  <a:lnTo>
                    <a:pt x="72" y="22"/>
                  </a:lnTo>
                  <a:lnTo>
                    <a:pt x="81" y="20"/>
                  </a:lnTo>
                  <a:lnTo>
                    <a:pt x="93" y="19"/>
                  </a:lnTo>
                  <a:lnTo>
                    <a:pt x="107" y="16"/>
                  </a:lnTo>
                  <a:lnTo>
                    <a:pt x="121" y="15"/>
                  </a:lnTo>
                  <a:lnTo>
                    <a:pt x="136" y="12"/>
                  </a:lnTo>
                  <a:lnTo>
                    <a:pt x="153" y="10"/>
                  </a:lnTo>
                  <a:lnTo>
                    <a:pt x="167" y="8"/>
                  </a:lnTo>
                  <a:lnTo>
                    <a:pt x="183" y="6"/>
                  </a:lnTo>
                  <a:lnTo>
                    <a:pt x="198" y="4"/>
                  </a:lnTo>
                  <a:lnTo>
                    <a:pt x="210" y="3"/>
                  </a:lnTo>
                  <a:lnTo>
                    <a:pt x="223" y="1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8" name="Freeform 854"/>
            <p:cNvSpPr>
              <a:spLocks/>
            </p:cNvSpPr>
            <p:nvPr/>
          </p:nvSpPr>
          <p:spPr bwMode="auto">
            <a:xfrm>
              <a:off x="2129" y="3380"/>
              <a:ext cx="138" cy="115"/>
            </a:xfrm>
            <a:custGeom>
              <a:avLst/>
              <a:gdLst/>
              <a:ahLst/>
              <a:cxnLst>
                <a:cxn ang="0">
                  <a:pos x="64" y="92"/>
                </a:cxn>
                <a:cxn ang="0">
                  <a:pos x="20" y="115"/>
                </a:cxn>
                <a:cxn ang="0">
                  <a:pos x="0" y="162"/>
                </a:cxn>
                <a:cxn ang="0">
                  <a:pos x="11" y="209"/>
                </a:cxn>
                <a:cxn ang="0">
                  <a:pos x="39" y="228"/>
                </a:cxn>
                <a:cxn ang="0">
                  <a:pos x="43" y="217"/>
                </a:cxn>
                <a:cxn ang="0">
                  <a:pos x="23" y="197"/>
                </a:cxn>
                <a:cxn ang="0">
                  <a:pos x="19" y="159"/>
                </a:cxn>
                <a:cxn ang="0">
                  <a:pos x="41" y="126"/>
                </a:cxn>
                <a:cxn ang="0">
                  <a:pos x="80" y="120"/>
                </a:cxn>
                <a:cxn ang="0">
                  <a:pos x="107" y="135"/>
                </a:cxn>
                <a:cxn ang="0">
                  <a:pos x="112" y="124"/>
                </a:cxn>
                <a:cxn ang="0">
                  <a:pos x="112" y="88"/>
                </a:cxn>
                <a:cxn ang="0">
                  <a:pos x="131" y="50"/>
                </a:cxn>
                <a:cxn ang="0">
                  <a:pos x="166" y="39"/>
                </a:cxn>
                <a:cxn ang="0">
                  <a:pos x="199" y="60"/>
                </a:cxn>
                <a:cxn ang="0">
                  <a:pos x="214" y="91"/>
                </a:cxn>
                <a:cxn ang="0">
                  <a:pos x="224" y="84"/>
                </a:cxn>
                <a:cxn ang="0">
                  <a:pos x="232" y="60"/>
                </a:cxn>
                <a:cxn ang="0">
                  <a:pos x="244" y="50"/>
                </a:cxn>
                <a:cxn ang="0">
                  <a:pos x="254" y="61"/>
                </a:cxn>
                <a:cxn ang="0">
                  <a:pos x="255" y="82"/>
                </a:cxn>
                <a:cxn ang="0">
                  <a:pos x="251" y="98"/>
                </a:cxn>
                <a:cxn ang="0">
                  <a:pos x="263" y="96"/>
                </a:cxn>
                <a:cxn ang="0">
                  <a:pos x="275" y="65"/>
                </a:cxn>
                <a:cxn ang="0">
                  <a:pos x="270" y="42"/>
                </a:cxn>
                <a:cxn ang="0">
                  <a:pos x="255" y="27"/>
                </a:cxn>
                <a:cxn ang="0">
                  <a:pos x="234" y="29"/>
                </a:cxn>
                <a:cxn ang="0">
                  <a:pos x="211" y="22"/>
                </a:cxn>
                <a:cxn ang="0">
                  <a:pos x="175" y="0"/>
                </a:cxn>
                <a:cxn ang="0">
                  <a:pos x="131" y="9"/>
                </a:cxn>
                <a:cxn ang="0">
                  <a:pos x="99" y="56"/>
                </a:cxn>
              </a:cxnLst>
              <a:rect l="0" t="0" r="r" b="b"/>
              <a:pathLst>
                <a:path w="275" h="228">
                  <a:moveTo>
                    <a:pt x="93" y="96"/>
                  </a:moveTo>
                  <a:lnTo>
                    <a:pt x="64" y="92"/>
                  </a:lnTo>
                  <a:lnTo>
                    <a:pt x="39" y="99"/>
                  </a:lnTo>
                  <a:lnTo>
                    <a:pt x="20" y="115"/>
                  </a:lnTo>
                  <a:lnTo>
                    <a:pt x="7" y="137"/>
                  </a:lnTo>
                  <a:lnTo>
                    <a:pt x="0" y="162"/>
                  </a:lnTo>
                  <a:lnTo>
                    <a:pt x="1" y="188"/>
                  </a:lnTo>
                  <a:lnTo>
                    <a:pt x="11" y="209"/>
                  </a:lnTo>
                  <a:lnTo>
                    <a:pt x="31" y="227"/>
                  </a:lnTo>
                  <a:lnTo>
                    <a:pt x="39" y="228"/>
                  </a:lnTo>
                  <a:lnTo>
                    <a:pt x="44" y="224"/>
                  </a:lnTo>
                  <a:lnTo>
                    <a:pt x="43" y="217"/>
                  </a:lnTo>
                  <a:lnTo>
                    <a:pt x="38" y="212"/>
                  </a:lnTo>
                  <a:lnTo>
                    <a:pt x="23" y="197"/>
                  </a:lnTo>
                  <a:lnTo>
                    <a:pt x="18" y="178"/>
                  </a:lnTo>
                  <a:lnTo>
                    <a:pt x="19" y="159"/>
                  </a:lnTo>
                  <a:lnTo>
                    <a:pt x="28" y="140"/>
                  </a:lnTo>
                  <a:lnTo>
                    <a:pt x="41" y="126"/>
                  </a:lnTo>
                  <a:lnTo>
                    <a:pt x="59" y="118"/>
                  </a:lnTo>
                  <a:lnTo>
                    <a:pt x="80" y="120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11" y="130"/>
                  </a:lnTo>
                  <a:lnTo>
                    <a:pt x="112" y="124"/>
                  </a:lnTo>
                  <a:lnTo>
                    <a:pt x="112" y="115"/>
                  </a:lnTo>
                  <a:lnTo>
                    <a:pt x="112" y="88"/>
                  </a:lnTo>
                  <a:lnTo>
                    <a:pt x="119" y="67"/>
                  </a:lnTo>
                  <a:lnTo>
                    <a:pt x="131" y="50"/>
                  </a:lnTo>
                  <a:lnTo>
                    <a:pt x="148" y="41"/>
                  </a:lnTo>
                  <a:lnTo>
                    <a:pt x="166" y="39"/>
                  </a:lnTo>
                  <a:lnTo>
                    <a:pt x="184" y="45"/>
                  </a:lnTo>
                  <a:lnTo>
                    <a:pt x="199" y="60"/>
                  </a:lnTo>
                  <a:lnTo>
                    <a:pt x="210" y="84"/>
                  </a:lnTo>
                  <a:lnTo>
                    <a:pt x="214" y="91"/>
                  </a:lnTo>
                  <a:lnTo>
                    <a:pt x="219" y="90"/>
                  </a:lnTo>
                  <a:lnTo>
                    <a:pt x="224" y="84"/>
                  </a:lnTo>
                  <a:lnTo>
                    <a:pt x="227" y="76"/>
                  </a:lnTo>
                  <a:lnTo>
                    <a:pt x="232" y="60"/>
                  </a:lnTo>
                  <a:lnTo>
                    <a:pt x="238" y="52"/>
                  </a:lnTo>
                  <a:lnTo>
                    <a:pt x="244" y="50"/>
                  </a:lnTo>
                  <a:lnTo>
                    <a:pt x="250" y="53"/>
                  </a:lnTo>
                  <a:lnTo>
                    <a:pt x="254" y="61"/>
                  </a:lnTo>
                  <a:lnTo>
                    <a:pt x="256" y="71"/>
                  </a:lnTo>
                  <a:lnTo>
                    <a:pt x="255" y="82"/>
                  </a:lnTo>
                  <a:lnTo>
                    <a:pt x="252" y="92"/>
                  </a:lnTo>
                  <a:lnTo>
                    <a:pt x="251" y="98"/>
                  </a:lnTo>
                  <a:lnTo>
                    <a:pt x="255" y="102"/>
                  </a:lnTo>
                  <a:lnTo>
                    <a:pt x="263" y="96"/>
                  </a:lnTo>
                  <a:lnTo>
                    <a:pt x="273" y="76"/>
                  </a:lnTo>
                  <a:lnTo>
                    <a:pt x="275" y="65"/>
                  </a:lnTo>
                  <a:lnTo>
                    <a:pt x="273" y="54"/>
                  </a:lnTo>
                  <a:lnTo>
                    <a:pt x="270" y="42"/>
                  </a:lnTo>
                  <a:lnTo>
                    <a:pt x="263" y="33"/>
                  </a:lnTo>
                  <a:lnTo>
                    <a:pt x="255" y="27"/>
                  </a:lnTo>
                  <a:lnTo>
                    <a:pt x="245" y="24"/>
                  </a:lnTo>
                  <a:lnTo>
                    <a:pt x="234" y="29"/>
                  </a:lnTo>
                  <a:lnTo>
                    <a:pt x="221" y="39"/>
                  </a:lnTo>
                  <a:lnTo>
                    <a:pt x="211" y="22"/>
                  </a:lnTo>
                  <a:lnTo>
                    <a:pt x="196" y="8"/>
                  </a:lnTo>
                  <a:lnTo>
                    <a:pt x="175" y="0"/>
                  </a:lnTo>
                  <a:lnTo>
                    <a:pt x="153" y="0"/>
                  </a:lnTo>
                  <a:lnTo>
                    <a:pt x="131" y="9"/>
                  </a:lnTo>
                  <a:lnTo>
                    <a:pt x="112" y="27"/>
                  </a:lnTo>
                  <a:lnTo>
                    <a:pt x="99" y="56"/>
                  </a:lnTo>
                  <a:lnTo>
                    <a:pt x="93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9" name="Freeform 855"/>
            <p:cNvSpPr>
              <a:spLocks/>
            </p:cNvSpPr>
            <p:nvPr/>
          </p:nvSpPr>
          <p:spPr bwMode="auto">
            <a:xfrm>
              <a:off x="2175" y="3458"/>
              <a:ext cx="69" cy="111"/>
            </a:xfrm>
            <a:custGeom>
              <a:avLst/>
              <a:gdLst/>
              <a:ahLst/>
              <a:cxnLst>
                <a:cxn ang="0">
                  <a:pos x="132" y="197"/>
                </a:cxn>
                <a:cxn ang="0">
                  <a:pos x="136" y="193"/>
                </a:cxn>
                <a:cxn ang="0">
                  <a:pos x="138" y="187"/>
                </a:cxn>
                <a:cxn ang="0">
                  <a:pos x="137" y="183"/>
                </a:cxn>
                <a:cxn ang="0">
                  <a:pos x="135" y="179"/>
                </a:cxn>
                <a:cxn ang="0">
                  <a:pos x="130" y="178"/>
                </a:cxn>
                <a:cxn ang="0">
                  <a:pos x="126" y="177"/>
                </a:cxn>
                <a:cxn ang="0">
                  <a:pos x="120" y="177"/>
                </a:cxn>
                <a:cxn ang="0">
                  <a:pos x="115" y="179"/>
                </a:cxn>
                <a:cxn ang="0">
                  <a:pos x="91" y="189"/>
                </a:cxn>
                <a:cxn ang="0">
                  <a:pos x="71" y="189"/>
                </a:cxn>
                <a:cxn ang="0">
                  <a:pos x="54" y="182"/>
                </a:cxn>
                <a:cxn ang="0">
                  <a:pos x="42" y="168"/>
                </a:cxn>
                <a:cxn ang="0">
                  <a:pos x="34" y="153"/>
                </a:cxn>
                <a:cxn ang="0">
                  <a:pos x="31" y="136"/>
                </a:cxn>
                <a:cxn ang="0">
                  <a:pos x="36" y="119"/>
                </a:cxn>
                <a:cxn ang="0">
                  <a:pos x="46" y="106"/>
                </a:cxn>
                <a:cxn ang="0">
                  <a:pos x="54" y="98"/>
                </a:cxn>
                <a:cxn ang="0">
                  <a:pos x="54" y="92"/>
                </a:cxn>
                <a:cxn ang="0">
                  <a:pos x="49" y="88"/>
                </a:cxn>
                <a:cxn ang="0">
                  <a:pos x="44" y="84"/>
                </a:cxn>
                <a:cxn ang="0">
                  <a:pos x="28" y="65"/>
                </a:cxn>
                <a:cxn ang="0">
                  <a:pos x="24" y="49"/>
                </a:cxn>
                <a:cxn ang="0">
                  <a:pos x="27" y="38"/>
                </a:cxn>
                <a:cxn ang="0">
                  <a:pos x="35" y="30"/>
                </a:cxn>
                <a:cxn ang="0">
                  <a:pos x="47" y="27"/>
                </a:cxn>
                <a:cxn ang="0">
                  <a:pos x="60" y="30"/>
                </a:cxn>
                <a:cxn ang="0">
                  <a:pos x="70" y="37"/>
                </a:cxn>
                <a:cxn ang="0">
                  <a:pos x="75" y="49"/>
                </a:cxn>
                <a:cxn ang="0">
                  <a:pos x="81" y="60"/>
                </a:cxn>
                <a:cxn ang="0">
                  <a:pos x="90" y="64"/>
                </a:cxn>
                <a:cxn ang="0">
                  <a:pos x="97" y="60"/>
                </a:cxn>
                <a:cxn ang="0">
                  <a:pos x="99" y="49"/>
                </a:cxn>
                <a:cxn ang="0">
                  <a:pos x="96" y="38"/>
                </a:cxn>
                <a:cxn ang="0">
                  <a:pos x="91" y="27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2" y="3"/>
                </a:cxn>
                <a:cxn ang="0">
                  <a:pos x="48" y="0"/>
                </a:cxn>
                <a:cxn ang="0">
                  <a:pos x="33" y="4"/>
                </a:cxn>
                <a:cxn ang="0">
                  <a:pos x="15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2" y="39"/>
                </a:cxn>
                <a:cxn ang="0">
                  <a:pos x="1" y="50"/>
                </a:cxn>
                <a:cxn ang="0">
                  <a:pos x="3" y="62"/>
                </a:cxn>
                <a:cxn ang="0">
                  <a:pos x="8" y="72"/>
                </a:cxn>
                <a:cxn ang="0">
                  <a:pos x="15" y="81"/>
                </a:cxn>
                <a:cxn ang="0">
                  <a:pos x="26" y="88"/>
                </a:cxn>
                <a:cxn ang="0">
                  <a:pos x="8" y="10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10" y="190"/>
                </a:cxn>
                <a:cxn ang="0">
                  <a:pos x="28" y="212"/>
                </a:cxn>
                <a:cxn ang="0">
                  <a:pos x="54" y="223"/>
                </a:cxn>
                <a:cxn ang="0">
                  <a:pos x="89" y="220"/>
                </a:cxn>
                <a:cxn ang="0">
                  <a:pos x="132" y="197"/>
                </a:cxn>
              </a:cxnLst>
              <a:rect l="0" t="0" r="r" b="b"/>
              <a:pathLst>
                <a:path w="138" h="223">
                  <a:moveTo>
                    <a:pt x="132" y="197"/>
                  </a:moveTo>
                  <a:lnTo>
                    <a:pt x="136" y="193"/>
                  </a:lnTo>
                  <a:lnTo>
                    <a:pt x="138" y="187"/>
                  </a:lnTo>
                  <a:lnTo>
                    <a:pt x="137" y="183"/>
                  </a:lnTo>
                  <a:lnTo>
                    <a:pt x="135" y="179"/>
                  </a:lnTo>
                  <a:lnTo>
                    <a:pt x="130" y="178"/>
                  </a:lnTo>
                  <a:lnTo>
                    <a:pt x="126" y="177"/>
                  </a:lnTo>
                  <a:lnTo>
                    <a:pt x="120" y="177"/>
                  </a:lnTo>
                  <a:lnTo>
                    <a:pt x="115" y="179"/>
                  </a:lnTo>
                  <a:lnTo>
                    <a:pt x="91" y="189"/>
                  </a:lnTo>
                  <a:lnTo>
                    <a:pt x="71" y="189"/>
                  </a:lnTo>
                  <a:lnTo>
                    <a:pt x="54" y="182"/>
                  </a:lnTo>
                  <a:lnTo>
                    <a:pt x="42" y="168"/>
                  </a:lnTo>
                  <a:lnTo>
                    <a:pt x="34" y="153"/>
                  </a:lnTo>
                  <a:lnTo>
                    <a:pt x="31" y="136"/>
                  </a:lnTo>
                  <a:lnTo>
                    <a:pt x="36" y="119"/>
                  </a:lnTo>
                  <a:lnTo>
                    <a:pt x="46" y="106"/>
                  </a:lnTo>
                  <a:lnTo>
                    <a:pt x="54" y="98"/>
                  </a:lnTo>
                  <a:lnTo>
                    <a:pt x="54" y="92"/>
                  </a:lnTo>
                  <a:lnTo>
                    <a:pt x="49" y="88"/>
                  </a:lnTo>
                  <a:lnTo>
                    <a:pt x="44" y="84"/>
                  </a:lnTo>
                  <a:lnTo>
                    <a:pt x="28" y="65"/>
                  </a:lnTo>
                  <a:lnTo>
                    <a:pt x="24" y="49"/>
                  </a:lnTo>
                  <a:lnTo>
                    <a:pt x="27" y="38"/>
                  </a:lnTo>
                  <a:lnTo>
                    <a:pt x="35" y="30"/>
                  </a:lnTo>
                  <a:lnTo>
                    <a:pt x="47" y="27"/>
                  </a:lnTo>
                  <a:lnTo>
                    <a:pt x="60" y="30"/>
                  </a:lnTo>
                  <a:lnTo>
                    <a:pt x="70" y="37"/>
                  </a:lnTo>
                  <a:lnTo>
                    <a:pt x="75" y="49"/>
                  </a:lnTo>
                  <a:lnTo>
                    <a:pt x="81" y="60"/>
                  </a:lnTo>
                  <a:lnTo>
                    <a:pt x="90" y="64"/>
                  </a:lnTo>
                  <a:lnTo>
                    <a:pt x="97" y="60"/>
                  </a:lnTo>
                  <a:lnTo>
                    <a:pt x="99" y="49"/>
                  </a:lnTo>
                  <a:lnTo>
                    <a:pt x="96" y="38"/>
                  </a:lnTo>
                  <a:lnTo>
                    <a:pt x="91" y="27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2" y="3"/>
                  </a:lnTo>
                  <a:lnTo>
                    <a:pt x="48" y="0"/>
                  </a:lnTo>
                  <a:lnTo>
                    <a:pt x="33" y="4"/>
                  </a:lnTo>
                  <a:lnTo>
                    <a:pt x="15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2" y="39"/>
                  </a:lnTo>
                  <a:lnTo>
                    <a:pt x="1" y="50"/>
                  </a:lnTo>
                  <a:lnTo>
                    <a:pt x="3" y="62"/>
                  </a:lnTo>
                  <a:lnTo>
                    <a:pt x="8" y="72"/>
                  </a:lnTo>
                  <a:lnTo>
                    <a:pt x="15" y="81"/>
                  </a:lnTo>
                  <a:lnTo>
                    <a:pt x="26" y="88"/>
                  </a:lnTo>
                  <a:lnTo>
                    <a:pt x="8" y="10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10" y="190"/>
                  </a:lnTo>
                  <a:lnTo>
                    <a:pt x="28" y="212"/>
                  </a:lnTo>
                  <a:lnTo>
                    <a:pt x="54" y="223"/>
                  </a:lnTo>
                  <a:lnTo>
                    <a:pt x="89" y="220"/>
                  </a:lnTo>
                  <a:lnTo>
                    <a:pt x="132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0" name="Freeform 856"/>
            <p:cNvSpPr>
              <a:spLocks/>
            </p:cNvSpPr>
            <p:nvPr/>
          </p:nvSpPr>
          <p:spPr bwMode="auto">
            <a:xfrm>
              <a:off x="2407" y="3249"/>
              <a:ext cx="611" cy="274"/>
            </a:xfrm>
            <a:custGeom>
              <a:avLst/>
              <a:gdLst/>
              <a:ahLst/>
              <a:cxnLst>
                <a:cxn ang="0">
                  <a:pos x="800" y="68"/>
                </a:cxn>
                <a:cxn ang="0">
                  <a:pos x="855" y="167"/>
                </a:cxn>
                <a:cxn ang="0">
                  <a:pos x="894" y="235"/>
                </a:cxn>
                <a:cxn ang="0">
                  <a:pos x="929" y="246"/>
                </a:cxn>
                <a:cxn ang="0">
                  <a:pos x="1000" y="258"/>
                </a:cxn>
                <a:cxn ang="0">
                  <a:pos x="1084" y="274"/>
                </a:cxn>
                <a:cxn ang="0">
                  <a:pos x="1162" y="296"/>
                </a:cxn>
                <a:cxn ang="0">
                  <a:pos x="1210" y="326"/>
                </a:cxn>
                <a:cxn ang="0">
                  <a:pos x="1223" y="379"/>
                </a:cxn>
                <a:cxn ang="0">
                  <a:pos x="1212" y="413"/>
                </a:cxn>
                <a:cxn ang="0">
                  <a:pos x="1192" y="430"/>
                </a:cxn>
                <a:cxn ang="0">
                  <a:pos x="1194" y="500"/>
                </a:cxn>
                <a:cxn ang="0">
                  <a:pos x="1147" y="546"/>
                </a:cxn>
                <a:cxn ang="0">
                  <a:pos x="1088" y="532"/>
                </a:cxn>
                <a:cxn ang="0">
                  <a:pos x="1061" y="532"/>
                </a:cxn>
                <a:cxn ang="0">
                  <a:pos x="1036" y="530"/>
                </a:cxn>
                <a:cxn ang="0">
                  <a:pos x="1030" y="503"/>
                </a:cxn>
                <a:cxn ang="0">
                  <a:pos x="1026" y="454"/>
                </a:cxn>
                <a:cxn ang="0">
                  <a:pos x="999" y="413"/>
                </a:cxn>
                <a:cxn ang="0">
                  <a:pos x="964" y="399"/>
                </a:cxn>
                <a:cxn ang="0">
                  <a:pos x="925" y="403"/>
                </a:cxn>
                <a:cxn ang="0">
                  <a:pos x="884" y="425"/>
                </a:cxn>
                <a:cxn ang="0">
                  <a:pos x="847" y="462"/>
                </a:cxn>
                <a:cxn ang="0">
                  <a:pos x="817" y="512"/>
                </a:cxn>
                <a:cxn ang="0">
                  <a:pos x="789" y="534"/>
                </a:cxn>
                <a:cxn ang="0">
                  <a:pos x="727" y="535"/>
                </a:cxn>
                <a:cxn ang="0">
                  <a:pos x="644" y="534"/>
                </a:cxn>
                <a:cxn ang="0">
                  <a:pos x="560" y="531"/>
                </a:cxn>
                <a:cxn ang="0">
                  <a:pos x="500" y="530"/>
                </a:cxn>
                <a:cxn ang="0">
                  <a:pos x="483" y="517"/>
                </a:cxn>
                <a:cxn ang="0">
                  <a:pos x="479" y="475"/>
                </a:cxn>
                <a:cxn ang="0">
                  <a:pos x="461" y="437"/>
                </a:cxn>
                <a:cxn ang="0">
                  <a:pos x="439" y="417"/>
                </a:cxn>
                <a:cxn ang="0">
                  <a:pos x="412" y="405"/>
                </a:cxn>
                <a:cxn ang="0">
                  <a:pos x="378" y="406"/>
                </a:cxn>
                <a:cxn ang="0">
                  <a:pos x="339" y="428"/>
                </a:cxn>
                <a:cxn ang="0">
                  <a:pos x="295" y="475"/>
                </a:cxn>
                <a:cxn ang="0">
                  <a:pos x="252" y="528"/>
                </a:cxn>
                <a:cxn ang="0">
                  <a:pos x="180" y="527"/>
                </a:cxn>
                <a:cxn ang="0">
                  <a:pos x="114" y="523"/>
                </a:cxn>
                <a:cxn ang="0">
                  <a:pos x="91" y="536"/>
                </a:cxn>
                <a:cxn ang="0">
                  <a:pos x="40" y="546"/>
                </a:cxn>
                <a:cxn ang="0">
                  <a:pos x="3" y="532"/>
                </a:cxn>
                <a:cxn ang="0">
                  <a:pos x="5" y="455"/>
                </a:cxn>
                <a:cxn ang="0">
                  <a:pos x="19" y="432"/>
                </a:cxn>
                <a:cxn ang="0">
                  <a:pos x="40" y="430"/>
                </a:cxn>
                <a:cxn ang="0">
                  <a:pos x="60" y="433"/>
                </a:cxn>
                <a:cxn ang="0">
                  <a:pos x="107" y="329"/>
                </a:cxn>
                <a:cxn ang="0">
                  <a:pos x="169" y="261"/>
                </a:cxn>
                <a:cxn ang="0">
                  <a:pos x="244" y="242"/>
                </a:cxn>
                <a:cxn ang="0">
                  <a:pos x="311" y="239"/>
                </a:cxn>
                <a:cxn ang="0">
                  <a:pos x="359" y="218"/>
                </a:cxn>
                <a:cxn ang="0">
                  <a:pos x="394" y="163"/>
                </a:cxn>
                <a:cxn ang="0">
                  <a:pos x="427" y="93"/>
                </a:cxn>
                <a:cxn ang="0">
                  <a:pos x="460" y="39"/>
                </a:cxn>
                <a:cxn ang="0">
                  <a:pos x="494" y="19"/>
                </a:cxn>
                <a:cxn ang="0">
                  <a:pos x="549" y="5"/>
                </a:cxn>
                <a:cxn ang="0">
                  <a:pos x="616" y="0"/>
                </a:cxn>
                <a:cxn ang="0">
                  <a:pos x="686" y="5"/>
                </a:cxn>
                <a:cxn ang="0">
                  <a:pos x="753" y="24"/>
                </a:cxn>
              </a:cxnLst>
              <a:rect l="0" t="0" r="r" b="b"/>
              <a:pathLst>
                <a:path w="1223" h="546">
                  <a:moveTo>
                    <a:pt x="773" y="34"/>
                  </a:moveTo>
                  <a:lnTo>
                    <a:pt x="784" y="46"/>
                  </a:lnTo>
                  <a:lnTo>
                    <a:pt x="800" y="68"/>
                  </a:lnTo>
                  <a:lnTo>
                    <a:pt x="818" y="99"/>
                  </a:lnTo>
                  <a:lnTo>
                    <a:pt x="837" y="132"/>
                  </a:lnTo>
                  <a:lnTo>
                    <a:pt x="855" y="167"/>
                  </a:lnTo>
                  <a:lnTo>
                    <a:pt x="872" y="197"/>
                  </a:lnTo>
                  <a:lnTo>
                    <a:pt x="885" y="221"/>
                  </a:lnTo>
                  <a:lnTo>
                    <a:pt x="894" y="235"/>
                  </a:lnTo>
                  <a:lnTo>
                    <a:pt x="901" y="238"/>
                  </a:lnTo>
                  <a:lnTo>
                    <a:pt x="912" y="242"/>
                  </a:lnTo>
                  <a:lnTo>
                    <a:pt x="929" y="246"/>
                  </a:lnTo>
                  <a:lnTo>
                    <a:pt x="949" y="248"/>
                  </a:lnTo>
                  <a:lnTo>
                    <a:pt x="974" y="254"/>
                  </a:lnTo>
                  <a:lnTo>
                    <a:pt x="1000" y="258"/>
                  </a:lnTo>
                  <a:lnTo>
                    <a:pt x="1028" y="262"/>
                  </a:lnTo>
                  <a:lnTo>
                    <a:pt x="1056" y="267"/>
                  </a:lnTo>
                  <a:lnTo>
                    <a:pt x="1084" y="274"/>
                  </a:lnTo>
                  <a:lnTo>
                    <a:pt x="1113" y="281"/>
                  </a:lnTo>
                  <a:lnTo>
                    <a:pt x="1138" y="288"/>
                  </a:lnTo>
                  <a:lnTo>
                    <a:pt x="1162" y="296"/>
                  </a:lnTo>
                  <a:lnTo>
                    <a:pt x="1182" y="305"/>
                  </a:lnTo>
                  <a:lnTo>
                    <a:pt x="1199" y="315"/>
                  </a:lnTo>
                  <a:lnTo>
                    <a:pt x="1210" y="326"/>
                  </a:lnTo>
                  <a:lnTo>
                    <a:pt x="1217" y="338"/>
                  </a:lnTo>
                  <a:lnTo>
                    <a:pt x="1222" y="360"/>
                  </a:lnTo>
                  <a:lnTo>
                    <a:pt x="1223" y="379"/>
                  </a:lnTo>
                  <a:lnTo>
                    <a:pt x="1221" y="392"/>
                  </a:lnTo>
                  <a:lnTo>
                    <a:pt x="1217" y="405"/>
                  </a:lnTo>
                  <a:lnTo>
                    <a:pt x="1212" y="413"/>
                  </a:lnTo>
                  <a:lnTo>
                    <a:pt x="1205" y="420"/>
                  </a:lnTo>
                  <a:lnTo>
                    <a:pt x="1198" y="425"/>
                  </a:lnTo>
                  <a:lnTo>
                    <a:pt x="1192" y="430"/>
                  </a:lnTo>
                  <a:lnTo>
                    <a:pt x="1198" y="452"/>
                  </a:lnTo>
                  <a:lnTo>
                    <a:pt x="1199" y="475"/>
                  </a:lnTo>
                  <a:lnTo>
                    <a:pt x="1194" y="500"/>
                  </a:lnTo>
                  <a:lnTo>
                    <a:pt x="1183" y="522"/>
                  </a:lnTo>
                  <a:lnTo>
                    <a:pt x="1168" y="538"/>
                  </a:lnTo>
                  <a:lnTo>
                    <a:pt x="1147" y="546"/>
                  </a:lnTo>
                  <a:lnTo>
                    <a:pt x="1124" y="546"/>
                  </a:lnTo>
                  <a:lnTo>
                    <a:pt x="1096" y="532"/>
                  </a:lnTo>
                  <a:lnTo>
                    <a:pt x="1088" y="532"/>
                  </a:lnTo>
                  <a:lnTo>
                    <a:pt x="1079" y="534"/>
                  </a:lnTo>
                  <a:lnTo>
                    <a:pt x="1070" y="532"/>
                  </a:lnTo>
                  <a:lnTo>
                    <a:pt x="1061" y="532"/>
                  </a:lnTo>
                  <a:lnTo>
                    <a:pt x="1051" y="531"/>
                  </a:lnTo>
                  <a:lnTo>
                    <a:pt x="1043" y="531"/>
                  </a:lnTo>
                  <a:lnTo>
                    <a:pt x="1036" y="530"/>
                  </a:lnTo>
                  <a:lnTo>
                    <a:pt x="1032" y="530"/>
                  </a:lnTo>
                  <a:lnTo>
                    <a:pt x="1030" y="517"/>
                  </a:lnTo>
                  <a:lnTo>
                    <a:pt x="1030" y="503"/>
                  </a:lnTo>
                  <a:lnTo>
                    <a:pt x="1030" y="486"/>
                  </a:lnTo>
                  <a:lnTo>
                    <a:pt x="1029" y="470"/>
                  </a:lnTo>
                  <a:lnTo>
                    <a:pt x="1026" y="454"/>
                  </a:lnTo>
                  <a:lnTo>
                    <a:pt x="1020" y="439"/>
                  </a:lnTo>
                  <a:lnTo>
                    <a:pt x="1011" y="425"/>
                  </a:lnTo>
                  <a:lnTo>
                    <a:pt x="999" y="413"/>
                  </a:lnTo>
                  <a:lnTo>
                    <a:pt x="988" y="406"/>
                  </a:lnTo>
                  <a:lnTo>
                    <a:pt x="976" y="402"/>
                  </a:lnTo>
                  <a:lnTo>
                    <a:pt x="964" y="399"/>
                  </a:lnTo>
                  <a:lnTo>
                    <a:pt x="951" y="399"/>
                  </a:lnTo>
                  <a:lnTo>
                    <a:pt x="938" y="401"/>
                  </a:lnTo>
                  <a:lnTo>
                    <a:pt x="925" y="403"/>
                  </a:lnTo>
                  <a:lnTo>
                    <a:pt x="911" y="409"/>
                  </a:lnTo>
                  <a:lnTo>
                    <a:pt x="898" y="416"/>
                  </a:lnTo>
                  <a:lnTo>
                    <a:pt x="884" y="425"/>
                  </a:lnTo>
                  <a:lnTo>
                    <a:pt x="872" y="435"/>
                  </a:lnTo>
                  <a:lnTo>
                    <a:pt x="860" y="447"/>
                  </a:lnTo>
                  <a:lnTo>
                    <a:pt x="847" y="462"/>
                  </a:lnTo>
                  <a:lnTo>
                    <a:pt x="836" y="477"/>
                  </a:lnTo>
                  <a:lnTo>
                    <a:pt x="826" y="493"/>
                  </a:lnTo>
                  <a:lnTo>
                    <a:pt x="817" y="512"/>
                  </a:lnTo>
                  <a:lnTo>
                    <a:pt x="808" y="532"/>
                  </a:lnTo>
                  <a:lnTo>
                    <a:pt x="801" y="534"/>
                  </a:lnTo>
                  <a:lnTo>
                    <a:pt x="789" y="534"/>
                  </a:lnTo>
                  <a:lnTo>
                    <a:pt x="772" y="535"/>
                  </a:lnTo>
                  <a:lnTo>
                    <a:pt x="750" y="535"/>
                  </a:lnTo>
                  <a:lnTo>
                    <a:pt x="727" y="535"/>
                  </a:lnTo>
                  <a:lnTo>
                    <a:pt x="700" y="535"/>
                  </a:lnTo>
                  <a:lnTo>
                    <a:pt x="673" y="534"/>
                  </a:lnTo>
                  <a:lnTo>
                    <a:pt x="644" y="534"/>
                  </a:lnTo>
                  <a:lnTo>
                    <a:pt x="616" y="532"/>
                  </a:lnTo>
                  <a:lnTo>
                    <a:pt x="587" y="532"/>
                  </a:lnTo>
                  <a:lnTo>
                    <a:pt x="560" y="531"/>
                  </a:lnTo>
                  <a:lnTo>
                    <a:pt x="537" y="531"/>
                  </a:lnTo>
                  <a:lnTo>
                    <a:pt x="517" y="531"/>
                  </a:lnTo>
                  <a:lnTo>
                    <a:pt x="500" y="530"/>
                  </a:lnTo>
                  <a:lnTo>
                    <a:pt x="487" y="530"/>
                  </a:lnTo>
                  <a:lnTo>
                    <a:pt x="481" y="530"/>
                  </a:lnTo>
                  <a:lnTo>
                    <a:pt x="483" y="517"/>
                  </a:lnTo>
                  <a:lnTo>
                    <a:pt x="484" y="504"/>
                  </a:lnTo>
                  <a:lnTo>
                    <a:pt x="482" y="490"/>
                  </a:lnTo>
                  <a:lnTo>
                    <a:pt x="479" y="475"/>
                  </a:lnTo>
                  <a:lnTo>
                    <a:pt x="474" y="462"/>
                  </a:lnTo>
                  <a:lnTo>
                    <a:pt x="468" y="448"/>
                  </a:lnTo>
                  <a:lnTo>
                    <a:pt x="461" y="437"/>
                  </a:lnTo>
                  <a:lnTo>
                    <a:pt x="454" y="428"/>
                  </a:lnTo>
                  <a:lnTo>
                    <a:pt x="447" y="422"/>
                  </a:lnTo>
                  <a:lnTo>
                    <a:pt x="439" y="417"/>
                  </a:lnTo>
                  <a:lnTo>
                    <a:pt x="431" y="411"/>
                  </a:lnTo>
                  <a:lnTo>
                    <a:pt x="422" y="407"/>
                  </a:lnTo>
                  <a:lnTo>
                    <a:pt x="412" y="405"/>
                  </a:lnTo>
                  <a:lnTo>
                    <a:pt x="402" y="403"/>
                  </a:lnTo>
                  <a:lnTo>
                    <a:pt x="389" y="403"/>
                  </a:lnTo>
                  <a:lnTo>
                    <a:pt x="378" y="406"/>
                  </a:lnTo>
                  <a:lnTo>
                    <a:pt x="366" y="410"/>
                  </a:lnTo>
                  <a:lnTo>
                    <a:pt x="352" y="417"/>
                  </a:lnTo>
                  <a:lnTo>
                    <a:pt x="339" y="428"/>
                  </a:lnTo>
                  <a:lnTo>
                    <a:pt x="324" y="440"/>
                  </a:lnTo>
                  <a:lnTo>
                    <a:pt x="310" y="456"/>
                  </a:lnTo>
                  <a:lnTo>
                    <a:pt x="295" y="475"/>
                  </a:lnTo>
                  <a:lnTo>
                    <a:pt x="279" y="500"/>
                  </a:lnTo>
                  <a:lnTo>
                    <a:pt x="264" y="527"/>
                  </a:lnTo>
                  <a:lnTo>
                    <a:pt x="252" y="528"/>
                  </a:lnTo>
                  <a:lnTo>
                    <a:pt x="232" y="528"/>
                  </a:lnTo>
                  <a:lnTo>
                    <a:pt x="207" y="528"/>
                  </a:lnTo>
                  <a:lnTo>
                    <a:pt x="180" y="527"/>
                  </a:lnTo>
                  <a:lnTo>
                    <a:pt x="153" y="526"/>
                  </a:lnTo>
                  <a:lnTo>
                    <a:pt x="131" y="524"/>
                  </a:lnTo>
                  <a:lnTo>
                    <a:pt x="114" y="523"/>
                  </a:lnTo>
                  <a:lnTo>
                    <a:pt x="107" y="523"/>
                  </a:lnTo>
                  <a:lnTo>
                    <a:pt x="103" y="531"/>
                  </a:lnTo>
                  <a:lnTo>
                    <a:pt x="91" y="536"/>
                  </a:lnTo>
                  <a:lnTo>
                    <a:pt x="76" y="542"/>
                  </a:lnTo>
                  <a:lnTo>
                    <a:pt x="58" y="545"/>
                  </a:lnTo>
                  <a:lnTo>
                    <a:pt x="40" y="546"/>
                  </a:lnTo>
                  <a:lnTo>
                    <a:pt x="23" y="545"/>
                  </a:lnTo>
                  <a:lnTo>
                    <a:pt x="9" y="541"/>
                  </a:lnTo>
                  <a:lnTo>
                    <a:pt x="3" y="532"/>
                  </a:lnTo>
                  <a:lnTo>
                    <a:pt x="0" y="515"/>
                  </a:lnTo>
                  <a:lnTo>
                    <a:pt x="2" y="485"/>
                  </a:lnTo>
                  <a:lnTo>
                    <a:pt x="5" y="455"/>
                  </a:lnTo>
                  <a:lnTo>
                    <a:pt x="11" y="437"/>
                  </a:lnTo>
                  <a:lnTo>
                    <a:pt x="14" y="435"/>
                  </a:lnTo>
                  <a:lnTo>
                    <a:pt x="19" y="432"/>
                  </a:lnTo>
                  <a:lnTo>
                    <a:pt x="25" y="430"/>
                  </a:lnTo>
                  <a:lnTo>
                    <a:pt x="32" y="430"/>
                  </a:lnTo>
                  <a:lnTo>
                    <a:pt x="40" y="430"/>
                  </a:lnTo>
                  <a:lnTo>
                    <a:pt x="46" y="432"/>
                  </a:lnTo>
                  <a:lnTo>
                    <a:pt x="54" y="432"/>
                  </a:lnTo>
                  <a:lnTo>
                    <a:pt x="60" y="433"/>
                  </a:lnTo>
                  <a:lnTo>
                    <a:pt x="75" y="395"/>
                  </a:lnTo>
                  <a:lnTo>
                    <a:pt x="90" y="360"/>
                  </a:lnTo>
                  <a:lnTo>
                    <a:pt x="107" y="329"/>
                  </a:lnTo>
                  <a:lnTo>
                    <a:pt x="126" y="301"/>
                  </a:lnTo>
                  <a:lnTo>
                    <a:pt x="147" y="278"/>
                  </a:lnTo>
                  <a:lnTo>
                    <a:pt x="169" y="261"/>
                  </a:lnTo>
                  <a:lnTo>
                    <a:pt x="193" y="248"/>
                  </a:lnTo>
                  <a:lnTo>
                    <a:pt x="219" y="243"/>
                  </a:lnTo>
                  <a:lnTo>
                    <a:pt x="244" y="242"/>
                  </a:lnTo>
                  <a:lnTo>
                    <a:pt x="268" y="242"/>
                  </a:lnTo>
                  <a:lnTo>
                    <a:pt x="291" y="242"/>
                  </a:lnTo>
                  <a:lnTo>
                    <a:pt x="311" y="239"/>
                  </a:lnTo>
                  <a:lnTo>
                    <a:pt x="329" y="236"/>
                  </a:lnTo>
                  <a:lnTo>
                    <a:pt x="344" y="229"/>
                  </a:lnTo>
                  <a:lnTo>
                    <a:pt x="359" y="218"/>
                  </a:lnTo>
                  <a:lnTo>
                    <a:pt x="371" y="204"/>
                  </a:lnTo>
                  <a:lnTo>
                    <a:pt x="383" y="185"/>
                  </a:lnTo>
                  <a:lnTo>
                    <a:pt x="394" y="163"/>
                  </a:lnTo>
                  <a:lnTo>
                    <a:pt x="405" y="140"/>
                  </a:lnTo>
                  <a:lnTo>
                    <a:pt x="415" y="117"/>
                  </a:lnTo>
                  <a:lnTo>
                    <a:pt x="427" y="93"/>
                  </a:lnTo>
                  <a:lnTo>
                    <a:pt x="437" y="73"/>
                  </a:lnTo>
                  <a:lnTo>
                    <a:pt x="448" y="54"/>
                  </a:lnTo>
                  <a:lnTo>
                    <a:pt x="460" y="39"/>
                  </a:lnTo>
                  <a:lnTo>
                    <a:pt x="469" y="32"/>
                  </a:lnTo>
                  <a:lnTo>
                    <a:pt x="481" y="26"/>
                  </a:lnTo>
                  <a:lnTo>
                    <a:pt x="494" y="19"/>
                  </a:lnTo>
                  <a:lnTo>
                    <a:pt x="511" y="13"/>
                  </a:lnTo>
                  <a:lnTo>
                    <a:pt x="529" y="9"/>
                  </a:lnTo>
                  <a:lnTo>
                    <a:pt x="549" y="5"/>
                  </a:lnTo>
                  <a:lnTo>
                    <a:pt x="571" y="2"/>
                  </a:lnTo>
                  <a:lnTo>
                    <a:pt x="593" y="0"/>
                  </a:lnTo>
                  <a:lnTo>
                    <a:pt x="616" y="0"/>
                  </a:lnTo>
                  <a:lnTo>
                    <a:pt x="639" y="0"/>
                  </a:lnTo>
                  <a:lnTo>
                    <a:pt x="663" y="1"/>
                  </a:lnTo>
                  <a:lnTo>
                    <a:pt x="686" y="5"/>
                  </a:lnTo>
                  <a:lnTo>
                    <a:pt x="710" y="9"/>
                  </a:lnTo>
                  <a:lnTo>
                    <a:pt x="732" y="16"/>
                  </a:lnTo>
                  <a:lnTo>
                    <a:pt x="753" y="24"/>
                  </a:lnTo>
                  <a:lnTo>
                    <a:pt x="77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1" name="Freeform 857"/>
            <p:cNvSpPr>
              <a:spLocks/>
            </p:cNvSpPr>
            <p:nvPr/>
          </p:nvSpPr>
          <p:spPr bwMode="auto">
            <a:xfrm>
              <a:off x="2992" y="3417"/>
              <a:ext cx="15" cy="38"/>
            </a:xfrm>
            <a:custGeom>
              <a:avLst/>
              <a:gdLst/>
              <a:ahLst/>
              <a:cxnLst>
                <a:cxn ang="0">
                  <a:pos x="10" y="75"/>
                </a:cxn>
                <a:cxn ang="0">
                  <a:pos x="16" y="74"/>
                </a:cxn>
                <a:cxn ang="0">
                  <a:pos x="21" y="67"/>
                </a:cxn>
                <a:cxn ang="0">
                  <a:pos x="26" y="56"/>
                </a:cxn>
                <a:cxn ang="0">
                  <a:pos x="29" y="42"/>
                </a:cxn>
                <a:cxn ang="0">
                  <a:pos x="30" y="28"/>
                </a:cxn>
                <a:cxn ang="0">
                  <a:pos x="28" y="15"/>
                </a:cxn>
                <a:cxn ang="0">
                  <a:pos x="25" y="6"/>
                </a:cxn>
                <a:cxn ang="0">
                  <a:pos x="20" y="0"/>
                </a:cxn>
                <a:cxn ang="0">
                  <a:pos x="15" y="2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3"/>
                </a:cxn>
                <a:cxn ang="0">
                  <a:pos x="0" y="48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10" y="75"/>
                </a:cxn>
              </a:cxnLst>
              <a:rect l="0" t="0" r="r" b="b"/>
              <a:pathLst>
                <a:path w="30" h="75">
                  <a:moveTo>
                    <a:pt x="10" y="75"/>
                  </a:moveTo>
                  <a:lnTo>
                    <a:pt x="16" y="74"/>
                  </a:lnTo>
                  <a:lnTo>
                    <a:pt x="21" y="67"/>
                  </a:lnTo>
                  <a:lnTo>
                    <a:pt x="26" y="56"/>
                  </a:lnTo>
                  <a:lnTo>
                    <a:pt x="29" y="42"/>
                  </a:lnTo>
                  <a:lnTo>
                    <a:pt x="30" y="28"/>
                  </a:lnTo>
                  <a:lnTo>
                    <a:pt x="28" y="15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2" name="Freeform 858"/>
            <p:cNvSpPr>
              <a:spLocks/>
            </p:cNvSpPr>
            <p:nvPr/>
          </p:nvSpPr>
          <p:spPr bwMode="auto">
            <a:xfrm>
              <a:off x="2420" y="3476"/>
              <a:ext cx="27" cy="3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3" y="5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7" y="4"/>
                </a:cxn>
                <a:cxn ang="0">
                  <a:pos x="45" y="5"/>
                </a:cxn>
                <a:cxn ang="0">
                  <a:pos x="53" y="4"/>
                </a:cxn>
                <a:cxn ang="0">
                  <a:pos x="53" y="16"/>
                </a:cxn>
                <a:cxn ang="0">
                  <a:pos x="54" y="28"/>
                </a:cxn>
                <a:cxn ang="0">
                  <a:pos x="54" y="40"/>
                </a:cxn>
                <a:cxn ang="0">
                  <a:pos x="53" y="54"/>
                </a:cxn>
                <a:cxn ang="0">
                  <a:pos x="48" y="59"/>
                </a:cxn>
                <a:cxn ang="0">
                  <a:pos x="43" y="65"/>
                </a:cxn>
                <a:cxn ang="0">
                  <a:pos x="36" y="66"/>
                </a:cxn>
                <a:cxn ang="0">
                  <a:pos x="28" y="68"/>
                </a:cxn>
                <a:cxn ang="0">
                  <a:pos x="21" y="68"/>
                </a:cxn>
                <a:cxn ang="0">
                  <a:pos x="15" y="68"/>
                </a:cxn>
                <a:cxn ang="0">
                  <a:pos x="9" y="65"/>
                </a:cxn>
                <a:cxn ang="0">
                  <a:pos x="5" y="63"/>
                </a:cxn>
                <a:cxn ang="0">
                  <a:pos x="1" y="55"/>
                </a:cxn>
                <a:cxn ang="0">
                  <a:pos x="0" y="42"/>
                </a:cxn>
                <a:cxn ang="0">
                  <a:pos x="1" y="27"/>
                </a:cxn>
                <a:cxn ang="0">
                  <a:pos x="2" y="13"/>
                </a:cxn>
              </a:cxnLst>
              <a:rect l="0" t="0" r="r" b="b"/>
              <a:pathLst>
                <a:path w="54" h="68">
                  <a:moveTo>
                    <a:pt x="2" y="13"/>
                  </a:move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7" y="4"/>
                  </a:lnTo>
                  <a:lnTo>
                    <a:pt x="45" y="5"/>
                  </a:lnTo>
                  <a:lnTo>
                    <a:pt x="53" y="4"/>
                  </a:lnTo>
                  <a:lnTo>
                    <a:pt x="53" y="16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3" y="54"/>
                  </a:lnTo>
                  <a:lnTo>
                    <a:pt x="48" y="59"/>
                  </a:lnTo>
                  <a:lnTo>
                    <a:pt x="43" y="65"/>
                  </a:lnTo>
                  <a:lnTo>
                    <a:pt x="36" y="66"/>
                  </a:lnTo>
                  <a:lnTo>
                    <a:pt x="28" y="68"/>
                  </a:lnTo>
                  <a:lnTo>
                    <a:pt x="21" y="68"/>
                  </a:lnTo>
                  <a:lnTo>
                    <a:pt x="15" y="68"/>
                  </a:lnTo>
                  <a:lnTo>
                    <a:pt x="9" y="65"/>
                  </a:lnTo>
                  <a:lnTo>
                    <a:pt x="5" y="63"/>
                  </a:lnTo>
                  <a:lnTo>
                    <a:pt x="1" y="55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3" name="Freeform 859"/>
            <p:cNvSpPr>
              <a:spLocks/>
            </p:cNvSpPr>
            <p:nvPr/>
          </p:nvSpPr>
          <p:spPr bwMode="auto">
            <a:xfrm>
              <a:off x="2961" y="3478"/>
              <a:ext cx="37" cy="3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3" y="15"/>
                </a:cxn>
                <a:cxn ang="0">
                  <a:pos x="70" y="28"/>
                </a:cxn>
                <a:cxn ang="0">
                  <a:pos x="64" y="40"/>
                </a:cxn>
                <a:cxn ang="0">
                  <a:pos x="57" y="49"/>
                </a:cxn>
                <a:cxn ang="0">
                  <a:pos x="47" y="57"/>
                </a:cxn>
                <a:cxn ang="0">
                  <a:pos x="37" y="59"/>
                </a:cxn>
                <a:cxn ang="0">
                  <a:pos x="25" y="61"/>
                </a:cxn>
                <a:cxn ang="0">
                  <a:pos x="12" y="58"/>
                </a:cxn>
                <a:cxn ang="0">
                  <a:pos x="2" y="49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14" y="12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5" y="12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4" y="12"/>
                </a:cxn>
                <a:cxn ang="0">
                  <a:pos x="56" y="8"/>
                </a:cxn>
                <a:cxn ang="0">
                  <a:pos x="74" y="0"/>
                </a:cxn>
              </a:cxnLst>
              <a:rect l="0" t="0" r="r" b="b"/>
              <a:pathLst>
                <a:path w="74" h="61">
                  <a:moveTo>
                    <a:pt x="74" y="0"/>
                  </a:moveTo>
                  <a:lnTo>
                    <a:pt x="73" y="15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7" y="49"/>
                  </a:lnTo>
                  <a:lnTo>
                    <a:pt x="47" y="57"/>
                  </a:lnTo>
                  <a:lnTo>
                    <a:pt x="37" y="59"/>
                  </a:lnTo>
                  <a:lnTo>
                    <a:pt x="25" y="61"/>
                  </a:lnTo>
                  <a:lnTo>
                    <a:pt x="12" y="58"/>
                  </a:lnTo>
                  <a:lnTo>
                    <a:pt x="2" y="49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4" y="12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5" y="13"/>
                  </a:lnTo>
                  <a:lnTo>
                    <a:pt x="44" y="12"/>
                  </a:lnTo>
                  <a:lnTo>
                    <a:pt x="56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4" name="Freeform 860"/>
            <p:cNvSpPr>
              <a:spLocks/>
            </p:cNvSpPr>
            <p:nvPr/>
          </p:nvSpPr>
          <p:spPr bwMode="auto">
            <a:xfrm>
              <a:off x="2617" y="3374"/>
              <a:ext cx="226" cy="127"/>
            </a:xfrm>
            <a:custGeom>
              <a:avLst/>
              <a:gdLst/>
              <a:ahLst/>
              <a:cxnLst>
                <a:cxn ang="0">
                  <a:pos x="420" y="12"/>
                </a:cxn>
                <a:cxn ang="0">
                  <a:pos x="404" y="11"/>
                </a:cxn>
                <a:cxn ang="0">
                  <a:pos x="380" y="11"/>
                </a:cxn>
                <a:cxn ang="0">
                  <a:pos x="351" y="11"/>
                </a:cxn>
                <a:cxn ang="0">
                  <a:pos x="321" y="12"/>
                </a:cxn>
                <a:cxn ang="0">
                  <a:pos x="292" y="12"/>
                </a:cxn>
                <a:cxn ang="0">
                  <a:pos x="266" y="11"/>
                </a:cxn>
                <a:cxn ang="0">
                  <a:pos x="247" y="8"/>
                </a:cxn>
                <a:cxn ang="0">
                  <a:pos x="235" y="2"/>
                </a:cxn>
                <a:cxn ang="0">
                  <a:pos x="213" y="1"/>
                </a:cxn>
                <a:cxn ang="0">
                  <a:pos x="183" y="0"/>
                </a:cxn>
                <a:cxn ang="0">
                  <a:pos x="147" y="1"/>
                </a:cxn>
                <a:cxn ang="0">
                  <a:pos x="110" y="2"/>
                </a:cxn>
                <a:cxn ang="0">
                  <a:pos x="76" y="4"/>
                </a:cxn>
                <a:cxn ang="0">
                  <a:pos x="47" y="4"/>
                </a:cxn>
                <a:cxn ang="0">
                  <a:pos x="27" y="4"/>
                </a:cxn>
                <a:cxn ang="0">
                  <a:pos x="9" y="19"/>
                </a:cxn>
                <a:cxn ang="0">
                  <a:pos x="0" y="107"/>
                </a:cxn>
                <a:cxn ang="0">
                  <a:pos x="16" y="136"/>
                </a:cxn>
                <a:cxn ang="0">
                  <a:pos x="36" y="151"/>
                </a:cxn>
                <a:cxn ang="0">
                  <a:pos x="56" y="178"/>
                </a:cxn>
                <a:cxn ang="0">
                  <a:pos x="72" y="219"/>
                </a:cxn>
                <a:cxn ang="0">
                  <a:pos x="83" y="250"/>
                </a:cxn>
                <a:cxn ang="0">
                  <a:pos x="113" y="250"/>
                </a:cxn>
                <a:cxn ang="0">
                  <a:pos x="157" y="247"/>
                </a:cxn>
                <a:cxn ang="0">
                  <a:pos x="194" y="243"/>
                </a:cxn>
                <a:cxn ang="0">
                  <a:pos x="216" y="244"/>
                </a:cxn>
                <a:cxn ang="0">
                  <a:pos x="249" y="250"/>
                </a:cxn>
                <a:cxn ang="0">
                  <a:pos x="289" y="254"/>
                </a:cxn>
                <a:cxn ang="0">
                  <a:pos x="318" y="253"/>
                </a:cxn>
                <a:cxn ang="0">
                  <a:pos x="337" y="221"/>
                </a:cxn>
                <a:cxn ang="0">
                  <a:pos x="369" y="179"/>
                </a:cxn>
                <a:cxn ang="0">
                  <a:pos x="401" y="151"/>
                </a:cxn>
                <a:cxn ang="0">
                  <a:pos x="431" y="136"/>
                </a:cxn>
                <a:cxn ang="0">
                  <a:pos x="449" y="125"/>
                </a:cxn>
                <a:cxn ang="0">
                  <a:pos x="452" y="94"/>
                </a:cxn>
                <a:cxn ang="0">
                  <a:pos x="445" y="53"/>
                </a:cxn>
                <a:cxn ang="0">
                  <a:pos x="433" y="20"/>
                </a:cxn>
              </a:cxnLst>
              <a:rect l="0" t="0" r="r" b="b"/>
              <a:pathLst>
                <a:path w="452" h="254">
                  <a:moveTo>
                    <a:pt x="425" y="13"/>
                  </a:moveTo>
                  <a:lnTo>
                    <a:pt x="420" y="12"/>
                  </a:lnTo>
                  <a:lnTo>
                    <a:pt x="413" y="11"/>
                  </a:lnTo>
                  <a:lnTo>
                    <a:pt x="404" y="11"/>
                  </a:lnTo>
                  <a:lnTo>
                    <a:pt x="392" y="11"/>
                  </a:lnTo>
                  <a:lnTo>
                    <a:pt x="380" y="11"/>
                  </a:lnTo>
                  <a:lnTo>
                    <a:pt x="365" y="11"/>
                  </a:lnTo>
                  <a:lnTo>
                    <a:pt x="351" y="11"/>
                  </a:lnTo>
                  <a:lnTo>
                    <a:pt x="336" y="11"/>
                  </a:lnTo>
                  <a:lnTo>
                    <a:pt x="321" y="12"/>
                  </a:lnTo>
                  <a:lnTo>
                    <a:pt x="306" y="12"/>
                  </a:lnTo>
                  <a:lnTo>
                    <a:pt x="292" y="12"/>
                  </a:lnTo>
                  <a:lnTo>
                    <a:pt x="279" y="11"/>
                  </a:lnTo>
                  <a:lnTo>
                    <a:pt x="266" y="11"/>
                  </a:lnTo>
                  <a:lnTo>
                    <a:pt x="256" y="9"/>
                  </a:lnTo>
                  <a:lnTo>
                    <a:pt x="247" y="8"/>
                  </a:lnTo>
                  <a:lnTo>
                    <a:pt x="242" y="5"/>
                  </a:lnTo>
                  <a:lnTo>
                    <a:pt x="235" y="2"/>
                  </a:lnTo>
                  <a:lnTo>
                    <a:pt x="225" y="1"/>
                  </a:lnTo>
                  <a:lnTo>
                    <a:pt x="213" y="1"/>
                  </a:lnTo>
                  <a:lnTo>
                    <a:pt x="199" y="0"/>
                  </a:lnTo>
                  <a:lnTo>
                    <a:pt x="183" y="0"/>
                  </a:lnTo>
                  <a:lnTo>
                    <a:pt x="165" y="0"/>
                  </a:lnTo>
                  <a:lnTo>
                    <a:pt x="147" y="1"/>
                  </a:lnTo>
                  <a:lnTo>
                    <a:pt x="129" y="1"/>
                  </a:lnTo>
                  <a:lnTo>
                    <a:pt x="110" y="2"/>
                  </a:lnTo>
                  <a:lnTo>
                    <a:pt x="93" y="2"/>
                  </a:lnTo>
                  <a:lnTo>
                    <a:pt x="76" y="4"/>
                  </a:lnTo>
                  <a:lnTo>
                    <a:pt x="61" y="4"/>
                  </a:lnTo>
                  <a:lnTo>
                    <a:pt x="47" y="4"/>
                  </a:lnTo>
                  <a:lnTo>
                    <a:pt x="36" y="4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9" y="19"/>
                  </a:lnTo>
                  <a:lnTo>
                    <a:pt x="1" y="62"/>
                  </a:lnTo>
                  <a:lnTo>
                    <a:pt x="0" y="107"/>
                  </a:lnTo>
                  <a:lnTo>
                    <a:pt x="8" y="132"/>
                  </a:lnTo>
                  <a:lnTo>
                    <a:pt x="16" y="136"/>
                  </a:lnTo>
                  <a:lnTo>
                    <a:pt x="26" y="142"/>
                  </a:lnTo>
                  <a:lnTo>
                    <a:pt x="36" y="151"/>
                  </a:lnTo>
                  <a:lnTo>
                    <a:pt x="46" y="163"/>
                  </a:lnTo>
                  <a:lnTo>
                    <a:pt x="56" y="178"/>
                  </a:lnTo>
                  <a:lnTo>
                    <a:pt x="65" y="197"/>
                  </a:lnTo>
                  <a:lnTo>
                    <a:pt x="72" y="219"/>
                  </a:lnTo>
                  <a:lnTo>
                    <a:pt x="77" y="246"/>
                  </a:lnTo>
                  <a:lnTo>
                    <a:pt x="83" y="250"/>
                  </a:lnTo>
                  <a:lnTo>
                    <a:pt x="95" y="251"/>
                  </a:lnTo>
                  <a:lnTo>
                    <a:pt x="113" y="250"/>
                  </a:lnTo>
                  <a:lnTo>
                    <a:pt x="135" y="248"/>
                  </a:lnTo>
                  <a:lnTo>
                    <a:pt x="157" y="247"/>
                  </a:lnTo>
                  <a:lnTo>
                    <a:pt x="178" y="244"/>
                  </a:lnTo>
                  <a:lnTo>
                    <a:pt x="194" y="243"/>
                  </a:lnTo>
                  <a:lnTo>
                    <a:pt x="206" y="243"/>
                  </a:lnTo>
                  <a:lnTo>
                    <a:pt x="216" y="244"/>
                  </a:lnTo>
                  <a:lnTo>
                    <a:pt x="231" y="247"/>
                  </a:lnTo>
                  <a:lnTo>
                    <a:pt x="249" y="250"/>
                  </a:lnTo>
                  <a:lnTo>
                    <a:pt x="270" y="253"/>
                  </a:lnTo>
                  <a:lnTo>
                    <a:pt x="289" y="254"/>
                  </a:lnTo>
                  <a:lnTo>
                    <a:pt x="306" y="254"/>
                  </a:lnTo>
                  <a:lnTo>
                    <a:pt x="318" y="253"/>
                  </a:lnTo>
                  <a:lnTo>
                    <a:pt x="324" y="250"/>
                  </a:lnTo>
                  <a:lnTo>
                    <a:pt x="337" y="221"/>
                  </a:lnTo>
                  <a:lnTo>
                    <a:pt x="353" y="198"/>
                  </a:lnTo>
                  <a:lnTo>
                    <a:pt x="369" y="179"/>
                  </a:lnTo>
                  <a:lnTo>
                    <a:pt x="386" y="163"/>
                  </a:lnTo>
                  <a:lnTo>
                    <a:pt x="401" y="151"/>
                  </a:lnTo>
                  <a:lnTo>
                    <a:pt x="416" y="142"/>
                  </a:lnTo>
                  <a:lnTo>
                    <a:pt x="431" y="136"/>
                  </a:lnTo>
                  <a:lnTo>
                    <a:pt x="442" y="132"/>
                  </a:lnTo>
                  <a:lnTo>
                    <a:pt x="449" y="125"/>
                  </a:lnTo>
                  <a:lnTo>
                    <a:pt x="451" y="113"/>
                  </a:lnTo>
                  <a:lnTo>
                    <a:pt x="452" y="94"/>
                  </a:lnTo>
                  <a:lnTo>
                    <a:pt x="450" y="73"/>
                  </a:lnTo>
                  <a:lnTo>
                    <a:pt x="445" y="53"/>
                  </a:lnTo>
                  <a:lnTo>
                    <a:pt x="440" y="35"/>
                  </a:lnTo>
                  <a:lnTo>
                    <a:pt x="433" y="20"/>
                  </a:lnTo>
                  <a:lnTo>
                    <a:pt x="42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5" name="Freeform 861"/>
            <p:cNvSpPr>
              <a:spLocks/>
            </p:cNvSpPr>
            <p:nvPr/>
          </p:nvSpPr>
          <p:spPr bwMode="auto">
            <a:xfrm>
              <a:off x="2737" y="3285"/>
              <a:ext cx="85" cy="78"/>
            </a:xfrm>
            <a:custGeom>
              <a:avLst/>
              <a:gdLst/>
              <a:ahLst/>
              <a:cxnLst>
                <a:cxn ang="0">
                  <a:pos x="171" y="153"/>
                </a:cxn>
                <a:cxn ang="0">
                  <a:pos x="167" y="155"/>
                </a:cxn>
                <a:cxn ang="0">
                  <a:pos x="159" y="155"/>
                </a:cxn>
                <a:cxn ang="0">
                  <a:pos x="148" y="153"/>
                </a:cxn>
                <a:cxn ang="0">
                  <a:pos x="134" y="151"/>
                </a:cxn>
                <a:cxn ang="0">
                  <a:pos x="121" y="149"/>
                </a:cxn>
                <a:cxn ang="0">
                  <a:pos x="108" y="146"/>
                </a:cxn>
                <a:cxn ang="0">
                  <a:pos x="97" y="145"/>
                </a:cxn>
                <a:cxn ang="0">
                  <a:pos x="90" y="145"/>
                </a:cxn>
                <a:cxn ang="0">
                  <a:pos x="82" y="145"/>
                </a:cxn>
                <a:cxn ang="0">
                  <a:pos x="72" y="145"/>
                </a:cxn>
                <a:cxn ang="0">
                  <a:pos x="59" y="144"/>
                </a:cxn>
                <a:cxn ang="0">
                  <a:pos x="45" y="142"/>
                </a:cxn>
                <a:cxn ang="0">
                  <a:pos x="31" y="140"/>
                </a:cxn>
                <a:cxn ang="0">
                  <a:pos x="19" y="137"/>
                </a:cxn>
                <a:cxn ang="0">
                  <a:pos x="10" y="134"/>
                </a:cxn>
                <a:cxn ang="0">
                  <a:pos x="6" y="132"/>
                </a:cxn>
                <a:cxn ang="0">
                  <a:pos x="3" y="108"/>
                </a:cxn>
                <a:cxn ang="0">
                  <a:pos x="0" y="66"/>
                </a:cxn>
                <a:cxn ang="0">
                  <a:pos x="0" y="26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21" y="1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67" y="1"/>
                </a:cxn>
                <a:cxn ang="0">
                  <a:pos x="81" y="2"/>
                </a:cxn>
                <a:cxn ang="0">
                  <a:pos x="93" y="4"/>
                </a:cxn>
                <a:cxn ang="0">
                  <a:pos x="98" y="5"/>
                </a:cxn>
                <a:cxn ang="0">
                  <a:pos x="104" y="12"/>
                </a:cxn>
                <a:cxn ang="0">
                  <a:pos x="114" y="28"/>
                </a:cxn>
                <a:cxn ang="0">
                  <a:pos x="127" y="50"/>
                </a:cxn>
                <a:cxn ang="0">
                  <a:pos x="141" y="76"/>
                </a:cxn>
                <a:cxn ang="0">
                  <a:pos x="153" y="102"/>
                </a:cxn>
                <a:cxn ang="0">
                  <a:pos x="165" y="126"/>
                </a:cxn>
                <a:cxn ang="0">
                  <a:pos x="170" y="144"/>
                </a:cxn>
                <a:cxn ang="0">
                  <a:pos x="171" y="153"/>
                </a:cxn>
              </a:cxnLst>
              <a:rect l="0" t="0" r="r" b="b"/>
              <a:pathLst>
                <a:path w="171" h="155">
                  <a:moveTo>
                    <a:pt x="171" y="153"/>
                  </a:moveTo>
                  <a:lnTo>
                    <a:pt x="167" y="155"/>
                  </a:lnTo>
                  <a:lnTo>
                    <a:pt x="159" y="155"/>
                  </a:lnTo>
                  <a:lnTo>
                    <a:pt x="148" y="153"/>
                  </a:lnTo>
                  <a:lnTo>
                    <a:pt x="134" y="151"/>
                  </a:lnTo>
                  <a:lnTo>
                    <a:pt x="121" y="149"/>
                  </a:lnTo>
                  <a:lnTo>
                    <a:pt x="108" y="146"/>
                  </a:lnTo>
                  <a:lnTo>
                    <a:pt x="97" y="145"/>
                  </a:lnTo>
                  <a:lnTo>
                    <a:pt x="90" y="145"/>
                  </a:lnTo>
                  <a:lnTo>
                    <a:pt x="82" y="145"/>
                  </a:lnTo>
                  <a:lnTo>
                    <a:pt x="72" y="145"/>
                  </a:lnTo>
                  <a:lnTo>
                    <a:pt x="59" y="144"/>
                  </a:lnTo>
                  <a:lnTo>
                    <a:pt x="45" y="142"/>
                  </a:lnTo>
                  <a:lnTo>
                    <a:pt x="31" y="140"/>
                  </a:lnTo>
                  <a:lnTo>
                    <a:pt x="19" y="137"/>
                  </a:lnTo>
                  <a:lnTo>
                    <a:pt x="10" y="134"/>
                  </a:lnTo>
                  <a:lnTo>
                    <a:pt x="6" y="132"/>
                  </a:lnTo>
                  <a:lnTo>
                    <a:pt x="3" y="108"/>
                  </a:lnTo>
                  <a:lnTo>
                    <a:pt x="0" y="66"/>
                  </a:lnTo>
                  <a:lnTo>
                    <a:pt x="0" y="26"/>
                  </a:lnTo>
                  <a:lnTo>
                    <a:pt x="4" y="4"/>
                  </a:lnTo>
                  <a:lnTo>
                    <a:pt x="9" y="1"/>
                  </a:lnTo>
                  <a:lnTo>
                    <a:pt x="21" y="1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7" y="1"/>
                  </a:lnTo>
                  <a:lnTo>
                    <a:pt x="81" y="2"/>
                  </a:lnTo>
                  <a:lnTo>
                    <a:pt x="93" y="4"/>
                  </a:lnTo>
                  <a:lnTo>
                    <a:pt x="98" y="5"/>
                  </a:lnTo>
                  <a:lnTo>
                    <a:pt x="104" y="12"/>
                  </a:lnTo>
                  <a:lnTo>
                    <a:pt x="114" y="28"/>
                  </a:lnTo>
                  <a:lnTo>
                    <a:pt x="127" y="50"/>
                  </a:lnTo>
                  <a:lnTo>
                    <a:pt x="141" y="76"/>
                  </a:lnTo>
                  <a:lnTo>
                    <a:pt x="153" y="102"/>
                  </a:lnTo>
                  <a:lnTo>
                    <a:pt x="165" y="126"/>
                  </a:lnTo>
                  <a:lnTo>
                    <a:pt x="170" y="144"/>
                  </a:lnTo>
                  <a:lnTo>
                    <a:pt x="171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6" name="Freeform 862"/>
            <p:cNvSpPr>
              <a:spLocks/>
            </p:cNvSpPr>
            <p:nvPr/>
          </p:nvSpPr>
          <p:spPr bwMode="auto">
            <a:xfrm>
              <a:off x="2624" y="3291"/>
              <a:ext cx="89" cy="64"/>
            </a:xfrm>
            <a:custGeom>
              <a:avLst/>
              <a:gdLst/>
              <a:ahLst/>
              <a:cxnLst>
                <a:cxn ang="0">
                  <a:pos x="170" y="2"/>
                </a:cxn>
                <a:cxn ang="0">
                  <a:pos x="175" y="21"/>
                </a:cxn>
                <a:cxn ang="0">
                  <a:pos x="177" y="58"/>
                </a:cxn>
                <a:cxn ang="0">
                  <a:pos x="177" y="95"/>
                </a:cxn>
                <a:cxn ang="0">
                  <a:pos x="179" y="118"/>
                </a:cxn>
                <a:cxn ang="0">
                  <a:pos x="178" y="121"/>
                </a:cxn>
                <a:cxn ang="0">
                  <a:pos x="172" y="123"/>
                </a:cxn>
                <a:cxn ang="0">
                  <a:pos x="165" y="125"/>
                </a:cxn>
                <a:cxn ang="0">
                  <a:pos x="153" y="126"/>
                </a:cxn>
                <a:cxn ang="0">
                  <a:pos x="140" y="127"/>
                </a:cxn>
                <a:cxn ang="0">
                  <a:pos x="125" y="129"/>
                </a:cxn>
                <a:cxn ang="0">
                  <a:pos x="109" y="129"/>
                </a:cxn>
                <a:cxn ang="0">
                  <a:pos x="93" y="129"/>
                </a:cxn>
                <a:cxn ang="0">
                  <a:pos x="76" y="129"/>
                </a:cxn>
                <a:cxn ang="0">
                  <a:pos x="59" y="129"/>
                </a:cxn>
                <a:cxn ang="0">
                  <a:pos x="44" y="127"/>
                </a:cxn>
                <a:cxn ang="0">
                  <a:pos x="31" y="126"/>
                </a:cxn>
                <a:cxn ang="0">
                  <a:pos x="18" y="125"/>
                </a:cxn>
                <a:cxn ang="0">
                  <a:pos x="9" y="123"/>
                </a:cxn>
                <a:cxn ang="0">
                  <a:pos x="3" y="121"/>
                </a:cxn>
                <a:cxn ang="0">
                  <a:pos x="0" y="118"/>
                </a:cxn>
                <a:cxn ang="0">
                  <a:pos x="1" y="110"/>
                </a:cxn>
                <a:cxn ang="0">
                  <a:pos x="7" y="95"/>
                </a:cxn>
                <a:cxn ang="0">
                  <a:pos x="15" y="76"/>
                </a:cxn>
                <a:cxn ang="0">
                  <a:pos x="26" y="55"/>
                </a:cxn>
                <a:cxn ang="0">
                  <a:pos x="37" y="36"/>
                </a:cxn>
                <a:cxn ang="0">
                  <a:pos x="51" y="20"/>
                </a:cxn>
                <a:cxn ang="0">
                  <a:pos x="63" y="8"/>
                </a:cxn>
                <a:cxn ang="0">
                  <a:pos x="75" y="4"/>
                </a:cxn>
                <a:cxn ang="0">
                  <a:pos x="87" y="4"/>
                </a:cxn>
                <a:cxn ang="0">
                  <a:pos x="100" y="2"/>
                </a:cxn>
                <a:cxn ang="0">
                  <a:pos x="115" y="1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0"/>
                </a:cxn>
                <a:cxn ang="0">
                  <a:pos x="165" y="0"/>
                </a:cxn>
                <a:cxn ang="0">
                  <a:pos x="170" y="2"/>
                </a:cxn>
              </a:cxnLst>
              <a:rect l="0" t="0" r="r" b="b"/>
              <a:pathLst>
                <a:path w="179" h="129">
                  <a:moveTo>
                    <a:pt x="170" y="2"/>
                  </a:moveTo>
                  <a:lnTo>
                    <a:pt x="175" y="21"/>
                  </a:lnTo>
                  <a:lnTo>
                    <a:pt x="177" y="58"/>
                  </a:lnTo>
                  <a:lnTo>
                    <a:pt x="177" y="95"/>
                  </a:lnTo>
                  <a:lnTo>
                    <a:pt x="179" y="118"/>
                  </a:lnTo>
                  <a:lnTo>
                    <a:pt x="178" y="121"/>
                  </a:lnTo>
                  <a:lnTo>
                    <a:pt x="172" y="123"/>
                  </a:lnTo>
                  <a:lnTo>
                    <a:pt x="165" y="125"/>
                  </a:lnTo>
                  <a:lnTo>
                    <a:pt x="153" y="126"/>
                  </a:lnTo>
                  <a:lnTo>
                    <a:pt x="140" y="127"/>
                  </a:lnTo>
                  <a:lnTo>
                    <a:pt x="125" y="129"/>
                  </a:lnTo>
                  <a:lnTo>
                    <a:pt x="109" y="129"/>
                  </a:lnTo>
                  <a:lnTo>
                    <a:pt x="93" y="129"/>
                  </a:lnTo>
                  <a:lnTo>
                    <a:pt x="76" y="129"/>
                  </a:lnTo>
                  <a:lnTo>
                    <a:pt x="59" y="129"/>
                  </a:lnTo>
                  <a:lnTo>
                    <a:pt x="44" y="127"/>
                  </a:lnTo>
                  <a:lnTo>
                    <a:pt x="31" y="126"/>
                  </a:lnTo>
                  <a:lnTo>
                    <a:pt x="18" y="125"/>
                  </a:lnTo>
                  <a:lnTo>
                    <a:pt x="9" y="123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1" y="110"/>
                  </a:lnTo>
                  <a:lnTo>
                    <a:pt x="7" y="95"/>
                  </a:lnTo>
                  <a:lnTo>
                    <a:pt x="15" y="76"/>
                  </a:lnTo>
                  <a:lnTo>
                    <a:pt x="26" y="55"/>
                  </a:lnTo>
                  <a:lnTo>
                    <a:pt x="37" y="36"/>
                  </a:lnTo>
                  <a:lnTo>
                    <a:pt x="51" y="20"/>
                  </a:lnTo>
                  <a:lnTo>
                    <a:pt x="63" y="8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100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7" name="Freeform 863"/>
            <p:cNvSpPr>
              <a:spLocks/>
            </p:cNvSpPr>
            <p:nvPr/>
          </p:nvSpPr>
          <p:spPr bwMode="auto">
            <a:xfrm>
              <a:off x="2686" y="3388"/>
              <a:ext cx="78" cy="93"/>
            </a:xfrm>
            <a:custGeom>
              <a:avLst/>
              <a:gdLst/>
              <a:ahLst/>
              <a:cxnLst>
                <a:cxn ang="0">
                  <a:pos x="90" y="186"/>
                </a:cxn>
                <a:cxn ang="0">
                  <a:pos x="86" y="179"/>
                </a:cxn>
                <a:cxn ang="0">
                  <a:pos x="79" y="174"/>
                </a:cxn>
                <a:cxn ang="0">
                  <a:pos x="70" y="170"/>
                </a:cxn>
                <a:cxn ang="0">
                  <a:pos x="61" y="166"/>
                </a:cxn>
                <a:cxn ang="0">
                  <a:pos x="51" y="163"/>
                </a:cxn>
                <a:cxn ang="0">
                  <a:pos x="42" y="160"/>
                </a:cxn>
                <a:cxn ang="0">
                  <a:pos x="35" y="159"/>
                </a:cxn>
                <a:cxn ang="0">
                  <a:pos x="29" y="159"/>
                </a:cxn>
                <a:cxn ang="0">
                  <a:pos x="19" y="153"/>
                </a:cxn>
                <a:cxn ang="0">
                  <a:pos x="13" y="139"/>
                </a:cxn>
                <a:cxn ang="0">
                  <a:pos x="10" y="120"/>
                </a:cxn>
                <a:cxn ang="0">
                  <a:pos x="16" y="103"/>
                </a:cxn>
                <a:cxn ang="0">
                  <a:pos x="20" y="92"/>
                </a:cxn>
                <a:cxn ang="0">
                  <a:pos x="22" y="80"/>
                </a:cxn>
                <a:cxn ang="0">
                  <a:pos x="16" y="6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10" y="28"/>
                </a:cxn>
                <a:cxn ang="0">
                  <a:pos x="20" y="19"/>
                </a:cxn>
                <a:cxn ang="0">
                  <a:pos x="26" y="16"/>
                </a:cxn>
                <a:cxn ang="0">
                  <a:pos x="34" y="23"/>
                </a:cxn>
                <a:cxn ang="0">
                  <a:pos x="42" y="26"/>
                </a:cxn>
                <a:cxn ang="0">
                  <a:pos x="50" y="27"/>
                </a:cxn>
                <a:cxn ang="0">
                  <a:pos x="58" y="24"/>
                </a:cxn>
                <a:cxn ang="0">
                  <a:pos x="63" y="22"/>
                </a:cxn>
                <a:cxn ang="0">
                  <a:pos x="69" y="18"/>
                </a:cxn>
                <a:cxn ang="0">
                  <a:pos x="72" y="12"/>
                </a:cxn>
                <a:cxn ang="0">
                  <a:pos x="73" y="8"/>
                </a:cxn>
                <a:cxn ang="0">
                  <a:pos x="75" y="1"/>
                </a:cxn>
                <a:cxn ang="0">
                  <a:pos x="80" y="0"/>
                </a:cxn>
                <a:cxn ang="0">
                  <a:pos x="84" y="1"/>
                </a:cxn>
                <a:cxn ang="0">
                  <a:pos x="87" y="8"/>
                </a:cxn>
                <a:cxn ang="0">
                  <a:pos x="88" y="12"/>
                </a:cxn>
                <a:cxn ang="0">
                  <a:pos x="91" y="18"/>
                </a:cxn>
                <a:cxn ang="0">
                  <a:pos x="96" y="22"/>
                </a:cxn>
                <a:cxn ang="0">
                  <a:pos x="101" y="26"/>
                </a:cxn>
                <a:cxn ang="0">
                  <a:pos x="108" y="28"/>
                </a:cxn>
                <a:cxn ang="0">
                  <a:pos x="116" y="28"/>
                </a:cxn>
                <a:cxn ang="0">
                  <a:pos x="125" y="26"/>
                </a:cxn>
                <a:cxn ang="0">
                  <a:pos x="134" y="19"/>
                </a:cxn>
                <a:cxn ang="0">
                  <a:pos x="140" y="22"/>
                </a:cxn>
                <a:cxn ang="0">
                  <a:pos x="147" y="31"/>
                </a:cxn>
                <a:cxn ang="0">
                  <a:pos x="154" y="43"/>
                </a:cxn>
                <a:cxn ang="0">
                  <a:pos x="155" y="52"/>
                </a:cxn>
                <a:cxn ang="0">
                  <a:pos x="145" y="67"/>
                </a:cxn>
                <a:cxn ang="0">
                  <a:pos x="142" y="81"/>
                </a:cxn>
                <a:cxn ang="0">
                  <a:pos x="143" y="95"/>
                </a:cxn>
                <a:cxn ang="0">
                  <a:pos x="147" y="105"/>
                </a:cxn>
                <a:cxn ang="0">
                  <a:pos x="152" y="117"/>
                </a:cxn>
                <a:cxn ang="0">
                  <a:pos x="152" y="136"/>
                </a:cxn>
                <a:cxn ang="0">
                  <a:pos x="145" y="153"/>
                </a:cxn>
                <a:cxn ang="0">
                  <a:pos x="129" y="162"/>
                </a:cxn>
                <a:cxn ang="0">
                  <a:pos x="123" y="162"/>
                </a:cxn>
                <a:cxn ang="0">
                  <a:pos x="116" y="163"/>
                </a:cxn>
                <a:cxn ang="0">
                  <a:pos x="110" y="164"/>
                </a:cxn>
                <a:cxn ang="0">
                  <a:pos x="105" y="167"/>
                </a:cxn>
                <a:cxn ang="0">
                  <a:pos x="99" y="171"/>
                </a:cxn>
                <a:cxn ang="0">
                  <a:pos x="96" y="175"/>
                </a:cxn>
                <a:cxn ang="0">
                  <a:pos x="92" y="179"/>
                </a:cxn>
                <a:cxn ang="0">
                  <a:pos x="90" y="186"/>
                </a:cxn>
              </a:cxnLst>
              <a:rect l="0" t="0" r="r" b="b"/>
              <a:pathLst>
                <a:path w="155" h="186">
                  <a:moveTo>
                    <a:pt x="90" y="186"/>
                  </a:moveTo>
                  <a:lnTo>
                    <a:pt x="86" y="179"/>
                  </a:lnTo>
                  <a:lnTo>
                    <a:pt x="79" y="174"/>
                  </a:lnTo>
                  <a:lnTo>
                    <a:pt x="70" y="170"/>
                  </a:lnTo>
                  <a:lnTo>
                    <a:pt x="61" y="166"/>
                  </a:lnTo>
                  <a:lnTo>
                    <a:pt x="51" y="163"/>
                  </a:lnTo>
                  <a:lnTo>
                    <a:pt x="42" y="160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19" y="153"/>
                  </a:lnTo>
                  <a:lnTo>
                    <a:pt x="13" y="139"/>
                  </a:lnTo>
                  <a:lnTo>
                    <a:pt x="10" y="120"/>
                  </a:lnTo>
                  <a:lnTo>
                    <a:pt x="16" y="103"/>
                  </a:lnTo>
                  <a:lnTo>
                    <a:pt x="20" y="92"/>
                  </a:lnTo>
                  <a:lnTo>
                    <a:pt x="22" y="80"/>
                  </a:lnTo>
                  <a:lnTo>
                    <a:pt x="16" y="6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10" y="28"/>
                  </a:lnTo>
                  <a:lnTo>
                    <a:pt x="20" y="19"/>
                  </a:lnTo>
                  <a:lnTo>
                    <a:pt x="26" y="16"/>
                  </a:lnTo>
                  <a:lnTo>
                    <a:pt x="34" y="23"/>
                  </a:lnTo>
                  <a:lnTo>
                    <a:pt x="42" y="26"/>
                  </a:lnTo>
                  <a:lnTo>
                    <a:pt x="50" y="27"/>
                  </a:lnTo>
                  <a:lnTo>
                    <a:pt x="58" y="24"/>
                  </a:lnTo>
                  <a:lnTo>
                    <a:pt x="63" y="22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8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7" y="8"/>
                  </a:lnTo>
                  <a:lnTo>
                    <a:pt x="88" y="12"/>
                  </a:lnTo>
                  <a:lnTo>
                    <a:pt x="91" y="18"/>
                  </a:lnTo>
                  <a:lnTo>
                    <a:pt x="96" y="22"/>
                  </a:lnTo>
                  <a:lnTo>
                    <a:pt x="101" y="26"/>
                  </a:lnTo>
                  <a:lnTo>
                    <a:pt x="108" y="28"/>
                  </a:lnTo>
                  <a:lnTo>
                    <a:pt x="116" y="28"/>
                  </a:lnTo>
                  <a:lnTo>
                    <a:pt x="125" y="26"/>
                  </a:lnTo>
                  <a:lnTo>
                    <a:pt x="134" y="19"/>
                  </a:lnTo>
                  <a:lnTo>
                    <a:pt x="140" y="22"/>
                  </a:lnTo>
                  <a:lnTo>
                    <a:pt x="147" y="31"/>
                  </a:lnTo>
                  <a:lnTo>
                    <a:pt x="154" y="43"/>
                  </a:lnTo>
                  <a:lnTo>
                    <a:pt x="155" y="52"/>
                  </a:lnTo>
                  <a:lnTo>
                    <a:pt x="145" y="67"/>
                  </a:lnTo>
                  <a:lnTo>
                    <a:pt x="142" y="81"/>
                  </a:lnTo>
                  <a:lnTo>
                    <a:pt x="143" y="95"/>
                  </a:lnTo>
                  <a:lnTo>
                    <a:pt x="147" y="105"/>
                  </a:lnTo>
                  <a:lnTo>
                    <a:pt x="152" y="117"/>
                  </a:lnTo>
                  <a:lnTo>
                    <a:pt x="152" y="136"/>
                  </a:lnTo>
                  <a:lnTo>
                    <a:pt x="145" y="153"/>
                  </a:lnTo>
                  <a:lnTo>
                    <a:pt x="129" y="162"/>
                  </a:lnTo>
                  <a:lnTo>
                    <a:pt x="123" y="162"/>
                  </a:lnTo>
                  <a:lnTo>
                    <a:pt x="116" y="163"/>
                  </a:lnTo>
                  <a:lnTo>
                    <a:pt x="110" y="164"/>
                  </a:lnTo>
                  <a:lnTo>
                    <a:pt x="105" y="167"/>
                  </a:lnTo>
                  <a:lnTo>
                    <a:pt x="99" y="171"/>
                  </a:lnTo>
                  <a:lnTo>
                    <a:pt x="96" y="175"/>
                  </a:lnTo>
                  <a:lnTo>
                    <a:pt x="92" y="179"/>
                  </a:lnTo>
                  <a:lnTo>
                    <a:pt x="9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8" name="Freeform 864"/>
            <p:cNvSpPr>
              <a:spLocks/>
            </p:cNvSpPr>
            <p:nvPr/>
          </p:nvSpPr>
          <p:spPr bwMode="auto">
            <a:xfrm>
              <a:off x="2698" y="3401"/>
              <a:ext cx="55" cy="65"/>
            </a:xfrm>
            <a:custGeom>
              <a:avLst/>
              <a:gdLst/>
              <a:ahLst/>
              <a:cxnLst>
                <a:cxn ang="0">
                  <a:pos x="63" y="130"/>
                </a:cxn>
                <a:cxn ang="0">
                  <a:pos x="59" y="126"/>
                </a:cxn>
                <a:cxn ang="0">
                  <a:pos x="55" y="122"/>
                </a:cxn>
                <a:cxn ang="0">
                  <a:pos x="49" y="119"/>
                </a:cxn>
                <a:cxn ang="0">
                  <a:pos x="43" y="117"/>
                </a:cxn>
                <a:cxn ang="0">
                  <a:pos x="36" y="114"/>
                </a:cxn>
                <a:cxn ang="0">
                  <a:pos x="29" y="113"/>
                </a:cxn>
                <a:cxn ang="0">
                  <a:pos x="25" y="111"/>
                </a:cxn>
                <a:cxn ang="0">
                  <a:pos x="21" y="111"/>
                </a:cxn>
                <a:cxn ang="0">
                  <a:pos x="13" y="107"/>
                </a:cxn>
                <a:cxn ang="0">
                  <a:pos x="9" y="96"/>
                </a:cxn>
                <a:cxn ang="0">
                  <a:pos x="8" y="84"/>
                </a:cxn>
                <a:cxn ang="0">
                  <a:pos x="11" y="73"/>
                </a:cxn>
                <a:cxn ang="0">
                  <a:pos x="15" y="65"/>
                </a:cxn>
                <a:cxn ang="0">
                  <a:pos x="16" y="57"/>
                </a:cxn>
                <a:cxn ang="0">
                  <a:pos x="11" y="46"/>
                </a:cxn>
                <a:cxn ang="0">
                  <a:pos x="0" y="34"/>
                </a:cxn>
                <a:cxn ang="0">
                  <a:pos x="1" y="28"/>
                </a:cxn>
                <a:cxn ang="0">
                  <a:pos x="7" y="20"/>
                </a:cxn>
                <a:cxn ang="0">
                  <a:pos x="15" y="13"/>
                </a:cxn>
                <a:cxn ang="0">
                  <a:pos x="19" y="12"/>
                </a:cxn>
                <a:cxn ang="0">
                  <a:pos x="30" y="19"/>
                </a:cxn>
                <a:cxn ang="0">
                  <a:pos x="40" y="17"/>
                </a:cxn>
                <a:cxn ang="0">
                  <a:pos x="48" y="13"/>
                </a:cxn>
                <a:cxn ang="0">
                  <a:pos x="52" y="7"/>
                </a:cxn>
                <a:cxn ang="0">
                  <a:pos x="53" y="2"/>
                </a:cxn>
                <a:cxn ang="0">
                  <a:pos x="56" y="0"/>
                </a:cxn>
                <a:cxn ang="0">
                  <a:pos x="58" y="2"/>
                </a:cxn>
                <a:cxn ang="0">
                  <a:pos x="61" y="7"/>
                </a:cxn>
                <a:cxn ang="0">
                  <a:pos x="62" y="9"/>
                </a:cxn>
                <a:cxn ang="0">
                  <a:pos x="64" y="13"/>
                </a:cxn>
                <a:cxn ang="0">
                  <a:pos x="67" y="16"/>
                </a:cxn>
                <a:cxn ang="0">
                  <a:pos x="71" y="19"/>
                </a:cxn>
                <a:cxn ang="0">
                  <a:pos x="76" y="20"/>
                </a:cxn>
                <a:cxn ang="0">
                  <a:pos x="82" y="20"/>
                </a:cxn>
                <a:cxn ang="0">
                  <a:pos x="88" y="17"/>
                </a:cxn>
                <a:cxn ang="0">
                  <a:pos x="94" y="13"/>
                </a:cxn>
                <a:cxn ang="0">
                  <a:pos x="98" y="16"/>
                </a:cxn>
                <a:cxn ang="0">
                  <a:pos x="103" y="23"/>
                </a:cxn>
                <a:cxn ang="0">
                  <a:pos x="109" y="31"/>
                </a:cxn>
                <a:cxn ang="0">
                  <a:pos x="109" y="36"/>
                </a:cxn>
                <a:cxn ang="0">
                  <a:pos x="102" y="47"/>
                </a:cxn>
                <a:cxn ang="0">
                  <a:pos x="99" y="58"/>
                </a:cxn>
                <a:cxn ang="0">
                  <a:pos x="100" y="68"/>
                </a:cxn>
                <a:cxn ang="0">
                  <a:pos x="103" y="74"/>
                </a:cxn>
                <a:cxn ang="0">
                  <a:pos x="107" y="83"/>
                </a:cxn>
                <a:cxn ang="0">
                  <a:pos x="107" y="96"/>
                </a:cxn>
                <a:cxn ang="0">
                  <a:pos x="102" y="108"/>
                </a:cxn>
                <a:cxn ang="0">
                  <a:pos x="91" y="114"/>
                </a:cxn>
                <a:cxn ang="0">
                  <a:pos x="81" y="115"/>
                </a:cxn>
                <a:cxn ang="0">
                  <a:pos x="73" y="118"/>
                </a:cxn>
                <a:cxn ang="0">
                  <a:pos x="66" y="122"/>
                </a:cxn>
                <a:cxn ang="0">
                  <a:pos x="63" y="130"/>
                </a:cxn>
              </a:cxnLst>
              <a:rect l="0" t="0" r="r" b="b"/>
              <a:pathLst>
                <a:path w="109" h="130">
                  <a:moveTo>
                    <a:pt x="63" y="130"/>
                  </a:moveTo>
                  <a:lnTo>
                    <a:pt x="59" y="126"/>
                  </a:lnTo>
                  <a:lnTo>
                    <a:pt x="55" y="122"/>
                  </a:lnTo>
                  <a:lnTo>
                    <a:pt x="49" y="119"/>
                  </a:lnTo>
                  <a:lnTo>
                    <a:pt x="43" y="117"/>
                  </a:lnTo>
                  <a:lnTo>
                    <a:pt x="36" y="114"/>
                  </a:lnTo>
                  <a:lnTo>
                    <a:pt x="29" y="113"/>
                  </a:lnTo>
                  <a:lnTo>
                    <a:pt x="25" y="111"/>
                  </a:lnTo>
                  <a:lnTo>
                    <a:pt x="21" y="111"/>
                  </a:lnTo>
                  <a:lnTo>
                    <a:pt x="13" y="107"/>
                  </a:lnTo>
                  <a:lnTo>
                    <a:pt x="9" y="96"/>
                  </a:lnTo>
                  <a:lnTo>
                    <a:pt x="8" y="84"/>
                  </a:lnTo>
                  <a:lnTo>
                    <a:pt x="11" y="73"/>
                  </a:lnTo>
                  <a:lnTo>
                    <a:pt x="15" y="65"/>
                  </a:lnTo>
                  <a:lnTo>
                    <a:pt x="16" y="57"/>
                  </a:lnTo>
                  <a:lnTo>
                    <a:pt x="11" y="46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7" y="20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30" y="19"/>
                  </a:lnTo>
                  <a:lnTo>
                    <a:pt x="40" y="17"/>
                  </a:lnTo>
                  <a:lnTo>
                    <a:pt x="48" y="13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19"/>
                  </a:lnTo>
                  <a:lnTo>
                    <a:pt x="76" y="20"/>
                  </a:lnTo>
                  <a:lnTo>
                    <a:pt x="82" y="20"/>
                  </a:lnTo>
                  <a:lnTo>
                    <a:pt x="88" y="17"/>
                  </a:lnTo>
                  <a:lnTo>
                    <a:pt x="94" y="13"/>
                  </a:lnTo>
                  <a:lnTo>
                    <a:pt x="98" y="16"/>
                  </a:lnTo>
                  <a:lnTo>
                    <a:pt x="103" y="23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02" y="47"/>
                  </a:lnTo>
                  <a:lnTo>
                    <a:pt x="99" y="58"/>
                  </a:lnTo>
                  <a:lnTo>
                    <a:pt x="100" y="68"/>
                  </a:lnTo>
                  <a:lnTo>
                    <a:pt x="103" y="74"/>
                  </a:lnTo>
                  <a:lnTo>
                    <a:pt x="107" y="83"/>
                  </a:lnTo>
                  <a:lnTo>
                    <a:pt x="107" y="96"/>
                  </a:lnTo>
                  <a:lnTo>
                    <a:pt x="102" y="108"/>
                  </a:lnTo>
                  <a:lnTo>
                    <a:pt x="91" y="114"/>
                  </a:lnTo>
                  <a:lnTo>
                    <a:pt x="81" y="115"/>
                  </a:lnTo>
                  <a:lnTo>
                    <a:pt x="73" y="118"/>
                  </a:lnTo>
                  <a:lnTo>
                    <a:pt x="66" y="122"/>
                  </a:lnTo>
                  <a:lnTo>
                    <a:pt x="63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24" name="Text Box 300"/>
          <p:cNvSpPr txBox="1">
            <a:spLocks noChangeArrowheads="1"/>
          </p:cNvSpPr>
          <p:nvPr/>
        </p:nvSpPr>
        <p:spPr bwMode="auto">
          <a:xfrm>
            <a:off x="5538774" y="4975208"/>
            <a:ext cx="314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/>
              <a:t>Personal Travel Assistant,</a:t>
            </a:r>
          </a:p>
          <a:p>
            <a:pPr algn="l" eaLnBrk="0" hangingPunct="0"/>
            <a:r>
              <a:rPr lang="de-DE"/>
              <a:t>PDA, Laptop, </a:t>
            </a:r>
          </a:p>
          <a:p>
            <a:pPr algn="l" eaLnBrk="0" hangingPunct="0"/>
            <a:r>
              <a:rPr lang="de-DE"/>
              <a:t>GSM, UMTS, WLAN, </a:t>
            </a:r>
          </a:p>
          <a:p>
            <a:pPr algn="l" eaLnBrk="0" hangingPunct="0"/>
            <a:r>
              <a:rPr lang="de-DE"/>
              <a:t>Bluetooth, ...</a:t>
            </a:r>
          </a:p>
        </p:txBody>
      </p:sp>
      <p:sp>
        <p:nvSpPr>
          <p:cNvPr id="52525" name="AutoShape 301"/>
          <p:cNvSpPr>
            <a:spLocks noChangeArrowheads="1"/>
          </p:cNvSpPr>
          <p:nvPr/>
        </p:nvSpPr>
        <p:spPr bwMode="auto">
          <a:xfrm>
            <a:off x="6834174" y="3025758"/>
            <a:ext cx="1905000" cy="1736725"/>
          </a:xfrm>
          <a:prstGeom prst="wedgeEllipseCallout">
            <a:avLst>
              <a:gd name="adj1" fmla="val -88667"/>
              <a:gd name="adj2" fmla="val -20227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000">
              <a:latin typeface="Tahoma" charset="0"/>
            </a:endParaRPr>
          </a:p>
        </p:txBody>
      </p:sp>
      <p:grpSp>
        <p:nvGrpSpPr>
          <p:cNvPr id="54474" name="Group 2250"/>
          <p:cNvGrpSpPr>
            <a:grpSpLocks/>
          </p:cNvGrpSpPr>
          <p:nvPr/>
        </p:nvGrpSpPr>
        <p:grpSpPr bwMode="auto">
          <a:xfrm>
            <a:off x="6910374" y="3605196"/>
            <a:ext cx="609600" cy="577850"/>
            <a:chOff x="4368" y="2352"/>
            <a:chExt cx="384" cy="384"/>
          </a:xfrm>
        </p:grpSpPr>
        <p:sp>
          <p:nvSpPr>
            <p:cNvPr id="53142" name="Freeform 918"/>
            <p:cNvSpPr>
              <a:spLocks/>
            </p:cNvSpPr>
            <p:nvPr/>
          </p:nvSpPr>
          <p:spPr bwMode="auto">
            <a:xfrm>
              <a:off x="4469" y="2352"/>
              <a:ext cx="283" cy="256"/>
            </a:xfrm>
            <a:custGeom>
              <a:avLst/>
              <a:gdLst/>
              <a:ahLst/>
              <a:cxnLst>
                <a:cxn ang="0">
                  <a:pos x="12785" y="10511"/>
                </a:cxn>
                <a:cxn ang="0">
                  <a:pos x="13141" y="10288"/>
                </a:cxn>
                <a:cxn ang="0">
                  <a:pos x="14158" y="2771"/>
                </a:cxn>
                <a:cxn ang="0">
                  <a:pos x="486" y="0"/>
                </a:cxn>
                <a:cxn ang="0">
                  <a:pos x="0" y="0"/>
                </a:cxn>
                <a:cxn ang="0">
                  <a:pos x="41" y="265"/>
                </a:cxn>
                <a:cxn ang="0">
                  <a:pos x="11104" y="8141"/>
                </a:cxn>
                <a:cxn ang="0">
                  <a:pos x="12785" y="10511"/>
                </a:cxn>
              </a:cxnLst>
              <a:rect l="0" t="0" r="r" b="b"/>
              <a:pathLst>
                <a:path w="14158" h="10511">
                  <a:moveTo>
                    <a:pt x="12785" y="10511"/>
                  </a:moveTo>
                  <a:lnTo>
                    <a:pt x="13141" y="10288"/>
                  </a:lnTo>
                  <a:lnTo>
                    <a:pt x="14158" y="2771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41" y="265"/>
                  </a:lnTo>
                  <a:lnTo>
                    <a:pt x="11104" y="8141"/>
                  </a:lnTo>
                  <a:lnTo>
                    <a:pt x="12785" y="10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3" name="Freeform 919"/>
            <p:cNvSpPr>
              <a:spLocks/>
            </p:cNvSpPr>
            <p:nvPr/>
          </p:nvSpPr>
          <p:spPr bwMode="auto">
            <a:xfrm>
              <a:off x="4469" y="2352"/>
              <a:ext cx="283" cy="256"/>
            </a:xfrm>
            <a:custGeom>
              <a:avLst/>
              <a:gdLst/>
              <a:ahLst/>
              <a:cxnLst>
                <a:cxn ang="0">
                  <a:pos x="12785" y="10511"/>
                </a:cxn>
                <a:cxn ang="0">
                  <a:pos x="13141" y="10288"/>
                </a:cxn>
                <a:cxn ang="0">
                  <a:pos x="14158" y="2771"/>
                </a:cxn>
                <a:cxn ang="0">
                  <a:pos x="486" y="0"/>
                </a:cxn>
                <a:cxn ang="0">
                  <a:pos x="0" y="0"/>
                </a:cxn>
                <a:cxn ang="0">
                  <a:pos x="41" y="265"/>
                </a:cxn>
                <a:cxn ang="0">
                  <a:pos x="11104" y="8141"/>
                </a:cxn>
                <a:cxn ang="0">
                  <a:pos x="12785" y="10511"/>
                </a:cxn>
              </a:cxnLst>
              <a:rect l="0" t="0" r="r" b="b"/>
              <a:pathLst>
                <a:path w="14158" h="10511">
                  <a:moveTo>
                    <a:pt x="12785" y="10511"/>
                  </a:moveTo>
                  <a:lnTo>
                    <a:pt x="13141" y="10288"/>
                  </a:lnTo>
                  <a:lnTo>
                    <a:pt x="14158" y="2771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41" y="265"/>
                  </a:lnTo>
                  <a:lnTo>
                    <a:pt x="11104" y="8141"/>
                  </a:lnTo>
                  <a:lnTo>
                    <a:pt x="12785" y="105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4" name="Freeform 920"/>
            <p:cNvSpPr>
              <a:spLocks/>
            </p:cNvSpPr>
            <p:nvPr/>
          </p:nvSpPr>
          <p:spPr bwMode="auto">
            <a:xfrm>
              <a:off x="4506" y="2515"/>
              <a:ext cx="159" cy="54"/>
            </a:xfrm>
            <a:custGeom>
              <a:avLst/>
              <a:gdLst/>
              <a:ahLst/>
              <a:cxnLst>
                <a:cxn ang="0">
                  <a:pos x="575" y="1208"/>
                </a:cxn>
                <a:cxn ang="0">
                  <a:pos x="705" y="581"/>
                </a:cxn>
                <a:cxn ang="0">
                  <a:pos x="7920" y="2236"/>
                </a:cxn>
                <a:cxn ang="0">
                  <a:pos x="7961" y="1744"/>
                </a:cxn>
                <a:cxn ang="0">
                  <a:pos x="397" y="0"/>
                </a:cxn>
                <a:cxn ang="0">
                  <a:pos x="0" y="940"/>
                </a:cxn>
                <a:cxn ang="0">
                  <a:pos x="178" y="1254"/>
                </a:cxn>
                <a:cxn ang="0">
                  <a:pos x="575" y="1208"/>
                </a:cxn>
              </a:cxnLst>
              <a:rect l="0" t="0" r="r" b="b"/>
              <a:pathLst>
                <a:path w="7961" h="2236">
                  <a:moveTo>
                    <a:pt x="575" y="1208"/>
                  </a:moveTo>
                  <a:lnTo>
                    <a:pt x="705" y="581"/>
                  </a:lnTo>
                  <a:lnTo>
                    <a:pt x="7920" y="2236"/>
                  </a:lnTo>
                  <a:lnTo>
                    <a:pt x="7961" y="1744"/>
                  </a:lnTo>
                  <a:lnTo>
                    <a:pt x="397" y="0"/>
                  </a:lnTo>
                  <a:lnTo>
                    <a:pt x="0" y="940"/>
                  </a:lnTo>
                  <a:lnTo>
                    <a:pt x="178" y="1254"/>
                  </a:lnTo>
                  <a:lnTo>
                    <a:pt x="575" y="1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5" name="Freeform 921"/>
            <p:cNvSpPr>
              <a:spLocks/>
            </p:cNvSpPr>
            <p:nvPr/>
          </p:nvSpPr>
          <p:spPr bwMode="auto">
            <a:xfrm>
              <a:off x="4506" y="2515"/>
              <a:ext cx="159" cy="54"/>
            </a:xfrm>
            <a:custGeom>
              <a:avLst/>
              <a:gdLst/>
              <a:ahLst/>
              <a:cxnLst>
                <a:cxn ang="0">
                  <a:pos x="575" y="1208"/>
                </a:cxn>
                <a:cxn ang="0">
                  <a:pos x="705" y="581"/>
                </a:cxn>
                <a:cxn ang="0">
                  <a:pos x="7920" y="2236"/>
                </a:cxn>
                <a:cxn ang="0">
                  <a:pos x="7961" y="1744"/>
                </a:cxn>
                <a:cxn ang="0">
                  <a:pos x="397" y="0"/>
                </a:cxn>
                <a:cxn ang="0">
                  <a:pos x="0" y="940"/>
                </a:cxn>
                <a:cxn ang="0">
                  <a:pos x="178" y="1254"/>
                </a:cxn>
                <a:cxn ang="0">
                  <a:pos x="575" y="1208"/>
                </a:cxn>
              </a:cxnLst>
              <a:rect l="0" t="0" r="r" b="b"/>
              <a:pathLst>
                <a:path w="7961" h="2236">
                  <a:moveTo>
                    <a:pt x="575" y="1208"/>
                  </a:moveTo>
                  <a:lnTo>
                    <a:pt x="705" y="581"/>
                  </a:lnTo>
                  <a:lnTo>
                    <a:pt x="7920" y="2236"/>
                  </a:lnTo>
                  <a:lnTo>
                    <a:pt x="7961" y="1744"/>
                  </a:lnTo>
                  <a:lnTo>
                    <a:pt x="397" y="0"/>
                  </a:lnTo>
                  <a:lnTo>
                    <a:pt x="0" y="940"/>
                  </a:lnTo>
                  <a:lnTo>
                    <a:pt x="178" y="1254"/>
                  </a:lnTo>
                  <a:lnTo>
                    <a:pt x="575" y="12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6" name="Freeform 922"/>
            <p:cNvSpPr>
              <a:spLocks/>
            </p:cNvSpPr>
            <p:nvPr/>
          </p:nvSpPr>
          <p:spPr bwMode="auto">
            <a:xfrm>
              <a:off x="4619" y="2552"/>
              <a:ext cx="9" cy="2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41" y="223"/>
                </a:cxn>
                <a:cxn ang="0">
                  <a:pos x="263" y="1028"/>
                </a:cxn>
                <a:cxn ang="0">
                  <a:pos x="0" y="986"/>
                </a:cxn>
                <a:cxn ang="0">
                  <a:pos x="222" y="0"/>
                </a:cxn>
              </a:cxnLst>
              <a:rect l="0" t="0" r="r" b="b"/>
              <a:pathLst>
                <a:path w="441" h="1028">
                  <a:moveTo>
                    <a:pt x="222" y="0"/>
                  </a:moveTo>
                  <a:lnTo>
                    <a:pt x="441" y="223"/>
                  </a:lnTo>
                  <a:lnTo>
                    <a:pt x="263" y="1028"/>
                  </a:lnTo>
                  <a:lnTo>
                    <a:pt x="0" y="98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7" name="Freeform 923"/>
            <p:cNvSpPr>
              <a:spLocks/>
            </p:cNvSpPr>
            <p:nvPr/>
          </p:nvSpPr>
          <p:spPr bwMode="auto">
            <a:xfrm>
              <a:off x="4619" y="2552"/>
              <a:ext cx="9" cy="2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41" y="223"/>
                </a:cxn>
                <a:cxn ang="0">
                  <a:pos x="263" y="1028"/>
                </a:cxn>
                <a:cxn ang="0">
                  <a:pos x="0" y="986"/>
                </a:cxn>
                <a:cxn ang="0">
                  <a:pos x="222" y="0"/>
                </a:cxn>
              </a:cxnLst>
              <a:rect l="0" t="0" r="r" b="b"/>
              <a:pathLst>
                <a:path w="441" h="1028">
                  <a:moveTo>
                    <a:pt x="222" y="0"/>
                  </a:moveTo>
                  <a:lnTo>
                    <a:pt x="441" y="223"/>
                  </a:lnTo>
                  <a:lnTo>
                    <a:pt x="263" y="1028"/>
                  </a:lnTo>
                  <a:lnTo>
                    <a:pt x="0" y="986"/>
                  </a:lnTo>
                  <a:lnTo>
                    <a:pt x="2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8" name="Freeform 924"/>
            <p:cNvSpPr>
              <a:spLocks/>
            </p:cNvSpPr>
            <p:nvPr/>
          </p:nvSpPr>
          <p:spPr bwMode="auto">
            <a:xfrm>
              <a:off x="4390" y="258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9"/>
                </a:cxn>
                <a:cxn ang="0">
                  <a:pos x="439" y="492"/>
                </a:cxn>
                <a:cxn ang="0">
                  <a:pos x="220" y="132"/>
                </a:cxn>
                <a:cxn ang="0">
                  <a:pos x="0" y="0"/>
                </a:cxn>
              </a:cxnLst>
              <a:rect l="0" t="0" r="r" b="b"/>
              <a:pathLst>
                <a:path w="439" h="759">
                  <a:moveTo>
                    <a:pt x="0" y="0"/>
                  </a:moveTo>
                  <a:lnTo>
                    <a:pt x="0" y="759"/>
                  </a:lnTo>
                  <a:lnTo>
                    <a:pt x="439" y="492"/>
                  </a:lnTo>
                  <a:lnTo>
                    <a:pt x="22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9" name="Freeform 925"/>
            <p:cNvSpPr>
              <a:spLocks/>
            </p:cNvSpPr>
            <p:nvPr/>
          </p:nvSpPr>
          <p:spPr bwMode="auto">
            <a:xfrm>
              <a:off x="4390" y="258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9"/>
                </a:cxn>
                <a:cxn ang="0">
                  <a:pos x="439" y="492"/>
                </a:cxn>
                <a:cxn ang="0">
                  <a:pos x="220" y="132"/>
                </a:cxn>
                <a:cxn ang="0">
                  <a:pos x="0" y="0"/>
                </a:cxn>
              </a:cxnLst>
              <a:rect l="0" t="0" r="r" b="b"/>
              <a:pathLst>
                <a:path w="439" h="759">
                  <a:moveTo>
                    <a:pt x="0" y="0"/>
                  </a:moveTo>
                  <a:lnTo>
                    <a:pt x="0" y="759"/>
                  </a:lnTo>
                  <a:lnTo>
                    <a:pt x="439" y="492"/>
                  </a:lnTo>
                  <a:lnTo>
                    <a:pt x="220" y="1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0" name="Freeform 926"/>
            <p:cNvSpPr>
              <a:spLocks/>
            </p:cNvSpPr>
            <p:nvPr/>
          </p:nvSpPr>
          <p:spPr bwMode="auto">
            <a:xfrm>
              <a:off x="4368" y="2537"/>
              <a:ext cx="357" cy="199"/>
            </a:xfrm>
            <a:custGeom>
              <a:avLst/>
              <a:gdLst/>
              <a:ahLst/>
              <a:cxnLst>
                <a:cxn ang="0">
                  <a:pos x="41" y="4560"/>
                </a:cxn>
                <a:cxn ang="0">
                  <a:pos x="0" y="3578"/>
                </a:cxn>
                <a:cxn ang="0">
                  <a:pos x="89" y="3311"/>
                </a:cxn>
                <a:cxn ang="0">
                  <a:pos x="1325" y="2235"/>
                </a:cxn>
                <a:cxn ang="0">
                  <a:pos x="1105" y="1834"/>
                </a:cxn>
                <a:cxn ang="0">
                  <a:pos x="3139" y="177"/>
                </a:cxn>
                <a:cxn ang="0">
                  <a:pos x="3361" y="42"/>
                </a:cxn>
                <a:cxn ang="0">
                  <a:pos x="3580" y="42"/>
                </a:cxn>
                <a:cxn ang="0">
                  <a:pos x="3848" y="0"/>
                </a:cxn>
                <a:cxn ang="0">
                  <a:pos x="4115" y="42"/>
                </a:cxn>
                <a:cxn ang="0">
                  <a:pos x="4378" y="42"/>
                </a:cxn>
                <a:cxn ang="0">
                  <a:pos x="17827" y="3220"/>
                </a:cxn>
                <a:cxn ang="0">
                  <a:pos x="17827" y="4428"/>
                </a:cxn>
                <a:cxn ang="0">
                  <a:pos x="14332" y="8098"/>
                </a:cxn>
                <a:cxn ang="0">
                  <a:pos x="14243" y="8140"/>
                </a:cxn>
                <a:cxn ang="0">
                  <a:pos x="14068" y="8140"/>
                </a:cxn>
                <a:cxn ang="0">
                  <a:pos x="89" y="4741"/>
                </a:cxn>
                <a:cxn ang="0">
                  <a:pos x="41" y="4560"/>
                </a:cxn>
              </a:cxnLst>
              <a:rect l="0" t="0" r="r" b="b"/>
              <a:pathLst>
                <a:path w="17827" h="8140">
                  <a:moveTo>
                    <a:pt x="41" y="4560"/>
                  </a:moveTo>
                  <a:lnTo>
                    <a:pt x="0" y="3578"/>
                  </a:lnTo>
                  <a:lnTo>
                    <a:pt x="89" y="3311"/>
                  </a:lnTo>
                  <a:lnTo>
                    <a:pt x="1325" y="2235"/>
                  </a:lnTo>
                  <a:lnTo>
                    <a:pt x="1105" y="1834"/>
                  </a:lnTo>
                  <a:lnTo>
                    <a:pt x="3139" y="177"/>
                  </a:lnTo>
                  <a:lnTo>
                    <a:pt x="3361" y="42"/>
                  </a:lnTo>
                  <a:lnTo>
                    <a:pt x="3580" y="42"/>
                  </a:lnTo>
                  <a:lnTo>
                    <a:pt x="3848" y="0"/>
                  </a:lnTo>
                  <a:lnTo>
                    <a:pt x="4115" y="42"/>
                  </a:lnTo>
                  <a:lnTo>
                    <a:pt x="4378" y="42"/>
                  </a:lnTo>
                  <a:lnTo>
                    <a:pt x="17827" y="3220"/>
                  </a:lnTo>
                  <a:lnTo>
                    <a:pt x="17827" y="4428"/>
                  </a:lnTo>
                  <a:lnTo>
                    <a:pt x="14332" y="8098"/>
                  </a:lnTo>
                  <a:lnTo>
                    <a:pt x="14243" y="8140"/>
                  </a:lnTo>
                  <a:lnTo>
                    <a:pt x="14068" y="8140"/>
                  </a:lnTo>
                  <a:lnTo>
                    <a:pt x="89" y="4741"/>
                  </a:lnTo>
                  <a:lnTo>
                    <a:pt x="41" y="456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1" name="Freeform 927"/>
            <p:cNvSpPr>
              <a:spLocks/>
            </p:cNvSpPr>
            <p:nvPr/>
          </p:nvSpPr>
          <p:spPr bwMode="auto">
            <a:xfrm>
              <a:off x="4368" y="2537"/>
              <a:ext cx="357" cy="199"/>
            </a:xfrm>
            <a:custGeom>
              <a:avLst/>
              <a:gdLst/>
              <a:ahLst/>
              <a:cxnLst>
                <a:cxn ang="0">
                  <a:pos x="41" y="4560"/>
                </a:cxn>
                <a:cxn ang="0">
                  <a:pos x="0" y="3578"/>
                </a:cxn>
                <a:cxn ang="0">
                  <a:pos x="89" y="3311"/>
                </a:cxn>
                <a:cxn ang="0">
                  <a:pos x="1325" y="2235"/>
                </a:cxn>
                <a:cxn ang="0">
                  <a:pos x="1105" y="1834"/>
                </a:cxn>
                <a:cxn ang="0">
                  <a:pos x="3139" y="177"/>
                </a:cxn>
                <a:cxn ang="0">
                  <a:pos x="3361" y="42"/>
                </a:cxn>
                <a:cxn ang="0">
                  <a:pos x="3580" y="42"/>
                </a:cxn>
                <a:cxn ang="0">
                  <a:pos x="3848" y="0"/>
                </a:cxn>
                <a:cxn ang="0">
                  <a:pos x="4115" y="42"/>
                </a:cxn>
                <a:cxn ang="0">
                  <a:pos x="4378" y="42"/>
                </a:cxn>
                <a:cxn ang="0">
                  <a:pos x="17827" y="3220"/>
                </a:cxn>
                <a:cxn ang="0">
                  <a:pos x="17827" y="4428"/>
                </a:cxn>
                <a:cxn ang="0">
                  <a:pos x="14332" y="8098"/>
                </a:cxn>
                <a:cxn ang="0">
                  <a:pos x="14243" y="8140"/>
                </a:cxn>
                <a:cxn ang="0">
                  <a:pos x="14068" y="8140"/>
                </a:cxn>
                <a:cxn ang="0">
                  <a:pos x="89" y="4741"/>
                </a:cxn>
                <a:cxn ang="0">
                  <a:pos x="41" y="4560"/>
                </a:cxn>
              </a:cxnLst>
              <a:rect l="0" t="0" r="r" b="b"/>
              <a:pathLst>
                <a:path w="17827" h="8140">
                  <a:moveTo>
                    <a:pt x="41" y="4560"/>
                  </a:moveTo>
                  <a:lnTo>
                    <a:pt x="0" y="3578"/>
                  </a:lnTo>
                  <a:lnTo>
                    <a:pt x="89" y="3311"/>
                  </a:lnTo>
                  <a:lnTo>
                    <a:pt x="1325" y="2235"/>
                  </a:lnTo>
                  <a:lnTo>
                    <a:pt x="1105" y="1834"/>
                  </a:lnTo>
                  <a:lnTo>
                    <a:pt x="3139" y="177"/>
                  </a:lnTo>
                  <a:lnTo>
                    <a:pt x="3361" y="42"/>
                  </a:lnTo>
                  <a:lnTo>
                    <a:pt x="3580" y="42"/>
                  </a:lnTo>
                  <a:lnTo>
                    <a:pt x="3848" y="0"/>
                  </a:lnTo>
                  <a:lnTo>
                    <a:pt x="4115" y="42"/>
                  </a:lnTo>
                  <a:lnTo>
                    <a:pt x="4378" y="42"/>
                  </a:lnTo>
                  <a:lnTo>
                    <a:pt x="17827" y="3220"/>
                  </a:lnTo>
                  <a:lnTo>
                    <a:pt x="17827" y="4428"/>
                  </a:lnTo>
                  <a:lnTo>
                    <a:pt x="14332" y="8098"/>
                  </a:lnTo>
                  <a:lnTo>
                    <a:pt x="14243" y="8140"/>
                  </a:lnTo>
                  <a:lnTo>
                    <a:pt x="14068" y="8140"/>
                  </a:lnTo>
                  <a:lnTo>
                    <a:pt x="89" y="4741"/>
                  </a:lnTo>
                  <a:lnTo>
                    <a:pt x="41" y="45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2" name="Freeform 928"/>
            <p:cNvSpPr>
              <a:spLocks/>
            </p:cNvSpPr>
            <p:nvPr/>
          </p:nvSpPr>
          <p:spPr bwMode="auto">
            <a:xfrm>
              <a:off x="4369" y="2619"/>
              <a:ext cx="285" cy="93"/>
            </a:xfrm>
            <a:custGeom>
              <a:avLst/>
              <a:gdLst/>
              <a:ahLst/>
              <a:cxnLst>
                <a:cxn ang="0">
                  <a:pos x="14246" y="3580"/>
                </a:cxn>
                <a:cxn ang="0">
                  <a:pos x="89" y="0"/>
                </a:cxn>
                <a:cxn ang="0">
                  <a:pos x="0" y="265"/>
                </a:cxn>
                <a:cxn ang="0">
                  <a:pos x="14027" y="3803"/>
                </a:cxn>
                <a:cxn ang="0">
                  <a:pos x="14246" y="3580"/>
                </a:cxn>
              </a:cxnLst>
              <a:rect l="0" t="0" r="r" b="b"/>
              <a:pathLst>
                <a:path w="14246" h="3803">
                  <a:moveTo>
                    <a:pt x="14246" y="3580"/>
                  </a:moveTo>
                  <a:lnTo>
                    <a:pt x="89" y="0"/>
                  </a:lnTo>
                  <a:lnTo>
                    <a:pt x="0" y="265"/>
                  </a:lnTo>
                  <a:lnTo>
                    <a:pt x="14027" y="3803"/>
                  </a:lnTo>
                  <a:lnTo>
                    <a:pt x="14246" y="35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3" name="Freeform 929"/>
            <p:cNvSpPr>
              <a:spLocks/>
            </p:cNvSpPr>
            <p:nvPr/>
          </p:nvSpPr>
          <p:spPr bwMode="auto">
            <a:xfrm>
              <a:off x="4369" y="2619"/>
              <a:ext cx="285" cy="93"/>
            </a:xfrm>
            <a:custGeom>
              <a:avLst/>
              <a:gdLst/>
              <a:ahLst/>
              <a:cxnLst>
                <a:cxn ang="0">
                  <a:pos x="14246" y="3580"/>
                </a:cxn>
                <a:cxn ang="0">
                  <a:pos x="89" y="0"/>
                </a:cxn>
                <a:cxn ang="0">
                  <a:pos x="0" y="265"/>
                </a:cxn>
                <a:cxn ang="0">
                  <a:pos x="14027" y="3803"/>
                </a:cxn>
                <a:cxn ang="0">
                  <a:pos x="14246" y="3580"/>
                </a:cxn>
              </a:cxnLst>
              <a:rect l="0" t="0" r="r" b="b"/>
              <a:pathLst>
                <a:path w="14246" h="3803">
                  <a:moveTo>
                    <a:pt x="14246" y="3580"/>
                  </a:moveTo>
                  <a:lnTo>
                    <a:pt x="89" y="0"/>
                  </a:lnTo>
                  <a:lnTo>
                    <a:pt x="0" y="265"/>
                  </a:lnTo>
                  <a:lnTo>
                    <a:pt x="14027" y="3803"/>
                  </a:lnTo>
                  <a:lnTo>
                    <a:pt x="14246" y="3580"/>
                  </a:lnTo>
                </a:path>
              </a:pathLst>
            </a:custGeom>
            <a:noFill/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4" name="Freeform 930"/>
            <p:cNvSpPr>
              <a:spLocks/>
            </p:cNvSpPr>
            <p:nvPr/>
          </p:nvSpPr>
          <p:spPr bwMode="auto">
            <a:xfrm>
              <a:off x="4384" y="2553"/>
              <a:ext cx="322" cy="145"/>
            </a:xfrm>
            <a:custGeom>
              <a:avLst/>
              <a:gdLst/>
              <a:ahLst/>
              <a:cxnLst>
                <a:cxn ang="0">
                  <a:pos x="0" y="2597"/>
                </a:cxn>
                <a:cxn ang="0">
                  <a:pos x="3143" y="0"/>
                </a:cxn>
                <a:cxn ang="0">
                  <a:pos x="16105" y="3046"/>
                </a:cxn>
                <a:cxn ang="0">
                  <a:pos x="13363" y="5954"/>
                </a:cxn>
                <a:cxn ang="0">
                  <a:pos x="0" y="2597"/>
                </a:cxn>
              </a:cxnLst>
              <a:rect l="0" t="0" r="r" b="b"/>
              <a:pathLst>
                <a:path w="16105" h="5954">
                  <a:moveTo>
                    <a:pt x="0" y="2597"/>
                  </a:moveTo>
                  <a:lnTo>
                    <a:pt x="3143" y="0"/>
                  </a:lnTo>
                  <a:lnTo>
                    <a:pt x="16105" y="3046"/>
                  </a:lnTo>
                  <a:lnTo>
                    <a:pt x="13363" y="5954"/>
                  </a:lnTo>
                  <a:lnTo>
                    <a:pt x="0" y="259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5" name="Freeform 931"/>
            <p:cNvSpPr>
              <a:spLocks/>
            </p:cNvSpPr>
            <p:nvPr/>
          </p:nvSpPr>
          <p:spPr bwMode="auto">
            <a:xfrm>
              <a:off x="4384" y="2553"/>
              <a:ext cx="322" cy="145"/>
            </a:xfrm>
            <a:custGeom>
              <a:avLst/>
              <a:gdLst/>
              <a:ahLst/>
              <a:cxnLst>
                <a:cxn ang="0">
                  <a:pos x="0" y="2597"/>
                </a:cxn>
                <a:cxn ang="0">
                  <a:pos x="3143" y="0"/>
                </a:cxn>
                <a:cxn ang="0">
                  <a:pos x="16105" y="3046"/>
                </a:cxn>
                <a:cxn ang="0">
                  <a:pos x="13363" y="5954"/>
                </a:cxn>
                <a:cxn ang="0">
                  <a:pos x="0" y="2597"/>
                </a:cxn>
              </a:cxnLst>
              <a:rect l="0" t="0" r="r" b="b"/>
              <a:pathLst>
                <a:path w="16105" h="5954">
                  <a:moveTo>
                    <a:pt x="0" y="2597"/>
                  </a:moveTo>
                  <a:lnTo>
                    <a:pt x="3143" y="0"/>
                  </a:lnTo>
                  <a:lnTo>
                    <a:pt x="16105" y="3046"/>
                  </a:lnTo>
                  <a:lnTo>
                    <a:pt x="13363" y="5954"/>
                  </a:lnTo>
                  <a:lnTo>
                    <a:pt x="0" y="259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6" name="Freeform 932"/>
            <p:cNvSpPr>
              <a:spLocks/>
            </p:cNvSpPr>
            <p:nvPr/>
          </p:nvSpPr>
          <p:spPr bwMode="auto">
            <a:xfrm>
              <a:off x="4507" y="2542"/>
              <a:ext cx="155" cy="6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401" y="0"/>
                </a:cxn>
                <a:cxn ang="0">
                  <a:pos x="2170" y="404"/>
                </a:cxn>
                <a:cxn ang="0">
                  <a:pos x="2170" y="850"/>
                </a:cxn>
                <a:cxn ang="0">
                  <a:pos x="5445" y="1608"/>
                </a:cxn>
                <a:cxn ang="0">
                  <a:pos x="5931" y="1209"/>
                </a:cxn>
                <a:cxn ang="0">
                  <a:pos x="7742" y="1608"/>
                </a:cxn>
                <a:cxn ang="0">
                  <a:pos x="7742" y="2281"/>
                </a:cxn>
                <a:cxn ang="0">
                  <a:pos x="7082" y="2774"/>
                </a:cxn>
                <a:cxn ang="0">
                  <a:pos x="137" y="896"/>
                </a:cxn>
                <a:cxn ang="0">
                  <a:pos x="0" y="314"/>
                </a:cxn>
              </a:cxnLst>
              <a:rect l="0" t="0" r="r" b="b"/>
              <a:pathLst>
                <a:path w="7742" h="2774">
                  <a:moveTo>
                    <a:pt x="0" y="314"/>
                  </a:moveTo>
                  <a:lnTo>
                    <a:pt x="401" y="0"/>
                  </a:lnTo>
                  <a:lnTo>
                    <a:pt x="2170" y="404"/>
                  </a:lnTo>
                  <a:lnTo>
                    <a:pt x="2170" y="850"/>
                  </a:lnTo>
                  <a:lnTo>
                    <a:pt x="5445" y="1608"/>
                  </a:lnTo>
                  <a:lnTo>
                    <a:pt x="5931" y="1209"/>
                  </a:lnTo>
                  <a:lnTo>
                    <a:pt x="7742" y="1608"/>
                  </a:lnTo>
                  <a:lnTo>
                    <a:pt x="7742" y="2281"/>
                  </a:lnTo>
                  <a:lnTo>
                    <a:pt x="7082" y="2774"/>
                  </a:lnTo>
                  <a:lnTo>
                    <a:pt x="137" y="896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7" name="Freeform 933"/>
            <p:cNvSpPr>
              <a:spLocks/>
            </p:cNvSpPr>
            <p:nvPr/>
          </p:nvSpPr>
          <p:spPr bwMode="auto">
            <a:xfrm>
              <a:off x="4507" y="2542"/>
              <a:ext cx="155" cy="6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401" y="0"/>
                </a:cxn>
                <a:cxn ang="0">
                  <a:pos x="2170" y="404"/>
                </a:cxn>
                <a:cxn ang="0">
                  <a:pos x="2170" y="850"/>
                </a:cxn>
                <a:cxn ang="0">
                  <a:pos x="5445" y="1608"/>
                </a:cxn>
                <a:cxn ang="0">
                  <a:pos x="5931" y="1209"/>
                </a:cxn>
                <a:cxn ang="0">
                  <a:pos x="7742" y="1608"/>
                </a:cxn>
                <a:cxn ang="0">
                  <a:pos x="7742" y="2281"/>
                </a:cxn>
                <a:cxn ang="0">
                  <a:pos x="7082" y="2774"/>
                </a:cxn>
                <a:cxn ang="0">
                  <a:pos x="137" y="896"/>
                </a:cxn>
                <a:cxn ang="0">
                  <a:pos x="0" y="314"/>
                </a:cxn>
              </a:cxnLst>
              <a:rect l="0" t="0" r="r" b="b"/>
              <a:pathLst>
                <a:path w="7742" h="2774">
                  <a:moveTo>
                    <a:pt x="0" y="314"/>
                  </a:moveTo>
                  <a:lnTo>
                    <a:pt x="401" y="0"/>
                  </a:lnTo>
                  <a:lnTo>
                    <a:pt x="2170" y="404"/>
                  </a:lnTo>
                  <a:lnTo>
                    <a:pt x="2170" y="850"/>
                  </a:lnTo>
                  <a:lnTo>
                    <a:pt x="5445" y="1608"/>
                  </a:lnTo>
                  <a:lnTo>
                    <a:pt x="5931" y="1209"/>
                  </a:lnTo>
                  <a:lnTo>
                    <a:pt x="7742" y="1608"/>
                  </a:lnTo>
                  <a:lnTo>
                    <a:pt x="7742" y="2281"/>
                  </a:lnTo>
                  <a:lnTo>
                    <a:pt x="7082" y="2774"/>
                  </a:lnTo>
                  <a:lnTo>
                    <a:pt x="137" y="896"/>
                  </a:lnTo>
                  <a:lnTo>
                    <a:pt x="0" y="3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8" name="Freeform 934"/>
            <p:cNvSpPr>
              <a:spLocks/>
            </p:cNvSpPr>
            <p:nvPr/>
          </p:nvSpPr>
          <p:spPr bwMode="auto">
            <a:xfrm>
              <a:off x="4502" y="2549"/>
              <a:ext cx="151" cy="62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63" y="0"/>
                </a:cxn>
                <a:cxn ang="0">
                  <a:pos x="2032" y="404"/>
                </a:cxn>
                <a:cxn ang="0">
                  <a:pos x="1948" y="805"/>
                </a:cxn>
                <a:cxn ang="0">
                  <a:pos x="5660" y="1698"/>
                </a:cxn>
                <a:cxn ang="0">
                  <a:pos x="5749" y="1294"/>
                </a:cxn>
                <a:cxn ang="0">
                  <a:pos x="7564" y="1698"/>
                </a:cxn>
                <a:cxn ang="0">
                  <a:pos x="7345" y="2506"/>
                </a:cxn>
                <a:cxn ang="0">
                  <a:pos x="0" y="805"/>
                </a:cxn>
              </a:cxnLst>
              <a:rect l="0" t="0" r="r" b="b"/>
              <a:pathLst>
                <a:path w="7564" h="2506">
                  <a:moveTo>
                    <a:pt x="0" y="805"/>
                  </a:moveTo>
                  <a:lnTo>
                    <a:pt x="263" y="0"/>
                  </a:lnTo>
                  <a:lnTo>
                    <a:pt x="2032" y="404"/>
                  </a:lnTo>
                  <a:lnTo>
                    <a:pt x="1948" y="805"/>
                  </a:lnTo>
                  <a:lnTo>
                    <a:pt x="5660" y="1698"/>
                  </a:lnTo>
                  <a:lnTo>
                    <a:pt x="5749" y="1294"/>
                  </a:lnTo>
                  <a:lnTo>
                    <a:pt x="7564" y="1698"/>
                  </a:lnTo>
                  <a:lnTo>
                    <a:pt x="7345" y="2506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9" name="Freeform 935"/>
            <p:cNvSpPr>
              <a:spLocks/>
            </p:cNvSpPr>
            <p:nvPr/>
          </p:nvSpPr>
          <p:spPr bwMode="auto">
            <a:xfrm>
              <a:off x="4502" y="2549"/>
              <a:ext cx="151" cy="62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63" y="0"/>
                </a:cxn>
                <a:cxn ang="0">
                  <a:pos x="2032" y="404"/>
                </a:cxn>
                <a:cxn ang="0">
                  <a:pos x="1948" y="805"/>
                </a:cxn>
                <a:cxn ang="0">
                  <a:pos x="5660" y="1698"/>
                </a:cxn>
                <a:cxn ang="0">
                  <a:pos x="5749" y="1294"/>
                </a:cxn>
                <a:cxn ang="0">
                  <a:pos x="7564" y="1698"/>
                </a:cxn>
                <a:cxn ang="0">
                  <a:pos x="7345" y="2506"/>
                </a:cxn>
                <a:cxn ang="0">
                  <a:pos x="0" y="805"/>
                </a:cxn>
              </a:cxnLst>
              <a:rect l="0" t="0" r="r" b="b"/>
              <a:pathLst>
                <a:path w="7564" h="2506">
                  <a:moveTo>
                    <a:pt x="0" y="805"/>
                  </a:moveTo>
                  <a:lnTo>
                    <a:pt x="263" y="0"/>
                  </a:lnTo>
                  <a:lnTo>
                    <a:pt x="2032" y="404"/>
                  </a:lnTo>
                  <a:lnTo>
                    <a:pt x="1948" y="805"/>
                  </a:lnTo>
                  <a:lnTo>
                    <a:pt x="5660" y="1698"/>
                  </a:lnTo>
                  <a:lnTo>
                    <a:pt x="5749" y="1294"/>
                  </a:lnTo>
                  <a:lnTo>
                    <a:pt x="7564" y="1698"/>
                  </a:lnTo>
                  <a:lnTo>
                    <a:pt x="7345" y="2506"/>
                  </a:lnTo>
                  <a:lnTo>
                    <a:pt x="0" y="8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0" name="Freeform 936"/>
            <p:cNvSpPr>
              <a:spLocks/>
            </p:cNvSpPr>
            <p:nvPr/>
          </p:nvSpPr>
          <p:spPr bwMode="auto">
            <a:xfrm>
              <a:off x="4648" y="2581"/>
              <a:ext cx="14" cy="3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174" y="404"/>
                </a:cxn>
                <a:cxn ang="0">
                  <a:pos x="660" y="0"/>
                </a:cxn>
                <a:cxn ang="0">
                  <a:pos x="660" y="721"/>
                </a:cxn>
                <a:cxn ang="0">
                  <a:pos x="0" y="1212"/>
                </a:cxn>
              </a:cxnLst>
              <a:rect l="0" t="0" r="r" b="b"/>
              <a:pathLst>
                <a:path w="660" h="1212">
                  <a:moveTo>
                    <a:pt x="0" y="1212"/>
                  </a:moveTo>
                  <a:lnTo>
                    <a:pt x="174" y="404"/>
                  </a:lnTo>
                  <a:lnTo>
                    <a:pt x="660" y="0"/>
                  </a:lnTo>
                  <a:lnTo>
                    <a:pt x="660" y="721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1" name="Freeform 937"/>
            <p:cNvSpPr>
              <a:spLocks/>
            </p:cNvSpPr>
            <p:nvPr/>
          </p:nvSpPr>
          <p:spPr bwMode="auto">
            <a:xfrm>
              <a:off x="4648" y="2581"/>
              <a:ext cx="14" cy="3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174" y="404"/>
                </a:cxn>
                <a:cxn ang="0">
                  <a:pos x="660" y="0"/>
                </a:cxn>
                <a:cxn ang="0">
                  <a:pos x="660" y="721"/>
                </a:cxn>
                <a:cxn ang="0">
                  <a:pos x="0" y="1212"/>
                </a:cxn>
              </a:cxnLst>
              <a:rect l="0" t="0" r="r" b="b"/>
              <a:pathLst>
                <a:path w="660" h="1212">
                  <a:moveTo>
                    <a:pt x="0" y="1212"/>
                  </a:moveTo>
                  <a:lnTo>
                    <a:pt x="174" y="404"/>
                  </a:lnTo>
                  <a:lnTo>
                    <a:pt x="660" y="0"/>
                  </a:lnTo>
                  <a:lnTo>
                    <a:pt x="660" y="721"/>
                  </a:lnTo>
                  <a:lnTo>
                    <a:pt x="0" y="1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2" name="Freeform 938"/>
            <p:cNvSpPr>
              <a:spLocks/>
            </p:cNvSpPr>
            <p:nvPr/>
          </p:nvSpPr>
          <p:spPr bwMode="auto">
            <a:xfrm>
              <a:off x="4540" y="2552"/>
              <a:ext cx="10" cy="17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89" y="314"/>
                </a:cxn>
                <a:cxn ang="0">
                  <a:pos x="530" y="0"/>
                </a:cxn>
                <a:cxn ang="0">
                  <a:pos x="530" y="446"/>
                </a:cxn>
                <a:cxn ang="0">
                  <a:pos x="0" y="715"/>
                </a:cxn>
              </a:cxnLst>
              <a:rect l="0" t="0" r="r" b="b"/>
              <a:pathLst>
                <a:path w="530" h="715">
                  <a:moveTo>
                    <a:pt x="0" y="715"/>
                  </a:moveTo>
                  <a:lnTo>
                    <a:pt x="89" y="314"/>
                  </a:lnTo>
                  <a:lnTo>
                    <a:pt x="530" y="0"/>
                  </a:lnTo>
                  <a:lnTo>
                    <a:pt x="530" y="446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3" name="Freeform 939"/>
            <p:cNvSpPr>
              <a:spLocks/>
            </p:cNvSpPr>
            <p:nvPr/>
          </p:nvSpPr>
          <p:spPr bwMode="auto">
            <a:xfrm>
              <a:off x="4540" y="2552"/>
              <a:ext cx="10" cy="17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89" y="314"/>
                </a:cxn>
                <a:cxn ang="0">
                  <a:pos x="530" y="0"/>
                </a:cxn>
                <a:cxn ang="0">
                  <a:pos x="530" y="446"/>
                </a:cxn>
                <a:cxn ang="0">
                  <a:pos x="0" y="715"/>
                </a:cxn>
              </a:cxnLst>
              <a:rect l="0" t="0" r="r" b="b"/>
              <a:pathLst>
                <a:path w="530" h="715">
                  <a:moveTo>
                    <a:pt x="0" y="715"/>
                  </a:moveTo>
                  <a:lnTo>
                    <a:pt x="89" y="314"/>
                  </a:lnTo>
                  <a:lnTo>
                    <a:pt x="530" y="0"/>
                  </a:lnTo>
                  <a:lnTo>
                    <a:pt x="530" y="446"/>
                  </a:lnTo>
                  <a:lnTo>
                    <a:pt x="0" y="7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4" name="Freeform 940"/>
            <p:cNvSpPr>
              <a:spLocks/>
            </p:cNvSpPr>
            <p:nvPr/>
          </p:nvSpPr>
          <p:spPr bwMode="auto">
            <a:xfrm>
              <a:off x="4548" y="2555"/>
              <a:ext cx="73" cy="26"/>
            </a:xfrm>
            <a:custGeom>
              <a:avLst/>
              <a:gdLst/>
              <a:ahLst/>
              <a:cxnLst>
                <a:cxn ang="0">
                  <a:pos x="3450" y="1071"/>
                </a:cxn>
                <a:cxn ang="0">
                  <a:pos x="45" y="313"/>
                </a:cxn>
                <a:cxn ang="0">
                  <a:pos x="0" y="227"/>
                </a:cxn>
                <a:cxn ang="0">
                  <a:pos x="45" y="90"/>
                </a:cxn>
                <a:cxn ang="0">
                  <a:pos x="134" y="0"/>
                </a:cxn>
                <a:cxn ang="0">
                  <a:pos x="3673" y="808"/>
                </a:cxn>
                <a:cxn ang="0">
                  <a:pos x="3450" y="1071"/>
                </a:cxn>
              </a:cxnLst>
              <a:rect l="0" t="0" r="r" b="b"/>
              <a:pathLst>
                <a:path w="3673" h="1071">
                  <a:moveTo>
                    <a:pt x="3450" y="1071"/>
                  </a:moveTo>
                  <a:lnTo>
                    <a:pt x="45" y="313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34" y="0"/>
                  </a:lnTo>
                  <a:lnTo>
                    <a:pt x="3673" y="808"/>
                  </a:lnTo>
                  <a:lnTo>
                    <a:pt x="3450" y="107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5" name="Freeform 941"/>
            <p:cNvSpPr>
              <a:spLocks/>
            </p:cNvSpPr>
            <p:nvPr/>
          </p:nvSpPr>
          <p:spPr bwMode="auto">
            <a:xfrm>
              <a:off x="4548" y="2555"/>
              <a:ext cx="73" cy="26"/>
            </a:xfrm>
            <a:custGeom>
              <a:avLst/>
              <a:gdLst/>
              <a:ahLst/>
              <a:cxnLst>
                <a:cxn ang="0">
                  <a:pos x="3450" y="1071"/>
                </a:cxn>
                <a:cxn ang="0">
                  <a:pos x="45" y="313"/>
                </a:cxn>
                <a:cxn ang="0">
                  <a:pos x="0" y="227"/>
                </a:cxn>
                <a:cxn ang="0">
                  <a:pos x="45" y="90"/>
                </a:cxn>
                <a:cxn ang="0">
                  <a:pos x="134" y="0"/>
                </a:cxn>
                <a:cxn ang="0">
                  <a:pos x="3673" y="808"/>
                </a:cxn>
                <a:cxn ang="0">
                  <a:pos x="3450" y="1071"/>
                </a:cxn>
              </a:cxnLst>
              <a:rect l="0" t="0" r="r" b="b"/>
              <a:pathLst>
                <a:path w="3673" h="1071">
                  <a:moveTo>
                    <a:pt x="3450" y="1071"/>
                  </a:moveTo>
                  <a:lnTo>
                    <a:pt x="45" y="313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34" y="0"/>
                  </a:lnTo>
                  <a:lnTo>
                    <a:pt x="3673" y="808"/>
                  </a:lnTo>
                  <a:lnTo>
                    <a:pt x="3450" y="10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6" name="Freeform 942"/>
            <p:cNvSpPr>
              <a:spLocks/>
            </p:cNvSpPr>
            <p:nvPr/>
          </p:nvSpPr>
          <p:spPr bwMode="auto">
            <a:xfrm>
              <a:off x="4550" y="2533"/>
              <a:ext cx="74" cy="4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133" y="0"/>
                </a:cxn>
                <a:cxn ang="0">
                  <a:pos x="3672" y="759"/>
                </a:cxn>
                <a:cxn ang="0">
                  <a:pos x="3583" y="1700"/>
                </a:cxn>
                <a:cxn ang="0">
                  <a:pos x="0" y="892"/>
                </a:cxn>
              </a:cxnLst>
              <a:rect l="0" t="0" r="r" b="b"/>
              <a:pathLst>
                <a:path w="3672" h="1700">
                  <a:moveTo>
                    <a:pt x="0" y="892"/>
                  </a:moveTo>
                  <a:lnTo>
                    <a:pt x="133" y="0"/>
                  </a:lnTo>
                  <a:lnTo>
                    <a:pt x="3672" y="759"/>
                  </a:lnTo>
                  <a:lnTo>
                    <a:pt x="3583" y="1700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7" name="Freeform 943"/>
            <p:cNvSpPr>
              <a:spLocks/>
            </p:cNvSpPr>
            <p:nvPr/>
          </p:nvSpPr>
          <p:spPr bwMode="auto">
            <a:xfrm>
              <a:off x="4550" y="2533"/>
              <a:ext cx="74" cy="4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133" y="0"/>
                </a:cxn>
                <a:cxn ang="0">
                  <a:pos x="3672" y="759"/>
                </a:cxn>
                <a:cxn ang="0">
                  <a:pos x="3583" y="1700"/>
                </a:cxn>
                <a:cxn ang="0">
                  <a:pos x="0" y="892"/>
                </a:cxn>
              </a:cxnLst>
              <a:rect l="0" t="0" r="r" b="b"/>
              <a:pathLst>
                <a:path w="3672" h="1700">
                  <a:moveTo>
                    <a:pt x="0" y="892"/>
                  </a:moveTo>
                  <a:lnTo>
                    <a:pt x="133" y="0"/>
                  </a:lnTo>
                  <a:lnTo>
                    <a:pt x="3672" y="759"/>
                  </a:lnTo>
                  <a:lnTo>
                    <a:pt x="3583" y="1700"/>
                  </a:lnTo>
                  <a:lnTo>
                    <a:pt x="0" y="8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8" name="Freeform 944"/>
            <p:cNvSpPr>
              <a:spLocks/>
            </p:cNvSpPr>
            <p:nvPr/>
          </p:nvSpPr>
          <p:spPr bwMode="auto">
            <a:xfrm>
              <a:off x="4555" y="2539"/>
              <a:ext cx="64" cy="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3204" y="675"/>
                </a:cxn>
                <a:cxn ang="0">
                  <a:pos x="3153" y="1194"/>
                </a:cxn>
                <a:cxn ang="0">
                  <a:pos x="0" y="494"/>
                </a:cxn>
                <a:cxn ang="0">
                  <a:pos x="76" y="0"/>
                </a:cxn>
              </a:cxnLst>
              <a:rect l="0" t="0" r="r" b="b"/>
              <a:pathLst>
                <a:path w="3204" h="1194">
                  <a:moveTo>
                    <a:pt x="76" y="0"/>
                  </a:moveTo>
                  <a:lnTo>
                    <a:pt x="3204" y="675"/>
                  </a:lnTo>
                  <a:lnTo>
                    <a:pt x="3153" y="1194"/>
                  </a:lnTo>
                  <a:lnTo>
                    <a:pt x="0" y="49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9" name="Freeform 945"/>
            <p:cNvSpPr>
              <a:spLocks/>
            </p:cNvSpPr>
            <p:nvPr/>
          </p:nvSpPr>
          <p:spPr bwMode="auto">
            <a:xfrm>
              <a:off x="4555" y="2539"/>
              <a:ext cx="64" cy="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3204" y="675"/>
                </a:cxn>
                <a:cxn ang="0">
                  <a:pos x="3153" y="1194"/>
                </a:cxn>
                <a:cxn ang="0">
                  <a:pos x="0" y="494"/>
                </a:cxn>
                <a:cxn ang="0">
                  <a:pos x="76" y="0"/>
                </a:cxn>
              </a:cxnLst>
              <a:rect l="0" t="0" r="r" b="b"/>
              <a:pathLst>
                <a:path w="3204" h="1194">
                  <a:moveTo>
                    <a:pt x="76" y="0"/>
                  </a:moveTo>
                  <a:lnTo>
                    <a:pt x="3204" y="675"/>
                  </a:lnTo>
                  <a:lnTo>
                    <a:pt x="3153" y="1194"/>
                  </a:lnTo>
                  <a:lnTo>
                    <a:pt x="0" y="494"/>
                  </a:lnTo>
                  <a:lnTo>
                    <a:pt x="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0" name="Freeform 946"/>
            <p:cNvSpPr>
              <a:spLocks/>
            </p:cNvSpPr>
            <p:nvPr/>
          </p:nvSpPr>
          <p:spPr bwMode="auto">
            <a:xfrm>
              <a:off x="4450" y="2353"/>
              <a:ext cx="296" cy="255"/>
            </a:xfrm>
            <a:custGeom>
              <a:avLst/>
              <a:gdLst/>
              <a:ahLst/>
              <a:cxnLst>
                <a:cxn ang="0">
                  <a:pos x="2786" y="8143"/>
                </a:cxn>
                <a:cxn ang="0">
                  <a:pos x="1413" y="7830"/>
                </a:cxn>
                <a:cxn ang="0">
                  <a:pos x="0" y="7249"/>
                </a:cxn>
                <a:cxn ang="0">
                  <a:pos x="927" y="0"/>
                </a:cxn>
                <a:cxn ang="0">
                  <a:pos x="14773" y="2819"/>
                </a:cxn>
                <a:cxn ang="0">
                  <a:pos x="13712" y="10469"/>
                </a:cxn>
                <a:cxn ang="0">
                  <a:pos x="12298" y="10378"/>
                </a:cxn>
                <a:cxn ang="0">
                  <a:pos x="10569" y="10068"/>
                </a:cxn>
                <a:cxn ang="0">
                  <a:pos x="10439" y="9438"/>
                </a:cxn>
                <a:cxn ang="0">
                  <a:pos x="10569" y="8412"/>
                </a:cxn>
                <a:cxn ang="0">
                  <a:pos x="3228" y="6754"/>
                </a:cxn>
                <a:cxn ang="0">
                  <a:pos x="3050" y="7604"/>
                </a:cxn>
                <a:cxn ang="0">
                  <a:pos x="3050" y="7876"/>
                </a:cxn>
                <a:cxn ang="0">
                  <a:pos x="2827" y="8099"/>
                </a:cxn>
                <a:cxn ang="0">
                  <a:pos x="2786" y="8143"/>
                </a:cxn>
              </a:cxnLst>
              <a:rect l="0" t="0" r="r" b="b"/>
              <a:pathLst>
                <a:path w="14773" h="10469">
                  <a:moveTo>
                    <a:pt x="2786" y="8143"/>
                  </a:moveTo>
                  <a:lnTo>
                    <a:pt x="1413" y="7830"/>
                  </a:lnTo>
                  <a:lnTo>
                    <a:pt x="0" y="7249"/>
                  </a:lnTo>
                  <a:lnTo>
                    <a:pt x="927" y="0"/>
                  </a:lnTo>
                  <a:lnTo>
                    <a:pt x="14773" y="2819"/>
                  </a:lnTo>
                  <a:lnTo>
                    <a:pt x="13712" y="10469"/>
                  </a:lnTo>
                  <a:lnTo>
                    <a:pt x="12298" y="10378"/>
                  </a:lnTo>
                  <a:lnTo>
                    <a:pt x="10569" y="10068"/>
                  </a:lnTo>
                  <a:lnTo>
                    <a:pt x="10439" y="9438"/>
                  </a:lnTo>
                  <a:lnTo>
                    <a:pt x="10569" y="8412"/>
                  </a:lnTo>
                  <a:lnTo>
                    <a:pt x="3228" y="6754"/>
                  </a:lnTo>
                  <a:lnTo>
                    <a:pt x="3050" y="7604"/>
                  </a:lnTo>
                  <a:lnTo>
                    <a:pt x="3050" y="7876"/>
                  </a:lnTo>
                  <a:lnTo>
                    <a:pt x="2827" y="8099"/>
                  </a:lnTo>
                  <a:lnTo>
                    <a:pt x="2786" y="81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1" name="Freeform 947"/>
            <p:cNvSpPr>
              <a:spLocks/>
            </p:cNvSpPr>
            <p:nvPr/>
          </p:nvSpPr>
          <p:spPr bwMode="auto">
            <a:xfrm>
              <a:off x="4450" y="2353"/>
              <a:ext cx="296" cy="255"/>
            </a:xfrm>
            <a:custGeom>
              <a:avLst/>
              <a:gdLst/>
              <a:ahLst/>
              <a:cxnLst>
                <a:cxn ang="0">
                  <a:pos x="2786" y="8143"/>
                </a:cxn>
                <a:cxn ang="0">
                  <a:pos x="1413" y="7830"/>
                </a:cxn>
                <a:cxn ang="0">
                  <a:pos x="0" y="7249"/>
                </a:cxn>
                <a:cxn ang="0">
                  <a:pos x="927" y="0"/>
                </a:cxn>
                <a:cxn ang="0">
                  <a:pos x="14773" y="2819"/>
                </a:cxn>
                <a:cxn ang="0">
                  <a:pos x="13712" y="10469"/>
                </a:cxn>
                <a:cxn ang="0">
                  <a:pos x="12298" y="10378"/>
                </a:cxn>
                <a:cxn ang="0">
                  <a:pos x="10569" y="10068"/>
                </a:cxn>
                <a:cxn ang="0">
                  <a:pos x="10439" y="9438"/>
                </a:cxn>
                <a:cxn ang="0">
                  <a:pos x="10569" y="8412"/>
                </a:cxn>
                <a:cxn ang="0">
                  <a:pos x="3228" y="6754"/>
                </a:cxn>
                <a:cxn ang="0">
                  <a:pos x="3050" y="7604"/>
                </a:cxn>
                <a:cxn ang="0">
                  <a:pos x="3050" y="7876"/>
                </a:cxn>
                <a:cxn ang="0">
                  <a:pos x="2827" y="8099"/>
                </a:cxn>
                <a:cxn ang="0">
                  <a:pos x="2786" y="8143"/>
                </a:cxn>
              </a:cxnLst>
              <a:rect l="0" t="0" r="r" b="b"/>
              <a:pathLst>
                <a:path w="14773" h="10469">
                  <a:moveTo>
                    <a:pt x="2786" y="8143"/>
                  </a:moveTo>
                  <a:lnTo>
                    <a:pt x="1413" y="7830"/>
                  </a:lnTo>
                  <a:lnTo>
                    <a:pt x="0" y="7249"/>
                  </a:lnTo>
                  <a:lnTo>
                    <a:pt x="927" y="0"/>
                  </a:lnTo>
                  <a:lnTo>
                    <a:pt x="14773" y="2819"/>
                  </a:lnTo>
                  <a:lnTo>
                    <a:pt x="13712" y="10469"/>
                  </a:lnTo>
                  <a:lnTo>
                    <a:pt x="12298" y="10378"/>
                  </a:lnTo>
                  <a:lnTo>
                    <a:pt x="10569" y="10068"/>
                  </a:lnTo>
                  <a:lnTo>
                    <a:pt x="10439" y="9438"/>
                  </a:lnTo>
                  <a:lnTo>
                    <a:pt x="10569" y="8412"/>
                  </a:lnTo>
                  <a:lnTo>
                    <a:pt x="3228" y="6754"/>
                  </a:lnTo>
                  <a:lnTo>
                    <a:pt x="3050" y="7604"/>
                  </a:lnTo>
                  <a:lnTo>
                    <a:pt x="3050" y="7876"/>
                  </a:lnTo>
                  <a:lnTo>
                    <a:pt x="2827" y="8099"/>
                  </a:lnTo>
                  <a:lnTo>
                    <a:pt x="2786" y="81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2" name="Freeform 948"/>
            <p:cNvSpPr>
              <a:spLocks/>
            </p:cNvSpPr>
            <p:nvPr/>
          </p:nvSpPr>
          <p:spPr bwMode="auto">
            <a:xfrm>
              <a:off x="4461" y="2509"/>
              <a:ext cx="53" cy="2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657" y="547"/>
                </a:cxn>
                <a:cxn ang="0">
                  <a:pos x="2530" y="1198"/>
                </a:cxn>
                <a:cxn ang="0">
                  <a:pos x="0" y="672"/>
                </a:cxn>
                <a:cxn ang="0">
                  <a:pos x="86" y="0"/>
                </a:cxn>
              </a:cxnLst>
              <a:rect l="0" t="0" r="r" b="b"/>
              <a:pathLst>
                <a:path w="2657" h="1198">
                  <a:moveTo>
                    <a:pt x="86" y="0"/>
                  </a:moveTo>
                  <a:lnTo>
                    <a:pt x="2657" y="547"/>
                  </a:lnTo>
                  <a:lnTo>
                    <a:pt x="2530" y="1198"/>
                  </a:lnTo>
                  <a:lnTo>
                    <a:pt x="0" y="67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3" name="Freeform 949"/>
            <p:cNvSpPr>
              <a:spLocks/>
            </p:cNvSpPr>
            <p:nvPr/>
          </p:nvSpPr>
          <p:spPr bwMode="auto">
            <a:xfrm>
              <a:off x="4461" y="2509"/>
              <a:ext cx="53" cy="2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657" y="547"/>
                </a:cxn>
                <a:cxn ang="0">
                  <a:pos x="2530" y="1198"/>
                </a:cxn>
                <a:cxn ang="0">
                  <a:pos x="0" y="672"/>
                </a:cxn>
                <a:cxn ang="0">
                  <a:pos x="86" y="0"/>
                </a:cxn>
              </a:cxnLst>
              <a:rect l="0" t="0" r="r" b="b"/>
              <a:pathLst>
                <a:path w="2657" h="1198">
                  <a:moveTo>
                    <a:pt x="86" y="0"/>
                  </a:moveTo>
                  <a:lnTo>
                    <a:pt x="2657" y="547"/>
                  </a:lnTo>
                  <a:lnTo>
                    <a:pt x="2530" y="1198"/>
                  </a:lnTo>
                  <a:lnTo>
                    <a:pt x="0" y="672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4" name="Freeform 950"/>
            <p:cNvSpPr>
              <a:spLocks/>
            </p:cNvSpPr>
            <p:nvPr/>
          </p:nvSpPr>
          <p:spPr bwMode="auto">
            <a:xfrm>
              <a:off x="4659" y="2564"/>
              <a:ext cx="57" cy="3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2831" y="585"/>
                </a:cxn>
                <a:cxn ang="0">
                  <a:pos x="2742" y="1347"/>
                </a:cxn>
                <a:cxn ang="0">
                  <a:pos x="0" y="775"/>
                </a:cxn>
                <a:cxn ang="0">
                  <a:pos x="106" y="0"/>
                </a:cxn>
              </a:cxnLst>
              <a:rect l="0" t="0" r="r" b="b"/>
              <a:pathLst>
                <a:path w="2831" h="1347">
                  <a:moveTo>
                    <a:pt x="106" y="0"/>
                  </a:moveTo>
                  <a:lnTo>
                    <a:pt x="2831" y="585"/>
                  </a:lnTo>
                  <a:lnTo>
                    <a:pt x="2742" y="1347"/>
                  </a:lnTo>
                  <a:lnTo>
                    <a:pt x="0" y="77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5" name="Freeform 951"/>
            <p:cNvSpPr>
              <a:spLocks/>
            </p:cNvSpPr>
            <p:nvPr/>
          </p:nvSpPr>
          <p:spPr bwMode="auto">
            <a:xfrm>
              <a:off x="4659" y="2564"/>
              <a:ext cx="57" cy="3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2831" y="585"/>
                </a:cxn>
                <a:cxn ang="0">
                  <a:pos x="2742" y="1347"/>
                </a:cxn>
                <a:cxn ang="0">
                  <a:pos x="0" y="775"/>
                </a:cxn>
                <a:cxn ang="0">
                  <a:pos x="106" y="0"/>
                </a:cxn>
              </a:cxnLst>
              <a:rect l="0" t="0" r="r" b="b"/>
              <a:pathLst>
                <a:path w="2831" h="1347">
                  <a:moveTo>
                    <a:pt x="106" y="0"/>
                  </a:moveTo>
                  <a:lnTo>
                    <a:pt x="2831" y="585"/>
                  </a:lnTo>
                  <a:lnTo>
                    <a:pt x="2742" y="1347"/>
                  </a:lnTo>
                  <a:lnTo>
                    <a:pt x="0" y="775"/>
                  </a:lnTo>
                  <a:lnTo>
                    <a:pt x="1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6" name="Freeform 952"/>
            <p:cNvSpPr>
              <a:spLocks/>
            </p:cNvSpPr>
            <p:nvPr/>
          </p:nvSpPr>
          <p:spPr bwMode="auto">
            <a:xfrm>
              <a:off x="4463" y="2368"/>
              <a:ext cx="269" cy="198"/>
            </a:xfrm>
            <a:custGeom>
              <a:avLst/>
              <a:gdLst/>
              <a:ahLst/>
              <a:cxnLst>
                <a:cxn ang="0">
                  <a:pos x="1232" y="2513"/>
                </a:cxn>
                <a:cxn ang="0">
                  <a:pos x="1462" y="2538"/>
                </a:cxn>
                <a:cxn ang="0">
                  <a:pos x="1691" y="2513"/>
                </a:cxn>
                <a:cxn ang="0">
                  <a:pos x="1948" y="2462"/>
                </a:cxn>
                <a:cxn ang="0">
                  <a:pos x="2153" y="2305"/>
                </a:cxn>
                <a:cxn ang="0">
                  <a:pos x="2283" y="2128"/>
                </a:cxn>
                <a:cxn ang="0">
                  <a:pos x="2307" y="1999"/>
                </a:cxn>
                <a:cxn ang="0">
                  <a:pos x="2358" y="1814"/>
                </a:cxn>
                <a:cxn ang="0">
                  <a:pos x="2331" y="1452"/>
                </a:cxn>
                <a:cxn ang="0">
                  <a:pos x="2256" y="1191"/>
                </a:cxn>
                <a:cxn ang="0">
                  <a:pos x="2129" y="1009"/>
                </a:cxn>
                <a:cxn ang="0">
                  <a:pos x="1999" y="881"/>
                </a:cxn>
                <a:cxn ang="0">
                  <a:pos x="1872" y="804"/>
                </a:cxn>
                <a:cxn ang="0">
                  <a:pos x="1718" y="752"/>
                </a:cxn>
                <a:cxn ang="0">
                  <a:pos x="1486" y="672"/>
                </a:cxn>
                <a:cxn ang="0">
                  <a:pos x="616" y="495"/>
                </a:cxn>
                <a:cxn ang="0">
                  <a:pos x="667" y="0"/>
                </a:cxn>
                <a:cxn ang="0">
                  <a:pos x="13445" y="2580"/>
                </a:cxn>
                <a:cxn ang="0">
                  <a:pos x="12736" y="8130"/>
                </a:cxn>
                <a:cxn ang="0">
                  <a:pos x="0" y="5341"/>
                </a:cxn>
                <a:cxn ang="0">
                  <a:pos x="359" y="2361"/>
                </a:cxn>
                <a:cxn ang="0">
                  <a:pos x="1232" y="2513"/>
                </a:cxn>
              </a:cxnLst>
              <a:rect l="0" t="0" r="r" b="b"/>
              <a:pathLst>
                <a:path w="13445" h="8130">
                  <a:moveTo>
                    <a:pt x="1232" y="2513"/>
                  </a:moveTo>
                  <a:lnTo>
                    <a:pt x="1462" y="2538"/>
                  </a:lnTo>
                  <a:lnTo>
                    <a:pt x="1691" y="2513"/>
                  </a:lnTo>
                  <a:lnTo>
                    <a:pt x="1948" y="2462"/>
                  </a:lnTo>
                  <a:lnTo>
                    <a:pt x="2153" y="2305"/>
                  </a:lnTo>
                  <a:lnTo>
                    <a:pt x="2283" y="2128"/>
                  </a:lnTo>
                  <a:lnTo>
                    <a:pt x="2307" y="1999"/>
                  </a:lnTo>
                  <a:lnTo>
                    <a:pt x="2358" y="1814"/>
                  </a:lnTo>
                  <a:lnTo>
                    <a:pt x="2331" y="1452"/>
                  </a:lnTo>
                  <a:lnTo>
                    <a:pt x="2256" y="1191"/>
                  </a:lnTo>
                  <a:lnTo>
                    <a:pt x="2129" y="1009"/>
                  </a:lnTo>
                  <a:lnTo>
                    <a:pt x="1999" y="881"/>
                  </a:lnTo>
                  <a:lnTo>
                    <a:pt x="1872" y="804"/>
                  </a:lnTo>
                  <a:lnTo>
                    <a:pt x="1718" y="752"/>
                  </a:lnTo>
                  <a:lnTo>
                    <a:pt x="1486" y="672"/>
                  </a:lnTo>
                  <a:lnTo>
                    <a:pt x="616" y="495"/>
                  </a:lnTo>
                  <a:lnTo>
                    <a:pt x="667" y="0"/>
                  </a:lnTo>
                  <a:lnTo>
                    <a:pt x="13445" y="2580"/>
                  </a:lnTo>
                  <a:lnTo>
                    <a:pt x="12736" y="8130"/>
                  </a:lnTo>
                  <a:lnTo>
                    <a:pt x="0" y="5341"/>
                  </a:lnTo>
                  <a:lnTo>
                    <a:pt x="359" y="2361"/>
                  </a:lnTo>
                  <a:lnTo>
                    <a:pt x="1232" y="2513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7" name="Freeform 953"/>
            <p:cNvSpPr>
              <a:spLocks/>
            </p:cNvSpPr>
            <p:nvPr/>
          </p:nvSpPr>
          <p:spPr bwMode="auto">
            <a:xfrm>
              <a:off x="4463" y="2368"/>
              <a:ext cx="269" cy="198"/>
            </a:xfrm>
            <a:custGeom>
              <a:avLst/>
              <a:gdLst/>
              <a:ahLst/>
              <a:cxnLst>
                <a:cxn ang="0">
                  <a:pos x="1232" y="2513"/>
                </a:cxn>
                <a:cxn ang="0">
                  <a:pos x="1462" y="2538"/>
                </a:cxn>
                <a:cxn ang="0">
                  <a:pos x="1691" y="2513"/>
                </a:cxn>
                <a:cxn ang="0">
                  <a:pos x="1948" y="2462"/>
                </a:cxn>
                <a:cxn ang="0">
                  <a:pos x="2153" y="2305"/>
                </a:cxn>
                <a:cxn ang="0">
                  <a:pos x="2283" y="2128"/>
                </a:cxn>
                <a:cxn ang="0">
                  <a:pos x="2307" y="1999"/>
                </a:cxn>
                <a:cxn ang="0">
                  <a:pos x="2358" y="1814"/>
                </a:cxn>
                <a:cxn ang="0">
                  <a:pos x="2331" y="1452"/>
                </a:cxn>
                <a:cxn ang="0">
                  <a:pos x="2256" y="1191"/>
                </a:cxn>
                <a:cxn ang="0">
                  <a:pos x="2129" y="1009"/>
                </a:cxn>
                <a:cxn ang="0">
                  <a:pos x="1999" y="881"/>
                </a:cxn>
                <a:cxn ang="0">
                  <a:pos x="1872" y="804"/>
                </a:cxn>
                <a:cxn ang="0">
                  <a:pos x="1718" y="752"/>
                </a:cxn>
                <a:cxn ang="0">
                  <a:pos x="1486" y="672"/>
                </a:cxn>
                <a:cxn ang="0">
                  <a:pos x="616" y="495"/>
                </a:cxn>
                <a:cxn ang="0">
                  <a:pos x="667" y="0"/>
                </a:cxn>
                <a:cxn ang="0">
                  <a:pos x="13445" y="2580"/>
                </a:cxn>
                <a:cxn ang="0">
                  <a:pos x="12736" y="8130"/>
                </a:cxn>
                <a:cxn ang="0">
                  <a:pos x="0" y="5341"/>
                </a:cxn>
                <a:cxn ang="0">
                  <a:pos x="359" y="2361"/>
                </a:cxn>
                <a:cxn ang="0">
                  <a:pos x="1232" y="2513"/>
                </a:cxn>
              </a:cxnLst>
              <a:rect l="0" t="0" r="r" b="b"/>
              <a:pathLst>
                <a:path w="13445" h="8130">
                  <a:moveTo>
                    <a:pt x="1232" y="2513"/>
                  </a:moveTo>
                  <a:lnTo>
                    <a:pt x="1462" y="2538"/>
                  </a:lnTo>
                  <a:lnTo>
                    <a:pt x="1691" y="2513"/>
                  </a:lnTo>
                  <a:lnTo>
                    <a:pt x="1948" y="2462"/>
                  </a:lnTo>
                  <a:lnTo>
                    <a:pt x="2153" y="2305"/>
                  </a:lnTo>
                  <a:lnTo>
                    <a:pt x="2283" y="2128"/>
                  </a:lnTo>
                  <a:lnTo>
                    <a:pt x="2307" y="1999"/>
                  </a:lnTo>
                  <a:lnTo>
                    <a:pt x="2358" y="1814"/>
                  </a:lnTo>
                  <a:lnTo>
                    <a:pt x="2331" y="1452"/>
                  </a:lnTo>
                  <a:lnTo>
                    <a:pt x="2256" y="1191"/>
                  </a:lnTo>
                  <a:lnTo>
                    <a:pt x="2129" y="1009"/>
                  </a:lnTo>
                  <a:lnTo>
                    <a:pt x="1999" y="881"/>
                  </a:lnTo>
                  <a:lnTo>
                    <a:pt x="1872" y="804"/>
                  </a:lnTo>
                  <a:lnTo>
                    <a:pt x="1718" y="752"/>
                  </a:lnTo>
                  <a:lnTo>
                    <a:pt x="1486" y="672"/>
                  </a:lnTo>
                  <a:lnTo>
                    <a:pt x="616" y="495"/>
                  </a:lnTo>
                  <a:lnTo>
                    <a:pt x="667" y="0"/>
                  </a:lnTo>
                  <a:lnTo>
                    <a:pt x="13445" y="2580"/>
                  </a:lnTo>
                  <a:lnTo>
                    <a:pt x="12736" y="8130"/>
                  </a:lnTo>
                  <a:lnTo>
                    <a:pt x="0" y="5341"/>
                  </a:lnTo>
                  <a:lnTo>
                    <a:pt x="359" y="2361"/>
                  </a:lnTo>
                  <a:lnTo>
                    <a:pt x="1232" y="25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8" name="Freeform 954"/>
            <p:cNvSpPr>
              <a:spLocks/>
            </p:cNvSpPr>
            <p:nvPr/>
          </p:nvSpPr>
          <p:spPr bwMode="auto">
            <a:xfrm>
              <a:off x="4518" y="2401"/>
              <a:ext cx="195" cy="139"/>
            </a:xfrm>
            <a:custGeom>
              <a:avLst/>
              <a:gdLst/>
              <a:ahLst/>
              <a:cxnLst>
                <a:cxn ang="0">
                  <a:pos x="0" y="3667"/>
                </a:cxn>
                <a:cxn ang="0">
                  <a:pos x="530" y="0"/>
                </a:cxn>
                <a:cxn ang="0">
                  <a:pos x="9776" y="1787"/>
                </a:cxn>
                <a:cxn ang="0">
                  <a:pos x="9245" y="5683"/>
                </a:cxn>
                <a:cxn ang="0">
                  <a:pos x="0" y="3667"/>
                </a:cxn>
              </a:cxnLst>
              <a:rect l="0" t="0" r="r" b="b"/>
              <a:pathLst>
                <a:path w="9776" h="5683">
                  <a:moveTo>
                    <a:pt x="0" y="3667"/>
                  </a:moveTo>
                  <a:lnTo>
                    <a:pt x="530" y="0"/>
                  </a:lnTo>
                  <a:lnTo>
                    <a:pt x="9776" y="1787"/>
                  </a:lnTo>
                  <a:lnTo>
                    <a:pt x="9245" y="5683"/>
                  </a:lnTo>
                  <a:lnTo>
                    <a:pt x="0" y="36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9" name="Freeform 955"/>
            <p:cNvSpPr>
              <a:spLocks/>
            </p:cNvSpPr>
            <p:nvPr/>
          </p:nvSpPr>
          <p:spPr bwMode="auto">
            <a:xfrm>
              <a:off x="4518" y="2401"/>
              <a:ext cx="195" cy="139"/>
            </a:xfrm>
            <a:custGeom>
              <a:avLst/>
              <a:gdLst/>
              <a:ahLst/>
              <a:cxnLst>
                <a:cxn ang="0">
                  <a:pos x="0" y="3667"/>
                </a:cxn>
                <a:cxn ang="0">
                  <a:pos x="530" y="0"/>
                </a:cxn>
                <a:cxn ang="0">
                  <a:pos x="9776" y="1787"/>
                </a:cxn>
                <a:cxn ang="0">
                  <a:pos x="9245" y="5683"/>
                </a:cxn>
                <a:cxn ang="0">
                  <a:pos x="0" y="3667"/>
                </a:cxn>
              </a:cxnLst>
              <a:rect l="0" t="0" r="r" b="b"/>
              <a:pathLst>
                <a:path w="9776" h="5683">
                  <a:moveTo>
                    <a:pt x="0" y="3667"/>
                  </a:moveTo>
                  <a:lnTo>
                    <a:pt x="530" y="0"/>
                  </a:lnTo>
                  <a:lnTo>
                    <a:pt x="9776" y="1787"/>
                  </a:lnTo>
                  <a:lnTo>
                    <a:pt x="9245" y="5683"/>
                  </a:lnTo>
                  <a:lnTo>
                    <a:pt x="0" y="36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0" name="Freeform 956"/>
            <p:cNvSpPr>
              <a:spLocks/>
            </p:cNvSpPr>
            <p:nvPr/>
          </p:nvSpPr>
          <p:spPr bwMode="auto">
            <a:xfrm>
              <a:off x="4529" y="2413"/>
              <a:ext cx="173" cy="116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8670" y="1609"/>
                </a:cxn>
                <a:cxn ang="0">
                  <a:pos x="8273" y="4742"/>
                </a:cxn>
                <a:cxn ang="0">
                  <a:pos x="0" y="2953"/>
                </a:cxn>
                <a:cxn ang="0">
                  <a:pos x="398" y="0"/>
                </a:cxn>
              </a:cxnLst>
              <a:rect l="0" t="0" r="r" b="b"/>
              <a:pathLst>
                <a:path w="8670" h="4742">
                  <a:moveTo>
                    <a:pt x="398" y="0"/>
                  </a:moveTo>
                  <a:lnTo>
                    <a:pt x="8670" y="1609"/>
                  </a:lnTo>
                  <a:lnTo>
                    <a:pt x="8273" y="4742"/>
                  </a:lnTo>
                  <a:lnTo>
                    <a:pt x="0" y="2953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A1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1" name="Freeform 957"/>
            <p:cNvSpPr>
              <a:spLocks/>
            </p:cNvSpPr>
            <p:nvPr/>
          </p:nvSpPr>
          <p:spPr bwMode="auto">
            <a:xfrm>
              <a:off x="4529" y="2413"/>
              <a:ext cx="173" cy="116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8670" y="1609"/>
                </a:cxn>
                <a:cxn ang="0">
                  <a:pos x="8273" y="4742"/>
                </a:cxn>
                <a:cxn ang="0">
                  <a:pos x="0" y="2953"/>
                </a:cxn>
                <a:cxn ang="0">
                  <a:pos x="398" y="0"/>
                </a:cxn>
              </a:cxnLst>
              <a:rect l="0" t="0" r="r" b="b"/>
              <a:pathLst>
                <a:path w="8670" h="4742">
                  <a:moveTo>
                    <a:pt x="398" y="0"/>
                  </a:moveTo>
                  <a:lnTo>
                    <a:pt x="8670" y="1609"/>
                  </a:lnTo>
                  <a:lnTo>
                    <a:pt x="8273" y="4742"/>
                  </a:lnTo>
                  <a:lnTo>
                    <a:pt x="0" y="2953"/>
                  </a:lnTo>
                  <a:lnTo>
                    <a:pt x="398" y="0"/>
                  </a:lnTo>
                </a:path>
              </a:pathLst>
            </a:custGeom>
            <a:noFill/>
            <a:ln w="0">
              <a:solidFill>
                <a:srgbClr val="00A1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2" name="Freeform 958"/>
            <p:cNvSpPr>
              <a:spLocks/>
            </p:cNvSpPr>
            <p:nvPr/>
          </p:nvSpPr>
          <p:spPr bwMode="auto">
            <a:xfrm>
              <a:off x="4438" y="2561"/>
              <a:ext cx="20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473" y="0"/>
                </a:cxn>
                <a:cxn ang="0">
                  <a:pos x="993" y="115"/>
                </a:cxn>
                <a:cxn ang="0">
                  <a:pos x="586" y="561"/>
                </a:cxn>
                <a:cxn ang="0">
                  <a:pos x="0" y="415"/>
                </a:cxn>
              </a:cxnLst>
              <a:rect l="0" t="0" r="r" b="b"/>
              <a:pathLst>
                <a:path w="993" h="561">
                  <a:moveTo>
                    <a:pt x="0" y="415"/>
                  </a:moveTo>
                  <a:lnTo>
                    <a:pt x="473" y="0"/>
                  </a:lnTo>
                  <a:lnTo>
                    <a:pt x="993" y="115"/>
                  </a:lnTo>
                  <a:lnTo>
                    <a:pt x="586" y="56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3" name="Freeform 959"/>
            <p:cNvSpPr>
              <a:spLocks/>
            </p:cNvSpPr>
            <p:nvPr/>
          </p:nvSpPr>
          <p:spPr bwMode="auto">
            <a:xfrm>
              <a:off x="4438" y="2561"/>
              <a:ext cx="20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473" y="0"/>
                </a:cxn>
                <a:cxn ang="0">
                  <a:pos x="993" y="115"/>
                </a:cxn>
                <a:cxn ang="0">
                  <a:pos x="586" y="561"/>
                </a:cxn>
                <a:cxn ang="0">
                  <a:pos x="0" y="415"/>
                </a:cxn>
              </a:cxnLst>
              <a:rect l="0" t="0" r="r" b="b"/>
              <a:pathLst>
                <a:path w="993" h="561">
                  <a:moveTo>
                    <a:pt x="0" y="415"/>
                  </a:moveTo>
                  <a:lnTo>
                    <a:pt x="473" y="0"/>
                  </a:lnTo>
                  <a:lnTo>
                    <a:pt x="993" y="115"/>
                  </a:lnTo>
                  <a:lnTo>
                    <a:pt x="586" y="561"/>
                  </a:lnTo>
                  <a:lnTo>
                    <a:pt x="0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4" name="Freeform 960"/>
            <p:cNvSpPr>
              <a:spLocks/>
            </p:cNvSpPr>
            <p:nvPr/>
          </p:nvSpPr>
          <p:spPr bwMode="auto">
            <a:xfrm>
              <a:off x="4428" y="2573"/>
              <a:ext cx="23" cy="1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1185" y="177"/>
                </a:cxn>
                <a:cxn ang="0">
                  <a:pos x="822" y="608"/>
                </a:cxn>
                <a:cxn ang="0">
                  <a:pos x="0" y="399"/>
                </a:cxn>
                <a:cxn ang="0">
                  <a:pos x="458" y="0"/>
                </a:cxn>
              </a:cxnLst>
              <a:rect l="0" t="0" r="r" b="b"/>
              <a:pathLst>
                <a:path w="1185" h="608">
                  <a:moveTo>
                    <a:pt x="458" y="0"/>
                  </a:moveTo>
                  <a:lnTo>
                    <a:pt x="1185" y="177"/>
                  </a:lnTo>
                  <a:lnTo>
                    <a:pt x="822" y="608"/>
                  </a:lnTo>
                  <a:lnTo>
                    <a:pt x="0" y="3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5" name="Freeform 961"/>
            <p:cNvSpPr>
              <a:spLocks/>
            </p:cNvSpPr>
            <p:nvPr/>
          </p:nvSpPr>
          <p:spPr bwMode="auto">
            <a:xfrm>
              <a:off x="4428" y="2573"/>
              <a:ext cx="23" cy="1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1185" y="177"/>
                </a:cxn>
                <a:cxn ang="0">
                  <a:pos x="822" y="608"/>
                </a:cxn>
                <a:cxn ang="0">
                  <a:pos x="0" y="399"/>
                </a:cxn>
                <a:cxn ang="0">
                  <a:pos x="458" y="0"/>
                </a:cxn>
              </a:cxnLst>
              <a:rect l="0" t="0" r="r" b="b"/>
              <a:pathLst>
                <a:path w="1185" h="608">
                  <a:moveTo>
                    <a:pt x="458" y="0"/>
                  </a:moveTo>
                  <a:lnTo>
                    <a:pt x="1185" y="177"/>
                  </a:lnTo>
                  <a:lnTo>
                    <a:pt x="822" y="608"/>
                  </a:lnTo>
                  <a:lnTo>
                    <a:pt x="0" y="399"/>
                  </a:lnTo>
                  <a:lnTo>
                    <a:pt x="4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6" name="Freeform 962"/>
            <p:cNvSpPr>
              <a:spLocks/>
            </p:cNvSpPr>
            <p:nvPr/>
          </p:nvSpPr>
          <p:spPr bwMode="auto">
            <a:xfrm>
              <a:off x="4417" y="2585"/>
              <a:ext cx="31" cy="17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1530" y="257"/>
                </a:cxn>
                <a:cxn ang="0">
                  <a:pos x="1185" y="686"/>
                </a:cxn>
                <a:cxn ang="0">
                  <a:pos x="0" y="401"/>
                </a:cxn>
                <a:cxn ang="0">
                  <a:pos x="441" y="0"/>
                </a:cxn>
              </a:cxnLst>
              <a:rect l="0" t="0" r="r" b="b"/>
              <a:pathLst>
                <a:path w="1530" h="686">
                  <a:moveTo>
                    <a:pt x="441" y="0"/>
                  </a:moveTo>
                  <a:lnTo>
                    <a:pt x="1530" y="257"/>
                  </a:lnTo>
                  <a:lnTo>
                    <a:pt x="1185" y="686"/>
                  </a:lnTo>
                  <a:lnTo>
                    <a:pt x="0" y="401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7" name="Freeform 963"/>
            <p:cNvSpPr>
              <a:spLocks/>
            </p:cNvSpPr>
            <p:nvPr/>
          </p:nvSpPr>
          <p:spPr bwMode="auto">
            <a:xfrm>
              <a:off x="4417" y="2585"/>
              <a:ext cx="31" cy="17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1530" y="257"/>
                </a:cxn>
                <a:cxn ang="0">
                  <a:pos x="1185" y="686"/>
                </a:cxn>
                <a:cxn ang="0">
                  <a:pos x="0" y="401"/>
                </a:cxn>
                <a:cxn ang="0">
                  <a:pos x="441" y="0"/>
                </a:cxn>
              </a:cxnLst>
              <a:rect l="0" t="0" r="r" b="b"/>
              <a:pathLst>
                <a:path w="1530" h="686">
                  <a:moveTo>
                    <a:pt x="441" y="0"/>
                  </a:moveTo>
                  <a:lnTo>
                    <a:pt x="1530" y="257"/>
                  </a:lnTo>
                  <a:lnTo>
                    <a:pt x="1185" y="686"/>
                  </a:lnTo>
                  <a:lnTo>
                    <a:pt x="0" y="401"/>
                  </a:lnTo>
                  <a:lnTo>
                    <a:pt x="4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8" name="Freeform 964"/>
            <p:cNvSpPr>
              <a:spLocks/>
            </p:cNvSpPr>
            <p:nvPr/>
          </p:nvSpPr>
          <p:spPr bwMode="auto">
            <a:xfrm>
              <a:off x="4405" y="2596"/>
              <a:ext cx="24" cy="1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1184" y="177"/>
                </a:cxn>
                <a:cxn ang="0">
                  <a:pos x="725" y="610"/>
                </a:cxn>
                <a:cxn ang="0">
                  <a:pos x="0" y="400"/>
                </a:cxn>
                <a:cxn ang="0">
                  <a:pos x="503" y="0"/>
                </a:cxn>
              </a:cxnLst>
              <a:rect l="0" t="0" r="r" b="b"/>
              <a:pathLst>
                <a:path w="1184" h="610">
                  <a:moveTo>
                    <a:pt x="503" y="0"/>
                  </a:moveTo>
                  <a:lnTo>
                    <a:pt x="1184" y="177"/>
                  </a:lnTo>
                  <a:lnTo>
                    <a:pt x="725" y="610"/>
                  </a:lnTo>
                  <a:lnTo>
                    <a:pt x="0" y="4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9" name="Freeform 965"/>
            <p:cNvSpPr>
              <a:spLocks/>
            </p:cNvSpPr>
            <p:nvPr/>
          </p:nvSpPr>
          <p:spPr bwMode="auto">
            <a:xfrm>
              <a:off x="4405" y="2596"/>
              <a:ext cx="24" cy="1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1184" y="177"/>
                </a:cxn>
                <a:cxn ang="0">
                  <a:pos x="725" y="610"/>
                </a:cxn>
                <a:cxn ang="0">
                  <a:pos x="0" y="400"/>
                </a:cxn>
                <a:cxn ang="0">
                  <a:pos x="503" y="0"/>
                </a:cxn>
              </a:cxnLst>
              <a:rect l="0" t="0" r="r" b="b"/>
              <a:pathLst>
                <a:path w="1184" h="610">
                  <a:moveTo>
                    <a:pt x="503" y="0"/>
                  </a:moveTo>
                  <a:lnTo>
                    <a:pt x="1184" y="177"/>
                  </a:lnTo>
                  <a:lnTo>
                    <a:pt x="725" y="610"/>
                  </a:lnTo>
                  <a:lnTo>
                    <a:pt x="0" y="400"/>
                  </a:lnTo>
                  <a:lnTo>
                    <a:pt x="5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0" name="Freeform 966"/>
            <p:cNvSpPr>
              <a:spLocks/>
            </p:cNvSpPr>
            <p:nvPr/>
          </p:nvSpPr>
          <p:spPr bwMode="auto">
            <a:xfrm>
              <a:off x="4393" y="2607"/>
              <a:ext cx="23" cy="14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1150" y="161"/>
                </a:cxn>
                <a:cxn ang="0">
                  <a:pos x="647" y="575"/>
                </a:cxn>
                <a:cxn ang="0">
                  <a:pos x="0" y="428"/>
                </a:cxn>
                <a:cxn ang="0">
                  <a:pos x="520" y="0"/>
                </a:cxn>
              </a:cxnLst>
              <a:rect l="0" t="0" r="r" b="b"/>
              <a:pathLst>
                <a:path w="1150" h="575">
                  <a:moveTo>
                    <a:pt x="520" y="0"/>
                  </a:moveTo>
                  <a:lnTo>
                    <a:pt x="1150" y="161"/>
                  </a:lnTo>
                  <a:lnTo>
                    <a:pt x="647" y="575"/>
                  </a:lnTo>
                  <a:lnTo>
                    <a:pt x="0" y="42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1" name="Freeform 967"/>
            <p:cNvSpPr>
              <a:spLocks/>
            </p:cNvSpPr>
            <p:nvPr/>
          </p:nvSpPr>
          <p:spPr bwMode="auto">
            <a:xfrm>
              <a:off x="4393" y="2607"/>
              <a:ext cx="23" cy="14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1150" y="161"/>
                </a:cxn>
                <a:cxn ang="0">
                  <a:pos x="647" y="575"/>
                </a:cxn>
                <a:cxn ang="0">
                  <a:pos x="0" y="428"/>
                </a:cxn>
                <a:cxn ang="0">
                  <a:pos x="520" y="0"/>
                </a:cxn>
              </a:cxnLst>
              <a:rect l="0" t="0" r="r" b="b"/>
              <a:pathLst>
                <a:path w="1150" h="575">
                  <a:moveTo>
                    <a:pt x="520" y="0"/>
                  </a:moveTo>
                  <a:lnTo>
                    <a:pt x="1150" y="161"/>
                  </a:lnTo>
                  <a:lnTo>
                    <a:pt x="647" y="575"/>
                  </a:lnTo>
                  <a:lnTo>
                    <a:pt x="0" y="428"/>
                  </a:lnTo>
                  <a:lnTo>
                    <a:pt x="5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2" name="Freeform 968"/>
            <p:cNvSpPr>
              <a:spLocks/>
            </p:cNvSpPr>
            <p:nvPr/>
          </p:nvSpPr>
          <p:spPr bwMode="auto">
            <a:xfrm>
              <a:off x="4409" y="2612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503" y="0"/>
                </a:cxn>
                <a:cxn ang="0">
                  <a:pos x="1163" y="174"/>
                </a:cxn>
                <a:cxn ang="0">
                  <a:pos x="752" y="606"/>
                </a:cxn>
                <a:cxn ang="0">
                  <a:pos x="0" y="414"/>
                </a:cxn>
              </a:cxnLst>
              <a:rect l="0" t="0" r="r" b="b"/>
              <a:pathLst>
                <a:path w="1163" h="606">
                  <a:moveTo>
                    <a:pt x="0" y="414"/>
                  </a:moveTo>
                  <a:lnTo>
                    <a:pt x="503" y="0"/>
                  </a:lnTo>
                  <a:lnTo>
                    <a:pt x="1163" y="174"/>
                  </a:lnTo>
                  <a:lnTo>
                    <a:pt x="752" y="60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3" name="Freeform 969"/>
            <p:cNvSpPr>
              <a:spLocks/>
            </p:cNvSpPr>
            <p:nvPr/>
          </p:nvSpPr>
          <p:spPr bwMode="auto">
            <a:xfrm>
              <a:off x="4409" y="2612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503" y="0"/>
                </a:cxn>
                <a:cxn ang="0">
                  <a:pos x="1163" y="174"/>
                </a:cxn>
                <a:cxn ang="0">
                  <a:pos x="752" y="606"/>
                </a:cxn>
                <a:cxn ang="0">
                  <a:pos x="0" y="414"/>
                </a:cxn>
              </a:cxnLst>
              <a:rect l="0" t="0" r="r" b="b"/>
              <a:pathLst>
                <a:path w="1163" h="606">
                  <a:moveTo>
                    <a:pt x="0" y="414"/>
                  </a:moveTo>
                  <a:lnTo>
                    <a:pt x="503" y="0"/>
                  </a:lnTo>
                  <a:lnTo>
                    <a:pt x="1163" y="174"/>
                  </a:lnTo>
                  <a:lnTo>
                    <a:pt x="752" y="606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4" name="Freeform 970"/>
            <p:cNvSpPr>
              <a:spLocks/>
            </p:cNvSpPr>
            <p:nvPr/>
          </p:nvSpPr>
          <p:spPr bwMode="auto">
            <a:xfrm>
              <a:off x="4423" y="2602"/>
              <a:ext cx="23" cy="14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1150" y="178"/>
                </a:cxn>
                <a:cxn ang="0">
                  <a:pos x="773" y="606"/>
                </a:cxn>
                <a:cxn ang="0">
                  <a:pos x="0" y="414"/>
                </a:cxn>
                <a:cxn ang="0">
                  <a:pos x="410" y="0"/>
                </a:cxn>
              </a:cxnLst>
              <a:rect l="0" t="0" r="r" b="b"/>
              <a:pathLst>
                <a:path w="1150" h="606">
                  <a:moveTo>
                    <a:pt x="410" y="0"/>
                  </a:moveTo>
                  <a:lnTo>
                    <a:pt x="1150" y="178"/>
                  </a:lnTo>
                  <a:lnTo>
                    <a:pt x="773" y="606"/>
                  </a:lnTo>
                  <a:lnTo>
                    <a:pt x="0" y="414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5" name="Freeform 971"/>
            <p:cNvSpPr>
              <a:spLocks/>
            </p:cNvSpPr>
            <p:nvPr/>
          </p:nvSpPr>
          <p:spPr bwMode="auto">
            <a:xfrm>
              <a:off x="4423" y="2602"/>
              <a:ext cx="23" cy="14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1150" y="178"/>
                </a:cxn>
                <a:cxn ang="0">
                  <a:pos x="773" y="606"/>
                </a:cxn>
                <a:cxn ang="0">
                  <a:pos x="0" y="414"/>
                </a:cxn>
                <a:cxn ang="0">
                  <a:pos x="410" y="0"/>
                </a:cxn>
              </a:cxnLst>
              <a:rect l="0" t="0" r="r" b="b"/>
              <a:pathLst>
                <a:path w="1150" h="606">
                  <a:moveTo>
                    <a:pt x="410" y="0"/>
                  </a:moveTo>
                  <a:lnTo>
                    <a:pt x="1150" y="178"/>
                  </a:lnTo>
                  <a:lnTo>
                    <a:pt x="773" y="606"/>
                  </a:lnTo>
                  <a:lnTo>
                    <a:pt x="0" y="414"/>
                  </a:lnTo>
                  <a:lnTo>
                    <a:pt x="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6" name="Freeform 972"/>
            <p:cNvSpPr>
              <a:spLocks/>
            </p:cNvSpPr>
            <p:nvPr/>
          </p:nvSpPr>
          <p:spPr bwMode="auto">
            <a:xfrm>
              <a:off x="4426" y="2617"/>
              <a:ext cx="24" cy="15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1168" y="192"/>
                </a:cxn>
                <a:cxn ang="0">
                  <a:pos x="744" y="606"/>
                </a:cxn>
                <a:cxn ang="0">
                  <a:pos x="0" y="432"/>
                </a:cxn>
                <a:cxn ang="0">
                  <a:pos x="394" y="0"/>
                </a:cxn>
              </a:cxnLst>
              <a:rect l="0" t="0" r="r" b="b"/>
              <a:pathLst>
                <a:path w="1168" h="606">
                  <a:moveTo>
                    <a:pt x="394" y="0"/>
                  </a:moveTo>
                  <a:lnTo>
                    <a:pt x="1168" y="192"/>
                  </a:lnTo>
                  <a:lnTo>
                    <a:pt x="744" y="606"/>
                  </a:lnTo>
                  <a:lnTo>
                    <a:pt x="0" y="432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7" name="Freeform 973"/>
            <p:cNvSpPr>
              <a:spLocks/>
            </p:cNvSpPr>
            <p:nvPr/>
          </p:nvSpPr>
          <p:spPr bwMode="auto">
            <a:xfrm>
              <a:off x="4426" y="2617"/>
              <a:ext cx="24" cy="15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1168" y="192"/>
                </a:cxn>
                <a:cxn ang="0">
                  <a:pos x="744" y="606"/>
                </a:cxn>
                <a:cxn ang="0">
                  <a:pos x="0" y="432"/>
                </a:cxn>
                <a:cxn ang="0">
                  <a:pos x="394" y="0"/>
                </a:cxn>
              </a:cxnLst>
              <a:rect l="0" t="0" r="r" b="b"/>
              <a:pathLst>
                <a:path w="1168" h="606">
                  <a:moveTo>
                    <a:pt x="394" y="0"/>
                  </a:moveTo>
                  <a:lnTo>
                    <a:pt x="1168" y="192"/>
                  </a:lnTo>
                  <a:lnTo>
                    <a:pt x="744" y="606"/>
                  </a:lnTo>
                  <a:lnTo>
                    <a:pt x="0" y="432"/>
                  </a:lnTo>
                  <a:lnTo>
                    <a:pt x="3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8" name="Freeform 974"/>
            <p:cNvSpPr>
              <a:spLocks/>
            </p:cNvSpPr>
            <p:nvPr/>
          </p:nvSpPr>
          <p:spPr bwMode="auto">
            <a:xfrm>
              <a:off x="4444" y="2623"/>
              <a:ext cx="24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472" y="0"/>
                </a:cxn>
                <a:cxn ang="0">
                  <a:pos x="1197" y="188"/>
                </a:cxn>
                <a:cxn ang="0">
                  <a:pos x="773" y="619"/>
                </a:cxn>
                <a:cxn ang="0">
                  <a:pos x="0" y="428"/>
                </a:cxn>
              </a:cxnLst>
              <a:rect l="0" t="0" r="r" b="b"/>
              <a:pathLst>
                <a:path w="1197" h="619">
                  <a:moveTo>
                    <a:pt x="0" y="428"/>
                  </a:moveTo>
                  <a:lnTo>
                    <a:pt x="472" y="0"/>
                  </a:lnTo>
                  <a:lnTo>
                    <a:pt x="1197" y="188"/>
                  </a:lnTo>
                  <a:lnTo>
                    <a:pt x="773" y="61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9" name="Freeform 975"/>
            <p:cNvSpPr>
              <a:spLocks/>
            </p:cNvSpPr>
            <p:nvPr/>
          </p:nvSpPr>
          <p:spPr bwMode="auto">
            <a:xfrm>
              <a:off x="4444" y="2623"/>
              <a:ext cx="24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472" y="0"/>
                </a:cxn>
                <a:cxn ang="0">
                  <a:pos x="1197" y="188"/>
                </a:cxn>
                <a:cxn ang="0">
                  <a:pos x="773" y="619"/>
                </a:cxn>
                <a:cxn ang="0">
                  <a:pos x="0" y="428"/>
                </a:cxn>
              </a:cxnLst>
              <a:rect l="0" t="0" r="r" b="b"/>
              <a:pathLst>
                <a:path w="1197" h="619">
                  <a:moveTo>
                    <a:pt x="0" y="428"/>
                  </a:moveTo>
                  <a:lnTo>
                    <a:pt x="472" y="0"/>
                  </a:lnTo>
                  <a:lnTo>
                    <a:pt x="1197" y="188"/>
                  </a:lnTo>
                  <a:lnTo>
                    <a:pt x="773" y="619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0" name="Freeform 976"/>
            <p:cNvSpPr>
              <a:spLocks/>
            </p:cNvSpPr>
            <p:nvPr/>
          </p:nvSpPr>
          <p:spPr bwMode="auto">
            <a:xfrm>
              <a:off x="4461" y="2628"/>
              <a:ext cx="119" cy="44"/>
            </a:xfrm>
            <a:custGeom>
              <a:avLst/>
              <a:gdLst/>
              <a:ahLst/>
              <a:cxnLst>
                <a:cxn ang="0">
                  <a:pos x="5907" y="1389"/>
                </a:cxn>
                <a:cxn ang="0">
                  <a:pos x="458" y="0"/>
                </a:cxn>
                <a:cxn ang="0">
                  <a:pos x="0" y="414"/>
                </a:cxn>
                <a:cxn ang="0">
                  <a:pos x="5558" y="1800"/>
                </a:cxn>
                <a:cxn ang="0">
                  <a:pos x="5907" y="1389"/>
                </a:cxn>
              </a:cxnLst>
              <a:rect l="0" t="0" r="r" b="b"/>
              <a:pathLst>
                <a:path w="5907" h="1800">
                  <a:moveTo>
                    <a:pt x="5907" y="1389"/>
                  </a:moveTo>
                  <a:lnTo>
                    <a:pt x="458" y="0"/>
                  </a:lnTo>
                  <a:lnTo>
                    <a:pt x="0" y="414"/>
                  </a:lnTo>
                  <a:lnTo>
                    <a:pt x="5558" y="1800"/>
                  </a:lnTo>
                  <a:lnTo>
                    <a:pt x="5907" y="138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1" name="Freeform 977"/>
            <p:cNvSpPr>
              <a:spLocks/>
            </p:cNvSpPr>
            <p:nvPr/>
          </p:nvSpPr>
          <p:spPr bwMode="auto">
            <a:xfrm>
              <a:off x="4461" y="2628"/>
              <a:ext cx="119" cy="44"/>
            </a:xfrm>
            <a:custGeom>
              <a:avLst/>
              <a:gdLst/>
              <a:ahLst/>
              <a:cxnLst>
                <a:cxn ang="0">
                  <a:pos x="5907" y="1389"/>
                </a:cxn>
                <a:cxn ang="0">
                  <a:pos x="458" y="0"/>
                </a:cxn>
                <a:cxn ang="0">
                  <a:pos x="0" y="414"/>
                </a:cxn>
                <a:cxn ang="0">
                  <a:pos x="5558" y="1800"/>
                </a:cxn>
                <a:cxn ang="0">
                  <a:pos x="5907" y="1389"/>
                </a:cxn>
              </a:cxnLst>
              <a:rect l="0" t="0" r="r" b="b"/>
              <a:pathLst>
                <a:path w="5907" h="1800">
                  <a:moveTo>
                    <a:pt x="5907" y="1389"/>
                  </a:moveTo>
                  <a:lnTo>
                    <a:pt x="458" y="0"/>
                  </a:lnTo>
                  <a:lnTo>
                    <a:pt x="0" y="414"/>
                  </a:lnTo>
                  <a:lnTo>
                    <a:pt x="5558" y="1800"/>
                  </a:lnTo>
                  <a:lnTo>
                    <a:pt x="5907" y="13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2" name="Freeform 978"/>
            <p:cNvSpPr>
              <a:spLocks/>
            </p:cNvSpPr>
            <p:nvPr/>
          </p:nvSpPr>
          <p:spPr bwMode="auto">
            <a:xfrm>
              <a:off x="4460" y="2612"/>
              <a:ext cx="20" cy="16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77" y="0"/>
                </a:cxn>
                <a:cxn ang="0">
                  <a:pos x="1023" y="161"/>
                </a:cxn>
                <a:cxn ang="0">
                  <a:pos x="691" y="624"/>
                </a:cxn>
                <a:cxn ang="0">
                  <a:pos x="0" y="433"/>
                </a:cxn>
              </a:cxnLst>
              <a:rect l="0" t="0" r="r" b="b"/>
              <a:pathLst>
                <a:path w="1023" h="624">
                  <a:moveTo>
                    <a:pt x="0" y="433"/>
                  </a:moveTo>
                  <a:lnTo>
                    <a:pt x="377" y="0"/>
                  </a:lnTo>
                  <a:lnTo>
                    <a:pt x="1023" y="161"/>
                  </a:lnTo>
                  <a:lnTo>
                    <a:pt x="691" y="624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3" name="Freeform 979"/>
            <p:cNvSpPr>
              <a:spLocks/>
            </p:cNvSpPr>
            <p:nvPr/>
          </p:nvSpPr>
          <p:spPr bwMode="auto">
            <a:xfrm>
              <a:off x="4460" y="2612"/>
              <a:ext cx="20" cy="16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77" y="0"/>
                </a:cxn>
                <a:cxn ang="0">
                  <a:pos x="1023" y="161"/>
                </a:cxn>
                <a:cxn ang="0">
                  <a:pos x="691" y="624"/>
                </a:cxn>
                <a:cxn ang="0">
                  <a:pos x="0" y="433"/>
                </a:cxn>
              </a:cxnLst>
              <a:rect l="0" t="0" r="r" b="b"/>
              <a:pathLst>
                <a:path w="1023" h="624">
                  <a:moveTo>
                    <a:pt x="0" y="433"/>
                  </a:moveTo>
                  <a:lnTo>
                    <a:pt x="377" y="0"/>
                  </a:lnTo>
                  <a:lnTo>
                    <a:pt x="1023" y="161"/>
                  </a:lnTo>
                  <a:lnTo>
                    <a:pt x="691" y="624"/>
                  </a:lnTo>
                  <a:lnTo>
                    <a:pt x="0" y="4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4" name="Freeform 980"/>
            <p:cNvSpPr>
              <a:spLocks/>
            </p:cNvSpPr>
            <p:nvPr/>
          </p:nvSpPr>
          <p:spPr bwMode="auto">
            <a:xfrm>
              <a:off x="4464" y="2598"/>
              <a:ext cx="21" cy="16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301" y="0"/>
                </a:cxn>
                <a:cxn ang="0">
                  <a:pos x="1040" y="177"/>
                </a:cxn>
                <a:cxn ang="0">
                  <a:pos x="743" y="622"/>
                </a:cxn>
                <a:cxn ang="0">
                  <a:pos x="0" y="417"/>
                </a:cxn>
              </a:cxnLst>
              <a:rect l="0" t="0" r="r" b="b"/>
              <a:pathLst>
                <a:path w="1040" h="622">
                  <a:moveTo>
                    <a:pt x="0" y="417"/>
                  </a:moveTo>
                  <a:lnTo>
                    <a:pt x="301" y="0"/>
                  </a:lnTo>
                  <a:lnTo>
                    <a:pt x="1040" y="177"/>
                  </a:lnTo>
                  <a:lnTo>
                    <a:pt x="743" y="622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5" name="Freeform 981"/>
            <p:cNvSpPr>
              <a:spLocks/>
            </p:cNvSpPr>
            <p:nvPr/>
          </p:nvSpPr>
          <p:spPr bwMode="auto">
            <a:xfrm>
              <a:off x="4464" y="2598"/>
              <a:ext cx="21" cy="16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301" y="0"/>
                </a:cxn>
                <a:cxn ang="0">
                  <a:pos x="1040" y="177"/>
                </a:cxn>
                <a:cxn ang="0">
                  <a:pos x="743" y="622"/>
                </a:cxn>
                <a:cxn ang="0">
                  <a:pos x="0" y="417"/>
                </a:cxn>
              </a:cxnLst>
              <a:rect l="0" t="0" r="r" b="b"/>
              <a:pathLst>
                <a:path w="1040" h="622">
                  <a:moveTo>
                    <a:pt x="0" y="417"/>
                  </a:moveTo>
                  <a:lnTo>
                    <a:pt x="301" y="0"/>
                  </a:lnTo>
                  <a:lnTo>
                    <a:pt x="1040" y="177"/>
                  </a:lnTo>
                  <a:lnTo>
                    <a:pt x="743" y="622"/>
                  </a:lnTo>
                  <a:lnTo>
                    <a:pt x="0" y="4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6" name="Freeform 982"/>
            <p:cNvSpPr>
              <a:spLocks/>
            </p:cNvSpPr>
            <p:nvPr/>
          </p:nvSpPr>
          <p:spPr bwMode="auto">
            <a:xfrm>
              <a:off x="4468" y="258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5" y="0"/>
                </a:cxn>
                <a:cxn ang="0">
                  <a:pos x="1072" y="174"/>
                </a:cxn>
                <a:cxn ang="0">
                  <a:pos x="756" y="606"/>
                </a:cxn>
                <a:cxn ang="0">
                  <a:pos x="0" y="431"/>
                </a:cxn>
              </a:cxnLst>
              <a:rect l="0" t="0" r="r" b="b"/>
              <a:pathLst>
                <a:path w="1072" h="606">
                  <a:moveTo>
                    <a:pt x="0" y="431"/>
                  </a:moveTo>
                  <a:lnTo>
                    <a:pt x="345" y="0"/>
                  </a:lnTo>
                  <a:lnTo>
                    <a:pt x="1072" y="174"/>
                  </a:lnTo>
                  <a:lnTo>
                    <a:pt x="756" y="606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7" name="Freeform 983"/>
            <p:cNvSpPr>
              <a:spLocks/>
            </p:cNvSpPr>
            <p:nvPr/>
          </p:nvSpPr>
          <p:spPr bwMode="auto">
            <a:xfrm>
              <a:off x="4468" y="258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5" y="0"/>
                </a:cxn>
                <a:cxn ang="0">
                  <a:pos x="1072" y="174"/>
                </a:cxn>
                <a:cxn ang="0">
                  <a:pos x="756" y="606"/>
                </a:cxn>
                <a:cxn ang="0">
                  <a:pos x="0" y="431"/>
                </a:cxn>
              </a:cxnLst>
              <a:rect l="0" t="0" r="r" b="b"/>
              <a:pathLst>
                <a:path w="1072" h="606">
                  <a:moveTo>
                    <a:pt x="0" y="431"/>
                  </a:moveTo>
                  <a:lnTo>
                    <a:pt x="345" y="0"/>
                  </a:lnTo>
                  <a:lnTo>
                    <a:pt x="1072" y="174"/>
                  </a:lnTo>
                  <a:lnTo>
                    <a:pt x="756" y="606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8" name="Freeform 984"/>
            <p:cNvSpPr>
              <a:spLocks/>
            </p:cNvSpPr>
            <p:nvPr/>
          </p:nvSpPr>
          <p:spPr bwMode="auto">
            <a:xfrm>
              <a:off x="4472" y="2571"/>
              <a:ext cx="21" cy="15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363" y="0"/>
                </a:cxn>
                <a:cxn ang="0">
                  <a:pos x="1058" y="160"/>
                </a:cxn>
                <a:cxn ang="0">
                  <a:pos x="725" y="622"/>
                </a:cxn>
                <a:cxn ang="0">
                  <a:pos x="0" y="462"/>
                </a:cxn>
              </a:cxnLst>
              <a:rect l="0" t="0" r="r" b="b"/>
              <a:pathLst>
                <a:path w="1058" h="622">
                  <a:moveTo>
                    <a:pt x="0" y="462"/>
                  </a:moveTo>
                  <a:lnTo>
                    <a:pt x="363" y="0"/>
                  </a:lnTo>
                  <a:lnTo>
                    <a:pt x="1058" y="160"/>
                  </a:lnTo>
                  <a:lnTo>
                    <a:pt x="725" y="62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9" name="Freeform 985"/>
            <p:cNvSpPr>
              <a:spLocks/>
            </p:cNvSpPr>
            <p:nvPr/>
          </p:nvSpPr>
          <p:spPr bwMode="auto">
            <a:xfrm>
              <a:off x="4472" y="2571"/>
              <a:ext cx="21" cy="15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363" y="0"/>
                </a:cxn>
                <a:cxn ang="0">
                  <a:pos x="1058" y="160"/>
                </a:cxn>
                <a:cxn ang="0">
                  <a:pos x="725" y="622"/>
                </a:cxn>
                <a:cxn ang="0">
                  <a:pos x="0" y="462"/>
                </a:cxn>
              </a:cxnLst>
              <a:rect l="0" t="0" r="r" b="b"/>
              <a:pathLst>
                <a:path w="1058" h="622">
                  <a:moveTo>
                    <a:pt x="0" y="462"/>
                  </a:moveTo>
                  <a:lnTo>
                    <a:pt x="363" y="0"/>
                  </a:lnTo>
                  <a:lnTo>
                    <a:pt x="1058" y="160"/>
                  </a:lnTo>
                  <a:lnTo>
                    <a:pt x="725" y="622"/>
                  </a:lnTo>
                  <a:lnTo>
                    <a:pt x="0" y="4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0" name="Freeform 986"/>
            <p:cNvSpPr>
              <a:spLocks/>
            </p:cNvSpPr>
            <p:nvPr/>
          </p:nvSpPr>
          <p:spPr bwMode="auto">
            <a:xfrm>
              <a:off x="4455" y="2566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11" y="0"/>
                </a:cxn>
                <a:cxn ang="0">
                  <a:pos x="1023" y="160"/>
                </a:cxn>
                <a:cxn ang="0">
                  <a:pos x="660" y="592"/>
                </a:cxn>
                <a:cxn ang="0">
                  <a:pos x="0" y="432"/>
                </a:cxn>
              </a:cxnLst>
              <a:rect l="0" t="0" r="r" b="b"/>
              <a:pathLst>
                <a:path w="1023" h="592">
                  <a:moveTo>
                    <a:pt x="0" y="432"/>
                  </a:moveTo>
                  <a:lnTo>
                    <a:pt x="411" y="0"/>
                  </a:lnTo>
                  <a:lnTo>
                    <a:pt x="1023" y="160"/>
                  </a:lnTo>
                  <a:lnTo>
                    <a:pt x="660" y="59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1" name="Freeform 987"/>
            <p:cNvSpPr>
              <a:spLocks/>
            </p:cNvSpPr>
            <p:nvPr/>
          </p:nvSpPr>
          <p:spPr bwMode="auto">
            <a:xfrm>
              <a:off x="4455" y="2566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11" y="0"/>
                </a:cxn>
                <a:cxn ang="0">
                  <a:pos x="1023" y="160"/>
                </a:cxn>
                <a:cxn ang="0">
                  <a:pos x="660" y="592"/>
                </a:cxn>
                <a:cxn ang="0">
                  <a:pos x="0" y="432"/>
                </a:cxn>
              </a:cxnLst>
              <a:rect l="0" t="0" r="r" b="b"/>
              <a:pathLst>
                <a:path w="1023" h="592">
                  <a:moveTo>
                    <a:pt x="0" y="432"/>
                  </a:moveTo>
                  <a:lnTo>
                    <a:pt x="411" y="0"/>
                  </a:lnTo>
                  <a:lnTo>
                    <a:pt x="1023" y="160"/>
                  </a:lnTo>
                  <a:lnTo>
                    <a:pt x="660" y="592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2" name="Freeform 988"/>
            <p:cNvSpPr>
              <a:spLocks/>
            </p:cNvSpPr>
            <p:nvPr/>
          </p:nvSpPr>
          <p:spPr bwMode="auto">
            <a:xfrm>
              <a:off x="4451" y="2580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6" y="0"/>
                </a:cxn>
                <a:cxn ang="0">
                  <a:pos x="1040" y="156"/>
                </a:cxn>
                <a:cxn ang="0">
                  <a:pos x="691" y="574"/>
                </a:cxn>
                <a:cxn ang="0">
                  <a:pos x="0" y="414"/>
                </a:cxn>
              </a:cxnLst>
              <a:rect l="0" t="0" r="r" b="b"/>
              <a:pathLst>
                <a:path w="1040" h="574">
                  <a:moveTo>
                    <a:pt x="0" y="414"/>
                  </a:moveTo>
                  <a:lnTo>
                    <a:pt x="376" y="0"/>
                  </a:lnTo>
                  <a:lnTo>
                    <a:pt x="1040" y="156"/>
                  </a:lnTo>
                  <a:lnTo>
                    <a:pt x="691" y="57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3" name="Freeform 989"/>
            <p:cNvSpPr>
              <a:spLocks/>
            </p:cNvSpPr>
            <p:nvPr/>
          </p:nvSpPr>
          <p:spPr bwMode="auto">
            <a:xfrm>
              <a:off x="4451" y="2580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6" y="0"/>
                </a:cxn>
                <a:cxn ang="0">
                  <a:pos x="1040" y="156"/>
                </a:cxn>
                <a:cxn ang="0">
                  <a:pos x="691" y="574"/>
                </a:cxn>
                <a:cxn ang="0">
                  <a:pos x="0" y="414"/>
                </a:cxn>
              </a:cxnLst>
              <a:rect l="0" t="0" r="r" b="b"/>
              <a:pathLst>
                <a:path w="1040" h="574">
                  <a:moveTo>
                    <a:pt x="0" y="414"/>
                  </a:moveTo>
                  <a:lnTo>
                    <a:pt x="376" y="0"/>
                  </a:lnTo>
                  <a:lnTo>
                    <a:pt x="1040" y="156"/>
                  </a:lnTo>
                  <a:lnTo>
                    <a:pt x="691" y="574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4" name="Freeform 990"/>
            <p:cNvSpPr>
              <a:spLocks/>
            </p:cNvSpPr>
            <p:nvPr/>
          </p:nvSpPr>
          <p:spPr bwMode="auto">
            <a:xfrm>
              <a:off x="4446" y="2593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3" y="0"/>
                </a:cxn>
                <a:cxn ang="0">
                  <a:pos x="1041" y="160"/>
                </a:cxn>
                <a:cxn ang="0">
                  <a:pos x="681" y="574"/>
                </a:cxn>
                <a:cxn ang="0">
                  <a:pos x="0" y="414"/>
                </a:cxn>
              </a:cxnLst>
              <a:rect l="0" t="0" r="r" b="b"/>
              <a:pathLst>
                <a:path w="1041" h="574">
                  <a:moveTo>
                    <a:pt x="0" y="414"/>
                  </a:moveTo>
                  <a:lnTo>
                    <a:pt x="363" y="0"/>
                  </a:lnTo>
                  <a:lnTo>
                    <a:pt x="1041" y="160"/>
                  </a:lnTo>
                  <a:lnTo>
                    <a:pt x="681" y="57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5" name="Freeform 991"/>
            <p:cNvSpPr>
              <a:spLocks/>
            </p:cNvSpPr>
            <p:nvPr/>
          </p:nvSpPr>
          <p:spPr bwMode="auto">
            <a:xfrm>
              <a:off x="4446" y="2593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3" y="0"/>
                </a:cxn>
                <a:cxn ang="0">
                  <a:pos x="1041" y="160"/>
                </a:cxn>
                <a:cxn ang="0">
                  <a:pos x="681" y="574"/>
                </a:cxn>
                <a:cxn ang="0">
                  <a:pos x="0" y="414"/>
                </a:cxn>
              </a:cxnLst>
              <a:rect l="0" t="0" r="r" b="b"/>
              <a:pathLst>
                <a:path w="1041" h="574">
                  <a:moveTo>
                    <a:pt x="0" y="414"/>
                  </a:moveTo>
                  <a:lnTo>
                    <a:pt x="363" y="0"/>
                  </a:lnTo>
                  <a:lnTo>
                    <a:pt x="1041" y="160"/>
                  </a:lnTo>
                  <a:lnTo>
                    <a:pt x="681" y="574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6" name="Freeform 992"/>
            <p:cNvSpPr>
              <a:spLocks/>
            </p:cNvSpPr>
            <p:nvPr/>
          </p:nvSpPr>
          <p:spPr bwMode="auto">
            <a:xfrm>
              <a:off x="4441" y="2607"/>
              <a:ext cx="21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410" y="0"/>
                </a:cxn>
                <a:cxn ang="0">
                  <a:pos x="1040" y="174"/>
                </a:cxn>
                <a:cxn ang="0">
                  <a:pos x="629" y="606"/>
                </a:cxn>
                <a:cxn ang="0">
                  <a:pos x="0" y="446"/>
                </a:cxn>
              </a:cxnLst>
              <a:rect l="0" t="0" r="r" b="b"/>
              <a:pathLst>
                <a:path w="1040" h="606">
                  <a:moveTo>
                    <a:pt x="0" y="446"/>
                  </a:moveTo>
                  <a:lnTo>
                    <a:pt x="410" y="0"/>
                  </a:lnTo>
                  <a:lnTo>
                    <a:pt x="1040" y="174"/>
                  </a:lnTo>
                  <a:lnTo>
                    <a:pt x="629" y="60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7" name="Freeform 993"/>
            <p:cNvSpPr>
              <a:spLocks/>
            </p:cNvSpPr>
            <p:nvPr/>
          </p:nvSpPr>
          <p:spPr bwMode="auto">
            <a:xfrm>
              <a:off x="4441" y="2607"/>
              <a:ext cx="21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410" y="0"/>
                </a:cxn>
                <a:cxn ang="0">
                  <a:pos x="1040" y="174"/>
                </a:cxn>
                <a:cxn ang="0">
                  <a:pos x="629" y="606"/>
                </a:cxn>
                <a:cxn ang="0">
                  <a:pos x="0" y="446"/>
                </a:cxn>
              </a:cxnLst>
              <a:rect l="0" t="0" r="r" b="b"/>
              <a:pathLst>
                <a:path w="1040" h="606">
                  <a:moveTo>
                    <a:pt x="0" y="446"/>
                  </a:moveTo>
                  <a:lnTo>
                    <a:pt x="410" y="0"/>
                  </a:lnTo>
                  <a:lnTo>
                    <a:pt x="1040" y="174"/>
                  </a:lnTo>
                  <a:lnTo>
                    <a:pt x="629" y="606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8" name="Freeform 994"/>
            <p:cNvSpPr>
              <a:spLocks/>
            </p:cNvSpPr>
            <p:nvPr/>
          </p:nvSpPr>
          <p:spPr bwMode="auto">
            <a:xfrm>
              <a:off x="4477" y="2618"/>
              <a:ext cx="21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32" y="0"/>
                </a:cxn>
                <a:cxn ang="0">
                  <a:pos x="1041" y="174"/>
                </a:cxn>
                <a:cxn ang="0">
                  <a:pos x="757" y="637"/>
                </a:cxn>
                <a:cxn ang="0">
                  <a:pos x="0" y="446"/>
                </a:cxn>
              </a:cxnLst>
              <a:rect l="0" t="0" r="r" b="b"/>
              <a:pathLst>
                <a:path w="1041" h="637">
                  <a:moveTo>
                    <a:pt x="0" y="446"/>
                  </a:moveTo>
                  <a:lnTo>
                    <a:pt x="332" y="0"/>
                  </a:lnTo>
                  <a:lnTo>
                    <a:pt x="1041" y="174"/>
                  </a:lnTo>
                  <a:lnTo>
                    <a:pt x="757" y="63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9" name="Freeform 995"/>
            <p:cNvSpPr>
              <a:spLocks/>
            </p:cNvSpPr>
            <p:nvPr/>
          </p:nvSpPr>
          <p:spPr bwMode="auto">
            <a:xfrm>
              <a:off x="4477" y="2618"/>
              <a:ext cx="21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32" y="0"/>
                </a:cxn>
                <a:cxn ang="0">
                  <a:pos x="1041" y="174"/>
                </a:cxn>
                <a:cxn ang="0">
                  <a:pos x="757" y="637"/>
                </a:cxn>
                <a:cxn ang="0">
                  <a:pos x="0" y="446"/>
                </a:cxn>
              </a:cxnLst>
              <a:rect l="0" t="0" r="r" b="b"/>
              <a:pathLst>
                <a:path w="1041" h="637">
                  <a:moveTo>
                    <a:pt x="0" y="446"/>
                  </a:moveTo>
                  <a:lnTo>
                    <a:pt x="332" y="0"/>
                  </a:lnTo>
                  <a:lnTo>
                    <a:pt x="1041" y="174"/>
                  </a:lnTo>
                  <a:lnTo>
                    <a:pt x="757" y="63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0" name="Freeform 996"/>
            <p:cNvSpPr>
              <a:spLocks/>
            </p:cNvSpPr>
            <p:nvPr/>
          </p:nvSpPr>
          <p:spPr bwMode="auto">
            <a:xfrm>
              <a:off x="4482" y="2604"/>
              <a:ext cx="21" cy="15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47" y="0"/>
                </a:cxn>
                <a:cxn ang="0">
                  <a:pos x="1058" y="160"/>
                </a:cxn>
                <a:cxn ang="0">
                  <a:pos x="757" y="606"/>
                </a:cxn>
                <a:cxn ang="0">
                  <a:pos x="0" y="443"/>
                </a:cxn>
              </a:cxnLst>
              <a:rect l="0" t="0" r="r" b="b"/>
              <a:pathLst>
                <a:path w="1058" h="606">
                  <a:moveTo>
                    <a:pt x="0" y="443"/>
                  </a:moveTo>
                  <a:lnTo>
                    <a:pt x="347" y="0"/>
                  </a:lnTo>
                  <a:lnTo>
                    <a:pt x="1058" y="160"/>
                  </a:lnTo>
                  <a:lnTo>
                    <a:pt x="757" y="606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1" name="Freeform 997"/>
            <p:cNvSpPr>
              <a:spLocks/>
            </p:cNvSpPr>
            <p:nvPr/>
          </p:nvSpPr>
          <p:spPr bwMode="auto">
            <a:xfrm>
              <a:off x="4482" y="2604"/>
              <a:ext cx="21" cy="15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47" y="0"/>
                </a:cxn>
                <a:cxn ang="0">
                  <a:pos x="1058" y="160"/>
                </a:cxn>
                <a:cxn ang="0">
                  <a:pos x="757" y="606"/>
                </a:cxn>
                <a:cxn ang="0">
                  <a:pos x="0" y="443"/>
                </a:cxn>
              </a:cxnLst>
              <a:rect l="0" t="0" r="r" b="b"/>
              <a:pathLst>
                <a:path w="1058" h="606">
                  <a:moveTo>
                    <a:pt x="0" y="443"/>
                  </a:moveTo>
                  <a:lnTo>
                    <a:pt x="347" y="0"/>
                  </a:lnTo>
                  <a:lnTo>
                    <a:pt x="1058" y="160"/>
                  </a:lnTo>
                  <a:lnTo>
                    <a:pt x="757" y="606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2" name="Freeform 998"/>
            <p:cNvSpPr>
              <a:spLocks/>
            </p:cNvSpPr>
            <p:nvPr/>
          </p:nvSpPr>
          <p:spPr bwMode="auto">
            <a:xfrm>
              <a:off x="4486" y="2590"/>
              <a:ext cx="21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19" y="0"/>
                </a:cxn>
                <a:cxn ang="0">
                  <a:pos x="1045" y="161"/>
                </a:cxn>
                <a:cxn ang="0">
                  <a:pos x="761" y="606"/>
                </a:cxn>
                <a:cxn ang="0">
                  <a:pos x="0" y="414"/>
                </a:cxn>
              </a:cxnLst>
              <a:rect l="0" t="0" r="r" b="b"/>
              <a:pathLst>
                <a:path w="1045" h="606">
                  <a:moveTo>
                    <a:pt x="0" y="414"/>
                  </a:moveTo>
                  <a:lnTo>
                    <a:pt x="319" y="0"/>
                  </a:lnTo>
                  <a:lnTo>
                    <a:pt x="1045" y="161"/>
                  </a:lnTo>
                  <a:lnTo>
                    <a:pt x="761" y="60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3" name="Freeform 999"/>
            <p:cNvSpPr>
              <a:spLocks/>
            </p:cNvSpPr>
            <p:nvPr/>
          </p:nvSpPr>
          <p:spPr bwMode="auto">
            <a:xfrm>
              <a:off x="4486" y="2590"/>
              <a:ext cx="21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19" y="0"/>
                </a:cxn>
                <a:cxn ang="0">
                  <a:pos x="1045" y="161"/>
                </a:cxn>
                <a:cxn ang="0">
                  <a:pos x="761" y="606"/>
                </a:cxn>
                <a:cxn ang="0">
                  <a:pos x="0" y="414"/>
                </a:cxn>
              </a:cxnLst>
              <a:rect l="0" t="0" r="r" b="b"/>
              <a:pathLst>
                <a:path w="1045" h="606">
                  <a:moveTo>
                    <a:pt x="0" y="414"/>
                  </a:moveTo>
                  <a:lnTo>
                    <a:pt x="319" y="0"/>
                  </a:lnTo>
                  <a:lnTo>
                    <a:pt x="1045" y="161"/>
                  </a:lnTo>
                  <a:lnTo>
                    <a:pt x="761" y="606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4" name="Freeform 1000"/>
            <p:cNvSpPr>
              <a:spLocks/>
            </p:cNvSpPr>
            <p:nvPr/>
          </p:nvSpPr>
          <p:spPr bwMode="auto">
            <a:xfrm>
              <a:off x="4490" y="2576"/>
              <a:ext cx="21" cy="15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01" y="0"/>
                </a:cxn>
                <a:cxn ang="0">
                  <a:pos x="1009" y="174"/>
                </a:cxn>
                <a:cxn ang="0">
                  <a:pos x="711" y="621"/>
                </a:cxn>
                <a:cxn ang="0">
                  <a:pos x="0" y="459"/>
                </a:cxn>
              </a:cxnLst>
              <a:rect l="0" t="0" r="r" b="b"/>
              <a:pathLst>
                <a:path w="1009" h="621">
                  <a:moveTo>
                    <a:pt x="0" y="459"/>
                  </a:moveTo>
                  <a:lnTo>
                    <a:pt x="301" y="0"/>
                  </a:lnTo>
                  <a:lnTo>
                    <a:pt x="1009" y="174"/>
                  </a:lnTo>
                  <a:lnTo>
                    <a:pt x="711" y="621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5" name="Freeform 1001"/>
            <p:cNvSpPr>
              <a:spLocks/>
            </p:cNvSpPr>
            <p:nvPr/>
          </p:nvSpPr>
          <p:spPr bwMode="auto">
            <a:xfrm>
              <a:off x="4490" y="2576"/>
              <a:ext cx="21" cy="15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01" y="0"/>
                </a:cxn>
                <a:cxn ang="0">
                  <a:pos x="1009" y="174"/>
                </a:cxn>
                <a:cxn ang="0">
                  <a:pos x="711" y="621"/>
                </a:cxn>
                <a:cxn ang="0">
                  <a:pos x="0" y="459"/>
                </a:cxn>
              </a:cxnLst>
              <a:rect l="0" t="0" r="r" b="b"/>
              <a:pathLst>
                <a:path w="1009" h="621">
                  <a:moveTo>
                    <a:pt x="0" y="459"/>
                  </a:moveTo>
                  <a:lnTo>
                    <a:pt x="301" y="0"/>
                  </a:lnTo>
                  <a:lnTo>
                    <a:pt x="1009" y="174"/>
                  </a:lnTo>
                  <a:lnTo>
                    <a:pt x="711" y="621"/>
                  </a:lnTo>
                  <a:lnTo>
                    <a:pt x="0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6" name="Freeform 1002"/>
            <p:cNvSpPr>
              <a:spLocks/>
            </p:cNvSpPr>
            <p:nvPr/>
          </p:nvSpPr>
          <p:spPr bwMode="auto">
            <a:xfrm>
              <a:off x="4496" y="2623"/>
              <a:ext cx="20" cy="16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45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46"/>
                </a:cxn>
              </a:cxnLst>
              <a:rect l="0" t="0" r="r" b="b"/>
              <a:pathLst>
                <a:path w="1040" h="637">
                  <a:moveTo>
                    <a:pt x="0" y="446"/>
                  </a:moveTo>
                  <a:lnTo>
                    <a:pt x="345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7" name="Freeform 1003"/>
            <p:cNvSpPr>
              <a:spLocks/>
            </p:cNvSpPr>
            <p:nvPr/>
          </p:nvSpPr>
          <p:spPr bwMode="auto">
            <a:xfrm>
              <a:off x="4496" y="2623"/>
              <a:ext cx="20" cy="16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45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46"/>
                </a:cxn>
              </a:cxnLst>
              <a:rect l="0" t="0" r="r" b="b"/>
              <a:pathLst>
                <a:path w="1040" h="637">
                  <a:moveTo>
                    <a:pt x="0" y="446"/>
                  </a:moveTo>
                  <a:lnTo>
                    <a:pt x="345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8" name="Freeform 1004"/>
            <p:cNvSpPr>
              <a:spLocks/>
            </p:cNvSpPr>
            <p:nvPr/>
          </p:nvSpPr>
          <p:spPr bwMode="auto">
            <a:xfrm>
              <a:off x="4500" y="2610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94" y="0"/>
                </a:cxn>
                <a:cxn ang="0">
                  <a:pos x="1054" y="142"/>
                </a:cxn>
                <a:cxn ang="0">
                  <a:pos x="739" y="605"/>
                </a:cxn>
                <a:cxn ang="0">
                  <a:pos x="0" y="431"/>
                </a:cxn>
              </a:cxnLst>
              <a:rect l="0" t="0" r="r" b="b"/>
              <a:pathLst>
                <a:path w="1054" h="605">
                  <a:moveTo>
                    <a:pt x="0" y="431"/>
                  </a:moveTo>
                  <a:lnTo>
                    <a:pt x="394" y="0"/>
                  </a:lnTo>
                  <a:lnTo>
                    <a:pt x="1054" y="142"/>
                  </a:lnTo>
                  <a:lnTo>
                    <a:pt x="739" y="6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9" name="Freeform 1005"/>
            <p:cNvSpPr>
              <a:spLocks/>
            </p:cNvSpPr>
            <p:nvPr/>
          </p:nvSpPr>
          <p:spPr bwMode="auto">
            <a:xfrm>
              <a:off x="4500" y="2610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94" y="0"/>
                </a:cxn>
                <a:cxn ang="0">
                  <a:pos x="1054" y="142"/>
                </a:cxn>
                <a:cxn ang="0">
                  <a:pos x="739" y="605"/>
                </a:cxn>
                <a:cxn ang="0">
                  <a:pos x="0" y="431"/>
                </a:cxn>
              </a:cxnLst>
              <a:rect l="0" t="0" r="r" b="b"/>
              <a:pathLst>
                <a:path w="1054" h="605">
                  <a:moveTo>
                    <a:pt x="0" y="431"/>
                  </a:moveTo>
                  <a:lnTo>
                    <a:pt x="394" y="0"/>
                  </a:lnTo>
                  <a:lnTo>
                    <a:pt x="1054" y="142"/>
                  </a:lnTo>
                  <a:lnTo>
                    <a:pt x="739" y="6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0" name="Freeform 1006"/>
            <p:cNvSpPr>
              <a:spLocks/>
            </p:cNvSpPr>
            <p:nvPr/>
          </p:nvSpPr>
          <p:spPr bwMode="auto">
            <a:xfrm>
              <a:off x="4504" y="2596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6" y="0"/>
                </a:cxn>
                <a:cxn ang="0">
                  <a:pos x="1010" y="160"/>
                </a:cxn>
                <a:cxn ang="0">
                  <a:pos x="661" y="575"/>
                </a:cxn>
                <a:cxn ang="0">
                  <a:pos x="0" y="431"/>
                </a:cxn>
              </a:cxnLst>
              <a:rect l="0" t="0" r="r" b="b"/>
              <a:pathLst>
                <a:path w="1010" h="575">
                  <a:moveTo>
                    <a:pt x="0" y="431"/>
                  </a:moveTo>
                  <a:lnTo>
                    <a:pt x="346" y="0"/>
                  </a:lnTo>
                  <a:lnTo>
                    <a:pt x="1010" y="160"/>
                  </a:lnTo>
                  <a:lnTo>
                    <a:pt x="661" y="57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1" name="Freeform 1007"/>
            <p:cNvSpPr>
              <a:spLocks/>
            </p:cNvSpPr>
            <p:nvPr/>
          </p:nvSpPr>
          <p:spPr bwMode="auto">
            <a:xfrm>
              <a:off x="4504" y="2596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6" y="0"/>
                </a:cxn>
                <a:cxn ang="0">
                  <a:pos x="1010" y="160"/>
                </a:cxn>
                <a:cxn ang="0">
                  <a:pos x="661" y="575"/>
                </a:cxn>
                <a:cxn ang="0">
                  <a:pos x="0" y="431"/>
                </a:cxn>
              </a:cxnLst>
              <a:rect l="0" t="0" r="r" b="b"/>
              <a:pathLst>
                <a:path w="1010" h="575">
                  <a:moveTo>
                    <a:pt x="0" y="431"/>
                  </a:moveTo>
                  <a:lnTo>
                    <a:pt x="346" y="0"/>
                  </a:lnTo>
                  <a:lnTo>
                    <a:pt x="1010" y="160"/>
                  </a:lnTo>
                  <a:lnTo>
                    <a:pt x="661" y="57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2" name="Freeform 1008"/>
            <p:cNvSpPr>
              <a:spLocks/>
            </p:cNvSpPr>
            <p:nvPr/>
          </p:nvSpPr>
          <p:spPr bwMode="auto">
            <a:xfrm>
              <a:off x="4508" y="2581"/>
              <a:ext cx="21" cy="16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2" y="0"/>
                </a:cxn>
                <a:cxn ang="0">
                  <a:pos x="1040" y="191"/>
                </a:cxn>
                <a:cxn ang="0">
                  <a:pos x="729" y="654"/>
                </a:cxn>
                <a:cxn ang="0">
                  <a:pos x="0" y="480"/>
                </a:cxn>
              </a:cxnLst>
              <a:rect l="0" t="0" r="r" b="b"/>
              <a:pathLst>
                <a:path w="1040" h="654">
                  <a:moveTo>
                    <a:pt x="0" y="480"/>
                  </a:moveTo>
                  <a:lnTo>
                    <a:pt x="332" y="0"/>
                  </a:lnTo>
                  <a:lnTo>
                    <a:pt x="1040" y="191"/>
                  </a:lnTo>
                  <a:lnTo>
                    <a:pt x="729" y="65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3" name="Freeform 1009"/>
            <p:cNvSpPr>
              <a:spLocks/>
            </p:cNvSpPr>
            <p:nvPr/>
          </p:nvSpPr>
          <p:spPr bwMode="auto">
            <a:xfrm>
              <a:off x="4508" y="2581"/>
              <a:ext cx="21" cy="16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2" y="0"/>
                </a:cxn>
                <a:cxn ang="0">
                  <a:pos x="1040" y="191"/>
                </a:cxn>
                <a:cxn ang="0">
                  <a:pos x="729" y="654"/>
                </a:cxn>
                <a:cxn ang="0">
                  <a:pos x="0" y="480"/>
                </a:cxn>
              </a:cxnLst>
              <a:rect l="0" t="0" r="r" b="b"/>
              <a:pathLst>
                <a:path w="1040" h="654">
                  <a:moveTo>
                    <a:pt x="0" y="480"/>
                  </a:moveTo>
                  <a:lnTo>
                    <a:pt x="332" y="0"/>
                  </a:lnTo>
                  <a:lnTo>
                    <a:pt x="1040" y="191"/>
                  </a:lnTo>
                  <a:lnTo>
                    <a:pt x="729" y="654"/>
                  </a:lnTo>
                  <a:lnTo>
                    <a:pt x="0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4" name="Freeform 1010"/>
            <p:cNvSpPr>
              <a:spLocks/>
            </p:cNvSpPr>
            <p:nvPr/>
          </p:nvSpPr>
          <p:spPr bwMode="auto">
            <a:xfrm>
              <a:off x="4514" y="2629"/>
              <a:ext cx="20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298" y="0"/>
                </a:cxn>
                <a:cxn ang="0">
                  <a:pos x="979" y="178"/>
                </a:cxn>
                <a:cxn ang="0">
                  <a:pos x="692" y="641"/>
                </a:cxn>
                <a:cxn ang="0">
                  <a:pos x="0" y="463"/>
                </a:cxn>
              </a:cxnLst>
              <a:rect l="0" t="0" r="r" b="b"/>
              <a:pathLst>
                <a:path w="979" h="641">
                  <a:moveTo>
                    <a:pt x="0" y="463"/>
                  </a:moveTo>
                  <a:lnTo>
                    <a:pt x="298" y="0"/>
                  </a:lnTo>
                  <a:lnTo>
                    <a:pt x="979" y="178"/>
                  </a:lnTo>
                  <a:lnTo>
                    <a:pt x="692" y="641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5" name="Freeform 1011"/>
            <p:cNvSpPr>
              <a:spLocks/>
            </p:cNvSpPr>
            <p:nvPr/>
          </p:nvSpPr>
          <p:spPr bwMode="auto">
            <a:xfrm>
              <a:off x="4514" y="2629"/>
              <a:ext cx="20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298" y="0"/>
                </a:cxn>
                <a:cxn ang="0">
                  <a:pos x="979" y="178"/>
                </a:cxn>
                <a:cxn ang="0">
                  <a:pos x="692" y="641"/>
                </a:cxn>
                <a:cxn ang="0">
                  <a:pos x="0" y="463"/>
                </a:cxn>
              </a:cxnLst>
              <a:rect l="0" t="0" r="r" b="b"/>
              <a:pathLst>
                <a:path w="979" h="641">
                  <a:moveTo>
                    <a:pt x="0" y="463"/>
                  </a:moveTo>
                  <a:lnTo>
                    <a:pt x="298" y="0"/>
                  </a:lnTo>
                  <a:lnTo>
                    <a:pt x="979" y="178"/>
                  </a:lnTo>
                  <a:lnTo>
                    <a:pt x="692" y="641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6" name="Freeform 1012"/>
            <p:cNvSpPr>
              <a:spLocks/>
            </p:cNvSpPr>
            <p:nvPr/>
          </p:nvSpPr>
          <p:spPr bwMode="auto">
            <a:xfrm>
              <a:off x="4518" y="2615"/>
              <a:ext cx="20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18" y="0"/>
                </a:cxn>
                <a:cxn ang="0">
                  <a:pos x="1010" y="163"/>
                </a:cxn>
                <a:cxn ang="0">
                  <a:pos x="711" y="609"/>
                </a:cxn>
                <a:cxn ang="0">
                  <a:pos x="0" y="432"/>
                </a:cxn>
              </a:cxnLst>
              <a:rect l="0" t="0" r="r" b="b"/>
              <a:pathLst>
                <a:path w="1010" h="609">
                  <a:moveTo>
                    <a:pt x="0" y="432"/>
                  </a:moveTo>
                  <a:lnTo>
                    <a:pt x="318" y="0"/>
                  </a:lnTo>
                  <a:lnTo>
                    <a:pt x="1010" y="163"/>
                  </a:lnTo>
                  <a:lnTo>
                    <a:pt x="711" y="609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7" name="Freeform 1013"/>
            <p:cNvSpPr>
              <a:spLocks/>
            </p:cNvSpPr>
            <p:nvPr/>
          </p:nvSpPr>
          <p:spPr bwMode="auto">
            <a:xfrm>
              <a:off x="4518" y="2615"/>
              <a:ext cx="20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18" y="0"/>
                </a:cxn>
                <a:cxn ang="0">
                  <a:pos x="1010" y="163"/>
                </a:cxn>
                <a:cxn ang="0">
                  <a:pos x="711" y="609"/>
                </a:cxn>
                <a:cxn ang="0">
                  <a:pos x="0" y="432"/>
                </a:cxn>
              </a:cxnLst>
              <a:rect l="0" t="0" r="r" b="b"/>
              <a:pathLst>
                <a:path w="1010" h="609">
                  <a:moveTo>
                    <a:pt x="0" y="432"/>
                  </a:moveTo>
                  <a:lnTo>
                    <a:pt x="318" y="0"/>
                  </a:lnTo>
                  <a:lnTo>
                    <a:pt x="1010" y="163"/>
                  </a:lnTo>
                  <a:lnTo>
                    <a:pt x="711" y="609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8" name="Freeform 1014"/>
            <p:cNvSpPr>
              <a:spLocks/>
            </p:cNvSpPr>
            <p:nvPr/>
          </p:nvSpPr>
          <p:spPr bwMode="auto">
            <a:xfrm>
              <a:off x="4522" y="2601"/>
              <a:ext cx="19" cy="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12" y="0"/>
                </a:cxn>
                <a:cxn ang="0">
                  <a:pos x="976" y="161"/>
                </a:cxn>
                <a:cxn ang="0">
                  <a:pos x="691" y="589"/>
                </a:cxn>
                <a:cxn ang="0">
                  <a:pos x="0" y="433"/>
                </a:cxn>
              </a:cxnLst>
              <a:rect l="0" t="0" r="r" b="b"/>
              <a:pathLst>
                <a:path w="976" h="589">
                  <a:moveTo>
                    <a:pt x="0" y="433"/>
                  </a:moveTo>
                  <a:lnTo>
                    <a:pt x="312" y="0"/>
                  </a:lnTo>
                  <a:lnTo>
                    <a:pt x="976" y="161"/>
                  </a:lnTo>
                  <a:lnTo>
                    <a:pt x="691" y="589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9" name="Freeform 1015"/>
            <p:cNvSpPr>
              <a:spLocks/>
            </p:cNvSpPr>
            <p:nvPr/>
          </p:nvSpPr>
          <p:spPr bwMode="auto">
            <a:xfrm>
              <a:off x="4522" y="2601"/>
              <a:ext cx="19" cy="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12" y="0"/>
                </a:cxn>
                <a:cxn ang="0">
                  <a:pos x="976" y="161"/>
                </a:cxn>
                <a:cxn ang="0">
                  <a:pos x="691" y="589"/>
                </a:cxn>
                <a:cxn ang="0">
                  <a:pos x="0" y="433"/>
                </a:cxn>
              </a:cxnLst>
              <a:rect l="0" t="0" r="r" b="b"/>
              <a:pathLst>
                <a:path w="976" h="589">
                  <a:moveTo>
                    <a:pt x="0" y="433"/>
                  </a:moveTo>
                  <a:lnTo>
                    <a:pt x="312" y="0"/>
                  </a:lnTo>
                  <a:lnTo>
                    <a:pt x="976" y="161"/>
                  </a:lnTo>
                  <a:lnTo>
                    <a:pt x="691" y="589"/>
                  </a:lnTo>
                  <a:lnTo>
                    <a:pt x="0" y="4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0" name="Freeform 1016"/>
            <p:cNvSpPr>
              <a:spLocks/>
            </p:cNvSpPr>
            <p:nvPr/>
          </p:nvSpPr>
          <p:spPr bwMode="auto">
            <a:xfrm>
              <a:off x="4526" y="2586"/>
              <a:ext cx="19" cy="1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3" y="0"/>
                </a:cxn>
                <a:cxn ang="0">
                  <a:pos x="969" y="160"/>
                </a:cxn>
                <a:cxn ang="0">
                  <a:pos x="645" y="623"/>
                </a:cxn>
                <a:cxn ang="0">
                  <a:pos x="0" y="463"/>
                </a:cxn>
              </a:cxnLst>
              <a:rect l="0" t="0" r="r" b="b"/>
              <a:pathLst>
                <a:path w="969" h="623">
                  <a:moveTo>
                    <a:pt x="0" y="463"/>
                  </a:moveTo>
                  <a:lnTo>
                    <a:pt x="363" y="0"/>
                  </a:lnTo>
                  <a:lnTo>
                    <a:pt x="969" y="160"/>
                  </a:lnTo>
                  <a:lnTo>
                    <a:pt x="645" y="62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1" name="Freeform 1017"/>
            <p:cNvSpPr>
              <a:spLocks/>
            </p:cNvSpPr>
            <p:nvPr/>
          </p:nvSpPr>
          <p:spPr bwMode="auto">
            <a:xfrm>
              <a:off x="4526" y="2586"/>
              <a:ext cx="19" cy="1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3" y="0"/>
                </a:cxn>
                <a:cxn ang="0">
                  <a:pos x="969" y="160"/>
                </a:cxn>
                <a:cxn ang="0">
                  <a:pos x="645" y="623"/>
                </a:cxn>
                <a:cxn ang="0">
                  <a:pos x="0" y="463"/>
                </a:cxn>
              </a:cxnLst>
              <a:rect l="0" t="0" r="r" b="b"/>
              <a:pathLst>
                <a:path w="969" h="623">
                  <a:moveTo>
                    <a:pt x="0" y="463"/>
                  </a:moveTo>
                  <a:lnTo>
                    <a:pt x="363" y="0"/>
                  </a:lnTo>
                  <a:lnTo>
                    <a:pt x="969" y="160"/>
                  </a:lnTo>
                  <a:lnTo>
                    <a:pt x="645" y="623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2" name="Freeform 1018"/>
            <p:cNvSpPr>
              <a:spLocks/>
            </p:cNvSpPr>
            <p:nvPr/>
          </p:nvSpPr>
          <p:spPr bwMode="auto">
            <a:xfrm>
              <a:off x="4531" y="2634"/>
              <a:ext cx="20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16" y="0"/>
                </a:cxn>
                <a:cxn ang="0">
                  <a:pos x="1010" y="174"/>
                </a:cxn>
                <a:cxn ang="0">
                  <a:pos x="712" y="623"/>
                </a:cxn>
                <a:cxn ang="0">
                  <a:pos x="0" y="446"/>
                </a:cxn>
              </a:cxnLst>
              <a:rect l="0" t="0" r="r" b="b"/>
              <a:pathLst>
                <a:path w="1010" h="623">
                  <a:moveTo>
                    <a:pt x="0" y="446"/>
                  </a:moveTo>
                  <a:lnTo>
                    <a:pt x="316" y="0"/>
                  </a:lnTo>
                  <a:lnTo>
                    <a:pt x="1010" y="174"/>
                  </a:lnTo>
                  <a:lnTo>
                    <a:pt x="712" y="623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3" name="Freeform 1019"/>
            <p:cNvSpPr>
              <a:spLocks/>
            </p:cNvSpPr>
            <p:nvPr/>
          </p:nvSpPr>
          <p:spPr bwMode="auto">
            <a:xfrm>
              <a:off x="4531" y="2634"/>
              <a:ext cx="20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16" y="0"/>
                </a:cxn>
                <a:cxn ang="0">
                  <a:pos x="1010" y="174"/>
                </a:cxn>
                <a:cxn ang="0">
                  <a:pos x="712" y="623"/>
                </a:cxn>
                <a:cxn ang="0">
                  <a:pos x="0" y="446"/>
                </a:cxn>
              </a:cxnLst>
              <a:rect l="0" t="0" r="r" b="b"/>
              <a:pathLst>
                <a:path w="1010" h="623">
                  <a:moveTo>
                    <a:pt x="0" y="446"/>
                  </a:moveTo>
                  <a:lnTo>
                    <a:pt x="316" y="0"/>
                  </a:lnTo>
                  <a:lnTo>
                    <a:pt x="1010" y="174"/>
                  </a:lnTo>
                  <a:lnTo>
                    <a:pt x="712" y="623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4" name="Freeform 1020"/>
            <p:cNvSpPr>
              <a:spLocks/>
            </p:cNvSpPr>
            <p:nvPr/>
          </p:nvSpPr>
          <p:spPr bwMode="auto">
            <a:xfrm>
              <a:off x="4535" y="2620"/>
              <a:ext cx="20" cy="1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329" y="0"/>
                </a:cxn>
                <a:cxn ang="0">
                  <a:pos x="1009" y="174"/>
                </a:cxn>
                <a:cxn ang="0">
                  <a:pos x="691" y="606"/>
                </a:cxn>
                <a:cxn ang="0">
                  <a:pos x="0" y="442"/>
                </a:cxn>
              </a:cxnLst>
              <a:rect l="0" t="0" r="r" b="b"/>
              <a:pathLst>
                <a:path w="1009" h="606">
                  <a:moveTo>
                    <a:pt x="0" y="442"/>
                  </a:moveTo>
                  <a:lnTo>
                    <a:pt x="329" y="0"/>
                  </a:lnTo>
                  <a:lnTo>
                    <a:pt x="1009" y="174"/>
                  </a:lnTo>
                  <a:lnTo>
                    <a:pt x="691" y="60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5" name="Freeform 1021"/>
            <p:cNvSpPr>
              <a:spLocks/>
            </p:cNvSpPr>
            <p:nvPr/>
          </p:nvSpPr>
          <p:spPr bwMode="auto">
            <a:xfrm>
              <a:off x="4535" y="2620"/>
              <a:ext cx="20" cy="1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329" y="0"/>
                </a:cxn>
                <a:cxn ang="0">
                  <a:pos x="1009" y="174"/>
                </a:cxn>
                <a:cxn ang="0">
                  <a:pos x="691" y="606"/>
                </a:cxn>
                <a:cxn ang="0">
                  <a:pos x="0" y="442"/>
                </a:cxn>
              </a:cxnLst>
              <a:rect l="0" t="0" r="r" b="b"/>
              <a:pathLst>
                <a:path w="1009" h="606">
                  <a:moveTo>
                    <a:pt x="0" y="442"/>
                  </a:moveTo>
                  <a:lnTo>
                    <a:pt x="329" y="0"/>
                  </a:lnTo>
                  <a:lnTo>
                    <a:pt x="1009" y="174"/>
                  </a:lnTo>
                  <a:lnTo>
                    <a:pt x="691" y="606"/>
                  </a:lnTo>
                  <a:lnTo>
                    <a:pt x="0" y="4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6" name="Freeform 1022"/>
            <p:cNvSpPr>
              <a:spLocks/>
            </p:cNvSpPr>
            <p:nvPr/>
          </p:nvSpPr>
          <p:spPr bwMode="auto">
            <a:xfrm>
              <a:off x="4538" y="2606"/>
              <a:ext cx="21" cy="15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17" y="0"/>
                </a:cxn>
                <a:cxn ang="0">
                  <a:pos x="1022" y="157"/>
                </a:cxn>
                <a:cxn ang="0">
                  <a:pos x="711" y="605"/>
                </a:cxn>
                <a:cxn ang="0">
                  <a:pos x="0" y="441"/>
                </a:cxn>
              </a:cxnLst>
              <a:rect l="0" t="0" r="r" b="b"/>
              <a:pathLst>
                <a:path w="1022" h="605">
                  <a:moveTo>
                    <a:pt x="0" y="441"/>
                  </a:moveTo>
                  <a:lnTo>
                    <a:pt x="317" y="0"/>
                  </a:lnTo>
                  <a:lnTo>
                    <a:pt x="1022" y="157"/>
                  </a:lnTo>
                  <a:lnTo>
                    <a:pt x="711" y="605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7" name="Freeform 1023"/>
            <p:cNvSpPr>
              <a:spLocks/>
            </p:cNvSpPr>
            <p:nvPr/>
          </p:nvSpPr>
          <p:spPr bwMode="auto">
            <a:xfrm>
              <a:off x="4538" y="2606"/>
              <a:ext cx="21" cy="15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17" y="0"/>
                </a:cxn>
                <a:cxn ang="0">
                  <a:pos x="1022" y="157"/>
                </a:cxn>
                <a:cxn ang="0">
                  <a:pos x="711" y="605"/>
                </a:cxn>
                <a:cxn ang="0">
                  <a:pos x="0" y="441"/>
                </a:cxn>
              </a:cxnLst>
              <a:rect l="0" t="0" r="r" b="b"/>
              <a:pathLst>
                <a:path w="1022" h="605">
                  <a:moveTo>
                    <a:pt x="0" y="441"/>
                  </a:moveTo>
                  <a:lnTo>
                    <a:pt x="317" y="0"/>
                  </a:lnTo>
                  <a:lnTo>
                    <a:pt x="1022" y="157"/>
                  </a:lnTo>
                  <a:lnTo>
                    <a:pt x="711" y="605"/>
                  </a:lnTo>
                  <a:lnTo>
                    <a:pt x="0" y="4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8" name="Freeform 1024"/>
            <p:cNvSpPr>
              <a:spLocks/>
            </p:cNvSpPr>
            <p:nvPr/>
          </p:nvSpPr>
          <p:spPr bwMode="auto">
            <a:xfrm>
              <a:off x="4542" y="2591"/>
              <a:ext cx="22" cy="16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359" y="0"/>
                </a:cxn>
                <a:cxn ang="0">
                  <a:pos x="1071" y="174"/>
                </a:cxn>
                <a:cxn ang="0">
                  <a:pos x="739" y="652"/>
                </a:cxn>
                <a:cxn ang="0">
                  <a:pos x="0" y="478"/>
                </a:cxn>
              </a:cxnLst>
              <a:rect l="0" t="0" r="r" b="b"/>
              <a:pathLst>
                <a:path w="1071" h="652">
                  <a:moveTo>
                    <a:pt x="0" y="478"/>
                  </a:moveTo>
                  <a:lnTo>
                    <a:pt x="359" y="0"/>
                  </a:lnTo>
                  <a:lnTo>
                    <a:pt x="1071" y="174"/>
                  </a:lnTo>
                  <a:lnTo>
                    <a:pt x="739" y="652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9" name="Freeform 1025"/>
            <p:cNvSpPr>
              <a:spLocks/>
            </p:cNvSpPr>
            <p:nvPr/>
          </p:nvSpPr>
          <p:spPr bwMode="auto">
            <a:xfrm>
              <a:off x="4542" y="2591"/>
              <a:ext cx="22" cy="16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359" y="0"/>
                </a:cxn>
                <a:cxn ang="0">
                  <a:pos x="1071" y="174"/>
                </a:cxn>
                <a:cxn ang="0">
                  <a:pos x="739" y="652"/>
                </a:cxn>
                <a:cxn ang="0">
                  <a:pos x="0" y="478"/>
                </a:cxn>
              </a:cxnLst>
              <a:rect l="0" t="0" r="r" b="b"/>
              <a:pathLst>
                <a:path w="1071" h="652">
                  <a:moveTo>
                    <a:pt x="0" y="478"/>
                  </a:moveTo>
                  <a:lnTo>
                    <a:pt x="359" y="0"/>
                  </a:lnTo>
                  <a:lnTo>
                    <a:pt x="1071" y="174"/>
                  </a:lnTo>
                  <a:lnTo>
                    <a:pt x="739" y="652"/>
                  </a:lnTo>
                  <a:lnTo>
                    <a:pt x="0" y="4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" name="Freeform 1026"/>
            <p:cNvSpPr>
              <a:spLocks/>
            </p:cNvSpPr>
            <p:nvPr/>
          </p:nvSpPr>
          <p:spPr bwMode="auto">
            <a:xfrm>
              <a:off x="4549" y="2640"/>
              <a:ext cx="20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31"/>
                </a:cxn>
              </a:cxnLst>
              <a:rect l="0" t="0" r="r" b="b"/>
              <a:pathLst>
                <a:path w="1040" h="637">
                  <a:moveTo>
                    <a:pt x="0" y="431"/>
                  </a:moveTo>
                  <a:lnTo>
                    <a:pt x="301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" name="Freeform 1027"/>
            <p:cNvSpPr>
              <a:spLocks/>
            </p:cNvSpPr>
            <p:nvPr/>
          </p:nvSpPr>
          <p:spPr bwMode="auto">
            <a:xfrm>
              <a:off x="4549" y="2640"/>
              <a:ext cx="20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31"/>
                </a:cxn>
              </a:cxnLst>
              <a:rect l="0" t="0" r="r" b="b"/>
              <a:pathLst>
                <a:path w="1040" h="637">
                  <a:moveTo>
                    <a:pt x="0" y="431"/>
                  </a:moveTo>
                  <a:lnTo>
                    <a:pt x="301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Freeform 1028"/>
            <p:cNvSpPr>
              <a:spLocks/>
            </p:cNvSpPr>
            <p:nvPr/>
          </p:nvSpPr>
          <p:spPr bwMode="auto">
            <a:xfrm>
              <a:off x="4552" y="262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11" y="0"/>
                </a:cxn>
                <a:cxn ang="0">
                  <a:pos x="1071" y="177"/>
                </a:cxn>
                <a:cxn ang="0">
                  <a:pos x="722" y="622"/>
                </a:cxn>
                <a:cxn ang="0">
                  <a:pos x="0" y="431"/>
                </a:cxn>
              </a:cxnLst>
              <a:rect l="0" t="0" r="r" b="b"/>
              <a:pathLst>
                <a:path w="1071" h="622">
                  <a:moveTo>
                    <a:pt x="0" y="431"/>
                  </a:moveTo>
                  <a:lnTo>
                    <a:pt x="311" y="0"/>
                  </a:lnTo>
                  <a:lnTo>
                    <a:pt x="1071" y="177"/>
                  </a:lnTo>
                  <a:lnTo>
                    <a:pt x="722" y="622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Freeform 1029"/>
            <p:cNvSpPr>
              <a:spLocks/>
            </p:cNvSpPr>
            <p:nvPr/>
          </p:nvSpPr>
          <p:spPr bwMode="auto">
            <a:xfrm>
              <a:off x="4552" y="262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11" y="0"/>
                </a:cxn>
                <a:cxn ang="0">
                  <a:pos x="1071" y="177"/>
                </a:cxn>
                <a:cxn ang="0">
                  <a:pos x="722" y="622"/>
                </a:cxn>
                <a:cxn ang="0">
                  <a:pos x="0" y="431"/>
                </a:cxn>
              </a:cxnLst>
              <a:rect l="0" t="0" r="r" b="b"/>
              <a:pathLst>
                <a:path w="1071" h="622">
                  <a:moveTo>
                    <a:pt x="0" y="431"/>
                  </a:moveTo>
                  <a:lnTo>
                    <a:pt x="311" y="0"/>
                  </a:lnTo>
                  <a:lnTo>
                    <a:pt x="1071" y="177"/>
                  </a:lnTo>
                  <a:lnTo>
                    <a:pt x="722" y="622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1030"/>
            <p:cNvSpPr>
              <a:spLocks/>
            </p:cNvSpPr>
            <p:nvPr/>
          </p:nvSpPr>
          <p:spPr bwMode="auto">
            <a:xfrm>
              <a:off x="4556" y="2611"/>
              <a:ext cx="22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32" y="0"/>
                </a:cxn>
                <a:cxn ang="0">
                  <a:pos x="1088" y="156"/>
                </a:cxn>
                <a:cxn ang="0">
                  <a:pos x="756" y="619"/>
                </a:cxn>
                <a:cxn ang="0">
                  <a:pos x="0" y="428"/>
                </a:cxn>
              </a:cxnLst>
              <a:rect l="0" t="0" r="r" b="b"/>
              <a:pathLst>
                <a:path w="1088" h="619">
                  <a:moveTo>
                    <a:pt x="0" y="428"/>
                  </a:moveTo>
                  <a:lnTo>
                    <a:pt x="332" y="0"/>
                  </a:lnTo>
                  <a:lnTo>
                    <a:pt x="1088" y="156"/>
                  </a:lnTo>
                  <a:lnTo>
                    <a:pt x="756" y="61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1031"/>
            <p:cNvSpPr>
              <a:spLocks/>
            </p:cNvSpPr>
            <p:nvPr/>
          </p:nvSpPr>
          <p:spPr bwMode="auto">
            <a:xfrm>
              <a:off x="4556" y="2611"/>
              <a:ext cx="22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32" y="0"/>
                </a:cxn>
                <a:cxn ang="0">
                  <a:pos x="1088" y="156"/>
                </a:cxn>
                <a:cxn ang="0">
                  <a:pos x="756" y="619"/>
                </a:cxn>
                <a:cxn ang="0">
                  <a:pos x="0" y="428"/>
                </a:cxn>
              </a:cxnLst>
              <a:rect l="0" t="0" r="r" b="b"/>
              <a:pathLst>
                <a:path w="1088" h="619">
                  <a:moveTo>
                    <a:pt x="0" y="428"/>
                  </a:moveTo>
                  <a:lnTo>
                    <a:pt x="332" y="0"/>
                  </a:lnTo>
                  <a:lnTo>
                    <a:pt x="1088" y="156"/>
                  </a:lnTo>
                  <a:lnTo>
                    <a:pt x="756" y="619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1032"/>
            <p:cNvSpPr>
              <a:spLocks/>
            </p:cNvSpPr>
            <p:nvPr/>
          </p:nvSpPr>
          <p:spPr bwMode="auto">
            <a:xfrm>
              <a:off x="4560" y="2597"/>
              <a:ext cx="21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40" y="160"/>
                </a:cxn>
                <a:cxn ang="0">
                  <a:pos x="664" y="637"/>
                </a:cxn>
                <a:cxn ang="0">
                  <a:pos x="0" y="463"/>
                </a:cxn>
              </a:cxnLst>
              <a:rect l="0" t="0" r="r" b="b"/>
              <a:pathLst>
                <a:path w="1040" h="637">
                  <a:moveTo>
                    <a:pt x="0" y="463"/>
                  </a:moveTo>
                  <a:lnTo>
                    <a:pt x="366" y="0"/>
                  </a:lnTo>
                  <a:lnTo>
                    <a:pt x="1040" y="160"/>
                  </a:lnTo>
                  <a:lnTo>
                    <a:pt x="664" y="637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1033"/>
            <p:cNvSpPr>
              <a:spLocks/>
            </p:cNvSpPr>
            <p:nvPr/>
          </p:nvSpPr>
          <p:spPr bwMode="auto">
            <a:xfrm>
              <a:off x="4560" y="2597"/>
              <a:ext cx="21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40" y="160"/>
                </a:cxn>
                <a:cxn ang="0">
                  <a:pos x="664" y="637"/>
                </a:cxn>
                <a:cxn ang="0">
                  <a:pos x="0" y="463"/>
                </a:cxn>
              </a:cxnLst>
              <a:rect l="0" t="0" r="r" b="b"/>
              <a:pathLst>
                <a:path w="1040" h="637">
                  <a:moveTo>
                    <a:pt x="0" y="463"/>
                  </a:moveTo>
                  <a:lnTo>
                    <a:pt x="366" y="0"/>
                  </a:lnTo>
                  <a:lnTo>
                    <a:pt x="1040" y="160"/>
                  </a:lnTo>
                  <a:lnTo>
                    <a:pt x="664" y="637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034"/>
            <p:cNvSpPr>
              <a:spLocks/>
            </p:cNvSpPr>
            <p:nvPr/>
          </p:nvSpPr>
          <p:spPr bwMode="auto">
            <a:xfrm>
              <a:off x="4567" y="2645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2" y="0"/>
                </a:cxn>
                <a:cxn ang="0">
                  <a:pos x="1041" y="178"/>
                </a:cxn>
                <a:cxn ang="0">
                  <a:pos x="691" y="606"/>
                </a:cxn>
                <a:cxn ang="0">
                  <a:pos x="0" y="432"/>
                </a:cxn>
              </a:cxnLst>
              <a:rect l="0" t="0" r="r" b="b"/>
              <a:pathLst>
                <a:path w="1041" h="606">
                  <a:moveTo>
                    <a:pt x="0" y="432"/>
                  </a:moveTo>
                  <a:lnTo>
                    <a:pt x="332" y="0"/>
                  </a:lnTo>
                  <a:lnTo>
                    <a:pt x="1041" y="178"/>
                  </a:lnTo>
                  <a:lnTo>
                    <a:pt x="691" y="606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035"/>
            <p:cNvSpPr>
              <a:spLocks/>
            </p:cNvSpPr>
            <p:nvPr/>
          </p:nvSpPr>
          <p:spPr bwMode="auto">
            <a:xfrm>
              <a:off x="4567" y="2645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2" y="0"/>
                </a:cxn>
                <a:cxn ang="0">
                  <a:pos x="1041" y="178"/>
                </a:cxn>
                <a:cxn ang="0">
                  <a:pos x="691" y="606"/>
                </a:cxn>
                <a:cxn ang="0">
                  <a:pos x="0" y="432"/>
                </a:cxn>
              </a:cxnLst>
              <a:rect l="0" t="0" r="r" b="b"/>
              <a:pathLst>
                <a:path w="1041" h="606">
                  <a:moveTo>
                    <a:pt x="0" y="432"/>
                  </a:moveTo>
                  <a:lnTo>
                    <a:pt x="332" y="0"/>
                  </a:lnTo>
                  <a:lnTo>
                    <a:pt x="1041" y="178"/>
                  </a:lnTo>
                  <a:lnTo>
                    <a:pt x="691" y="606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036"/>
            <p:cNvSpPr>
              <a:spLocks/>
            </p:cNvSpPr>
            <p:nvPr/>
          </p:nvSpPr>
          <p:spPr bwMode="auto">
            <a:xfrm>
              <a:off x="4571" y="2631"/>
              <a:ext cx="21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55" y="159"/>
                </a:cxn>
                <a:cxn ang="0">
                  <a:pos x="679" y="605"/>
                </a:cxn>
                <a:cxn ang="0">
                  <a:pos x="0" y="431"/>
                </a:cxn>
              </a:cxnLst>
              <a:rect l="0" t="0" r="r" b="b"/>
              <a:pathLst>
                <a:path w="1055" h="605">
                  <a:moveTo>
                    <a:pt x="0" y="431"/>
                  </a:moveTo>
                  <a:lnTo>
                    <a:pt x="301" y="0"/>
                  </a:lnTo>
                  <a:lnTo>
                    <a:pt x="1055" y="159"/>
                  </a:lnTo>
                  <a:lnTo>
                    <a:pt x="679" y="6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037"/>
            <p:cNvSpPr>
              <a:spLocks/>
            </p:cNvSpPr>
            <p:nvPr/>
          </p:nvSpPr>
          <p:spPr bwMode="auto">
            <a:xfrm>
              <a:off x="4571" y="2631"/>
              <a:ext cx="21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55" y="159"/>
                </a:cxn>
                <a:cxn ang="0">
                  <a:pos x="679" y="605"/>
                </a:cxn>
                <a:cxn ang="0">
                  <a:pos x="0" y="431"/>
                </a:cxn>
              </a:cxnLst>
              <a:rect l="0" t="0" r="r" b="b"/>
              <a:pathLst>
                <a:path w="1055" h="605">
                  <a:moveTo>
                    <a:pt x="0" y="431"/>
                  </a:moveTo>
                  <a:lnTo>
                    <a:pt x="301" y="0"/>
                  </a:lnTo>
                  <a:lnTo>
                    <a:pt x="1055" y="159"/>
                  </a:lnTo>
                  <a:lnTo>
                    <a:pt x="679" y="6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038"/>
            <p:cNvSpPr>
              <a:spLocks/>
            </p:cNvSpPr>
            <p:nvPr/>
          </p:nvSpPr>
          <p:spPr bwMode="auto">
            <a:xfrm>
              <a:off x="4575" y="2617"/>
              <a:ext cx="21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28" y="0"/>
                </a:cxn>
                <a:cxn ang="0">
                  <a:pos x="1041" y="164"/>
                </a:cxn>
                <a:cxn ang="0">
                  <a:pos x="709" y="624"/>
                </a:cxn>
                <a:cxn ang="0">
                  <a:pos x="0" y="450"/>
                </a:cxn>
              </a:cxnLst>
              <a:rect l="0" t="0" r="r" b="b"/>
              <a:pathLst>
                <a:path w="1041" h="624">
                  <a:moveTo>
                    <a:pt x="0" y="450"/>
                  </a:moveTo>
                  <a:lnTo>
                    <a:pt x="328" y="0"/>
                  </a:lnTo>
                  <a:lnTo>
                    <a:pt x="1041" y="164"/>
                  </a:lnTo>
                  <a:lnTo>
                    <a:pt x="709" y="624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039"/>
            <p:cNvSpPr>
              <a:spLocks/>
            </p:cNvSpPr>
            <p:nvPr/>
          </p:nvSpPr>
          <p:spPr bwMode="auto">
            <a:xfrm>
              <a:off x="4575" y="2617"/>
              <a:ext cx="21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28" y="0"/>
                </a:cxn>
                <a:cxn ang="0">
                  <a:pos x="1041" y="164"/>
                </a:cxn>
                <a:cxn ang="0">
                  <a:pos x="709" y="624"/>
                </a:cxn>
                <a:cxn ang="0">
                  <a:pos x="0" y="450"/>
                </a:cxn>
              </a:cxnLst>
              <a:rect l="0" t="0" r="r" b="b"/>
              <a:pathLst>
                <a:path w="1041" h="624">
                  <a:moveTo>
                    <a:pt x="0" y="450"/>
                  </a:moveTo>
                  <a:lnTo>
                    <a:pt x="328" y="0"/>
                  </a:lnTo>
                  <a:lnTo>
                    <a:pt x="1041" y="164"/>
                  </a:lnTo>
                  <a:lnTo>
                    <a:pt x="709" y="624"/>
                  </a:lnTo>
                  <a:lnTo>
                    <a:pt x="0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040"/>
            <p:cNvSpPr>
              <a:spLocks/>
            </p:cNvSpPr>
            <p:nvPr/>
          </p:nvSpPr>
          <p:spPr bwMode="auto">
            <a:xfrm>
              <a:off x="4578" y="2602"/>
              <a:ext cx="21" cy="1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380" y="0"/>
                </a:cxn>
                <a:cxn ang="0">
                  <a:pos x="1058" y="177"/>
                </a:cxn>
                <a:cxn ang="0">
                  <a:pos x="695" y="654"/>
                </a:cxn>
                <a:cxn ang="0">
                  <a:pos x="0" y="495"/>
                </a:cxn>
              </a:cxnLst>
              <a:rect l="0" t="0" r="r" b="b"/>
              <a:pathLst>
                <a:path w="1058" h="654">
                  <a:moveTo>
                    <a:pt x="0" y="495"/>
                  </a:moveTo>
                  <a:lnTo>
                    <a:pt x="380" y="0"/>
                  </a:lnTo>
                  <a:lnTo>
                    <a:pt x="1058" y="177"/>
                  </a:lnTo>
                  <a:lnTo>
                    <a:pt x="695" y="654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041"/>
            <p:cNvSpPr>
              <a:spLocks/>
            </p:cNvSpPr>
            <p:nvPr/>
          </p:nvSpPr>
          <p:spPr bwMode="auto">
            <a:xfrm>
              <a:off x="4578" y="2602"/>
              <a:ext cx="21" cy="1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380" y="0"/>
                </a:cxn>
                <a:cxn ang="0">
                  <a:pos x="1058" y="177"/>
                </a:cxn>
                <a:cxn ang="0">
                  <a:pos x="695" y="654"/>
                </a:cxn>
                <a:cxn ang="0">
                  <a:pos x="0" y="495"/>
                </a:cxn>
              </a:cxnLst>
              <a:rect l="0" t="0" r="r" b="b"/>
              <a:pathLst>
                <a:path w="1058" h="654">
                  <a:moveTo>
                    <a:pt x="0" y="495"/>
                  </a:moveTo>
                  <a:lnTo>
                    <a:pt x="380" y="0"/>
                  </a:lnTo>
                  <a:lnTo>
                    <a:pt x="1058" y="177"/>
                  </a:lnTo>
                  <a:lnTo>
                    <a:pt x="695" y="654"/>
                  </a:lnTo>
                  <a:lnTo>
                    <a:pt x="0" y="4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042"/>
            <p:cNvSpPr>
              <a:spLocks/>
            </p:cNvSpPr>
            <p:nvPr/>
          </p:nvSpPr>
          <p:spPr bwMode="auto">
            <a:xfrm>
              <a:off x="4586" y="2651"/>
              <a:ext cx="21" cy="16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6" y="0"/>
                </a:cxn>
                <a:cxn ang="0">
                  <a:pos x="1071" y="188"/>
                </a:cxn>
                <a:cxn ang="0">
                  <a:pos x="757" y="620"/>
                </a:cxn>
                <a:cxn ang="0">
                  <a:pos x="0" y="428"/>
                </a:cxn>
              </a:cxnLst>
              <a:rect l="0" t="0" r="r" b="b"/>
              <a:pathLst>
                <a:path w="1071" h="620">
                  <a:moveTo>
                    <a:pt x="0" y="428"/>
                  </a:moveTo>
                  <a:lnTo>
                    <a:pt x="346" y="0"/>
                  </a:lnTo>
                  <a:lnTo>
                    <a:pt x="1071" y="188"/>
                  </a:lnTo>
                  <a:lnTo>
                    <a:pt x="757" y="62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043"/>
            <p:cNvSpPr>
              <a:spLocks/>
            </p:cNvSpPr>
            <p:nvPr/>
          </p:nvSpPr>
          <p:spPr bwMode="auto">
            <a:xfrm>
              <a:off x="4586" y="2651"/>
              <a:ext cx="21" cy="16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6" y="0"/>
                </a:cxn>
                <a:cxn ang="0">
                  <a:pos x="1071" y="188"/>
                </a:cxn>
                <a:cxn ang="0">
                  <a:pos x="757" y="620"/>
                </a:cxn>
                <a:cxn ang="0">
                  <a:pos x="0" y="428"/>
                </a:cxn>
              </a:cxnLst>
              <a:rect l="0" t="0" r="r" b="b"/>
              <a:pathLst>
                <a:path w="1071" h="620">
                  <a:moveTo>
                    <a:pt x="0" y="428"/>
                  </a:moveTo>
                  <a:lnTo>
                    <a:pt x="346" y="0"/>
                  </a:lnTo>
                  <a:lnTo>
                    <a:pt x="1071" y="188"/>
                  </a:lnTo>
                  <a:lnTo>
                    <a:pt x="757" y="620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1044"/>
            <p:cNvSpPr>
              <a:spLocks/>
            </p:cNvSpPr>
            <p:nvPr/>
          </p:nvSpPr>
          <p:spPr bwMode="auto">
            <a:xfrm>
              <a:off x="4578" y="2664"/>
              <a:ext cx="22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33" y="0"/>
                </a:cxn>
                <a:cxn ang="0">
                  <a:pos x="1103" y="192"/>
                </a:cxn>
                <a:cxn ang="0">
                  <a:pos x="740" y="592"/>
                </a:cxn>
                <a:cxn ang="0">
                  <a:pos x="0" y="415"/>
                </a:cxn>
              </a:cxnLst>
              <a:rect l="0" t="0" r="r" b="b"/>
              <a:pathLst>
                <a:path w="1103" h="592">
                  <a:moveTo>
                    <a:pt x="0" y="415"/>
                  </a:moveTo>
                  <a:lnTo>
                    <a:pt x="333" y="0"/>
                  </a:lnTo>
                  <a:lnTo>
                    <a:pt x="1103" y="192"/>
                  </a:lnTo>
                  <a:lnTo>
                    <a:pt x="740" y="592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1045"/>
            <p:cNvSpPr>
              <a:spLocks/>
            </p:cNvSpPr>
            <p:nvPr/>
          </p:nvSpPr>
          <p:spPr bwMode="auto">
            <a:xfrm>
              <a:off x="4578" y="2664"/>
              <a:ext cx="22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33" y="0"/>
                </a:cxn>
                <a:cxn ang="0">
                  <a:pos x="1103" y="192"/>
                </a:cxn>
                <a:cxn ang="0">
                  <a:pos x="740" y="592"/>
                </a:cxn>
                <a:cxn ang="0">
                  <a:pos x="0" y="415"/>
                </a:cxn>
              </a:cxnLst>
              <a:rect l="0" t="0" r="r" b="b"/>
              <a:pathLst>
                <a:path w="1103" h="592">
                  <a:moveTo>
                    <a:pt x="0" y="415"/>
                  </a:moveTo>
                  <a:lnTo>
                    <a:pt x="333" y="0"/>
                  </a:lnTo>
                  <a:lnTo>
                    <a:pt x="1103" y="192"/>
                  </a:lnTo>
                  <a:lnTo>
                    <a:pt x="740" y="592"/>
                  </a:lnTo>
                  <a:lnTo>
                    <a:pt x="0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1046"/>
            <p:cNvSpPr>
              <a:spLocks/>
            </p:cNvSpPr>
            <p:nvPr/>
          </p:nvSpPr>
          <p:spPr bwMode="auto">
            <a:xfrm>
              <a:off x="4596" y="2670"/>
              <a:ext cx="24" cy="1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376" y="0"/>
                </a:cxn>
                <a:cxn ang="0">
                  <a:pos x="1194" y="187"/>
                </a:cxn>
                <a:cxn ang="0">
                  <a:pos x="818" y="605"/>
                </a:cxn>
                <a:cxn ang="0">
                  <a:pos x="0" y="427"/>
                </a:cxn>
              </a:cxnLst>
              <a:rect l="0" t="0" r="r" b="b"/>
              <a:pathLst>
                <a:path w="1194" h="605">
                  <a:moveTo>
                    <a:pt x="0" y="427"/>
                  </a:moveTo>
                  <a:lnTo>
                    <a:pt x="376" y="0"/>
                  </a:lnTo>
                  <a:lnTo>
                    <a:pt x="1194" y="187"/>
                  </a:lnTo>
                  <a:lnTo>
                    <a:pt x="818" y="605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1047"/>
            <p:cNvSpPr>
              <a:spLocks/>
            </p:cNvSpPr>
            <p:nvPr/>
          </p:nvSpPr>
          <p:spPr bwMode="auto">
            <a:xfrm>
              <a:off x="4596" y="2670"/>
              <a:ext cx="24" cy="1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376" y="0"/>
                </a:cxn>
                <a:cxn ang="0">
                  <a:pos x="1194" y="187"/>
                </a:cxn>
                <a:cxn ang="0">
                  <a:pos x="818" y="605"/>
                </a:cxn>
                <a:cxn ang="0">
                  <a:pos x="0" y="427"/>
                </a:cxn>
              </a:cxnLst>
              <a:rect l="0" t="0" r="r" b="b"/>
              <a:pathLst>
                <a:path w="1194" h="605">
                  <a:moveTo>
                    <a:pt x="0" y="427"/>
                  </a:moveTo>
                  <a:lnTo>
                    <a:pt x="376" y="0"/>
                  </a:lnTo>
                  <a:lnTo>
                    <a:pt x="1194" y="187"/>
                  </a:lnTo>
                  <a:lnTo>
                    <a:pt x="818" y="605"/>
                  </a:lnTo>
                  <a:lnTo>
                    <a:pt x="0" y="4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1048"/>
            <p:cNvSpPr>
              <a:spLocks/>
            </p:cNvSpPr>
            <p:nvPr/>
          </p:nvSpPr>
          <p:spPr bwMode="auto">
            <a:xfrm>
              <a:off x="4605" y="2658"/>
              <a:ext cx="21" cy="1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42" y="0"/>
                </a:cxn>
                <a:cxn ang="0">
                  <a:pos x="1078" y="161"/>
                </a:cxn>
                <a:cxn ang="0">
                  <a:pos x="770" y="624"/>
                </a:cxn>
                <a:cxn ang="0">
                  <a:pos x="0" y="419"/>
                </a:cxn>
              </a:cxnLst>
              <a:rect l="0" t="0" r="r" b="b"/>
              <a:pathLst>
                <a:path w="1078" h="624">
                  <a:moveTo>
                    <a:pt x="0" y="419"/>
                  </a:moveTo>
                  <a:lnTo>
                    <a:pt x="342" y="0"/>
                  </a:lnTo>
                  <a:lnTo>
                    <a:pt x="1078" y="161"/>
                  </a:lnTo>
                  <a:lnTo>
                    <a:pt x="770" y="624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1049"/>
            <p:cNvSpPr>
              <a:spLocks/>
            </p:cNvSpPr>
            <p:nvPr/>
          </p:nvSpPr>
          <p:spPr bwMode="auto">
            <a:xfrm>
              <a:off x="4605" y="2658"/>
              <a:ext cx="21" cy="1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42" y="0"/>
                </a:cxn>
                <a:cxn ang="0">
                  <a:pos x="1078" y="161"/>
                </a:cxn>
                <a:cxn ang="0">
                  <a:pos x="770" y="624"/>
                </a:cxn>
                <a:cxn ang="0">
                  <a:pos x="0" y="419"/>
                </a:cxn>
              </a:cxnLst>
              <a:rect l="0" t="0" r="r" b="b"/>
              <a:pathLst>
                <a:path w="1078" h="624">
                  <a:moveTo>
                    <a:pt x="0" y="419"/>
                  </a:moveTo>
                  <a:lnTo>
                    <a:pt x="342" y="0"/>
                  </a:lnTo>
                  <a:lnTo>
                    <a:pt x="1078" y="161"/>
                  </a:lnTo>
                  <a:lnTo>
                    <a:pt x="770" y="624"/>
                  </a:lnTo>
                  <a:lnTo>
                    <a:pt x="0" y="4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1050"/>
            <p:cNvSpPr>
              <a:spLocks/>
            </p:cNvSpPr>
            <p:nvPr/>
          </p:nvSpPr>
          <p:spPr bwMode="auto">
            <a:xfrm>
              <a:off x="4589" y="2637"/>
              <a:ext cx="22" cy="15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79" y="0"/>
                </a:cxn>
                <a:cxn ang="0">
                  <a:pos x="1074" y="178"/>
                </a:cxn>
                <a:cxn ang="0">
                  <a:pos x="725" y="641"/>
                </a:cxn>
                <a:cxn ang="0">
                  <a:pos x="0" y="448"/>
                </a:cxn>
              </a:cxnLst>
              <a:rect l="0" t="0" r="r" b="b"/>
              <a:pathLst>
                <a:path w="1074" h="641">
                  <a:moveTo>
                    <a:pt x="0" y="448"/>
                  </a:moveTo>
                  <a:lnTo>
                    <a:pt x="379" y="0"/>
                  </a:lnTo>
                  <a:lnTo>
                    <a:pt x="1074" y="178"/>
                  </a:lnTo>
                  <a:lnTo>
                    <a:pt x="725" y="641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1051"/>
            <p:cNvSpPr>
              <a:spLocks/>
            </p:cNvSpPr>
            <p:nvPr/>
          </p:nvSpPr>
          <p:spPr bwMode="auto">
            <a:xfrm>
              <a:off x="4589" y="2637"/>
              <a:ext cx="22" cy="15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79" y="0"/>
                </a:cxn>
                <a:cxn ang="0">
                  <a:pos x="1074" y="178"/>
                </a:cxn>
                <a:cxn ang="0">
                  <a:pos x="725" y="641"/>
                </a:cxn>
                <a:cxn ang="0">
                  <a:pos x="0" y="448"/>
                </a:cxn>
              </a:cxnLst>
              <a:rect l="0" t="0" r="r" b="b"/>
              <a:pathLst>
                <a:path w="1074" h="641">
                  <a:moveTo>
                    <a:pt x="0" y="448"/>
                  </a:moveTo>
                  <a:lnTo>
                    <a:pt x="379" y="0"/>
                  </a:lnTo>
                  <a:lnTo>
                    <a:pt x="1074" y="178"/>
                  </a:lnTo>
                  <a:lnTo>
                    <a:pt x="725" y="641"/>
                  </a:lnTo>
                  <a:lnTo>
                    <a:pt x="0" y="4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052"/>
            <p:cNvSpPr>
              <a:spLocks/>
            </p:cNvSpPr>
            <p:nvPr/>
          </p:nvSpPr>
          <p:spPr bwMode="auto">
            <a:xfrm>
              <a:off x="4593" y="2622"/>
              <a:ext cx="21" cy="15"/>
            </a:xfrm>
            <a:custGeom>
              <a:avLst/>
              <a:gdLst/>
              <a:ahLst/>
              <a:cxnLst>
                <a:cxn ang="0">
                  <a:pos x="1075" y="174"/>
                </a:cxn>
                <a:cxn ang="0">
                  <a:pos x="681" y="623"/>
                </a:cxn>
                <a:cxn ang="0">
                  <a:pos x="0" y="463"/>
                </a:cxn>
                <a:cxn ang="0">
                  <a:pos x="301" y="0"/>
                </a:cxn>
                <a:cxn ang="0">
                  <a:pos x="1075" y="174"/>
                </a:cxn>
              </a:cxnLst>
              <a:rect l="0" t="0" r="r" b="b"/>
              <a:pathLst>
                <a:path w="1075" h="623">
                  <a:moveTo>
                    <a:pt x="1075" y="174"/>
                  </a:moveTo>
                  <a:lnTo>
                    <a:pt x="681" y="623"/>
                  </a:lnTo>
                  <a:lnTo>
                    <a:pt x="0" y="463"/>
                  </a:lnTo>
                  <a:lnTo>
                    <a:pt x="301" y="0"/>
                  </a:lnTo>
                  <a:lnTo>
                    <a:pt x="1075" y="17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053"/>
            <p:cNvSpPr>
              <a:spLocks/>
            </p:cNvSpPr>
            <p:nvPr/>
          </p:nvSpPr>
          <p:spPr bwMode="auto">
            <a:xfrm>
              <a:off x="4593" y="2622"/>
              <a:ext cx="21" cy="15"/>
            </a:xfrm>
            <a:custGeom>
              <a:avLst/>
              <a:gdLst/>
              <a:ahLst/>
              <a:cxnLst>
                <a:cxn ang="0">
                  <a:pos x="1075" y="174"/>
                </a:cxn>
                <a:cxn ang="0">
                  <a:pos x="681" y="623"/>
                </a:cxn>
                <a:cxn ang="0">
                  <a:pos x="0" y="463"/>
                </a:cxn>
                <a:cxn ang="0">
                  <a:pos x="301" y="0"/>
                </a:cxn>
                <a:cxn ang="0">
                  <a:pos x="1075" y="174"/>
                </a:cxn>
              </a:cxnLst>
              <a:rect l="0" t="0" r="r" b="b"/>
              <a:pathLst>
                <a:path w="1075" h="623">
                  <a:moveTo>
                    <a:pt x="1075" y="174"/>
                  </a:moveTo>
                  <a:lnTo>
                    <a:pt x="681" y="623"/>
                  </a:lnTo>
                  <a:lnTo>
                    <a:pt x="0" y="463"/>
                  </a:lnTo>
                  <a:lnTo>
                    <a:pt x="301" y="0"/>
                  </a:lnTo>
                  <a:lnTo>
                    <a:pt x="1075" y="1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1054"/>
            <p:cNvSpPr>
              <a:spLocks/>
            </p:cNvSpPr>
            <p:nvPr/>
          </p:nvSpPr>
          <p:spPr bwMode="auto">
            <a:xfrm>
              <a:off x="4597" y="2607"/>
              <a:ext cx="21" cy="17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393" y="0"/>
                </a:cxn>
                <a:cxn ang="0">
                  <a:pos x="1088" y="174"/>
                </a:cxn>
                <a:cxn ang="0">
                  <a:pos x="739" y="668"/>
                </a:cxn>
                <a:cxn ang="0">
                  <a:pos x="0" y="512"/>
                </a:cxn>
              </a:cxnLst>
              <a:rect l="0" t="0" r="r" b="b"/>
              <a:pathLst>
                <a:path w="1088" h="668">
                  <a:moveTo>
                    <a:pt x="0" y="512"/>
                  </a:moveTo>
                  <a:lnTo>
                    <a:pt x="393" y="0"/>
                  </a:lnTo>
                  <a:lnTo>
                    <a:pt x="1088" y="174"/>
                  </a:lnTo>
                  <a:lnTo>
                    <a:pt x="739" y="668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1055"/>
            <p:cNvSpPr>
              <a:spLocks/>
            </p:cNvSpPr>
            <p:nvPr/>
          </p:nvSpPr>
          <p:spPr bwMode="auto">
            <a:xfrm>
              <a:off x="4597" y="2607"/>
              <a:ext cx="21" cy="17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393" y="0"/>
                </a:cxn>
                <a:cxn ang="0">
                  <a:pos x="1088" y="174"/>
                </a:cxn>
                <a:cxn ang="0">
                  <a:pos x="739" y="668"/>
                </a:cxn>
                <a:cxn ang="0">
                  <a:pos x="0" y="512"/>
                </a:cxn>
              </a:cxnLst>
              <a:rect l="0" t="0" r="r" b="b"/>
              <a:pathLst>
                <a:path w="1088" h="668">
                  <a:moveTo>
                    <a:pt x="0" y="512"/>
                  </a:moveTo>
                  <a:lnTo>
                    <a:pt x="393" y="0"/>
                  </a:lnTo>
                  <a:lnTo>
                    <a:pt x="1088" y="174"/>
                  </a:lnTo>
                  <a:lnTo>
                    <a:pt x="739" y="668"/>
                  </a:lnTo>
                  <a:lnTo>
                    <a:pt x="0" y="5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1056"/>
            <p:cNvSpPr>
              <a:spLocks/>
            </p:cNvSpPr>
            <p:nvPr/>
          </p:nvSpPr>
          <p:spPr bwMode="auto">
            <a:xfrm>
              <a:off x="4608" y="2642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58" y="160"/>
                </a:cxn>
                <a:cxn ang="0">
                  <a:pos x="695" y="624"/>
                </a:cxn>
                <a:cxn ang="0">
                  <a:pos x="0" y="463"/>
                </a:cxn>
              </a:cxnLst>
              <a:rect l="0" t="0" r="r" b="b"/>
              <a:pathLst>
                <a:path w="1058" h="624">
                  <a:moveTo>
                    <a:pt x="0" y="463"/>
                  </a:moveTo>
                  <a:lnTo>
                    <a:pt x="366" y="0"/>
                  </a:lnTo>
                  <a:lnTo>
                    <a:pt x="1058" y="160"/>
                  </a:lnTo>
                  <a:lnTo>
                    <a:pt x="695" y="624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057"/>
            <p:cNvSpPr>
              <a:spLocks/>
            </p:cNvSpPr>
            <p:nvPr/>
          </p:nvSpPr>
          <p:spPr bwMode="auto">
            <a:xfrm>
              <a:off x="4608" y="2642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58" y="160"/>
                </a:cxn>
                <a:cxn ang="0">
                  <a:pos x="695" y="624"/>
                </a:cxn>
                <a:cxn ang="0">
                  <a:pos x="0" y="463"/>
                </a:cxn>
              </a:cxnLst>
              <a:rect l="0" t="0" r="r" b="b"/>
              <a:pathLst>
                <a:path w="1058" h="624">
                  <a:moveTo>
                    <a:pt x="0" y="463"/>
                  </a:moveTo>
                  <a:lnTo>
                    <a:pt x="366" y="0"/>
                  </a:lnTo>
                  <a:lnTo>
                    <a:pt x="1058" y="160"/>
                  </a:lnTo>
                  <a:lnTo>
                    <a:pt x="695" y="624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1058"/>
            <p:cNvSpPr>
              <a:spLocks/>
            </p:cNvSpPr>
            <p:nvPr/>
          </p:nvSpPr>
          <p:spPr bwMode="auto">
            <a:xfrm>
              <a:off x="4612" y="2628"/>
              <a:ext cx="20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79" y="0"/>
                </a:cxn>
                <a:cxn ang="0">
                  <a:pos x="1041" y="160"/>
                </a:cxn>
                <a:cxn ang="0">
                  <a:pos x="694" y="606"/>
                </a:cxn>
                <a:cxn ang="0">
                  <a:pos x="0" y="446"/>
                </a:cxn>
              </a:cxnLst>
              <a:rect l="0" t="0" r="r" b="b"/>
              <a:pathLst>
                <a:path w="1041" h="606">
                  <a:moveTo>
                    <a:pt x="0" y="446"/>
                  </a:moveTo>
                  <a:lnTo>
                    <a:pt x="379" y="0"/>
                  </a:lnTo>
                  <a:lnTo>
                    <a:pt x="1041" y="160"/>
                  </a:lnTo>
                  <a:lnTo>
                    <a:pt x="694" y="60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1059"/>
            <p:cNvSpPr>
              <a:spLocks/>
            </p:cNvSpPr>
            <p:nvPr/>
          </p:nvSpPr>
          <p:spPr bwMode="auto">
            <a:xfrm>
              <a:off x="4612" y="2628"/>
              <a:ext cx="20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79" y="0"/>
                </a:cxn>
                <a:cxn ang="0">
                  <a:pos x="1041" y="160"/>
                </a:cxn>
                <a:cxn ang="0">
                  <a:pos x="694" y="606"/>
                </a:cxn>
                <a:cxn ang="0">
                  <a:pos x="0" y="446"/>
                </a:cxn>
              </a:cxnLst>
              <a:rect l="0" t="0" r="r" b="b"/>
              <a:pathLst>
                <a:path w="1041" h="606">
                  <a:moveTo>
                    <a:pt x="0" y="446"/>
                  </a:moveTo>
                  <a:lnTo>
                    <a:pt x="379" y="0"/>
                  </a:lnTo>
                  <a:lnTo>
                    <a:pt x="1041" y="160"/>
                  </a:lnTo>
                  <a:lnTo>
                    <a:pt x="694" y="606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1060"/>
            <p:cNvSpPr>
              <a:spLocks/>
            </p:cNvSpPr>
            <p:nvPr/>
          </p:nvSpPr>
          <p:spPr bwMode="auto">
            <a:xfrm>
              <a:off x="4615" y="2613"/>
              <a:ext cx="22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46" y="0"/>
                </a:cxn>
                <a:cxn ang="0">
                  <a:pos x="1076" y="192"/>
                </a:cxn>
                <a:cxn ang="0">
                  <a:pos x="743" y="651"/>
                </a:cxn>
                <a:cxn ang="0">
                  <a:pos x="0" y="477"/>
                </a:cxn>
              </a:cxnLst>
              <a:rect l="0" t="0" r="r" b="b"/>
              <a:pathLst>
                <a:path w="1076" h="651">
                  <a:moveTo>
                    <a:pt x="0" y="477"/>
                  </a:moveTo>
                  <a:lnTo>
                    <a:pt x="346" y="0"/>
                  </a:lnTo>
                  <a:lnTo>
                    <a:pt x="1076" y="192"/>
                  </a:lnTo>
                  <a:lnTo>
                    <a:pt x="743" y="65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1061"/>
            <p:cNvSpPr>
              <a:spLocks/>
            </p:cNvSpPr>
            <p:nvPr/>
          </p:nvSpPr>
          <p:spPr bwMode="auto">
            <a:xfrm>
              <a:off x="4615" y="2613"/>
              <a:ext cx="22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46" y="0"/>
                </a:cxn>
                <a:cxn ang="0">
                  <a:pos x="1076" y="192"/>
                </a:cxn>
                <a:cxn ang="0">
                  <a:pos x="743" y="651"/>
                </a:cxn>
                <a:cxn ang="0">
                  <a:pos x="0" y="477"/>
                </a:cxn>
              </a:cxnLst>
              <a:rect l="0" t="0" r="r" b="b"/>
              <a:pathLst>
                <a:path w="1076" h="651">
                  <a:moveTo>
                    <a:pt x="0" y="477"/>
                  </a:moveTo>
                  <a:lnTo>
                    <a:pt x="346" y="0"/>
                  </a:lnTo>
                  <a:lnTo>
                    <a:pt x="1076" y="192"/>
                  </a:lnTo>
                  <a:lnTo>
                    <a:pt x="743" y="651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Freeform 1062"/>
            <p:cNvSpPr>
              <a:spLocks/>
            </p:cNvSpPr>
            <p:nvPr/>
          </p:nvSpPr>
          <p:spPr bwMode="auto">
            <a:xfrm>
              <a:off x="4615" y="2675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7" y="0"/>
                </a:cxn>
                <a:cxn ang="0">
                  <a:pos x="1151" y="204"/>
                </a:cxn>
                <a:cxn ang="0">
                  <a:pos x="770" y="605"/>
                </a:cxn>
                <a:cxn ang="0">
                  <a:pos x="0" y="414"/>
                </a:cxn>
              </a:cxnLst>
              <a:rect l="0" t="0" r="r" b="b"/>
              <a:pathLst>
                <a:path w="1151" h="605">
                  <a:moveTo>
                    <a:pt x="0" y="414"/>
                  </a:moveTo>
                  <a:lnTo>
                    <a:pt x="377" y="0"/>
                  </a:lnTo>
                  <a:lnTo>
                    <a:pt x="1151" y="204"/>
                  </a:lnTo>
                  <a:lnTo>
                    <a:pt x="770" y="605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1063"/>
            <p:cNvSpPr>
              <a:spLocks/>
            </p:cNvSpPr>
            <p:nvPr/>
          </p:nvSpPr>
          <p:spPr bwMode="auto">
            <a:xfrm>
              <a:off x="4615" y="2675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7" y="0"/>
                </a:cxn>
                <a:cxn ang="0">
                  <a:pos x="1151" y="204"/>
                </a:cxn>
                <a:cxn ang="0">
                  <a:pos x="770" y="605"/>
                </a:cxn>
                <a:cxn ang="0">
                  <a:pos x="0" y="414"/>
                </a:cxn>
              </a:cxnLst>
              <a:rect l="0" t="0" r="r" b="b"/>
              <a:pathLst>
                <a:path w="1151" h="605">
                  <a:moveTo>
                    <a:pt x="0" y="414"/>
                  </a:moveTo>
                  <a:lnTo>
                    <a:pt x="377" y="0"/>
                  </a:lnTo>
                  <a:lnTo>
                    <a:pt x="1151" y="204"/>
                  </a:lnTo>
                  <a:lnTo>
                    <a:pt x="770" y="605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1064"/>
            <p:cNvSpPr>
              <a:spLocks/>
            </p:cNvSpPr>
            <p:nvPr/>
          </p:nvSpPr>
          <p:spPr bwMode="auto">
            <a:xfrm>
              <a:off x="4623" y="2663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62" y="0"/>
                </a:cxn>
                <a:cxn ang="0">
                  <a:pos x="1089" y="177"/>
                </a:cxn>
                <a:cxn ang="0">
                  <a:pos x="774" y="623"/>
                </a:cxn>
                <a:cxn ang="0">
                  <a:pos x="0" y="431"/>
                </a:cxn>
              </a:cxnLst>
              <a:rect l="0" t="0" r="r" b="b"/>
              <a:pathLst>
                <a:path w="1089" h="623">
                  <a:moveTo>
                    <a:pt x="0" y="431"/>
                  </a:moveTo>
                  <a:lnTo>
                    <a:pt x="362" y="0"/>
                  </a:lnTo>
                  <a:lnTo>
                    <a:pt x="1089" y="177"/>
                  </a:lnTo>
                  <a:lnTo>
                    <a:pt x="774" y="623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1065"/>
            <p:cNvSpPr>
              <a:spLocks/>
            </p:cNvSpPr>
            <p:nvPr/>
          </p:nvSpPr>
          <p:spPr bwMode="auto">
            <a:xfrm>
              <a:off x="4623" y="2663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62" y="0"/>
                </a:cxn>
                <a:cxn ang="0">
                  <a:pos x="1089" y="177"/>
                </a:cxn>
                <a:cxn ang="0">
                  <a:pos x="774" y="623"/>
                </a:cxn>
                <a:cxn ang="0">
                  <a:pos x="0" y="431"/>
                </a:cxn>
              </a:cxnLst>
              <a:rect l="0" t="0" r="r" b="b"/>
              <a:pathLst>
                <a:path w="1089" h="623">
                  <a:moveTo>
                    <a:pt x="0" y="431"/>
                  </a:moveTo>
                  <a:lnTo>
                    <a:pt x="362" y="0"/>
                  </a:lnTo>
                  <a:lnTo>
                    <a:pt x="1089" y="177"/>
                  </a:lnTo>
                  <a:lnTo>
                    <a:pt x="774" y="623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1066"/>
            <p:cNvSpPr>
              <a:spLocks/>
            </p:cNvSpPr>
            <p:nvPr/>
          </p:nvSpPr>
          <p:spPr bwMode="auto">
            <a:xfrm>
              <a:off x="4627" y="2648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78" y="0"/>
                </a:cxn>
                <a:cxn ang="0">
                  <a:pos x="1103" y="160"/>
                </a:cxn>
                <a:cxn ang="0">
                  <a:pos x="710" y="623"/>
                </a:cxn>
                <a:cxn ang="0">
                  <a:pos x="0" y="463"/>
                </a:cxn>
              </a:cxnLst>
              <a:rect l="0" t="0" r="r" b="b"/>
              <a:pathLst>
                <a:path w="1103" h="623">
                  <a:moveTo>
                    <a:pt x="0" y="463"/>
                  </a:moveTo>
                  <a:lnTo>
                    <a:pt x="378" y="0"/>
                  </a:lnTo>
                  <a:lnTo>
                    <a:pt x="1103" y="160"/>
                  </a:lnTo>
                  <a:lnTo>
                    <a:pt x="710" y="62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1067"/>
            <p:cNvSpPr>
              <a:spLocks/>
            </p:cNvSpPr>
            <p:nvPr/>
          </p:nvSpPr>
          <p:spPr bwMode="auto">
            <a:xfrm>
              <a:off x="4627" y="2648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78" y="0"/>
                </a:cxn>
                <a:cxn ang="0">
                  <a:pos x="1103" y="160"/>
                </a:cxn>
                <a:cxn ang="0">
                  <a:pos x="710" y="623"/>
                </a:cxn>
                <a:cxn ang="0">
                  <a:pos x="0" y="463"/>
                </a:cxn>
              </a:cxnLst>
              <a:rect l="0" t="0" r="r" b="b"/>
              <a:pathLst>
                <a:path w="1103" h="623">
                  <a:moveTo>
                    <a:pt x="0" y="463"/>
                  </a:moveTo>
                  <a:lnTo>
                    <a:pt x="378" y="0"/>
                  </a:lnTo>
                  <a:lnTo>
                    <a:pt x="1103" y="160"/>
                  </a:lnTo>
                  <a:lnTo>
                    <a:pt x="710" y="623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1068"/>
            <p:cNvSpPr>
              <a:spLocks/>
            </p:cNvSpPr>
            <p:nvPr/>
          </p:nvSpPr>
          <p:spPr bwMode="auto">
            <a:xfrm>
              <a:off x="4630" y="2633"/>
              <a:ext cx="20" cy="14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377" y="0"/>
                </a:cxn>
                <a:cxn ang="0">
                  <a:pos x="1007" y="126"/>
                </a:cxn>
                <a:cxn ang="0">
                  <a:pos x="630" y="574"/>
                </a:cxn>
                <a:cxn ang="0">
                  <a:pos x="0" y="429"/>
                </a:cxn>
              </a:cxnLst>
              <a:rect l="0" t="0" r="r" b="b"/>
              <a:pathLst>
                <a:path w="1007" h="574">
                  <a:moveTo>
                    <a:pt x="0" y="429"/>
                  </a:moveTo>
                  <a:lnTo>
                    <a:pt x="377" y="0"/>
                  </a:lnTo>
                  <a:lnTo>
                    <a:pt x="1007" y="126"/>
                  </a:lnTo>
                  <a:lnTo>
                    <a:pt x="630" y="574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1069"/>
            <p:cNvSpPr>
              <a:spLocks/>
            </p:cNvSpPr>
            <p:nvPr/>
          </p:nvSpPr>
          <p:spPr bwMode="auto">
            <a:xfrm>
              <a:off x="4630" y="2633"/>
              <a:ext cx="20" cy="14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377" y="0"/>
                </a:cxn>
                <a:cxn ang="0">
                  <a:pos x="1007" y="126"/>
                </a:cxn>
                <a:cxn ang="0">
                  <a:pos x="630" y="574"/>
                </a:cxn>
                <a:cxn ang="0">
                  <a:pos x="0" y="429"/>
                </a:cxn>
              </a:cxnLst>
              <a:rect l="0" t="0" r="r" b="b"/>
              <a:pathLst>
                <a:path w="1007" h="574">
                  <a:moveTo>
                    <a:pt x="0" y="429"/>
                  </a:moveTo>
                  <a:lnTo>
                    <a:pt x="377" y="0"/>
                  </a:lnTo>
                  <a:lnTo>
                    <a:pt x="1007" y="126"/>
                  </a:lnTo>
                  <a:lnTo>
                    <a:pt x="630" y="574"/>
                  </a:lnTo>
                  <a:lnTo>
                    <a:pt x="0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1070"/>
            <p:cNvSpPr>
              <a:spLocks/>
            </p:cNvSpPr>
            <p:nvPr/>
          </p:nvSpPr>
          <p:spPr bwMode="auto">
            <a:xfrm>
              <a:off x="4633" y="2681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2" y="0"/>
                </a:cxn>
                <a:cxn ang="0">
                  <a:pos x="1153" y="187"/>
                </a:cxn>
                <a:cxn ang="0">
                  <a:pos x="790" y="620"/>
                </a:cxn>
                <a:cxn ang="0">
                  <a:pos x="0" y="414"/>
                </a:cxn>
              </a:cxnLst>
              <a:rect l="0" t="0" r="r" b="b"/>
              <a:pathLst>
                <a:path w="1153" h="620">
                  <a:moveTo>
                    <a:pt x="0" y="414"/>
                  </a:moveTo>
                  <a:lnTo>
                    <a:pt x="362" y="0"/>
                  </a:lnTo>
                  <a:lnTo>
                    <a:pt x="1153" y="187"/>
                  </a:lnTo>
                  <a:lnTo>
                    <a:pt x="790" y="6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1071"/>
            <p:cNvSpPr>
              <a:spLocks/>
            </p:cNvSpPr>
            <p:nvPr/>
          </p:nvSpPr>
          <p:spPr bwMode="auto">
            <a:xfrm>
              <a:off x="4633" y="2681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2" y="0"/>
                </a:cxn>
                <a:cxn ang="0">
                  <a:pos x="1153" y="187"/>
                </a:cxn>
                <a:cxn ang="0">
                  <a:pos x="790" y="620"/>
                </a:cxn>
                <a:cxn ang="0">
                  <a:pos x="0" y="414"/>
                </a:cxn>
              </a:cxnLst>
              <a:rect l="0" t="0" r="r" b="b"/>
              <a:pathLst>
                <a:path w="1153" h="620">
                  <a:moveTo>
                    <a:pt x="0" y="414"/>
                  </a:moveTo>
                  <a:lnTo>
                    <a:pt x="362" y="0"/>
                  </a:lnTo>
                  <a:lnTo>
                    <a:pt x="1153" y="187"/>
                  </a:lnTo>
                  <a:lnTo>
                    <a:pt x="790" y="620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Freeform 1072"/>
            <p:cNvSpPr>
              <a:spLocks/>
            </p:cNvSpPr>
            <p:nvPr/>
          </p:nvSpPr>
          <p:spPr bwMode="auto">
            <a:xfrm>
              <a:off x="4642" y="2668"/>
              <a:ext cx="24" cy="16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63" y="0"/>
                </a:cxn>
                <a:cxn ang="0">
                  <a:pos x="1215" y="236"/>
                </a:cxn>
                <a:cxn ang="0">
                  <a:pos x="852" y="668"/>
                </a:cxn>
                <a:cxn ang="0">
                  <a:pos x="0" y="445"/>
                </a:cxn>
              </a:cxnLst>
              <a:rect l="0" t="0" r="r" b="b"/>
              <a:pathLst>
                <a:path w="1215" h="668">
                  <a:moveTo>
                    <a:pt x="0" y="445"/>
                  </a:moveTo>
                  <a:lnTo>
                    <a:pt x="363" y="0"/>
                  </a:lnTo>
                  <a:lnTo>
                    <a:pt x="1215" y="236"/>
                  </a:lnTo>
                  <a:lnTo>
                    <a:pt x="852" y="6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1073"/>
            <p:cNvSpPr>
              <a:spLocks/>
            </p:cNvSpPr>
            <p:nvPr/>
          </p:nvSpPr>
          <p:spPr bwMode="auto">
            <a:xfrm>
              <a:off x="4642" y="2668"/>
              <a:ext cx="24" cy="16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63" y="0"/>
                </a:cxn>
                <a:cxn ang="0">
                  <a:pos x="1215" y="236"/>
                </a:cxn>
                <a:cxn ang="0">
                  <a:pos x="852" y="668"/>
                </a:cxn>
                <a:cxn ang="0">
                  <a:pos x="0" y="445"/>
                </a:cxn>
              </a:cxnLst>
              <a:rect l="0" t="0" r="r" b="b"/>
              <a:pathLst>
                <a:path w="1215" h="668">
                  <a:moveTo>
                    <a:pt x="0" y="445"/>
                  </a:moveTo>
                  <a:lnTo>
                    <a:pt x="363" y="0"/>
                  </a:lnTo>
                  <a:lnTo>
                    <a:pt x="1215" y="236"/>
                  </a:lnTo>
                  <a:lnTo>
                    <a:pt x="852" y="668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1074"/>
            <p:cNvSpPr>
              <a:spLocks/>
            </p:cNvSpPr>
            <p:nvPr/>
          </p:nvSpPr>
          <p:spPr bwMode="auto">
            <a:xfrm>
              <a:off x="4646" y="2638"/>
              <a:ext cx="20" cy="14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93" y="0"/>
                </a:cxn>
                <a:cxn ang="0">
                  <a:pos x="1009" y="142"/>
                </a:cxn>
                <a:cxn ang="0">
                  <a:pos x="599" y="575"/>
                </a:cxn>
                <a:cxn ang="0">
                  <a:pos x="0" y="445"/>
                </a:cxn>
              </a:cxnLst>
              <a:rect l="0" t="0" r="r" b="b"/>
              <a:pathLst>
                <a:path w="1009" h="575">
                  <a:moveTo>
                    <a:pt x="0" y="445"/>
                  </a:moveTo>
                  <a:lnTo>
                    <a:pt x="393" y="0"/>
                  </a:lnTo>
                  <a:lnTo>
                    <a:pt x="1009" y="142"/>
                  </a:lnTo>
                  <a:lnTo>
                    <a:pt x="599" y="57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075"/>
            <p:cNvSpPr>
              <a:spLocks/>
            </p:cNvSpPr>
            <p:nvPr/>
          </p:nvSpPr>
          <p:spPr bwMode="auto">
            <a:xfrm>
              <a:off x="4646" y="2638"/>
              <a:ext cx="20" cy="14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93" y="0"/>
                </a:cxn>
                <a:cxn ang="0">
                  <a:pos x="1009" y="142"/>
                </a:cxn>
                <a:cxn ang="0">
                  <a:pos x="599" y="575"/>
                </a:cxn>
                <a:cxn ang="0">
                  <a:pos x="0" y="445"/>
                </a:cxn>
              </a:cxnLst>
              <a:rect l="0" t="0" r="r" b="b"/>
              <a:pathLst>
                <a:path w="1009" h="575">
                  <a:moveTo>
                    <a:pt x="0" y="445"/>
                  </a:moveTo>
                  <a:lnTo>
                    <a:pt x="393" y="0"/>
                  </a:lnTo>
                  <a:lnTo>
                    <a:pt x="1009" y="142"/>
                  </a:lnTo>
                  <a:lnTo>
                    <a:pt x="599" y="575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1076"/>
            <p:cNvSpPr>
              <a:spLocks/>
            </p:cNvSpPr>
            <p:nvPr/>
          </p:nvSpPr>
          <p:spPr bwMode="auto">
            <a:xfrm>
              <a:off x="4643" y="2644"/>
              <a:ext cx="42" cy="27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411" y="400"/>
                </a:cxn>
                <a:cxn ang="0">
                  <a:pos x="900" y="530"/>
                </a:cxn>
                <a:cxn ang="0">
                  <a:pos x="1389" y="0"/>
                </a:cxn>
                <a:cxn ang="0">
                  <a:pos x="2112" y="163"/>
                </a:cxn>
                <a:cxn ang="0">
                  <a:pos x="1232" y="1135"/>
                </a:cxn>
                <a:cxn ang="0">
                  <a:pos x="0" y="850"/>
                </a:cxn>
              </a:cxnLst>
              <a:rect l="0" t="0" r="r" b="b"/>
              <a:pathLst>
                <a:path w="2112" h="1135">
                  <a:moveTo>
                    <a:pt x="0" y="850"/>
                  </a:moveTo>
                  <a:lnTo>
                    <a:pt x="411" y="400"/>
                  </a:lnTo>
                  <a:lnTo>
                    <a:pt x="900" y="530"/>
                  </a:lnTo>
                  <a:lnTo>
                    <a:pt x="1389" y="0"/>
                  </a:lnTo>
                  <a:lnTo>
                    <a:pt x="2112" y="163"/>
                  </a:lnTo>
                  <a:lnTo>
                    <a:pt x="1232" y="1135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1077"/>
            <p:cNvSpPr>
              <a:spLocks/>
            </p:cNvSpPr>
            <p:nvPr/>
          </p:nvSpPr>
          <p:spPr bwMode="auto">
            <a:xfrm>
              <a:off x="4643" y="2644"/>
              <a:ext cx="42" cy="27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411" y="400"/>
                </a:cxn>
                <a:cxn ang="0">
                  <a:pos x="900" y="530"/>
                </a:cxn>
                <a:cxn ang="0">
                  <a:pos x="1389" y="0"/>
                </a:cxn>
                <a:cxn ang="0">
                  <a:pos x="2112" y="163"/>
                </a:cxn>
                <a:cxn ang="0">
                  <a:pos x="1232" y="1135"/>
                </a:cxn>
                <a:cxn ang="0">
                  <a:pos x="0" y="850"/>
                </a:cxn>
              </a:cxnLst>
              <a:rect l="0" t="0" r="r" b="b"/>
              <a:pathLst>
                <a:path w="2112" h="1135">
                  <a:moveTo>
                    <a:pt x="0" y="850"/>
                  </a:moveTo>
                  <a:lnTo>
                    <a:pt x="411" y="400"/>
                  </a:lnTo>
                  <a:lnTo>
                    <a:pt x="900" y="530"/>
                  </a:lnTo>
                  <a:lnTo>
                    <a:pt x="1389" y="0"/>
                  </a:lnTo>
                  <a:lnTo>
                    <a:pt x="2112" y="163"/>
                  </a:lnTo>
                  <a:lnTo>
                    <a:pt x="1232" y="1135"/>
                  </a:lnTo>
                  <a:lnTo>
                    <a:pt x="0" y="8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078"/>
            <p:cNvSpPr>
              <a:spLocks/>
            </p:cNvSpPr>
            <p:nvPr/>
          </p:nvSpPr>
          <p:spPr bwMode="auto">
            <a:xfrm>
              <a:off x="4667" y="2629"/>
              <a:ext cx="29" cy="17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93" y="0"/>
                </a:cxn>
                <a:cxn ang="0">
                  <a:pos x="1417" y="227"/>
                </a:cxn>
                <a:cxn ang="0">
                  <a:pos x="993" y="686"/>
                </a:cxn>
                <a:cxn ang="0">
                  <a:pos x="0" y="463"/>
                </a:cxn>
              </a:cxnLst>
              <a:rect l="0" t="0" r="r" b="b"/>
              <a:pathLst>
                <a:path w="1417" h="686">
                  <a:moveTo>
                    <a:pt x="0" y="463"/>
                  </a:moveTo>
                  <a:lnTo>
                    <a:pt x="393" y="0"/>
                  </a:lnTo>
                  <a:lnTo>
                    <a:pt x="1417" y="227"/>
                  </a:lnTo>
                  <a:lnTo>
                    <a:pt x="993" y="686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079"/>
            <p:cNvSpPr>
              <a:spLocks/>
            </p:cNvSpPr>
            <p:nvPr/>
          </p:nvSpPr>
          <p:spPr bwMode="auto">
            <a:xfrm>
              <a:off x="4667" y="2629"/>
              <a:ext cx="29" cy="17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93" y="0"/>
                </a:cxn>
                <a:cxn ang="0">
                  <a:pos x="1417" y="227"/>
                </a:cxn>
                <a:cxn ang="0">
                  <a:pos x="993" y="686"/>
                </a:cxn>
                <a:cxn ang="0">
                  <a:pos x="0" y="463"/>
                </a:cxn>
              </a:cxnLst>
              <a:rect l="0" t="0" r="r" b="b"/>
              <a:pathLst>
                <a:path w="1417" h="686">
                  <a:moveTo>
                    <a:pt x="0" y="463"/>
                  </a:moveTo>
                  <a:lnTo>
                    <a:pt x="393" y="0"/>
                  </a:lnTo>
                  <a:lnTo>
                    <a:pt x="1417" y="227"/>
                  </a:lnTo>
                  <a:lnTo>
                    <a:pt x="993" y="686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1080"/>
            <p:cNvSpPr>
              <a:spLocks/>
            </p:cNvSpPr>
            <p:nvPr/>
          </p:nvSpPr>
          <p:spPr bwMode="auto">
            <a:xfrm>
              <a:off x="4633" y="2618"/>
              <a:ext cx="20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66" y="0"/>
                </a:cxn>
                <a:cxn ang="0">
                  <a:pos x="1009" y="178"/>
                </a:cxn>
                <a:cxn ang="0">
                  <a:pos x="633" y="638"/>
                </a:cxn>
                <a:cxn ang="0">
                  <a:pos x="0" y="477"/>
                </a:cxn>
              </a:cxnLst>
              <a:rect l="0" t="0" r="r" b="b"/>
              <a:pathLst>
                <a:path w="1009" h="638">
                  <a:moveTo>
                    <a:pt x="0" y="477"/>
                  </a:moveTo>
                  <a:lnTo>
                    <a:pt x="366" y="0"/>
                  </a:lnTo>
                  <a:lnTo>
                    <a:pt x="1009" y="178"/>
                  </a:lnTo>
                  <a:lnTo>
                    <a:pt x="633" y="63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1081"/>
            <p:cNvSpPr>
              <a:spLocks/>
            </p:cNvSpPr>
            <p:nvPr/>
          </p:nvSpPr>
          <p:spPr bwMode="auto">
            <a:xfrm>
              <a:off x="4633" y="2618"/>
              <a:ext cx="20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66" y="0"/>
                </a:cxn>
                <a:cxn ang="0">
                  <a:pos x="1009" y="178"/>
                </a:cxn>
                <a:cxn ang="0">
                  <a:pos x="633" y="638"/>
                </a:cxn>
                <a:cxn ang="0">
                  <a:pos x="0" y="477"/>
                </a:cxn>
              </a:cxnLst>
              <a:rect l="0" t="0" r="r" b="b"/>
              <a:pathLst>
                <a:path w="1009" h="638">
                  <a:moveTo>
                    <a:pt x="0" y="477"/>
                  </a:moveTo>
                  <a:lnTo>
                    <a:pt x="366" y="0"/>
                  </a:lnTo>
                  <a:lnTo>
                    <a:pt x="1009" y="178"/>
                  </a:lnTo>
                  <a:lnTo>
                    <a:pt x="633" y="638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Freeform 1082"/>
            <p:cNvSpPr>
              <a:spLocks/>
            </p:cNvSpPr>
            <p:nvPr/>
          </p:nvSpPr>
          <p:spPr bwMode="auto">
            <a:xfrm>
              <a:off x="4650" y="2624"/>
              <a:ext cx="20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80" y="0"/>
                </a:cxn>
                <a:cxn ang="0">
                  <a:pos x="1009" y="161"/>
                </a:cxn>
                <a:cxn ang="0">
                  <a:pos x="633" y="607"/>
                </a:cxn>
                <a:cxn ang="0">
                  <a:pos x="0" y="450"/>
                </a:cxn>
              </a:cxnLst>
              <a:rect l="0" t="0" r="r" b="b"/>
              <a:pathLst>
                <a:path w="1009" h="607">
                  <a:moveTo>
                    <a:pt x="0" y="450"/>
                  </a:moveTo>
                  <a:lnTo>
                    <a:pt x="380" y="0"/>
                  </a:lnTo>
                  <a:lnTo>
                    <a:pt x="1009" y="161"/>
                  </a:lnTo>
                  <a:lnTo>
                    <a:pt x="633" y="60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Freeform 1083"/>
            <p:cNvSpPr>
              <a:spLocks/>
            </p:cNvSpPr>
            <p:nvPr/>
          </p:nvSpPr>
          <p:spPr bwMode="auto">
            <a:xfrm>
              <a:off x="4650" y="2624"/>
              <a:ext cx="20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80" y="0"/>
                </a:cxn>
                <a:cxn ang="0">
                  <a:pos x="1009" y="161"/>
                </a:cxn>
                <a:cxn ang="0">
                  <a:pos x="633" y="607"/>
                </a:cxn>
                <a:cxn ang="0">
                  <a:pos x="0" y="450"/>
                </a:cxn>
              </a:cxnLst>
              <a:rect l="0" t="0" r="r" b="b"/>
              <a:pathLst>
                <a:path w="1009" h="607">
                  <a:moveTo>
                    <a:pt x="0" y="450"/>
                  </a:moveTo>
                  <a:lnTo>
                    <a:pt x="380" y="0"/>
                  </a:lnTo>
                  <a:lnTo>
                    <a:pt x="1009" y="161"/>
                  </a:lnTo>
                  <a:lnTo>
                    <a:pt x="633" y="607"/>
                  </a:lnTo>
                  <a:lnTo>
                    <a:pt x="0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1084"/>
            <p:cNvSpPr>
              <a:spLocks/>
            </p:cNvSpPr>
            <p:nvPr/>
          </p:nvSpPr>
          <p:spPr bwMode="auto">
            <a:xfrm>
              <a:off x="4656" y="2631"/>
              <a:ext cx="69" cy="96"/>
            </a:xfrm>
            <a:custGeom>
              <a:avLst/>
              <a:gdLst/>
              <a:ahLst/>
              <a:cxnLst>
                <a:cxn ang="0">
                  <a:pos x="3451" y="0"/>
                </a:cxn>
                <a:cxn ang="0">
                  <a:pos x="445" y="3179"/>
                </a:cxn>
                <a:cxn ang="0">
                  <a:pos x="445" y="3488"/>
                </a:cxn>
                <a:cxn ang="0">
                  <a:pos x="0" y="3938"/>
                </a:cxn>
              </a:cxnLst>
              <a:rect l="0" t="0" r="r" b="b"/>
              <a:pathLst>
                <a:path w="3451" h="3938">
                  <a:moveTo>
                    <a:pt x="3451" y="0"/>
                  </a:moveTo>
                  <a:lnTo>
                    <a:pt x="445" y="3179"/>
                  </a:lnTo>
                  <a:lnTo>
                    <a:pt x="445" y="3488"/>
                  </a:lnTo>
                  <a:lnTo>
                    <a:pt x="0" y="39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1085"/>
            <p:cNvSpPr>
              <a:spLocks/>
            </p:cNvSpPr>
            <p:nvPr/>
          </p:nvSpPr>
          <p:spPr bwMode="auto">
            <a:xfrm>
              <a:off x="4370" y="2637"/>
              <a:ext cx="279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46" y="3446"/>
                </a:cxn>
                <a:cxn ang="0">
                  <a:pos x="13979" y="3446"/>
                </a:cxn>
                <a:cxn ang="0">
                  <a:pos x="13979" y="3669"/>
                </a:cxn>
              </a:cxnLst>
              <a:rect l="0" t="0" r="r" b="b"/>
              <a:pathLst>
                <a:path w="13979" h="3669">
                  <a:moveTo>
                    <a:pt x="0" y="0"/>
                  </a:moveTo>
                  <a:lnTo>
                    <a:pt x="13846" y="3446"/>
                  </a:lnTo>
                  <a:lnTo>
                    <a:pt x="13979" y="3446"/>
                  </a:lnTo>
                  <a:lnTo>
                    <a:pt x="13979" y="36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1086"/>
            <p:cNvSpPr>
              <a:spLocks/>
            </p:cNvSpPr>
            <p:nvPr/>
          </p:nvSpPr>
          <p:spPr bwMode="auto">
            <a:xfrm>
              <a:off x="4390" y="2558"/>
              <a:ext cx="312" cy="73"/>
            </a:xfrm>
            <a:custGeom>
              <a:avLst/>
              <a:gdLst/>
              <a:ahLst/>
              <a:cxnLst>
                <a:cxn ang="0">
                  <a:pos x="0" y="2415"/>
                </a:cxn>
                <a:cxn ang="0">
                  <a:pos x="2921" y="0"/>
                </a:cxn>
                <a:cxn ang="0">
                  <a:pos x="15572" y="2997"/>
                </a:cxn>
              </a:cxnLst>
              <a:rect l="0" t="0" r="r" b="b"/>
              <a:pathLst>
                <a:path w="15572" h="2997">
                  <a:moveTo>
                    <a:pt x="0" y="2415"/>
                  </a:moveTo>
                  <a:lnTo>
                    <a:pt x="2921" y="0"/>
                  </a:lnTo>
                  <a:lnTo>
                    <a:pt x="15572" y="299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1087"/>
            <p:cNvSpPr>
              <a:spLocks noChangeShapeType="1"/>
            </p:cNvSpPr>
            <p:nvPr/>
          </p:nvSpPr>
          <p:spPr bwMode="auto">
            <a:xfrm>
              <a:off x="4476" y="2385"/>
              <a:ext cx="2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1088"/>
            <p:cNvSpPr>
              <a:spLocks noChangeShapeType="1"/>
            </p:cNvSpPr>
            <p:nvPr/>
          </p:nvSpPr>
          <p:spPr bwMode="auto">
            <a:xfrm>
              <a:off x="4475" y="2390"/>
              <a:ext cx="3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Line 1089"/>
            <p:cNvSpPr>
              <a:spLocks noChangeShapeType="1"/>
            </p:cNvSpPr>
            <p:nvPr/>
          </p:nvSpPr>
          <p:spPr bwMode="auto">
            <a:xfrm>
              <a:off x="4474" y="2397"/>
              <a:ext cx="3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1090"/>
            <p:cNvSpPr>
              <a:spLocks noChangeShapeType="1"/>
            </p:cNvSpPr>
            <p:nvPr/>
          </p:nvSpPr>
          <p:spPr bwMode="auto">
            <a:xfrm>
              <a:off x="4474" y="2404"/>
              <a:ext cx="3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Line 1091"/>
            <p:cNvSpPr>
              <a:spLocks noChangeShapeType="1"/>
            </p:cNvSpPr>
            <p:nvPr/>
          </p:nvSpPr>
          <p:spPr bwMode="auto">
            <a:xfrm>
              <a:off x="4473" y="2410"/>
              <a:ext cx="3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Line 1092"/>
            <p:cNvSpPr>
              <a:spLocks noChangeShapeType="1"/>
            </p:cNvSpPr>
            <p:nvPr/>
          </p:nvSpPr>
          <p:spPr bwMode="auto">
            <a:xfrm>
              <a:off x="4472" y="2416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Line 1093"/>
            <p:cNvSpPr>
              <a:spLocks noChangeShapeType="1"/>
            </p:cNvSpPr>
            <p:nvPr/>
          </p:nvSpPr>
          <p:spPr bwMode="auto">
            <a:xfrm>
              <a:off x="4471" y="2421"/>
              <a:ext cx="2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30" name="Group 306"/>
          <p:cNvGrpSpPr>
            <a:grpSpLocks/>
          </p:cNvGrpSpPr>
          <p:nvPr/>
        </p:nvGrpSpPr>
        <p:grpSpPr bwMode="auto">
          <a:xfrm rot="16200000">
            <a:off x="7832711" y="3741721"/>
            <a:ext cx="288925" cy="304800"/>
            <a:chOff x="1697" y="1685"/>
            <a:chExt cx="364" cy="349"/>
          </a:xfrm>
        </p:grpSpPr>
        <p:grpSp>
          <p:nvGrpSpPr>
            <p:cNvPr id="52531" name="Group 30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32" name="Arc 30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3" name="Arc 30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4" name="Arc 31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35" name="Group 31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36" name="Arc 31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7" name="Arc 31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8" name="Arc 31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39" name="Arc 31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0" name="Arc 31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1" name="Arc 31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2" name="Arc 31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43" name="Group 319"/>
          <p:cNvGrpSpPr>
            <a:grpSpLocks/>
          </p:cNvGrpSpPr>
          <p:nvPr/>
        </p:nvGrpSpPr>
        <p:grpSpPr bwMode="auto">
          <a:xfrm rot="16200000">
            <a:off x="6917517" y="3307540"/>
            <a:ext cx="290513" cy="304800"/>
            <a:chOff x="1697" y="1685"/>
            <a:chExt cx="364" cy="349"/>
          </a:xfrm>
        </p:grpSpPr>
        <p:grpSp>
          <p:nvGrpSpPr>
            <p:cNvPr id="52544" name="Group 320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45" name="Arc 321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6" name="Arc 322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7" name="Arc 323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48" name="Group 324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49" name="Arc 325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0" name="Arc 326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1" name="Arc 327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52" name="Arc 328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3" name="Arc 329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4" name="Arc 330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5" name="Arc 331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56" name="Group 332"/>
          <p:cNvGrpSpPr>
            <a:grpSpLocks/>
          </p:cNvGrpSpPr>
          <p:nvPr/>
        </p:nvGrpSpPr>
        <p:grpSpPr bwMode="auto">
          <a:xfrm rot="16200000">
            <a:off x="7756511" y="2655871"/>
            <a:ext cx="288925" cy="304800"/>
            <a:chOff x="1697" y="1685"/>
            <a:chExt cx="364" cy="349"/>
          </a:xfrm>
        </p:grpSpPr>
        <p:grpSp>
          <p:nvGrpSpPr>
            <p:cNvPr id="52557" name="Group 333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58" name="Arc 334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9" name="Arc 335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0" name="Arc 336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61" name="Group 337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62" name="Arc 338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3" name="Arc 339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Arc 340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65" name="Arc 341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6" name="Arc 342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7" name="Arc 343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8" name="Arc 344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69" name="Group 345"/>
          <p:cNvGrpSpPr>
            <a:grpSpLocks/>
          </p:cNvGrpSpPr>
          <p:nvPr/>
        </p:nvGrpSpPr>
        <p:grpSpPr bwMode="auto">
          <a:xfrm rot="16200000">
            <a:off x="8289117" y="3307540"/>
            <a:ext cx="290513" cy="304800"/>
            <a:chOff x="1697" y="1685"/>
            <a:chExt cx="364" cy="349"/>
          </a:xfrm>
        </p:grpSpPr>
        <p:grpSp>
          <p:nvGrpSpPr>
            <p:cNvPr id="52570" name="Group 346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71" name="Arc 347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2" name="Arc 348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3" name="Arc 349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74" name="Group 350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75" name="Arc 351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6" name="Arc 352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7" name="Arc 353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78" name="Arc 354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9" name="Arc 355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0" name="Arc 356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1" name="Arc 357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85" name="Line 361"/>
          <p:cNvSpPr>
            <a:spLocks noChangeShapeType="1"/>
          </p:cNvSpPr>
          <p:nvPr/>
        </p:nvSpPr>
        <p:spPr bwMode="auto">
          <a:xfrm flipV="1">
            <a:off x="1119174" y="1650983"/>
            <a:ext cx="1295400" cy="434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6" name="Line 362"/>
          <p:cNvSpPr>
            <a:spLocks noChangeShapeType="1"/>
          </p:cNvSpPr>
          <p:nvPr/>
        </p:nvSpPr>
        <p:spPr bwMode="auto">
          <a:xfrm flipV="1">
            <a:off x="3481374" y="1433496"/>
            <a:ext cx="2514600" cy="730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7" name="Line 363"/>
          <p:cNvSpPr>
            <a:spLocks noChangeShapeType="1"/>
          </p:cNvSpPr>
          <p:nvPr/>
        </p:nvSpPr>
        <p:spPr bwMode="auto">
          <a:xfrm>
            <a:off x="3252774" y="1579546"/>
            <a:ext cx="1371600" cy="1663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53" name="Group 2129"/>
          <p:cNvGrpSpPr>
            <a:grpSpLocks noChangeAspect="1"/>
          </p:cNvGrpSpPr>
          <p:nvPr/>
        </p:nvGrpSpPr>
        <p:grpSpPr bwMode="auto">
          <a:xfrm rot="20468763">
            <a:off x="4395774" y="4038583"/>
            <a:ext cx="762000" cy="357188"/>
            <a:chOff x="307" y="16318"/>
            <a:chExt cx="3570" cy="1818"/>
          </a:xfrm>
        </p:grpSpPr>
        <p:sp>
          <p:nvSpPr>
            <p:cNvPr id="54354" name="Freeform 2130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2131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2132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Freeform 2133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Freeform 2134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Freeform 2135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Freeform 2136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Freeform 2137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Freeform 2138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Freeform 2139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Freeform 2140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2141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2142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2143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2144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2145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70" name="Group 2146"/>
          <p:cNvGrpSpPr>
            <a:grpSpLocks/>
          </p:cNvGrpSpPr>
          <p:nvPr/>
        </p:nvGrpSpPr>
        <p:grpSpPr bwMode="auto">
          <a:xfrm rot="19019007">
            <a:off x="4319574" y="3098783"/>
            <a:ext cx="1066800" cy="679450"/>
            <a:chOff x="12912" y="12144"/>
            <a:chExt cx="2736" cy="1795"/>
          </a:xfrm>
        </p:grpSpPr>
        <p:grpSp>
          <p:nvGrpSpPr>
            <p:cNvPr id="54371" name="Group 2147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372" name="Freeform 2148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2149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2150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Freeform 2151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Freeform 2152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Freeform 2153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2154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Freeform 2155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Freeform 2156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Freeform 2157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Freeform 2158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2159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Freeform 2160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Freeform 2161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Freeform 2162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Freeform 2163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88" name="Group 2164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389" name="Freeform 2165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" name="Freeform 2166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" name="Freeform 2167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" name="Freeform 2168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Freeform 2169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Freeform 2170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Freeform 2171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Freeform 2172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Freeform 2173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Freeform 2174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Freeform 2175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Freeform 2176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2177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Freeform 2178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2179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Freeform 2180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440" name="Group 2216"/>
          <p:cNvGrpSpPr>
            <a:grpSpLocks/>
          </p:cNvGrpSpPr>
          <p:nvPr/>
        </p:nvGrpSpPr>
        <p:grpSpPr bwMode="auto">
          <a:xfrm rot="19621276" flipH="1">
            <a:off x="1347774" y="5051408"/>
            <a:ext cx="1219200" cy="617538"/>
            <a:chOff x="17472" y="9168"/>
            <a:chExt cx="3648" cy="1920"/>
          </a:xfrm>
        </p:grpSpPr>
        <p:sp>
          <p:nvSpPr>
            <p:cNvPr id="54441" name="Freeform 2217"/>
            <p:cNvSpPr>
              <a:spLocks/>
            </p:cNvSpPr>
            <p:nvPr/>
          </p:nvSpPr>
          <p:spPr bwMode="auto">
            <a:xfrm>
              <a:off x="17819" y="10527"/>
              <a:ext cx="420" cy="502"/>
            </a:xfrm>
            <a:custGeom>
              <a:avLst/>
              <a:gdLst/>
              <a:ahLst/>
              <a:cxnLst>
                <a:cxn ang="0">
                  <a:pos x="861" y="187"/>
                </a:cxn>
                <a:cxn ang="0">
                  <a:pos x="867" y="230"/>
                </a:cxn>
                <a:cxn ang="0">
                  <a:pos x="830" y="260"/>
                </a:cxn>
                <a:cxn ang="0">
                  <a:pos x="764" y="260"/>
                </a:cxn>
                <a:cxn ang="0">
                  <a:pos x="594" y="193"/>
                </a:cxn>
                <a:cxn ang="0">
                  <a:pos x="370" y="205"/>
                </a:cxn>
                <a:cxn ang="0">
                  <a:pos x="236" y="339"/>
                </a:cxn>
                <a:cxn ang="0">
                  <a:pos x="230" y="502"/>
                </a:cxn>
                <a:cxn ang="0">
                  <a:pos x="333" y="617"/>
                </a:cxn>
                <a:cxn ang="0">
                  <a:pos x="309" y="659"/>
                </a:cxn>
                <a:cxn ang="0">
                  <a:pos x="170" y="768"/>
                </a:cxn>
                <a:cxn ang="0">
                  <a:pos x="145" y="908"/>
                </a:cxn>
                <a:cxn ang="0">
                  <a:pos x="267" y="968"/>
                </a:cxn>
                <a:cxn ang="0">
                  <a:pos x="406" y="932"/>
                </a:cxn>
                <a:cxn ang="0">
                  <a:pos x="485" y="823"/>
                </a:cxn>
                <a:cxn ang="0">
                  <a:pos x="582" y="823"/>
                </a:cxn>
                <a:cxn ang="0">
                  <a:pos x="570" y="932"/>
                </a:cxn>
                <a:cxn ang="0">
                  <a:pos x="485" y="1035"/>
                </a:cxn>
                <a:cxn ang="0">
                  <a:pos x="345" y="1095"/>
                </a:cxn>
                <a:cxn ang="0">
                  <a:pos x="170" y="1071"/>
                </a:cxn>
                <a:cxn ang="0">
                  <a:pos x="36" y="986"/>
                </a:cxn>
                <a:cxn ang="0">
                  <a:pos x="0" y="883"/>
                </a:cxn>
                <a:cxn ang="0">
                  <a:pos x="12" y="774"/>
                </a:cxn>
                <a:cxn ang="0">
                  <a:pos x="97" y="678"/>
                </a:cxn>
                <a:cxn ang="0">
                  <a:pos x="109" y="611"/>
                </a:cxn>
                <a:cxn ang="0">
                  <a:pos x="36" y="496"/>
                </a:cxn>
                <a:cxn ang="0">
                  <a:pos x="24" y="351"/>
                </a:cxn>
                <a:cxn ang="0">
                  <a:pos x="60" y="211"/>
                </a:cxn>
                <a:cxn ang="0">
                  <a:pos x="151" y="90"/>
                </a:cxn>
                <a:cxn ang="0">
                  <a:pos x="291" y="18"/>
                </a:cxn>
                <a:cxn ang="0">
                  <a:pos x="479" y="6"/>
                </a:cxn>
                <a:cxn ang="0">
                  <a:pos x="709" y="84"/>
                </a:cxn>
              </a:cxnLst>
              <a:rect l="0" t="0" r="r" b="b"/>
              <a:pathLst>
                <a:path w="873" h="1095">
                  <a:moveTo>
                    <a:pt x="836" y="163"/>
                  </a:moveTo>
                  <a:lnTo>
                    <a:pt x="861" y="187"/>
                  </a:lnTo>
                  <a:lnTo>
                    <a:pt x="873" y="211"/>
                  </a:lnTo>
                  <a:lnTo>
                    <a:pt x="867" y="230"/>
                  </a:lnTo>
                  <a:lnTo>
                    <a:pt x="855" y="248"/>
                  </a:lnTo>
                  <a:lnTo>
                    <a:pt x="830" y="260"/>
                  </a:lnTo>
                  <a:lnTo>
                    <a:pt x="800" y="266"/>
                  </a:lnTo>
                  <a:lnTo>
                    <a:pt x="764" y="260"/>
                  </a:lnTo>
                  <a:lnTo>
                    <a:pt x="733" y="248"/>
                  </a:lnTo>
                  <a:lnTo>
                    <a:pt x="594" y="193"/>
                  </a:lnTo>
                  <a:lnTo>
                    <a:pt x="473" y="181"/>
                  </a:lnTo>
                  <a:lnTo>
                    <a:pt x="370" y="205"/>
                  </a:lnTo>
                  <a:lnTo>
                    <a:pt x="285" y="266"/>
                  </a:lnTo>
                  <a:lnTo>
                    <a:pt x="236" y="339"/>
                  </a:lnTo>
                  <a:lnTo>
                    <a:pt x="218" y="423"/>
                  </a:lnTo>
                  <a:lnTo>
                    <a:pt x="230" y="502"/>
                  </a:lnTo>
                  <a:lnTo>
                    <a:pt x="291" y="575"/>
                  </a:lnTo>
                  <a:lnTo>
                    <a:pt x="333" y="617"/>
                  </a:lnTo>
                  <a:lnTo>
                    <a:pt x="333" y="647"/>
                  </a:lnTo>
                  <a:lnTo>
                    <a:pt x="309" y="659"/>
                  </a:lnTo>
                  <a:lnTo>
                    <a:pt x="267" y="684"/>
                  </a:lnTo>
                  <a:lnTo>
                    <a:pt x="170" y="768"/>
                  </a:lnTo>
                  <a:lnTo>
                    <a:pt x="133" y="847"/>
                  </a:lnTo>
                  <a:lnTo>
                    <a:pt x="145" y="908"/>
                  </a:lnTo>
                  <a:lnTo>
                    <a:pt x="200" y="944"/>
                  </a:lnTo>
                  <a:lnTo>
                    <a:pt x="267" y="968"/>
                  </a:lnTo>
                  <a:lnTo>
                    <a:pt x="345" y="962"/>
                  </a:lnTo>
                  <a:lnTo>
                    <a:pt x="406" y="932"/>
                  </a:lnTo>
                  <a:lnTo>
                    <a:pt x="448" y="871"/>
                  </a:lnTo>
                  <a:lnTo>
                    <a:pt x="485" y="823"/>
                  </a:lnTo>
                  <a:lnTo>
                    <a:pt x="539" y="805"/>
                  </a:lnTo>
                  <a:lnTo>
                    <a:pt x="582" y="823"/>
                  </a:lnTo>
                  <a:lnTo>
                    <a:pt x="588" y="883"/>
                  </a:lnTo>
                  <a:lnTo>
                    <a:pt x="570" y="932"/>
                  </a:lnTo>
                  <a:lnTo>
                    <a:pt x="533" y="986"/>
                  </a:lnTo>
                  <a:lnTo>
                    <a:pt x="485" y="1035"/>
                  </a:lnTo>
                  <a:lnTo>
                    <a:pt x="418" y="1071"/>
                  </a:lnTo>
                  <a:lnTo>
                    <a:pt x="345" y="1095"/>
                  </a:lnTo>
                  <a:lnTo>
                    <a:pt x="261" y="1095"/>
                  </a:lnTo>
                  <a:lnTo>
                    <a:pt x="170" y="1071"/>
                  </a:lnTo>
                  <a:lnTo>
                    <a:pt x="67" y="1017"/>
                  </a:lnTo>
                  <a:lnTo>
                    <a:pt x="36" y="986"/>
                  </a:lnTo>
                  <a:lnTo>
                    <a:pt x="12" y="938"/>
                  </a:lnTo>
                  <a:lnTo>
                    <a:pt x="0" y="883"/>
                  </a:lnTo>
                  <a:lnTo>
                    <a:pt x="0" y="829"/>
                  </a:lnTo>
                  <a:lnTo>
                    <a:pt x="12" y="774"/>
                  </a:lnTo>
                  <a:lnTo>
                    <a:pt x="42" y="720"/>
                  </a:lnTo>
                  <a:lnTo>
                    <a:pt x="97" y="678"/>
                  </a:lnTo>
                  <a:lnTo>
                    <a:pt x="164" y="653"/>
                  </a:lnTo>
                  <a:lnTo>
                    <a:pt x="109" y="611"/>
                  </a:lnTo>
                  <a:lnTo>
                    <a:pt x="67" y="557"/>
                  </a:lnTo>
                  <a:lnTo>
                    <a:pt x="36" y="496"/>
                  </a:lnTo>
                  <a:lnTo>
                    <a:pt x="24" y="423"/>
                  </a:lnTo>
                  <a:lnTo>
                    <a:pt x="24" y="351"/>
                  </a:lnTo>
                  <a:lnTo>
                    <a:pt x="36" y="278"/>
                  </a:lnTo>
                  <a:lnTo>
                    <a:pt x="60" y="211"/>
                  </a:lnTo>
                  <a:lnTo>
                    <a:pt x="103" y="145"/>
                  </a:lnTo>
                  <a:lnTo>
                    <a:pt x="151" y="90"/>
                  </a:lnTo>
                  <a:lnTo>
                    <a:pt x="218" y="48"/>
                  </a:lnTo>
                  <a:lnTo>
                    <a:pt x="291" y="18"/>
                  </a:lnTo>
                  <a:lnTo>
                    <a:pt x="382" y="0"/>
                  </a:lnTo>
                  <a:lnTo>
                    <a:pt x="479" y="6"/>
                  </a:lnTo>
                  <a:lnTo>
                    <a:pt x="588" y="30"/>
                  </a:lnTo>
                  <a:lnTo>
                    <a:pt x="709" y="84"/>
                  </a:lnTo>
                  <a:lnTo>
                    <a:pt x="836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Freeform 2218"/>
            <p:cNvSpPr>
              <a:spLocks/>
            </p:cNvSpPr>
            <p:nvPr/>
          </p:nvSpPr>
          <p:spPr bwMode="auto">
            <a:xfrm>
              <a:off x="17472" y="10077"/>
              <a:ext cx="717" cy="694"/>
            </a:xfrm>
            <a:custGeom>
              <a:avLst/>
              <a:gdLst/>
              <a:ahLst/>
              <a:cxnLst>
                <a:cxn ang="0">
                  <a:pos x="758" y="248"/>
                </a:cxn>
                <a:cxn ang="0">
                  <a:pos x="976" y="24"/>
                </a:cxn>
                <a:cxn ang="0">
                  <a:pos x="1249" y="24"/>
                </a:cxn>
                <a:cxn ang="0">
                  <a:pos x="1455" y="218"/>
                </a:cxn>
                <a:cxn ang="0">
                  <a:pos x="1480" y="442"/>
                </a:cxn>
                <a:cxn ang="0">
                  <a:pos x="1425" y="430"/>
                </a:cxn>
                <a:cxn ang="0">
                  <a:pos x="1364" y="254"/>
                </a:cxn>
                <a:cxn ang="0">
                  <a:pos x="1189" y="139"/>
                </a:cxn>
                <a:cxn ang="0">
                  <a:pos x="976" y="194"/>
                </a:cxn>
                <a:cxn ang="0">
                  <a:pos x="861" y="412"/>
                </a:cxn>
                <a:cxn ang="0">
                  <a:pos x="867" y="623"/>
                </a:cxn>
                <a:cxn ang="0">
                  <a:pos x="801" y="630"/>
                </a:cxn>
                <a:cxn ang="0">
                  <a:pos x="637" y="539"/>
                </a:cxn>
                <a:cxn ang="0">
                  <a:pos x="407" y="563"/>
                </a:cxn>
                <a:cxn ang="0">
                  <a:pos x="267" y="751"/>
                </a:cxn>
                <a:cxn ang="0">
                  <a:pos x="291" y="1011"/>
                </a:cxn>
                <a:cxn ang="0">
                  <a:pos x="413" y="1180"/>
                </a:cxn>
                <a:cxn ang="0">
                  <a:pos x="352" y="1223"/>
                </a:cxn>
                <a:cxn ang="0">
                  <a:pos x="213" y="1211"/>
                </a:cxn>
                <a:cxn ang="0">
                  <a:pos x="140" y="1265"/>
                </a:cxn>
                <a:cxn ang="0">
                  <a:pos x="170" y="1350"/>
                </a:cxn>
                <a:cxn ang="0">
                  <a:pos x="267" y="1416"/>
                </a:cxn>
                <a:cxn ang="0">
                  <a:pos x="346" y="1422"/>
                </a:cxn>
                <a:cxn ang="0">
                  <a:pos x="370" y="1447"/>
                </a:cxn>
                <a:cxn ang="0">
                  <a:pos x="358" y="1489"/>
                </a:cxn>
                <a:cxn ang="0">
                  <a:pos x="279" y="1513"/>
                </a:cxn>
                <a:cxn ang="0">
                  <a:pos x="146" y="1495"/>
                </a:cxn>
                <a:cxn ang="0">
                  <a:pos x="43" y="1404"/>
                </a:cxn>
                <a:cxn ang="0">
                  <a:pos x="0" y="1271"/>
                </a:cxn>
                <a:cxn ang="0">
                  <a:pos x="55" y="1144"/>
                </a:cxn>
                <a:cxn ang="0">
                  <a:pos x="73" y="987"/>
                </a:cxn>
                <a:cxn ang="0">
                  <a:pos x="55" y="708"/>
                </a:cxn>
                <a:cxn ang="0">
                  <a:pos x="200" y="454"/>
                </a:cxn>
                <a:cxn ang="0">
                  <a:pos x="504" y="369"/>
                </a:cxn>
              </a:cxnLst>
              <a:rect l="0" t="0" r="r" b="b"/>
              <a:pathLst>
                <a:path w="1492" h="1513">
                  <a:moveTo>
                    <a:pt x="716" y="442"/>
                  </a:moveTo>
                  <a:lnTo>
                    <a:pt x="758" y="248"/>
                  </a:lnTo>
                  <a:lnTo>
                    <a:pt x="849" y="109"/>
                  </a:lnTo>
                  <a:lnTo>
                    <a:pt x="976" y="24"/>
                  </a:lnTo>
                  <a:lnTo>
                    <a:pt x="1110" y="0"/>
                  </a:lnTo>
                  <a:lnTo>
                    <a:pt x="1249" y="24"/>
                  </a:lnTo>
                  <a:lnTo>
                    <a:pt x="1364" y="97"/>
                  </a:lnTo>
                  <a:lnTo>
                    <a:pt x="1455" y="218"/>
                  </a:lnTo>
                  <a:lnTo>
                    <a:pt x="1492" y="387"/>
                  </a:lnTo>
                  <a:lnTo>
                    <a:pt x="1480" y="442"/>
                  </a:lnTo>
                  <a:lnTo>
                    <a:pt x="1455" y="454"/>
                  </a:lnTo>
                  <a:lnTo>
                    <a:pt x="1425" y="430"/>
                  </a:lnTo>
                  <a:lnTo>
                    <a:pt x="1407" y="387"/>
                  </a:lnTo>
                  <a:lnTo>
                    <a:pt x="1364" y="254"/>
                  </a:lnTo>
                  <a:lnTo>
                    <a:pt x="1286" y="176"/>
                  </a:lnTo>
                  <a:lnTo>
                    <a:pt x="1189" y="139"/>
                  </a:lnTo>
                  <a:lnTo>
                    <a:pt x="1080" y="145"/>
                  </a:lnTo>
                  <a:lnTo>
                    <a:pt x="976" y="194"/>
                  </a:lnTo>
                  <a:lnTo>
                    <a:pt x="898" y="284"/>
                  </a:lnTo>
                  <a:lnTo>
                    <a:pt x="861" y="412"/>
                  </a:lnTo>
                  <a:lnTo>
                    <a:pt x="873" y="581"/>
                  </a:lnTo>
                  <a:lnTo>
                    <a:pt x="867" y="623"/>
                  </a:lnTo>
                  <a:lnTo>
                    <a:pt x="843" y="636"/>
                  </a:lnTo>
                  <a:lnTo>
                    <a:pt x="801" y="630"/>
                  </a:lnTo>
                  <a:lnTo>
                    <a:pt x="764" y="611"/>
                  </a:lnTo>
                  <a:lnTo>
                    <a:pt x="637" y="539"/>
                  </a:lnTo>
                  <a:lnTo>
                    <a:pt x="510" y="527"/>
                  </a:lnTo>
                  <a:lnTo>
                    <a:pt x="407" y="563"/>
                  </a:lnTo>
                  <a:lnTo>
                    <a:pt x="322" y="642"/>
                  </a:lnTo>
                  <a:lnTo>
                    <a:pt x="267" y="751"/>
                  </a:lnTo>
                  <a:lnTo>
                    <a:pt x="255" y="878"/>
                  </a:lnTo>
                  <a:lnTo>
                    <a:pt x="291" y="1011"/>
                  </a:lnTo>
                  <a:lnTo>
                    <a:pt x="388" y="1138"/>
                  </a:lnTo>
                  <a:lnTo>
                    <a:pt x="413" y="1180"/>
                  </a:lnTo>
                  <a:lnTo>
                    <a:pt x="394" y="1205"/>
                  </a:lnTo>
                  <a:lnTo>
                    <a:pt x="352" y="1223"/>
                  </a:lnTo>
                  <a:lnTo>
                    <a:pt x="304" y="1223"/>
                  </a:lnTo>
                  <a:lnTo>
                    <a:pt x="213" y="1211"/>
                  </a:lnTo>
                  <a:lnTo>
                    <a:pt x="158" y="1229"/>
                  </a:lnTo>
                  <a:lnTo>
                    <a:pt x="140" y="1265"/>
                  </a:lnTo>
                  <a:lnTo>
                    <a:pt x="146" y="1307"/>
                  </a:lnTo>
                  <a:lnTo>
                    <a:pt x="170" y="1350"/>
                  </a:lnTo>
                  <a:lnTo>
                    <a:pt x="219" y="1392"/>
                  </a:lnTo>
                  <a:lnTo>
                    <a:pt x="267" y="1416"/>
                  </a:lnTo>
                  <a:lnTo>
                    <a:pt x="328" y="1422"/>
                  </a:lnTo>
                  <a:lnTo>
                    <a:pt x="346" y="1422"/>
                  </a:lnTo>
                  <a:lnTo>
                    <a:pt x="364" y="1435"/>
                  </a:lnTo>
                  <a:lnTo>
                    <a:pt x="370" y="1447"/>
                  </a:lnTo>
                  <a:lnTo>
                    <a:pt x="370" y="1465"/>
                  </a:lnTo>
                  <a:lnTo>
                    <a:pt x="358" y="1489"/>
                  </a:lnTo>
                  <a:lnTo>
                    <a:pt x="328" y="1501"/>
                  </a:lnTo>
                  <a:lnTo>
                    <a:pt x="279" y="1513"/>
                  </a:lnTo>
                  <a:lnTo>
                    <a:pt x="207" y="1513"/>
                  </a:lnTo>
                  <a:lnTo>
                    <a:pt x="146" y="1495"/>
                  </a:lnTo>
                  <a:lnTo>
                    <a:pt x="91" y="1459"/>
                  </a:lnTo>
                  <a:lnTo>
                    <a:pt x="43" y="1404"/>
                  </a:lnTo>
                  <a:lnTo>
                    <a:pt x="13" y="1338"/>
                  </a:lnTo>
                  <a:lnTo>
                    <a:pt x="0" y="1271"/>
                  </a:lnTo>
                  <a:lnTo>
                    <a:pt x="13" y="1205"/>
                  </a:lnTo>
                  <a:lnTo>
                    <a:pt x="55" y="1144"/>
                  </a:lnTo>
                  <a:lnTo>
                    <a:pt x="140" y="1096"/>
                  </a:lnTo>
                  <a:lnTo>
                    <a:pt x="73" y="987"/>
                  </a:lnTo>
                  <a:lnTo>
                    <a:pt x="43" y="853"/>
                  </a:lnTo>
                  <a:lnTo>
                    <a:pt x="55" y="708"/>
                  </a:lnTo>
                  <a:lnTo>
                    <a:pt x="110" y="569"/>
                  </a:lnTo>
                  <a:lnTo>
                    <a:pt x="200" y="454"/>
                  </a:lnTo>
                  <a:lnTo>
                    <a:pt x="334" y="381"/>
                  </a:lnTo>
                  <a:lnTo>
                    <a:pt x="504" y="369"/>
                  </a:lnTo>
                  <a:lnTo>
                    <a:pt x="716" y="4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Freeform 2219"/>
            <p:cNvSpPr>
              <a:spLocks/>
            </p:cNvSpPr>
            <p:nvPr/>
          </p:nvSpPr>
          <p:spPr bwMode="auto">
            <a:xfrm rot="719888">
              <a:off x="20785" y="10554"/>
              <a:ext cx="154" cy="191"/>
            </a:xfrm>
            <a:custGeom>
              <a:avLst/>
              <a:gdLst/>
              <a:ahLst/>
              <a:cxnLst>
                <a:cxn ang="0">
                  <a:pos x="79" y="243"/>
                </a:cxn>
                <a:cxn ang="0">
                  <a:pos x="67" y="309"/>
                </a:cxn>
                <a:cxn ang="0">
                  <a:pos x="85" y="345"/>
                </a:cxn>
                <a:cxn ang="0">
                  <a:pos x="115" y="345"/>
                </a:cxn>
                <a:cxn ang="0">
                  <a:pos x="146" y="321"/>
                </a:cxn>
                <a:cxn ang="0">
                  <a:pos x="158" y="285"/>
                </a:cxn>
                <a:cxn ang="0">
                  <a:pos x="158" y="261"/>
                </a:cxn>
                <a:cxn ang="0">
                  <a:pos x="140" y="237"/>
                </a:cxn>
                <a:cxn ang="0">
                  <a:pos x="127" y="218"/>
                </a:cxn>
                <a:cxn ang="0">
                  <a:pos x="121" y="194"/>
                </a:cxn>
                <a:cxn ang="0">
                  <a:pos x="133" y="164"/>
                </a:cxn>
                <a:cxn ang="0">
                  <a:pos x="152" y="134"/>
                </a:cxn>
                <a:cxn ang="0">
                  <a:pos x="170" y="109"/>
                </a:cxn>
                <a:cxn ang="0">
                  <a:pos x="152" y="73"/>
                </a:cxn>
                <a:cxn ang="0">
                  <a:pos x="170" y="25"/>
                </a:cxn>
                <a:cxn ang="0">
                  <a:pos x="218" y="0"/>
                </a:cxn>
                <a:cxn ang="0">
                  <a:pos x="279" y="13"/>
                </a:cxn>
                <a:cxn ang="0">
                  <a:pos x="321" y="67"/>
                </a:cxn>
                <a:cxn ang="0">
                  <a:pos x="309" y="115"/>
                </a:cxn>
                <a:cxn ang="0">
                  <a:pos x="273" y="152"/>
                </a:cxn>
                <a:cxn ang="0">
                  <a:pos x="230" y="152"/>
                </a:cxn>
                <a:cxn ang="0">
                  <a:pos x="218" y="170"/>
                </a:cxn>
                <a:cxn ang="0">
                  <a:pos x="200" y="188"/>
                </a:cxn>
                <a:cxn ang="0">
                  <a:pos x="194" y="212"/>
                </a:cxn>
                <a:cxn ang="0">
                  <a:pos x="212" y="237"/>
                </a:cxn>
                <a:cxn ang="0">
                  <a:pos x="237" y="267"/>
                </a:cxn>
                <a:cxn ang="0">
                  <a:pos x="243" y="303"/>
                </a:cxn>
                <a:cxn ang="0">
                  <a:pos x="230" y="339"/>
                </a:cxn>
                <a:cxn ang="0">
                  <a:pos x="212" y="370"/>
                </a:cxn>
                <a:cxn ang="0">
                  <a:pos x="182" y="400"/>
                </a:cxn>
                <a:cxn ang="0">
                  <a:pos x="140" y="418"/>
                </a:cxn>
                <a:cxn ang="0">
                  <a:pos x="103" y="418"/>
                </a:cxn>
                <a:cxn ang="0">
                  <a:pos x="61" y="406"/>
                </a:cxn>
                <a:cxn ang="0">
                  <a:pos x="6" y="352"/>
                </a:cxn>
                <a:cxn ang="0">
                  <a:pos x="0" y="297"/>
                </a:cxn>
                <a:cxn ang="0">
                  <a:pos x="24" y="261"/>
                </a:cxn>
                <a:cxn ang="0">
                  <a:pos x="79" y="243"/>
                </a:cxn>
              </a:cxnLst>
              <a:rect l="0" t="0" r="r" b="b"/>
              <a:pathLst>
                <a:path w="321" h="418">
                  <a:moveTo>
                    <a:pt x="79" y="243"/>
                  </a:moveTo>
                  <a:lnTo>
                    <a:pt x="67" y="309"/>
                  </a:lnTo>
                  <a:lnTo>
                    <a:pt x="85" y="345"/>
                  </a:lnTo>
                  <a:lnTo>
                    <a:pt x="115" y="345"/>
                  </a:lnTo>
                  <a:lnTo>
                    <a:pt x="146" y="321"/>
                  </a:lnTo>
                  <a:lnTo>
                    <a:pt x="158" y="285"/>
                  </a:lnTo>
                  <a:lnTo>
                    <a:pt x="158" y="261"/>
                  </a:lnTo>
                  <a:lnTo>
                    <a:pt x="140" y="237"/>
                  </a:lnTo>
                  <a:lnTo>
                    <a:pt x="127" y="218"/>
                  </a:lnTo>
                  <a:lnTo>
                    <a:pt x="121" y="194"/>
                  </a:lnTo>
                  <a:lnTo>
                    <a:pt x="133" y="164"/>
                  </a:lnTo>
                  <a:lnTo>
                    <a:pt x="152" y="134"/>
                  </a:lnTo>
                  <a:lnTo>
                    <a:pt x="170" y="109"/>
                  </a:lnTo>
                  <a:lnTo>
                    <a:pt x="152" y="73"/>
                  </a:lnTo>
                  <a:lnTo>
                    <a:pt x="170" y="25"/>
                  </a:lnTo>
                  <a:lnTo>
                    <a:pt x="218" y="0"/>
                  </a:lnTo>
                  <a:lnTo>
                    <a:pt x="279" y="13"/>
                  </a:lnTo>
                  <a:lnTo>
                    <a:pt x="321" y="67"/>
                  </a:lnTo>
                  <a:lnTo>
                    <a:pt x="309" y="115"/>
                  </a:lnTo>
                  <a:lnTo>
                    <a:pt x="273" y="152"/>
                  </a:lnTo>
                  <a:lnTo>
                    <a:pt x="230" y="152"/>
                  </a:lnTo>
                  <a:lnTo>
                    <a:pt x="218" y="170"/>
                  </a:lnTo>
                  <a:lnTo>
                    <a:pt x="200" y="188"/>
                  </a:lnTo>
                  <a:lnTo>
                    <a:pt x="194" y="212"/>
                  </a:lnTo>
                  <a:lnTo>
                    <a:pt x="212" y="237"/>
                  </a:lnTo>
                  <a:lnTo>
                    <a:pt x="237" y="267"/>
                  </a:lnTo>
                  <a:lnTo>
                    <a:pt x="243" y="303"/>
                  </a:lnTo>
                  <a:lnTo>
                    <a:pt x="230" y="339"/>
                  </a:lnTo>
                  <a:lnTo>
                    <a:pt x="212" y="370"/>
                  </a:lnTo>
                  <a:lnTo>
                    <a:pt x="182" y="400"/>
                  </a:lnTo>
                  <a:lnTo>
                    <a:pt x="140" y="418"/>
                  </a:lnTo>
                  <a:lnTo>
                    <a:pt x="103" y="418"/>
                  </a:lnTo>
                  <a:lnTo>
                    <a:pt x="61" y="406"/>
                  </a:lnTo>
                  <a:lnTo>
                    <a:pt x="6" y="352"/>
                  </a:lnTo>
                  <a:lnTo>
                    <a:pt x="0" y="297"/>
                  </a:lnTo>
                  <a:lnTo>
                    <a:pt x="24" y="261"/>
                  </a:lnTo>
                  <a:lnTo>
                    <a:pt x="79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Freeform 2220"/>
            <p:cNvSpPr>
              <a:spLocks/>
            </p:cNvSpPr>
            <p:nvPr/>
          </p:nvSpPr>
          <p:spPr bwMode="auto">
            <a:xfrm rot="719888">
              <a:off x="20890" y="10582"/>
              <a:ext cx="35" cy="33"/>
            </a:xfrm>
            <a:custGeom>
              <a:avLst/>
              <a:gdLst/>
              <a:ahLst/>
              <a:cxnLst>
                <a:cxn ang="0">
                  <a:pos x="18" y="66"/>
                </a:cxn>
                <a:cxn ang="0">
                  <a:pos x="30" y="72"/>
                </a:cxn>
                <a:cxn ang="0">
                  <a:pos x="49" y="72"/>
                </a:cxn>
                <a:cxn ang="0">
                  <a:pos x="61" y="66"/>
                </a:cxn>
                <a:cxn ang="0">
                  <a:pos x="67" y="60"/>
                </a:cxn>
                <a:cxn ang="0">
                  <a:pos x="73" y="48"/>
                </a:cxn>
                <a:cxn ang="0">
                  <a:pos x="73" y="30"/>
                </a:cxn>
                <a:cxn ang="0">
                  <a:pos x="67" y="18"/>
                </a:cxn>
                <a:cxn ang="0">
                  <a:pos x="55" y="6"/>
                </a:cxn>
                <a:cxn ang="0">
                  <a:pos x="43" y="0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6" y="18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8" y="66"/>
                </a:cxn>
              </a:cxnLst>
              <a:rect l="0" t="0" r="r" b="b"/>
              <a:pathLst>
                <a:path w="73" h="72">
                  <a:moveTo>
                    <a:pt x="18" y="66"/>
                  </a:moveTo>
                  <a:lnTo>
                    <a:pt x="30" y="72"/>
                  </a:lnTo>
                  <a:lnTo>
                    <a:pt x="49" y="72"/>
                  </a:lnTo>
                  <a:lnTo>
                    <a:pt x="61" y="66"/>
                  </a:lnTo>
                  <a:lnTo>
                    <a:pt x="67" y="60"/>
                  </a:lnTo>
                  <a:lnTo>
                    <a:pt x="73" y="48"/>
                  </a:lnTo>
                  <a:lnTo>
                    <a:pt x="73" y="30"/>
                  </a:lnTo>
                  <a:lnTo>
                    <a:pt x="67" y="18"/>
                  </a:lnTo>
                  <a:lnTo>
                    <a:pt x="55" y="6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Freeform 2221"/>
            <p:cNvSpPr>
              <a:spLocks/>
            </p:cNvSpPr>
            <p:nvPr/>
          </p:nvSpPr>
          <p:spPr bwMode="auto">
            <a:xfrm rot="719888">
              <a:off x="20898" y="10905"/>
              <a:ext cx="222" cy="183"/>
            </a:xfrm>
            <a:custGeom>
              <a:avLst/>
              <a:gdLst/>
              <a:ahLst/>
              <a:cxnLst>
                <a:cxn ang="0">
                  <a:pos x="30" y="67"/>
                </a:cxn>
                <a:cxn ang="0">
                  <a:pos x="49" y="49"/>
                </a:cxn>
                <a:cxn ang="0">
                  <a:pos x="79" y="31"/>
                </a:cxn>
                <a:cxn ang="0">
                  <a:pos x="115" y="19"/>
                </a:cxn>
                <a:cxn ang="0">
                  <a:pos x="164" y="7"/>
                </a:cxn>
                <a:cxn ang="0">
                  <a:pos x="212" y="0"/>
                </a:cxn>
                <a:cxn ang="0">
                  <a:pos x="261" y="0"/>
                </a:cxn>
                <a:cxn ang="0">
                  <a:pos x="303" y="0"/>
                </a:cxn>
                <a:cxn ang="0">
                  <a:pos x="346" y="7"/>
                </a:cxn>
                <a:cxn ang="0">
                  <a:pos x="424" y="73"/>
                </a:cxn>
                <a:cxn ang="0">
                  <a:pos x="455" y="194"/>
                </a:cxn>
                <a:cxn ang="0">
                  <a:pos x="461" y="309"/>
                </a:cxn>
                <a:cxn ang="0">
                  <a:pos x="455" y="364"/>
                </a:cxn>
                <a:cxn ang="0">
                  <a:pos x="418" y="376"/>
                </a:cxn>
                <a:cxn ang="0">
                  <a:pos x="364" y="388"/>
                </a:cxn>
                <a:cxn ang="0">
                  <a:pos x="303" y="394"/>
                </a:cxn>
                <a:cxn ang="0">
                  <a:pos x="237" y="400"/>
                </a:cxn>
                <a:cxn ang="0">
                  <a:pos x="170" y="400"/>
                </a:cxn>
                <a:cxn ang="0">
                  <a:pos x="109" y="394"/>
                </a:cxn>
                <a:cxn ang="0">
                  <a:pos x="61" y="394"/>
                </a:cxn>
                <a:cxn ang="0">
                  <a:pos x="30" y="382"/>
                </a:cxn>
                <a:cxn ang="0">
                  <a:pos x="6" y="327"/>
                </a:cxn>
                <a:cxn ang="0">
                  <a:pos x="0" y="230"/>
                </a:cxn>
                <a:cxn ang="0">
                  <a:pos x="12" y="134"/>
                </a:cxn>
                <a:cxn ang="0">
                  <a:pos x="30" y="67"/>
                </a:cxn>
              </a:cxnLst>
              <a:rect l="0" t="0" r="r" b="b"/>
              <a:pathLst>
                <a:path w="461" h="400">
                  <a:moveTo>
                    <a:pt x="30" y="67"/>
                  </a:moveTo>
                  <a:lnTo>
                    <a:pt x="49" y="49"/>
                  </a:lnTo>
                  <a:lnTo>
                    <a:pt x="79" y="31"/>
                  </a:lnTo>
                  <a:lnTo>
                    <a:pt x="115" y="19"/>
                  </a:lnTo>
                  <a:lnTo>
                    <a:pt x="164" y="7"/>
                  </a:lnTo>
                  <a:lnTo>
                    <a:pt x="212" y="0"/>
                  </a:lnTo>
                  <a:lnTo>
                    <a:pt x="261" y="0"/>
                  </a:lnTo>
                  <a:lnTo>
                    <a:pt x="303" y="0"/>
                  </a:lnTo>
                  <a:lnTo>
                    <a:pt x="346" y="7"/>
                  </a:lnTo>
                  <a:lnTo>
                    <a:pt x="424" y="73"/>
                  </a:lnTo>
                  <a:lnTo>
                    <a:pt x="455" y="194"/>
                  </a:lnTo>
                  <a:lnTo>
                    <a:pt x="461" y="309"/>
                  </a:lnTo>
                  <a:lnTo>
                    <a:pt x="455" y="364"/>
                  </a:lnTo>
                  <a:lnTo>
                    <a:pt x="418" y="376"/>
                  </a:lnTo>
                  <a:lnTo>
                    <a:pt x="364" y="388"/>
                  </a:lnTo>
                  <a:lnTo>
                    <a:pt x="303" y="394"/>
                  </a:lnTo>
                  <a:lnTo>
                    <a:pt x="237" y="400"/>
                  </a:lnTo>
                  <a:lnTo>
                    <a:pt x="170" y="400"/>
                  </a:lnTo>
                  <a:lnTo>
                    <a:pt x="109" y="394"/>
                  </a:lnTo>
                  <a:lnTo>
                    <a:pt x="61" y="394"/>
                  </a:lnTo>
                  <a:lnTo>
                    <a:pt x="30" y="382"/>
                  </a:lnTo>
                  <a:lnTo>
                    <a:pt x="6" y="327"/>
                  </a:lnTo>
                  <a:lnTo>
                    <a:pt x="0" y="230"/>
                  </a:lnTo>
                  <a:lnTo>
                    <a:pt x="12" y="134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Freeform 2222"/>
            <p:cNvSpPr>
              <a:spLocks/>
            </p:cNvSpPr>
            <p:nvPr/>
          </p:nvSpPr>
          <p:spPr bwMode="auto">
            <a:xfrm rot="719888">
              <a:off x="18840" y="10524"/>
              <a:ext cx="434" cy="514"/>
            </a:xfrm>
            <a:custGeom>
              <a:avLst/>
              <a:gdLst/>
              <a:ahLst/>
              <a:cxnLst>
                <a:cxn ang="0">
                  <a:pos x="455" y="1101"/>
                </a:cxn>
                <a:cxn ang="0">
                  <a:pos x="546" y="1059"/>
                </a:cxn>
                <a:cxn ang="0">
                  <a:pos x="631" y="1005"/>
                </a:cxn>
                <a:cxn ang="0">
                  <a:pos x="709" y="932"/>
                </a:cxn>
                <a:cxn ang="0">
                  <a:pos x="776" y="841"/>
                </a:cxn>
                <a:cxn ang="0">
                  <a:pos x="831" y="750"/>
                </a:cxn>
                <a:cxn ang="0">
                  <a:pos x="873" y="641"/>
                </a:cxn>
                <a:cxn ang="0">
                  <a:pos x="897" y="532"/>
                </a:cxn>
                <a:cxn ang="0">
                  <a:pos x="903" y="423"/>
                </a:cxn>
                <a:cxn ang="0">
                  <a:pos x="897" y="320"/>
                </a:cxn>
                <a:cxn ang="0">
                  <a:pos x="867" y="224"/>
                </a:cxn>
                <a:cxn ang="0">
                  <a:pos x="825" y="145"/>
                </a:cxn>
                <a:cxn ang="0">
                  <a:pos x="770" y="78"/>
                </a:cxn>
                <a:cxn ang="0">
                  <a:pos x="703" y="36"/>
                </a:cxn>
                <a:cxn ang="0">
                  <a:pos x="624" y="6"/>
                </a:cxn>
                <a:cxn ang="0">
                  <a:pos x="540" y="0"/>
                </a:cxn>
                <a:cxn ang="0">
                  <a:pos x="449" y="18"/>
                </a:cxn>
                <a:cxn ang="0">
                  <a:pos x="358" y="54"/>
                </a:cxn>
                <a:cxn ang="0">
                  <a:pos x="273" y="115"/>
                </a:cxn>
                <a:cxn ang="0">
                  <a:pos x="200" y="181"/>
                </a:cxn>
                <a:cxn ang="0">
                  <a:pos x="133" y="272"/>
                </a:cxn>
                <a:cxn ang="0">
                  <a:pos x="79" y="369"/>
                </a:cxn>
                <a:cxn ang="0">
                  <a:pos x="36" y="472"/>
                </a:cxn>
                <a:cxn ang="0">
                  <a:pos x="6" y="581"/>
                </a:cxn>
                <a:cxn ang="0">
                  <a:pos x="0" y="690"/>
                </a:cxn>
                <a:cxn ang="0">
                  <a:pos x="12" y="799"/>
                </a:cxn>
                <a:cxn ang="0">
                  <a:pos x="36" y="889"/>
                </a:cxn>
                <a:cxn ang="0">
                  <a:pos x="79" y="974"/>
                </a:cxn>
                <a:cxn ang="0">
                  <a:pos x="133" y="1035"/>
                </a:cxn>
                <a:cxn ang="0">
                  <a:pos x="200" y="1083"/>
                </a:cxn>
                <a:cxn ang="0">
                  <a:pos x="279" y="1107"/>
                </a:cxn>
                <a:cxn ang="0">
                  <a:pos x="364" y="1120"/>
                </a:cxn>
                <a:cxn ang="0">
                  <a:pos x="455" y="1101"/>
                </a:cxn>
              </a:cxnLst>
              <a:rect l="0" t="0" r="r" b="b"/>
              <a:pathLst>
                <a:path w="903" h="1120">
                  <a:moveTo>
                    <a:pt x="455" y="1101"/>
                  </a:moveTo>
                  <a:lnTo>
                    <a:pt x="546" y="1059"/>
                  </a:lnTo>
                  <a:lnTo>
                    <a:pt x="631" y="1005"/>
                  </a:lnTo>
                  <a:lnTo>
                    <a:pt x="709" y="932"/>
                  </a:lnTo>
                  <a:lnTo>
                    <a:pt x="776" y="841"/>
                  </a:lnTo>
                  <a:lnTo>
                    <a:pt x="831" y="750"/>
                  </a:lnTo>
                  <a:lnTo>
                    <a:pt x="873" y="641"/>
                  </a:lnTo>
                  <a:lnTo>
                    <a:pt x="897" y="532"/>
                  </a:lnTo>
                  <a:lnTo>
                    <a:pt x="903" y="423"/>
                  </a:lnTo>
                  <a:lnTo>
                    <a:pt x="897" y="320"/>
                  </a:lnTo>
                  <a:lnTo>
                    <a:pt x="867" y="224"/>
                  </a:lnTo>
                  <a:lnTo>
                    <a:pt x="825" y="145"/>
                  </a:lnTo>
                  <a:lnTo>
                    <a:pt x="770" y="78"/>
                  </a:lnTo>
                  <a:lnTo>
                    <a:pt x="703" y="36"/>
                  </a:lnTo>
                  <a:lnTo>
                    <a:pt x="624" y="6"/>
                  </a:lnTo>
                  <a:lnTo>
                    <a:pt x="540" y="0"/>
                  </a:lnTo>
                  <a:lnTo>
                    <a:pt x="449" y="18"/>
                  </a:lnTo>
                  <a:lnTo>
                    <a:pt x="358" y="54"/>
                  </a:lnTo>
                  <a:lnTo>
                    <a:pt x="273" y="115"/>
                  </a:lnTo>
                  <a:lnTo>
                    <a:pt x="200" y="181"/>
                  </a:lnTo>
                  <a:lnTo>
                    <a:pt x="133" y="272"/>
                  </a:lnTo>
                  <a:lnTo>
                    <a:pt x="79" y="369"/>
                  </a:lnTo>
                  <a:lnTo>
                    <a:pt x="36" y="472"/>
                  </a:lnTo>
                  <a:lnTo>
                    <a:pt x="6" y="581"/>
                  </a:lnTo>
                  <a:lnTo>
                    <a:pt x="0" y="690"/>
                  </a:lnTo>
                  <a:lnTo>
                    <a:pt x="12" y="799"/>
                  </a:lnTo>
                  <a:lnTo>
                    <a:pt x="36" y="889"/>
                  </a:lnTo>
                  <a:lnTo>
                    <a:pt x="79" y="974"/>
                  </a:lnTo>
                  <a:lnTo>
                    <a:pt x="133" y="1035"/>
                  </a:lnTo>
                  <a:lnTo>
                    <a:pt x="200" y="1083"/>
                  </a:lnTo>
                  <a:lnTo>
                    <a:pt x="279" y="1107"/>
                  </a:lnTo>
                  <a:lnTo>
                    <a:pt x="364" y="1120"/>
                  </a:lnTo>
                  <a:lnTo>
                    <a:pt x="455" y="1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Freeform 2223"/>
            <p:cNvSpPr>
              <a:spLocks/>
            </p:cNvSpPr>
            <p:nvPr/>
          </p:nvSpPr>
          <p:spPr bwMode="auto">
            <a:xfrm rot="719888">
              <a:off x="18983" y="10694"/>
              <a:ext cx="151" cy="174"/>
            </a:xfrm>
            <a:custGeom>
              <a:avLst/>
              <a:gdLst/>
              <a:ahLst/>
              <a:cxnLst>
                <a:cxn ang="0">
                  <a:pos x="158" y="375"/>
                </a:cxn>
                <a:cxn ang="0">
                  <a:pos x="218" y="345"/>
                </a:cxn>
                <a:cxn ang="0">
                  <a:pos x="267" y="284"/>
                </a:cxn>
                <a:cxn ang="0">
                  <a:pos x="303" y="218"/>
                </a:cxn>
                <a:cxn ang="0">
                  <a:pos x="315" y="139"/>
                </a:cxn>
                <a:cxn ang="0">
                  <a:pos x="303" y="73"/>
                </a:cxn>
                <a:cxn ang="0">
                  <a:pos x="267" y="24"/>
                </a:cxn>
                <a:cxn ang="0">
                  <a:pos x="218" y="0"/>
                </a:cxn>
                <a:cxn ang="0">
                  <a:pos x="158" y="0"/>
                </a:cxn>
                <a:cxn ang="0">
                  <a:pos x="97" y="30"/>
                </a:cxn>
                <a:cxn ang="0">
                  <a:pos x="43" y="85"/>
                </a:cxn>
                <a:cxn ang="0">
                  <a:pos x="12" y="157"/>
                </a:cxn>
                <a:cxn ang="0">
                  <a:pos x="0" y="236"/>
                </a:cxn>
                <a:cxn ang="0">
                  <a:pos x="12" y="303"/>
                </a:cxn>
                <a:cxn ang="0">
                  <a:pos x="43" y="357"/>
                </a:cxn>
                <a:cxn ang="0">
                  <a:pos x="97" y="381"/>
                </a:cxn>
                <a:cxn ang="0">
                  <a:pos x="158" y="375"/>
                </a:cxn>
              </a:cxnLst>
              <a:rect l="0" t="0" r="r" b="b"/>
              <a:pathLst>
                <a:path w="315" h="381">
                  <a:moveTo>
                    <a:pt x="158" y="375"/>
                  </a:moveTo>
                  <a:lnTo>
                    <a:pt x="218" y="345"/>
                  </a:lnTo>
                  <a:lnTo>
                    <a:pt x="267" y="284"/>
                  </a:lnTo>
                  <a:lnTo>
                    <a:pt x="303" y="218"/>
                  </a:lnTo>
                  <a:lnTo>
                    <a:pt x="315" y="139"/>
                  </a:lnTo>
                  <a:lnTo>
                    <a:pt x="303" y="73"/>
                  </a:lnTo>
                  <a:lnTo>
                    <a:pt x="267" y="24"/>
                  </a:lnTo>
                  <a:lnTo>
                    <a:pt x="218" y="0"/>
                  </a:lnTo>
                  <a:lnTo>
                    <a:pt x="158" y="0"/>
                  </a:lnTo>
                  <a:lnTo>
                    <a:pt x="97" y="30"/>
                  </a:lnTo>
                  <a:lnTo>
                    <a:pt x="43" y="85"/>
                  </a:lnTo>
                  <a:lnTo>
                    <a:pt x="12" y="157"/>
                  </a:lnTo>
                  <a:lnTo>
                    <a:pt x="0" y="236"/>
                  </a:lnTo>
                  <a:lnTo>
                    <a:pt x="12" y="303"/>
                  </a:lnTo>
                  <a:lnTo>
                    <a:pt x="43" y="357"/>
                  </a:lnTo>
                  <a:lnTo>
                    <a:pt x="97" y="381"/>
                  </a:lnTo>
                  <a:lnTo>
                    <a:pt x="158" y="3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Freeform 2224"/>
            <p:cNvSpPr>
              <a:spLocks/>
            </p:cNvSpPr>
            <p:nvPr/>
          </p:nvSpPr>
          <p:spPr bwMode="auto">
            <a:xfrm rot="719888">
              <a:off x="20188" y="10516"/>
              <a:ext cx="434" cy="514"/>
            </a:xfrm>
            <a:custGeom>
              <a:avLst/>
              <a:gdLst/>
              <a:ahLst/>
              <a:cxnLst>
                <a:cxn ang="0">
                  <a:pos x="455" y="1102"/>
                </a:cxn>
                <a:cxn ang="0">
                  <a:pos x="546" y="1066"/>
                </a:cxn>
                <a:cxn ang="0">
                  <a:pos x="631" y="1011"/>
                </a:cxn>
                <a:cxn ang="0">
                  <a:pos x="703" y="939"/>
                </a:cxn>
                <a:cxn ang="0">
                  <a:pos x="770" y="854"/>
                </a:cxn>
                <a:cxn ang="0">
                  <a:pos x="825" y="757"/>
                </a:cxn>
                <a:cxn ang="0">
                  <a:pos x="867" y="648"/>
                </a:cxn>
                <a:cxn ang="0">
                  <a:pos x="897" y="539"/>
                </a:cxn>
                <a:cxn ang="0">
                  <a:pos x="903" y="430"/>
                </a:cxn>
                <a:cxn ang="0">
                  <a:pos x="891" y="321"/>
                </a:cxn>
                <a:cxn ang="0">
                  <a:pos x="867" y="230"/>
                </a:cxn>
                <a:cxn ang="0">
                  <a:pos x="825" y="146"/>
                </a:cxn>
                <a:cxn ang="0">
                  <a:pos x="770" y="85"/>
                </a:cxn>
                <a:cxn ang="0">
                  <a:pos x="703" y="37"/>
                </a:cxn>
                <a:cxn ang="0">
                  <a:pos x="625" y="13"/>
                </a:cxn>
                <a:cxn ang="0">
                  <a:pos x="540" y="0"/>
                </a:cxn>
                <a:cxn ang="0">
                  <a:pos x="449" y="19"/>
                </a:cxn>
                <a:cxn ang="0">
                  <a:pos x="358" y="55"/>
                </a:cxn>
                <a:cxn ang="0">
                  <a:pos x="273" y="115"/>
                </a:cxn>
                <a:cxn ang="0">
                  <a:pos x="200" y="188"/>
                </a:cxn>
                <a:cxn ang="0">
                  <a:pos x="134" y="273"/>
                </a:cxn>
                <a:cxn ang="0">
                  <a:pos x="79" y="370"/>
                </a:cxn>
                <a:cxn ang="0">
                  <a:pos x="37" y="479"/>
                </a:cxn>
                <a:cxn ang="0">
                  <a:pos x="6" y="588"/>
                </a:cxn>
                <a:cxn ang="0">
                  <a:pos x="0" y="697"/>
                </a:cxn>
                <a:cxn ang="0">
                  <a:pos x="12" y="805"/>
                </a:cxn>
                <a:cxn ang="0">
                  <a:pos x="37" y="896"/>
                </a:cxn>
                <a:cxn ang="0">
                  <a:pos x="79" y="981"/>
                </a:cxn>
                <a:cxn ang="0">
                  <a:pos x="134" y="1042"/>
                </a:cxn>
                <a:cxn ang="0">
                  <a:pos x="200" y="1090"/>
                </a:cxn>
                <a:cxn ang="0">
                  <a:pos x="279" y="1114"/>
                </a:cxn>
                <a:cxn ang="0">
                  <a:pos x="364" y="1120"/>
                </a:cxn>
                <a:cxn ang="0">
                  <a:pos x="455" y="1102"/>
                </a:cxn>
              </a:cxnLst>
              <a:rect l="0" t="0" r="r" b="b"/>
              <a:pathLst>
                <a:path w="903" h="1120">
                  <a:moveTo>
                    <a:pt x="455" y="1102"/>
                  </a:moveTo>
                  <a:lnTo>
                    <a:pt x="546" y="1066"/>
                  </a:lnTo>
                  <a:lnTo>
                    <a:pt x="631" y="1011"/>
                  </a:lnTo>
                  <a:lnTo>
                    <a:pt x="703" y="939"/>
                  </a:lnTo>
                  <a:lnTo>
                    <a:pt x="770" y="854"/>
                  </a:lnTo>
                  <a:lnTo>
                    <a:pt x="825" y="757"/>
                  </a:lnTo>
                  <a:lnTo>
                    <a:pt x="867" y="648"/>
                  </a:lnTo>
                  <a:lnTo>
                    <a:pt x="897" y="539"/>
                  </a:lnTo>
                  <a:lnTo>
                    <a:pt x="903" y="430"/>
                  </a:lnTo>
                  <a:lnTo>
                    <a:pt x="891" y="321"/>
                  </a:lnTo>
                  <a:lnTo>
                    <a:pt x="867" y="230"/>
                  </a:lnTo>
                  <a:lnTo>
                    <a:pt x="825" y="146"/>
                  </a:lnTo>
                  <a:lnTo>
                    <a:pt x="770" y="85"/>
                  </a:lnTo>
                  <a:lnTo>
                    <a:pt x="703" y="37"/>
                  </a:lnTo>
                  <a:lnTo>
                    <a:pt x="625" y="13"/>
                  </a:lnTo>
                  <a:lnTo>
                    <a:pt x="540" y="0"/>
                  </a:lnTo>
                  <a:lnTo>
                    <a:pt x="449" y="19"/>
                  </a:lnTo>
                  <a:lnTo>
                    <a:pt x="358" y="55"/>
                  </a:lnTo>
                  <a:lnTo>
                    <a:pt x="273" y="115"/>
                  </a:lnTo>
                  <a:lnTo>
                    <a:pt x="200" y="188"/>
                  </a:lnTo>
                  <a:lnTo>
                    <a:pt x="134" y="273"/>
                  </a:lnTo>
                  <a:lnTo>
                    <a:pt x="79" y="370"/>
                  </a:lnTo>
                  <a:lnTo>
                    <a:pt x="37" y="479"/>
                  </a:lnTo>
                  <a:lnTo>
                    <a:pt x="6" y="588"/>
                  </a:lnTo>
                  <a:lnTo>
                    <a:pt x="0" y="697"/>
                  </a:lnTo>
                  <a:lnTo>
                    <a:pt x="12" y="805"/>
                  </a:lnTo>
                  <a:lnTo>
                    <a:pt x="37" y="896"/>
                  </a:lnTo>
                  <a:lnTo>
                    <a:pt x="79" y="981"/>
                  </a:lnTo>
                  <a:lnTo>
                    <a:pt x="134" y="1042"/>
                  </a:lnTo>
                  <a:lnTo>
                    <a:pt x="200" y="1090"/>
                  </a:lnTo>
                  <a:lnTo>
                    <a:pt x="279" y="1114"/>
                  </a:lnTo>
                  <a:lnTo>
                    <a:pt x="364" y="1120"/>
                  </a:lnTo>
                  <a:lnTo>
                    <a:pt x="455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Freeform 2225"/>
            <p:cNvSpPr>
              <a:spLocks/>
            </p:cNvSpPr>
            <p:nvPr/>
          </p:nvSpPr>
          <p:spPr bwMode="auto">
            <a:xfrm rot="719888">
              <a:off x="20328" y="10685"/>
              <a:ext cx="154" cy="178"/>
            </a:xfrm>
            <a:custGeom>
              <a:avLst/>
              <a:gdLst/>
              <a:ahLst/>
              <a:cxnLst>
                <a:cxn ang="0">
                  <a:pos x="164" y="387"/>
                </a:cxn>
                <a:cxn ang="0">
                  <a:pos x="224" y="351"/>
                </a:cxn>
                <a:cxn ang="0">
                  <a:pos x="273" y="296"/>
                </a:cxn>
                <a:cxn ang="0">
                  <a:pos x="309" y="224"/>
                </a:cxn>
                <a:cxn ang="0">
                  <a:pos x="321" y="145"/>
                </a:cxn>
                <a:cxn ang="0">
                  <a:pos x="309" y="78"/>
                </a:cxn>
                <a:cxn ang="0">
                  <a:pos x="273" y="24"/>
                </a:cxn>
                <a:cxn ang="0">
                  <a:pos x="224" y="0"/>
                </a:cxn>
                <a:cxn ang="0">
                  <a:pos x="158" y="6"/>
                </a:cxn>
                <a:cxn ang="0">
                  <a:pos x="97" y="36"/>
                </a:cxn>
                <a:cxn ang="0">
                  <a:pos x="49" y="96"/>
                </a:cxn>
                <a:cxn ang="0">
                  <a:pos x="12" y="163"/>
                </a:cxn>
                <a:cxn ang="0">
                  <a:pos x="0" y="242"/>
                </a:cxn>
                <a:cxn ang="0">
                  <a:pos x="12" y="308"/>
                </a:cxn>
                <a:cxn ang="0">
                  <a:pos x="49" y="363"/>
                </a:cxn>
                <a:cxn ang="0">
                  <a:pos x="97" y="387"/>
                </a:cxn>
                <a:cxn ang="0">
                  <a:pos x="164" y="387"/>
                </a:cxn>
              </a:cxnLst>
              <a:rect l="0" t="0" r="r" b="b"/>
              <a:pathLst>
                <a:path w="321" h="387">
                  <a:moveTo>
                    <a:pt x="164" y="387"/>
                  </a:moveTo>
                  <a:lnTo>
                    <a:pt x="224" y="351"/>
                  </a:lnTo>
                  <a:lnTo>
                    <a:pt x="273" y="296"/>
                  </a:lnTo>
                  <a:lnTo>
                    <a:pt x="309" y="224"/>
                  </a:lnTo>
                  <a:lnTo>
                    <a:pt x="321" y="145"/>
                  </a:lnTo>
                  <a:lnTo>
                    <a:pt x="309" y="78"/>
                  </a:lnTo>
                  <a:lnTo>
                    <a:pt x="273" y="24"/>
                  </a:lnTo>
                  <a:lnTo>
                    <a:pt x="224" y="0"/>
                  </a:lnTo>
                  <a:lnTo>
                    <a:pt x="158" y="6"/>
                  </a:lnTo>
                  <a:lnTo>
                    <a:pt x="97" y="36"/>
                  </a:lnTo>
                  <a:lnTo>
                    <a:pt x="49" y="96"/>
                  </a:lnTo>
                  <a:lnTo>
                    <a:pt x="12" y="163"/>
                  </a:lnTo>
                  <a:lnTo>
                    <a:pt x="0" y="242"/>
                  </a:lnTo>
                  <a:lnTo>
                    <a:pt x="12" y="308"/>
                  </a:lnTo>
                  <a:lnTo>
                    <a:pt x="49" y="363"/>
                  </a:lnTo>
                  <a:lnTo>
                    <a:pt x="97" y="387"/>
                  </a:lnTo>
                  <a:lnTo>
                    <a:pt x="164" y="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Freeform 2226"/>
            <p:cNvSpPr>
              <a:spLocks/>
            </p:cNvSpPr>
            <p:nvPr/>
          </p:nvSpPr>
          <p:spPr bwMode="auto">
            <a:xfrm>
              <a:off x="18211" y="9598"/>
              <a:ext cx="2763" cy="1174"/>
            </a:xfrm>
            <a:custGeom>
              <a:avLst/>
              <a:gdLst/>
              <a:ahLst/>
              <a:cxnLst>
                <a:cxn ang="0">
                  <a:pos x="2661" y="527"/>
                </a:cxn>
                <a:cxn ang="0">
                  <a:pos x="2662" y="615"/>
                </a:cxn>
                <a:cxn ang="0">
                  <a:pos x="2672" y="663"/>
                </a:cxn>
                <a:cxn ang="0">
                  <a:pos x="2757" y="740"/>
                </a:cxn>
                <a:cxn ang="0">
                  <a:pos x="2751" y="860"/>
                </a:cxn>
                <a:cxn ang="0">
                  <a:pos x="2732" y="956"/>
                </a:cxn>
                <a:cxn ang="0">
                  <a:pos x="2732" y="1092"/>
                </a:cxn>
                <a:cxn ang="0">
                  <a:pos x="2575" y="1154"/>
                </a:cxn>
                <a:cxn ang="0">
                  <a:pos x="2485" y="1076"/>
                </a:cxn>
                <a:cxn ang="0">
                  <a:pos x="2474" y="980"/>
                </a:cxn>
                <a:cxn ang="0">
                  <a:pos x="2406" y="898"/>
                </a:cxn>
                <a:cxn ang="0">
                  <a:pos x="2221" y="884"/>
                </a:cxn>
                <a:cxn ang="0">
                  <a:pos x="2029" y="998"/>
                </a:cxn>
                <a:cxn ang="0">
                  <a:pos x="1908" y="1152"/>
                </a:cxn>
                <a:cxn ang="0">
                  <a:pos x="1859" y="1148"/>
                </a:cxn>
                <a:cxn ang="0">
                  <a:pos x="1821" y="1118"/>
                </a:cxn>
                <a:cxn ang="0">
                  <a:pos x="1775" y="1125"/>
                </a:cxn>
                <a:cxn ang="0">
                  <a:pos x="1715" y="1153"/>
                </a:cxn>
                <a:cxn ang="0">
                  <a:pos x="1658" y="1169"/>
                </a:cxn>
                <a:cxn ang="0">
                  <a:pos x="1610" y="1154"/>
                </a:cxn>
                <a:cxn ang="0">
                  <a:pos x="1569" y="1126"/>
                </a:cxn>
                <a:cxn ang="0">
                  <a:pos x="1510" y="1120"/>
                </a:cxn>
                <a:cxn ang="0">
                  <a:pos x="1467" y="1139"/>
                </a:cxn>
                <a:cxn ang="0">
                  <a:pos x="1424" y="1159"/>
                </a:cxn>
                <a:cxn ang="0">
                  <a:pos x="1372" y="1157"/>
                </a:cxn>
                <a:cxn ang="0">
                  <a:pos x="1331" y="1140"/>
                </a:cxn>
                <a:cxn ang="0">
                  <a:pos x="1271" y="1125"/>
                </a:cxn>
                <a:cxn ang="0">
                  <a:pos x="1205" y="1140"/>
                </a:cxn>
                <a:cxn ang="0">
                  <a:pos x="1161" y="1154"/>
                </a:cxn>
                <a:cxn ang="0">
                  <a:pos x="1122" y="1112"/>
                </a:cxn>
                <a:cxn ang="0">
                  <a:pos x="1112" y="1028"/>
                </a:cxn>
                <a:cxn ang="0">
                  <a:pos x="1068" y="953"/>
                </a:cxn>
                <a:cxn ang="0">
                  <a:pos x="968" y="896"/>
                </a:cxn>
                <a:cxn ang="0">
                  <a:pos x="794" y="915"/>
                </a:cxn>
                <a:cxn ang="0">
                  <a:pos x="574" y="1129"/>
                </a:cxn>
                <a:cxn ang="0">
                  <a:pos x="459" y="1134"/>
                </a:cxn>
                <a:cxn ang="0">
                  <a:pos x="311" y="1132"/>
                </a:cxn>
                <a:cxn ang="0">
                  <a:pos x="254" y="1146"/>
                </a:cxn>
                <a:cxn ang="0">
                  <a:pos x="144" y="1172"/>
                </a:cxn>
                <a:cxn ang="0">
                  <a:pos x="24" y="1164"/>
                </a:cxn>
                <a:cxn ang="0">
                  <a:pos x="0" y="1054"/>
                </a:cxn>
                <a:cxn ang="0">
                  <a:pos x="35" y="956"/>
                </a:cxn>
                <a:cxn ang="0">
                  <a:pos x="80" y="952"/>
                </a:cxn>
                <a:cxn ang="0">
                  <a:pos x="134" y="954"/>
                </a:cxn>
                <a:cxn ang="0">
                  <a:pos x="187" y="806"/>
                </a:cxn>
                <a:cxn ang="0">
                  <a:pos x="229" y="615"/>
                </a:cxn>
                <a:cxn ang="0">
                  <a:pos x="419" y="513"/>
                </a:cxn>
                <a:cxn ang="0">
                  <a:pos x="590" y="386"/>
                </a:cxn>
                <a:cxn ang="0">
                  <a:pos x="719" y="182"/>
                </a:cxn>
                <a:cxn ang="0">
                  <a:pos x="805" y="77"/>
                </a:cxn>
                <a:cxn ang="0">
                  <a:pos x="906" y="38"/>
                </a:cxn>
                <a:cxn ang="0">
                  <a:pos x="1052" y="11"/>
                </a:cxn>
                <a:cxn ang="0">
                  <a:pos x="1229" y="1"/>
                </a:cxn>
                <a:cxn ang="0">
                  <a:pos x="1422" y="18"/>
                </a:cxn>
                <a:cxn ang="0">
                  <a:pos x="1619" y="72"/>
                </a:cxn>
                <a:cxn ang="0">
                  <a:pos x="1690" y="157"/>
                </a:cxn>
                <a:cxn ang="0">
                  <a:pos x="1756" y="287"/>
                </a:cxn>
                <a:cxn ang="0">
                  <a:pos x="1857" y="364"/>
                </a:cxn>
              </a:cxnLst>
              <a:rect l="0" t="0" r="r" b="b"/>
              <a:pathLst>
                <a:path w="2763" h="1174">
                  <a:moveTo>
                    <a:pt x="2327" y="374"/>
                  </a:moveTo>
                  <a:lnTo>
                    <a:pt x="2529" y="452"/>
                  </a:lnTo>
                  <a:lnTo>
                    <a:pt x="2661" y="527"/>
                  </a:lnTo>
                  <a:lnTo>
                    <a:pt x="2668" y="560"/>
                  </a:lnTo>
                  <a:lnTo>
                    <a:pt x="2665" y="591"/>
                  </a:lnTo>
                  <a:lnTo>
                    <a:pt x="2662" y="615"/>
                  </a:lnTo>
                  <a:lnTo>
                    <a:pt x="2659" y="641"/>
                  </a:lnTo>
                  <a:lnTo>
                    <a:pt x="2662" y="655"/>
                  </a:lnTo>
                  <a:lnTo>
                    <a:pt x="2672" y="663"/>
                  </a:lnTo>
                  <a:lnTo>
                    <a:pt x="2711" y="676"/>
                  </a:lnTo>
                  <a:lnTo>
                    <a:pt x="2740" y="705"/>
                  </a:lnTo>
                  <a:lnTo>
                    <a:pt x="2757" y="740"/>
                  </a:lnTo>
                  <a:lnTo>
                    <a:pt x="2763" y="778"/>
                  </a:lnTo>
                  <a:lnTo>
                    <a:pt x="2760" y="820"/>
                  </a:lnTo>
                  <a:lnTo>
                    <a:pt x="2751" y="860"/>
                  </a:lnTo>
                  <a:lnTo>
                    <a:pt x="2728" y="896"/>
                  </a:lnTo>
                  <a:lnTo>
                    <a:pt x="2701" y="921"/>
                  </a:lnTo>
                  <a:lnTo>
                    <a:pt x="2732" y="956"/>
                  </a:lnTo>
                  <a:lnTo>
                    <a:pt x="2747" y="999"/>
                  </a:lnTo>
                  <a:lnTo>
                    <a:pt x="2748" y="1047"/>
                  </a:lnTo>
                  <a:lnTo>
                    <a:pt x="2732" y="1092"/>
                  </a:lnTo>
                  <a:lnTo>
                    <a:pt x="2696" y="1130"/>
                  </a:lnTo>
                  <a:lnTo>
                    <a:pt x="2644" y="1151"/>
                  </a:lnTo>
                  <a:lnTo>
                    <a:pt x="2575" y="1154"/>
                  </a:lnTo>
                  <a:lnTo>
                    <a:pt x="2486" y="1127"/>
                  </a:lnTo>
                  <a:lnTo>
                    <a:pt x="2485" y="1105"/>
                  </a:lnTo>
                  <a:lnTo>
                    <a:pt x="2485" y="1076"/>
                  </a:lnTo>
                  <a:lnTo>
                    <a:pt x="2483" y="1045"/>
                  </a:lnTo>
                  <a:lnTo>
                    <a:pt x="2482" y="1010"/>
                  </a:lnTo>
                  <a:lnTo>
                    <a:pt x="2474" y="980"/>
                  </a:lnTo>
                  <a:lnTo>
                    <a:pt x="2460" y="949"/>
                  </a:lnTo>
                  <a:lnTo>
                    <a:pt x="2436" y="922"/>
                  </a:lnTo>
                  <a:lnTo>
                    <a:pt x="2406" y="898"/>
                  </a:lnTo>
                  <a:lnTo>
                    <a:pt x="2348" y="878"/>
                  </a:lnTo>
                  <a:lnTo>
                    <a:pt x="2286" y="874"/>
                  </a:lnTo>
                  <a:lnTo>
                    <a:pt x="2221" y="884"/>
                  </a:lnTo>
                  <a:lnTo>
                    <a:pt x="2154" y="907"/>
                  </a:lnTo>
                  <a:lnTo>
                    <a:pt x="2091" y="948"/>
                  </a:lnTo>
                  <a:lnTo>
                    <a:pt x="2029" y="998"/>
                  </a:lnTo>
                  <a:lnTo>
                    <a:pt x="1977" y="1061"/>
                  </a:lnTo>
                  <a:lnTo>
                    <a:pt x="1932" y="1137"/>
                  </a:lnTo>
                  <a:lnTo>
                    <a:pt x="1908" y="1152"/>
                  </a:lnTo>
                  <a:lnTo>
                    <a:pt x="1889" y="1159"/>
                  </a:lnTo>
                  <a:lnTo>
                    <a:pt x="1875" y="1157"/>
                  </a:lnTo>
                  <a:lnTo>
                    <a:pt x="1859" y="1148"/>
                  </a:lnTo>
                  <a:lnTo>
                    <a:pt x="1846" y="1137"/>
                  </a:lnTo>
                  <a:lnTo>
                    <a:pt x="1834" y="1126"/>
                  </a:lnTo>
                  <a:lnTo>
                    <a:pt x="1821" y="1118"/>
                  </a:lnTo>
                  <a:lnTo>
                    <a:pt x="1804" y="1114"/>
                  </a:lnTo>
                  <a:lnTo>
                    <a:pt x="1791" y="1117"/>
                  </a:lnTo>
                  <a:lnTo>
                    <a:pt x="1775" y="1125"/>
                  </a:lnTo>
                  <a:lnTo>
                    <a:pt x="1755" y="1132"/>
                  </a:lnTo>
                  <a:lnTo>
                    <a:pt x="1735" y="1142"/>
                  </a:lnTo>
                  <a:lnTo>
                    <a:pt x="1715" y="1153"/>
                  </a:lnTo>
                  <a:lnTo>
                    <a:pt x="1695" y="1160"/>
                  </a:lnTo>
                  <a:lnTo>
                    <a:pt x="1676" y="1168"/>
                  </a:lnTo>
                  <a:lnTo>
                    <a:pt x="1658" y="1169"/>
                  </a:lnTo>
                  <a:lnTo>
                    <a:pt x="1640" y="1168"/>
                  </a:lnTo>
                  <a:lnTo>
                    <a:pt x="1623" y="1163"/>
                  </a:lnTo>
                  <a:lnTo>
                    <a:pt x="1610" y="1154"/>
                  </a:lnTo>
                  <a:lnTo>
                    <a:pt x="1597" y="1143"/>
                  </a:lnTo>
                  <a:lnTo>
                    <a:pt x="1585" y="1135"/>
                  </a:lnTo>
                  <a:lnTo>
                    <a:pt x="1569" y="1126"/>
                  </a:lnTo>
                  <a:lnTo>
                    <a:pt x="1552" y="1120"/>
                  </a:lnTo>
                  <a:lnTo>
                    <a:pt x="1529" y="1118"/>
                  </a:lnTo>
                  <a:lnTo>
                    <a:pt x="1510" y="1120"/>
                  </a:lnTo>
                  <a:lnTo>
                    <a:pt x="1495" y="1125"/>
                  </a:lnTo>
                  <a:lnTo>
                    <a:pt x="1482" y="1131"/>
                  </a:lnTo>
                  <a:lnTo>
                    <a:pt x="1467" y="1139"/>
                  </a:lnTo>
                  <a:lnTo>
                    <a:pt x="1454" y="1148"/>
                  </a:lnTo>
                  <a:lnTo>
                    <a:pt x="1440" y="1154"/>
                  </a:lnTo>
                  <a:lnTo>
                    <a:pt x="1424" y="1159"/>
                  </a:lnTo>
                  <a:lnTo>
                    <a:pt x="1406" y="1161"/>
                  </a:lnTo>
                  <a:lnTo>
                    <a:pt x="1386" y="1160"/>
                  </a:lnTo>
                  <a:lnTo>
                    <a:pt x="1372" y="1157"/>
                  </a:lnTo>
                  <a:lnTo>
                    <a:pt x="1358" y="1151"/>
                  </a:lnTo>
                  <a:lnTo>
                    <a:pt x="1344" y="1146"/>
                  </a:lnTo>
                  <a:lnTo>
                    <a:pt x="1331" y="1140"/>
                  </a:lnTo>
                  <a:lnTo>
                    <a:pt x="1317" y="1135"/>
                  </a:lnTo>
                  <a:lnTo>
                    <a:pt x="1297" y="1130"/>
                  </a:lnTo>
                  <a:lnTo>
                    <a:pt x="1271" y="1125"/>
                  </a:lnTo>
                  <a:lnTo>
                    <a:pt x="1244" y="1128"/>
                  </a:lnTo>
                  <a:lnTo>
                    <a:pt x="1222" y="1132"/>
                  </a:lnTo>
                  <a:lnTo>
                    <a:pt x="1205" y="1140"/>
                  </a:lnTo>
                  <a:lnTo>
                    <a:pt x="1190" y="1146"/>
                  </a:lnTo>
                  <a:lnTo>
                    <a:pt x="1176" y="1152"/>
                  </a:lnTo>
                  <a:lnTo>
                    <a:pt x="1161" y="1154"/>
                  </a:lnTo>
                  <a:lnTo>
                    <a:pt x="1141" y="1150"/>
                  </a:lnTo>
                  <a:lnTo>
                    <a:pt x="1117" y="1136"/>
                  </a:lnTo>
                  <a:lnTo>
                    <a:pt x="1122" y="1112"/>
                  </a:lnTo>
                  <a:lnTo>
                    <a:pt x="1123" y="1084"/>
                  </a:lnTo>
                  <a:lnTo>
                    <a:pt x="1120" y="1058"/>
                  </a:lnTo>
                  <a:lnTo>
                    <a:pt x="1112" y="1028"/>
                  </a:lnTo>
                  <a:lnTo>
                    <a:pt x="1100" y="999"/>
                  </a:lnTo>
                  <a:lnTo>
                    <a:pt x="1085" y="974"/>
                  </a:lnTo>
                  <a:lnTo>
                    <a:pt x="1068" y="953"/>
                  </a:lnTo>
                  <a:lnTo>
                    <a:pt x="1049" y="935"/>
                  </a:lnTo>
                  <a:lnTo>
                    <a:pt x="1012" y="914"/>
                  </a:lnTo>
                  <a:lnTo>
                    <a:pt x="968" y="896"/>
                  </a:lnTo>
                  <a:lnTo>
                    <a:pt x="916" y="889"/>
                  </a:lnTo>
                  <a:lnTo>
                    <a:pt x="859" y="894"/>
                  </a:lnTo>
                  <a:lnTo>
                    <a:pt x="794" y="915"/>
                  </a:lnTo>
                  <a:lnTo>
                    <a:pt x="725" y="960"/>
                  </a:lnTo>
                  <a:lnTo>
                    <a:pt x="650" y="1027"/>
                  </a:lnTo>
                  <a:lnTo>
                    <a:pt x="574" y="1129"/>
                  </a:lnTo>
                  <a:lnTo>
                    <a:pt x="549" y="1132"/>
                  </a:lnTo>
                  <a:lnTo>
                    <a:pt x="507" y="1135"/>
                  </a:lnTo>
                  <a:lnTo>
                    <a:pt x="459" y="1134"/>
                  </a:lnTo>
                  <a:lnTo>
                    <a:pt x="405" y="1134"/>
                  </a:lnTo>
                  <a:lnTo>
                    <a:pt x="356" y="1133"/>
                  </a:lnTo>
                  <a:lnTo>
                    <a:pt x="311" y="1132"/>
                  </a:lnTo>
                  <a:lnTo>
                    <a:pt x="282" y="1132"/>
                  </a:lnTo>
                  <a:lnTo>
                    <a:pt x="266" y="1131"/>
                  </a:lnTo>
                  <a:lnTo>
                    <a:pt x="254" y="1146"/>
                  </a:lnTo>
                  <a:lnTo>
                    <a:pt x="228" y="1157"/>
                  </a:lnTo>
                  <a:lnTo>
                    <a:pt x="187" y="1166"/>
                  </a:lnTo>
                  <a:lnTo>
                    <a:pt x="144" y="1172"/>
                  </a:lnTo>
                  <a:lnTo>
                    <a:pt x="99" y="1174"/>
                  </a:lnTo>
                  <a:lnTo>
                    <a:pt x="58" y="1171"/>
                  </a:lnTo>
                  <a:lnTo>
                    <a:pt x="24" y="1164"/>
                  </a:lnTo>
                  <a:lnTo>
                    <a:pt x="6" y="1149"/>
                  </a:lnTo>
                  <a:lnTo>
                    <a:pt x="0" y="1111"/>
                  </a:lnTo>
                  <a:lnTo>
                    <a:pt x="0" y="1054"/>
                  </a:lnTo>
                  <a:lnTo>
                    <a:pt x="8" y="997"/>
                  </a:lnTo>
                  <a:lnTo>
                    <a:pt x="25" y="960"/>
                  </a:lnTo>
                  <a:lnTo>
                    <a:pt x="35" y="956"/>
                  </a:lnTo>
                  <a:lnTo>
                    <a:pt x="47" y="953"/>
                  </a:lnTo>
                  <a:lnTo>
                    <a:pt x="62" y="951"/>
                  </a:lnTo>
                  <a:lnTo>
                    <a:pt x="80" y="952"/>
                  </a:lnTo>
                  <a:lnTo>
                    <a:pt x="98" y="952"/>
                  </a:lnTo>
                  <a:lnTo>
                    <a:pt x="115" y="953"/>
                  </a:lnTo>
                  <a:lnTo>
                    <a:pt x="134" y="954"/>
                  </a:lnTo>
                  <a:lnTo>
                    <a:pt x="147" y="957"/>
                  </a:lnTo>
                  <a:lnTo>
                    <a:pt x="173" y="880"/>
                  </a:lnTo>
                  <a:lnTo>
                    <a:pt x="187" y="806"/>
                  </a:lnTo>
                  <a:lnTo>
                    <a:pt x="196" y="737"/>
                  </a:lnTo>
                  <a:lnTo>
                    <a:pt x="208" y="671"/>
                  </a:lnTo>
                  <a:lnTo>
                    <a:pt x="229" y="615"/>
                  </a:lnTo>
                  <a:lnTo>
                    <a:pt x="267" y="569"/>
                  </a:lnTo>
                  <a:lnTo>
                    <a:pt x="328" y="533"/>
                  </a:lnTo>
                  <a:lnTo>
                    <a:pt x="419" y="513"/>
                  </a:lnTo>
                  <a:lnTo>
                    <a:pt x="483" y="491"/>
                  </a:lnTo>
                  <a:lnTo>
                    <a:pt x="541" y="446"/>
                  </a:lnTo>
                  <a:lnTo>
                    <a:pt x="590" y="386"/>
                  </a:lnTo>
                  <a:lnTo>
                    <a:pt x="638" y="318"/>
                  </a:lnTo>
                  <a:lnTo>
                    <a:pt x="681" y="248"/>
                  </a:lnTo>
                  <a:lnTo>
                    <a:pt x="719" y="182"/>
                  </a:lnTo>
                  <a:lnTo>
                    <a:pt x="752" y="126"/>
                  </a:lnTo>
                  <a:lnTo>
                    <a:pt x="784" y="89"/>
                  </a:lnTo>
                  <a:lnTo>
                    <a:pt x="805" y="77"/>
                  </a:lnTo>
                  <a:lnTo>
                    <a:pt x="832" y="63"/>
                  </a:lnTo>
                  <a:lnTo>
                    <a:pt x="865" y="49"/>
                  </a:lnTo>
                  <a:lnTo>
                    <a:pt x="906" y="38"/>
                  </a:lnTo>
                  <a:lnTo>
                    <a:pt x="950" y="27"/>
                  </a:lnTo>
                  <a:lnTo>
                    <a:pt x="1000" y="17"/>
                  </a:lnTo>
                  <a:lnTo>
                    <a:pt x="1052" y="11"/>
                  </a:lnTo>
                  <a:lnTo>
                    <a:pt x="1107" y="5"/>
                  </a:lnTo>
                  <a:lnTo>
                    <a:pt x="1167" y="0"/>
                  </a:lnTo>
                  <a:lnTo>
                    <a:pt x="1229" y="1"/>
                  </a:lnTo>
                  <a:lnTo>
                    <a:pt x="1292" y="3"/>
                  </a:lnTo>
                  <a:lnTo>
                    <a:pt x="1359" y="11"/>
                  </a:lnTo>
                  <a:lnTo>
                    <a:pt x="1422" y="18"/>
                  </a:lnTo>
                  <a:lnTo>
                    <a:pt x="1488" y="31"/>
                  </a:lnTo>
                  <a:lnTo>
                    <a:pt x="1555" y="50"/>
                  </a:lnTo>
                  <a:lnTo>
                    <a:pt x="1619" y="72"/>
                  </a:lnTo>
                  <a:lnTo>
                    <a:pt x="1648" y="89"/>
                  </a:lnTo>
                  <a:lnTo>
                    <a:pt x="1671" y="120"/>
                  </a:lnTo>
                  <a:lnTo>
                    <a:pt x="1690" y="157"/>
                  </a:lnTo>
                  <a:lnTo>
                    <a:pt x="1710" y="198"/>
                  </a:lnTo>
                  <a:lnTo>
                    <a:pt x="1730" y="242"/>
                  </a:lnTo>
                  <a:lnTo>
                    <a:pt x="1756" y="287"/>
                  </a:lnTo>
                  <a:lnTo>
                    <a:pt x="1792" y="326"/>
                  </a:lnTo>
                  <a:lnTo>
                    <a:pt x="1835" y="360"/>
                  </a:lnTo>
                  <a:lnTo>
                    <a:pt x="1857" y="364"/>
                  </a:lnTo>
                  <a:lnTo>
                    <a:pt x="1884" y="353"/>
                  </a:lnTo>
                  <a:lnTo>
                    <a:pt x="2138" y="3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Freeform 2227"/>
            <p:cNvSpPr>
              <a:spLocks/>
            </p:cNvSpPr>
            <p:nvPr/>
          </p:nvSpPr>
          <p:spPr bwMode="auto">
            <a:xfrm rot="719888">
              <a:off x="20863" y="10337"/>
              <a:ext cx="70" cy="150"/>
            </a:xfrm>
            <a:custGeom>
              <a:avLst/>
              <a:gdLst/>
              <a:ahLst/>
              <a:cxnLst>
                <a:cxn ang="0">
                  <a:pos x="78" y="327"/>
                </a:cxn>
                <a:cxn ang="0">
                  <a:pos x="109" y="315"/>
                </a:cxn>
                <a:cxn ang="0">
                  <a:pos x="133" y="285"/>
                </a:cxn>
                <a:cxn ang="0">
                  <a:pos x="145" y="230"/>
                </a:cxn>
                <a:cxn ang="0">
                  <a:pos x="145" y="170"/>
                </a:cxn>
                <a:cxn ang="0">
                  <a:pos x="133" y="103"/>
                </a:cxn>
                <a:cxn ang="0">
                  <a:pos x="115" y="55"/>
                </a:cxn>
                <a:cxn ang="0">
                  <a:pos x="91" y="18"/>
                </a:cxn>
                <a:cxn ang="0">
                  <a:pos x="66" y="0"/>
                </a:cxn>
                <a:cxn ang="0">
                  <a:pos x="36" y="12"/>
                </a:cxn>
                <a:cxn ang="0">
                  <a:pos x="18" y="49"/>
                </a:cxn>
                <a:cxn ang="0">
                  <a:pos x="0" y="97"/>
                </a:cxn>
                <a:cxn ang="0">
                  <a:pos x="0" y="158"/>
                </a:cxn>
                <a:cxn ang="0">
                  <a:pos x="6" y="224"/>
                </a:cxn>
                <a:cxn ang="0">
                  <a:pos x="24" y="279"/>
                </a:cxn>
                <a:cxn ang="0">
                  <a:pos x="48" y="315"/>
                </a:cxn>
                <a:cxn ang="0">
                  <a:pos x="78" y="327"/>
                </a:cxn>
              </a:cxnLst>
              <a:rect l="0" t="0" r="r" b="b"/>
              <a:pathLst>
                <a:path w="145" h="327">
                  <a:moveTo>
                    <a:pt x="78" y="327"/>
                  </a:moveTo>
                  <a:lnTo>
                    <a:pt x="109" y="315"/>
                  </a:lnTo>
                  <a:lnTo>
                    <a:pt x="133" y="285"/>
                  </a:lnTo>
                  <a:lnTo>
                    <a:pt x="145" y="230"/>
                  </a:lnTo>
                  <a:lnTo>
                    <a:pt x="145" y="170"/>
                  </a:lnTo>
                  <a:lnTo>
                    <a:pt x="133" y="103"/>
                  </a:lnTo>
                  <a:lnTo>
                    <a:pt x="115" y="55"/>
                  </a:lnTo>
                  <a:lnTo>
                    <a:pt x="91" y="18"/>
                  </a:lnTo>
                  <a:lnTo>
                    <a:pt x="66" y="0"/>
                  </a:lnTo>
                  <a:lnTo>
                    <a:pt x="36" y="12"/>
                  </a:lnTo>
                  <a:lnTo>
                    <a:pt x="18" y="49"/>
                  </a:lnTo>
                  <a:lnTo>
                    <a:pt x="0" y="97"/>
                  </a:lnTo>
                  <a:lnTo>
                    <a:pt x="0" y="158"/>
                  </a:lnTo>
                  <a:lnTo>
                    <a:pt x="6" y="224"/>
                  </a:lnTo>
                  <a:lnTo>
                    <a:pt x="24" y="279"/>
                  </a:lnTo>
                  <a:lnTo>
                    <a:pt x="48" y="315"/>
                  </a:lnTo>
                  <a:lnTo>
                    <a:pt x="78" y="3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Freeform 2228"/>
            <p:cNvSpPr>
              <a:spLocks/>
            </p:cNvSpPr>
            <p:nvPr/>
          </p:nvSpPr>
          <p:spPr bwMode="auto">
            <a:xfrm rot="719888">
              <a:off x="18272" y="10588"/>
              <a:ext cx="142" cy="14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0"/>
                </a:cxn>
                <a:cxn ang="0">
                  <a:pos x="18" y="42"/>
                </a:cxn>
                <a:cxn ang="0">
                  <a:pos x="42" y="30"/>
                </a:cxn>
                <a:cxn ang="0">
                  <a:pos x="79" y="24"/>
                </a:cxn>
                <a:cxn ang="0">
                  <a:pos x="121" y="24"/>
                </a:cxn>
                <a:cxn ang="0">
                  <a:pos x="163" y="18"/>
                </a:cxn>
                <a:cxn ang="0">
                  <a:pos x="206" y="12"/>
                </a:cxn>
                <a:cxn ang="0">
                  <a:pos x="248" y="0"/>
                </a:cxn>
                <a:cxn ang="0">
                  <a:pos x="260" y="48"/>
                </a:cxn>
                <a:cxn ang="0">
                  <a:pos x="272" y="97"/>
                </a:cxn>
                <a:cxn ang="0">
                  <a:pos x="291" y="151"/>
                </a:cxn>
                <a:cxn ang="0">
                  <a:pos x="297" y="212"/>
                </a:cxn>
                <a:cxn ang="0">
                  <a:pos x="279" y="242"/>
                </a:cxn>
                <a:cxn ang="0">
                  <a:pos x="248" y="266"/>
                </a:cxn>
                <a:cxn ang="0">
                  <a:pos x="218" y="284"/>
                </a:cxn>
                <a:cxn ang="0">
                  <a:pos x="182" y="296"/>
                </a:cxn>
                <a:cxn ang="0">
                  <a:pos x="145" y="308"/>
                </a:cxn>
                <a:cxn ang="0">
                  <a:pos x="109" y="308"/>
                </a:cxn>
                <a:cxn ang="0">
                  <a:pos x="79" y="308"/>
                </a:cxn>
                <a:cxn ang="0">
                  <a:pos x="60" y="302"/>
                </a:cxn>
                <a:cxn ang="0">
                  <a:pos x="36" y="272"/>
                </a:cxn>
                <a:cxn ang="0">
                  <a:pos x="18" y="218"/>
                </a:cxn>
                <a:cxn ang="0">
                  <a:pos x="6" y="157"/>
                </a:cxn>
                <a:cxn ang="0">
                  <a:pos x="0" y="97"/>
                </a:cxn>
              </a:cxnLst>
              <a:rect l="0" t="0" r="r" b="b"/>
              <a:pathLst>
                <a:path w="297" h="308">
                  <a:moveTo>
                    <a:pt x="0" y="97"/>
                  </a:moveTo>
                  <a:lnTo>
                    <a:pt x="0" y="60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79" y="24"/>
                  </a:lnTo>
                  <a:lnTo>
                    <a:pt x="121" y="24"/>
                  </a:lnTo>
                  <a:lnTo>
                    <a:pt x="163" y="18"/>
                  </a:lnTo>
                  <a:lnTo>
                    <a:pt x="206" y="12"/>
                  </a:lnTo>
                  <a:lnTo>
                    <a:pt x="248" y="0"/>
                  </a:lnTo>
                  <a:lnTo>
                    <a:pt x="260" y="48"/>
                  </a:lnTo>
                  <a:lnTo>
                    <a:pt x="272" y="97"/>
                  </a:lnTo>
                  <a:lnTo>
                    <a:pt x="291" y="151"/>
                  </a:lnTo>
                  <a:lnTo>
                    <a:pt x="297" y="212"/>
                  </a:lnTo>
                  <a:lnTo>
                    <a:pt x="279" y="242"/>
                  </a:lnTo>
                  <a:lnTo>
                    <a:pt x="248" y="266"/>
                  </a:lnTo>
                  <a:lnTo>
                    <a:pt x="218" y="284"/>
                  </a:lnTo>
                  <a:lnTo>
                    <a:pt x="182" y="296"/>
                  </a:lnTo>
                  <a:lnTo>
                    <a:pt x="145" y="308"/>
                  </a:lnTo>
                  <a:lnTo>
                    <a:pt x="109" y="308"/>
                  </a:lnTo>
                  <a:lnTo>
                    <a:pt x="79" y="308"/>
                  </a:lnTo>
                  <a:lnTo>
                    <a:pt x="60" y="302"/>
                  </a:lnTo>
                  <a:lnTo>
                    <a:pt x="36" y="272"/>
                  </a:lnTo>
                  <a:lnTo>
                    <a:pt x="18" y="218"/>
                  </a:lnTo>
                  <a:lnTo>
                    <a:pt x="6" y="15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Freeform 2229"/>
            <p:cNvSpPr>
              <a:spLocks/>
            </p:cNvSpPr>
            <p:nvPr/>
          </p:nvSpPr>
          <p:spPr bwMode="auto">
            <a:xfrm rot="719888">
              <a:off x="20735" y="10559"/>
              <a:ext cx="166" cy="144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346" y="66"/>
                </a:cxn>
                <a:cxn ang="0">
                  <a:pos x="346" y="127"/>
                </a:cxn>
                <a:cxn ang="0">
                  <a:pos x="327" y="181"/>
                </a:cxn>
                <a:cxn ang="0">
                  <a:pos x="297" y="230"/>
                </a:cxn>
                <a:cxn ang="0">
                  <a:pos x="255" y="266"/>
                </a:cxn>
                <a:cxn ang="0">
                  <a:pos x="206" y="296"/>
                </a:cxn>
                <a:cxn ang="0">
                  <a:pos x="146" y="314"/>
                </a:cxn>
                <a:cxn ang="0">
                  <a:pos x="79" y="314"/>
                </a:cxn>
                <a:cxn ang="0">
                  <a:pos x="18" y="290"/>
                </a:cxn>
                <a:cxn ang="0">
                  <a:pos x="0" y="230"/>
                </a:cxn>
                <a:cxn ang="0">
                  <a:pos x="6" y="169"/>
                </a:cxn>
                <a:cxn ang="0">
                  <a:pos x="42" y="121"/>
                </a:cxn>
                <a:cxn ang="0">
                  <a:pos x="67" y="109"/>
                </a:cxn>
                <a:cxn ang="0">
                  <a:pos x="85" y="109"/>
                </a:cxn>
                <a:cxn ang="0">
                  <a:pos x="103" y="109"/>
                </a:cxn>
                <a:cxn ang="0">
                  <a:pos x="121" y="109"/>
                </a:cxn>
                <a:cxn ang="0">
                  <a:pos x="152" y="103"/>
                </a:cxn>
                <a:cxn ang="0">
                  <a:pos x="194" y="84"/>
                </a:cxn>
                <a:cxn ang="0">
                  <a:pos x="255" y="54"/>
                </a:cxn>
                <a:cxn ang="0">
                  <a:pos x="339" y="0"/>
                </a:cxn>
              </a:cxnLst>
              <a:rect l="0" t="0" r="r" b="b"/>
              <a:pathLst>
                <a:path w="346" h="314">
                  <a:moveTo>
                    <a:pt x="339" y="0"/>
                  </a:moveTo>
                  <a:lnTo>
                    <a:pt x="346" y="66"/>
                  </a:lnTo>
                  <a:lnTo>
                    <a:pt x="346" y="127"/>
                  </a:lnTo>
                  <a:lnTo>
                    <a:pt x="327" y="181"/>
                  </a:lnTo>
                  <a:lnTo>
                    <a:pt x="297" y="230"/>
                  </a:lnTo>
                  <a:lnTo>
                    <a:pt x="255" y="266"/>
                  </a:lnTo>
                  <a:lnTo>
                    <a:pt x="206" y="296"/>
                  </a:lnTo>
                  <a:lnTo>
                    <a:pt x="146" y="314"/>
                  </a:lnTo>
                  <a:lnTo>
                    <a:pt x="79" y="314"/>
                  </a:lnTo>
                  <a:lnTo>
                    <a:pt x="18" y="290"/>
                  </a:lnTo>
                  <a:lnTo>
                    <a:pt x="0" y="230"/>
                  </a:lnTo>
                  <a:lnTo>
                    <a:pt x="6" y="169"/>
                  </a:lnTo>
                  <a:lnTo>
                    <a:pt x="42" y="121"/>
                  </a:lnTo>
                  <a:lnTo>
                    <a:pt x="67" y="109"/>
                  </a:lnTo>
                  <a:lnTo>
                    <a:pt x="85" y="109"/>
                  </a:lnTo>
                  <a:lnTo>
                    <a:pt x="103" y="109"/>
                  </a:lnTo>
                  <a:lnTo>
                    <a:pt x="121" y="109"/>
                  </a:lnTo>
                  <a:lnTo>
                    <a:pt x="152" y="103"/>
                  </a:lnTo>
                  <a:lnTo>
                    <a:pt x="194" y="84"/>
                  </a:lnTo>
                  <a:lnTo>
                    <a:pt x="255" y="5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Freeform 2230"/>
            <p:cNvSpPr>
              <a:spLocks/>
            </p:cNvSpPr>
            <p:nvPr/>
          </p:nvSpPr>
          <p:spPr bwMode="auto">
            <a:xfrm>
              <a:off x="18417" y="9660"/>
              <a:ext cx="2426" cy="1024"/>
            </a:xfrm>
            <a:custGeom>
              <a:avLst/>
              <a:gdLst/>
              <a:ahLst/>
              <a:cxnLst>
                <a:cxn ang="0">
                  <a:pos x="3481" y="799"/>
                </a:cxn>
                <a:cxn ang="0">
                  <a:pos x="3282" y="775"/>
                </a:cxn>
                <a:cxn ang="0">
                  <a:pos x="3169" y="547"/>
                </a:cxn>
                <a:cxn ang="0">
                  <a:pos x="3016" y="360"/>
                </a:cxn>
                <a:cxn ang="0">
                  <a:pos x="2945" y="258"/>
                </a:cxn>
                <a:cxn ang="0">
                  <a:pos x="2850" y="120"/>
                </a:cxn>
                <a:cxn ang="0">
                  <a:pos x="2652" y="60"/>
                </a:cxn>
                <a:cxn ang="0">
                  <a:pos x="2371" y="12"/>
                </a:cxn>
                <a:cxn ang="0">
                  <a:pos x="2068" y="9"/>
                </a:cxn>
                <a:cxn ang="0">
                  <a:pos x="1815" y="61"/>
                </a:cxn>
                <a:cxn ang="0">
                  <a:pos x="1541" y="71"/>
                </a:cxn>
                <a:cxn ang="0">
                  <a:pos x="1287" y="184"/>
                </a:cxn>
                <a:cxn ang="0">
                  <a:pos x="1091" y="495"/>
                </a:cxn>
                <a:cxn ang="0">
                  <a:pos x="952" y="799"/>
                </a:cxn>
                <a:cxn ang="0">
                  <a:pos x="735" y="1007"/>
                </a:cxn>
                <a:cxn ang="0">
                  <a:pos x="447" y="1132"/>
                </a:cxn>
                <a:cxn ang="0">
                  <a:pos x="280" y="1189"/>
                </a:cxn>
                <a:cxn ang="0">
                  <a:pos x="155" y="1373"/>
                </a:cxn>
                <a:cxn ang="0">
                  <a:pos x="77" y="1740"/>
                </a:cxn>
                <a:cxn ang="0">
                  <a:pos x="29" y="1965"/>
                </a:cxn>
                <a:cxn ang="0">
                  <a:pos x="145" y="2119"/>
                </a:cxn>
                <a:cxn ang="0">
                  <a:pos x="180" y="2189"/>
                </a:cxn>
                <a:cxn ang="0">
                  <a:pos x="326" y="2201"/>
                </a:cxn>
                <a:cxn ang="0">
                  <a:pos x="450" y="2141"/>
                </a:cxn>
                <a:cxn ang="0">
                  <a:pos x="604" y="1970"/>
                </a:cxn>
                <a:cxn ang="0">
                  <a:pos x="812" y="1834"/>
                </a:cxn>
                <a:cxn ang="0">
                  <a:pos x="1053" y="1749"/>
                </a:cxn>
                <a:cxn ang="0">
                  <a:pos x="1298" y="1708"/>
                </a:cxn>
                <a:cxn ang="0">
                  <a:pos x="1531" y="1721"/>
                </a:cxn>
                <a:cxn ang="0">
                  <a:pos x="1718" y="1773"/>
                </a:cxn>
                <a:cxn ang="0">
                  <a:pos x="1859" y="1896"/>
                </a:cxn>
                <a:cxn ang="0">
                  <a:pos x="1975" y="2168"/>
                </a:cxn>
                <a:cxn ang="0">
                  <a:pos x="2093" y="2169"/>
                </a:cxn>
                <a:cxn ang="0">
                  <a:pos x="2315" y="2086"/>
                </a:cxn>
                <a:cxn ang="0">
                  <a:pos x="2535" y="2212"/>
                </a:cxn>
                <a:cxn ang="0">
                  <a:pos x="2651" y="2163"/>
                </a:cxn>
                <a:cxn ang="0">
                  <a:pos x="2776" y="2072"/>
                </a:cxn>
                <a:cxn ang="0">
                  <a:pos x="2916" y="2114"/>
                </a:cxn>
                <a:cxn ang="0">
                  <a:pos x="2961" y="2199"/>
                </a:cxn>
                <a:cxn ang="0">
                  <a:pos x="3039" y="2234"/>
                </a:cxn>
                <a:cxn ang="0">
                  <a:pos x="3169" y="2180"/>
                </a:cxn>
                <a:cxn ang="0">
                  <a:pos x="3310" y="2068"/>
                </a:cxn>
                <a:cxn ang="0">
                  <a:pos x="3450" y="1937"/>
                </a:cxn>
                <a:cxn ang="0">
                  <a:pos x="3662" y="1784"/>
                </a:cxn>
                <a:cxn ang="0">
                  <a:pos x="3845" y="1706"/>
                </a:cxn>
                <a:cxn ang="0">
                  <a:pos x="4034" y="1665"/>
                </a:cxn>
                <a:cxn ang="0">
                  <a:pos x="4424" y="1667"/>
                </a:cxn>
                <a:cxn ang="0">
                  <a:pos x="4794" y="1907"/>
                </a:cxn>
                <a:cxn ang="0">
                  <a:pos x="4913" y="1963"/>
                </a:cxn>
                <a:cxn ang="0">
                  <a:pos x="5035" y="1915"/>
                </a:cxn>
                <a:cxn ang="0">
                  <a:pos x="4981" y="1761"/>
                </a:cxn>
                <a:cxn ang="0">
                  <a:pos x="5016" y="1539"/>
                </a:cxn>
                <a:cxn ang="0">
                  <a:pos x="5034" y="1364"/>
                </a:cxn>
                <a:cxn ang="0">
                  <a:pos x="4961" y="1064"/>
                </a:cxn>
              </a:cxnLst>
              <a:rect l="0" t="0" r="r" b="b"/>
              <a:pathLst>
                <a:path w="5048" h="2234">
                  <a:moveTo>
                    <a:pt x="4336" y="770"/>
                  </a:moveTo>
                  <a:lnTo>
                    <a:pt x="3559" y="747"/>
                  </a:lnTo>
                  <a:lnTo>
                    <a:pt x="3481" y="799"/>
                  </a:lnTo>
                  <a:lnTo>
                    <a:pt x="3382" y="827"/>
                  </a:lnTo>
                  <a:lnTo>
                    <a:pt x="3328" y="816"/>
                  </a:lnTo>
                  <a:lnTo>
                    <a:pt x="3282" y="775"/>
                  </a:lnTo>
                  <a:lnTo>
                    <a:pt x="3245" y="711"/>
                  </a:lnTo>
                  <a:lnTo>
                    <a:pt x="3207" y="630"/>
                  </a:lnTo>
                  <a:lnTo>
                    <a:pt x="3169" y="547"/>
                  </a:lnTo>
                  <a:lnTo>
                    <a:pt x="3130" y="470"/>
                  </a:lnTo>
                  <a:lnTo>
                    <a:pt x="3081" y="404"/>
                  </a:lnTo>
                  <a:lnTo>
                    <a:pt x="3016" y="360"/>
                  </a:lnTo>
                  <a:lnTo>
                    <a:pt x="2991" y="335"/>
                  </a:lnTo>
                  <a:lnTo>
                    <a:pt x="2968" y="300"/>
                  </a:lnTo>
                  <a:lnTo>
                    <a:pt x="2945" y="258"/>
                  </a:lnTo>
                  <a:lnTo>
                    <a:pt x="2924" y="210"/>
                  </a:lnTo>
                  <a:lnTo>
                    <a:pt x="2892" y="160"/>
                  </a:lnTo>
                  <a:lnTo>
                    <a:pt x="2850" y="120"/>
                  </a:lnTo>
                  <a:lnTo>
                    <a:pt x="2801" y="85"/>
                  </a:lnTo>
                  <a:lnTo>
                    <a:pt x="2731" y="70"/>
                  </a:lnTo>
                  <a:lnTo>
                    <a:pt x="2652" y="60"/>
                  </a:lnTo>
                  <a:lnTo>
                    <a:pt x="2562" y="47"/>
                  </a:lnTo>
                  <a:lnTo>
                    <a:pt x="2467" y="27"/>
                  </a:lnTo>
                  <a:lnTo>
                    <a:pt x="2371" y="12"/>
                  </a:lnTo>
                  <a:lnTo>
                    <a:pt x="2274" y="4"/>
                  </a:lnTo>
                  <a:lnTo>
                    <a:pt x="2169" y="0"/>
                  </a:lnTo>
                  <a:lnTo>
                    <a:pt x="2068" y="9"/>
                  </a:lnTo>
                  <a:lnTo>
                    <a:pt x="1969" y="38"/>
                  </a:lnTo>
                  <a:lnTo>
                    <a:pt x="1897" y="54"/>
                  </a:lnTo>
                  <a:lnTo>
                    <a:pt x="1815" y="61"/>
                  </a:lnTo>
                  <a:lnTo>
                    <a:pt x="1729" y="61"/>
                  </a:lnTo>
                  <a:lnTo>
                    <a:pt x="1635" y="66"/>
                  </a:lnTo>
                  <a:lnTo>
                    <a:pt x="1541" y="71"/>
                  </a:lnTo>
                  <a:lnTo>
                    <a:pt x="1449" y="94"/>
                  </a:lnTo>
                  <a:lnTo>
                    <a:pt x="1362" y="126"/>
                  </a:lnTo>
                  <a:lnTo>
                    <a:pt x="1287" y="184"/>
                  </a:lnTo>
                  <a:lnTo>
                    <a:pt x="1211" y="279"/>
                  </a:lnTo>
                  <a:lnTo>
                    <a:pt x="1145" y="383"/>
                  </a:lnTo>
                  <a:lnTo>
                    <a:pt x="1091" y="495"/>
                  </a:lnTo>
                  <a:lnTo>
                    <a:pt x="1038" y="601"/>
                  </a:lnTo>
                  <a:lnTo>
                    <a:pt x="996" y="710"/>
                  </a:lnTo>
                  <a:lnTo>
                    <a:pt x="952" y="799"/>
                  </a:lnTo>
                  <a:lnTo>
                    <a:pt x="910" y="878"/>
                  </a:lnTo>
                  <a:lnTo>
                    <a:pt x="864" y="923"/>
                  </a:lnTo>
                  <a:lnTo>
                    <a:pt x="735" y="1007"/>
                  </a:lnTo>
                  <a:lnTo>
                    <a:pt x="628" y="1071"/>
                  </a:lnTo>
                  <a:lnTo>
                    <a:pt x="528" y="1106"/>
                  </a:lnTo>
                  <a:lnTo>
                    <a:pt x="447" y="1132"/>
                  </a:lnTo>
                  <a:lnTo>
                    <a:pt x="382" y="1149"/>
                  </a:lnTo>
                  <a:lnTo>
                    <a:pt x="322" y="1167"/>
                  </a:lnTo>
                  <a:lnTo>
                    <a:pt x="280" y="1189"/>
                  </a:lnTo>
                  <a:lnTo>
                    <a:pt x="248" y="1225"/>
                  </a:lnTo>
                  <a:lnTo>
                    <a:pt x="210" y="1286"/>
                  </a:lnTo>
                  <a:lnTo>
                    <a:pt x="155" y="1373"/>
                  </a:lnTo>
                  <a:lnTo>
                    <a:pt x="104" y="1492"/>
                  </a:lnTo>
                  <a:lnTo>
                    <a:pt x="89" y="1619"/>
                  </a:lnTo>
                  <a:lnTo>
                    <a:pt x="77" y="1740"/>
                  </a:lnTo>
                  <a:lnTo>
                    <a:pt x="30" y="1842"/>
                  </a:lnTo>
                  <a:lnTo>
                    <a:pt x="0" y="1922"/>
                  </a:lnTo>
                  <a:lnTo>
                    <a:pt x="29" y="1965"/>
                  </a:lnTo>
                  <a:lnTo>
                    <a:pt x="99" y="2011"/>
                  </a:lnTo>
                  <a:lnTo>
                    <a:pt x="138" y="2063"/>
                  </a:lnTo>
                  <a:lnTo>
                    <a:pt x="145" y="2119"/>
                  </a:lnTo>
                  <a:lnTo>
                    <a:pt x="140" y="2168"/>
                  </a:lnTo>
                  <a:lnTo>
                    <a:pt x="149" y="2183"/>
                  </a:lnTo>
                  <a:lnTo>
                    <a:pt x="180" y="2189"/>
                  </a:lnTo>
                  <a:lnTo>
                    <a:pt x="221" y="2198"/>
                  </a:lnTo>
                  <a:lnTo>
                    <a:pt x="270" y="2201"/>
                  </a:lnTo>
                  <a:lnTo>
                    <a:pt x="326" y="2201"/>
                  </a:lnTo>
                  <a:lnTo>
                    <a:pt x="377" y="2193"/>
                  </a:lnTo>
                  <a:lnTo>
                    <a:pt x="419" y="2172"/>
                  </a:lnTo>
                  <a:lnTo>
                    <a:pt x="450" y="2141"/>
                  </a:lnTo>
                  <a:lnTo>
                    <a:pt x="495" y="2076"/>
                  </a:lnTo>
                  <a:lnTo>
                    <a:pt x="544" y="2018"/>
                  </a:lnTo>
                  <a:lnTo>
                    <a:pt x="604" y="1970"/>
                  </a:lnTo>
                  <a:lnTo>
                    <a:pt x="670" y="1921"/>
                  </a:lnTo>
                  <a:lnTo>
                    <a:pt x="742" y="1875"/>
                  </a:lnTo>
                  <a:lnTo>
                    <a:pt x="812" y="1834"/>
                  </a:lnTo>
                  <a:lnTo>
                    <a:pt x="888" y="1801"/>
                  </a:lnTo>
                  <a:lnTo>
                    <a:pt x="968" y="1775"/>
                  </a:lnTo>
                  <a:lnTo>
                    <a:pt x="1053" y="1749"/>
                  </a:lnTo>
                  <a:lnTo>
                    <a:pt x="1132" y="1729"/>
                  </a:lnTo>
                  <a:lnTo>
                    <a:pt x="1216" y="1716"/>
                  </a:lnTo>
                  <a:lnTo>
                    <a:pt x="1298" y="1708"/>
                  </a:lnTo>
                  <a:lnTo>
                    <a:pt x="1379" y="1707"/>
                  </a:lnTo>
                  <a:lnTo>
                    <a:pt x="1458" y="1712"/>
                  </a:lnTo>
                  <a:lnTo>
                    <a:pt x="1531" y="1721"/>
                  </a:lnTo>
                  <a:lnTo>
                    <a:pt x="1602" y="1736"/>
                  </a:lnTo>
                  <a:lnTo>
                    <a:pt x="1660" y="1755"/>
                  </a:lnTo>
                  <a:lnTo>
                    <a:pt x="1718" y="1773"/>
                  </a:lnTo>
                  <a:lnTo>
                    <a:pt x="1768" y="1802"/>
                  </a:lnTo>
                  <a:lnTo>
                    <a:pt x="1814" y="1844"/>
                  </a:lnTo>
                  <a:lnTo>
                    <a:pt x="1859" y="1896"/>
                  </a:lnTo>
                  <a:lnTo>
                    <a:pt x="1906" y="1967"/>
                  </a:lnTo>
                  <a:lnTo>
                    <a:pt x="1943" y="2056"/>
                  </a:lnTo>
                  <a:lnTo>
                    <a:pt x="1975" y="2168"/>
                  </a:lnTo>
                  <a:lnTo>
                    <a:pt x="1999" y="2204"/>
                  </a:lnTo>
                  <a:lnTo>
                    <a:pt x="2036" y="2199"/>
                  </a:lnTo>
                  <a:lnTo>
                    <a:pt x="2093" y="2169"/>
                  </a:lnTo>
                  <a:lnTo>
                    <a:pt x="2156" y="2132"/>
                  </a:lnTo>
                  <a:lnTo>
                    <a:pt x="2231" y="2099"/>
                  </a:lnTo>
                  <a:lnTo>
                    <a:pt x="2315" y="2086"/>
                  </a:lnTo>
                  <a:lnTo>
                    <a:pt x="2403" y="2111"/>
                  </a:lnTo>
                  <a:lnTo>
                    <a:pt x="2498" y="2186"/>
                  </a:lnTo>
                  <a:lnTo>
                    <a:pt x="2535" y="2212"/>
                  </a:lnTo>
                  <a:lnTo>
                    <a:pt x="2579" y="2216"/>
                  </a:lnTo>
                  <a:lnTo>
                    <a:pt x="2614" y="2192"/>
                  </a:lnTo>
                  <a:lnTo>
                    <a:pt x="2651" y="2163"/>
                  </a:lnTo>
                  <a:lnTo>
                    <a:pt x="2692" y="2122"/>
                  </a:lnTo>
                  <a:lnTo>
                    <a:pt x="2728" y="2093"/>
                  </a:lnTo>
                  <a:lnTo>
                    <a:pt x="2776" y="2072"/>
                  </a:lnTo>
                  <a:lnTo>
                    <a:pt x="2826" y="2071"/>
                  </a:lnTo>
                  <a:lnTo>
                    <a:pt x="2878" y="2088"/>
                  </a:lnTo>
                  <a:lnTo>
                    <a:pt x="2916" y="2114"/>
                  </a:lnTo>
                  <a:lnTo>
                    <a:pt x="2935" y="2143"/>
                  </a:lnTo>
                  <a:lnTo>
                    <a:pt x="2947" y="2170"/>
                  </a:lnTo>
                  <a:lnTo>
                    <a:pt x="2961" y="2199"/>
                  </a:lnTo>
                  <a:lnTo>
                    <a:pt x="2974" y="2220"/>
                  </a:lnTo>
                  <a:lnTo>
                    <a:pt x="2997" y="2231"/>
                  </a:lnTo>
                  <a:lnTo>
                    <a:pt x="3039" y="2234"/>
                  </a:lnTo>
                  <a:lnTo>
                    <a:pt x="3078" y="2230"/>
                  </a:lnTo>
                  <a:lnTo>
                    <a:pt x="3119" y="2207"/>
                  </a:lnTo>
                  <a:lnTo>
                    <a:pt x="3169" y="2180"/>
                  </a:lnTo>
                  <a:lnTo>
                    <a:pt x="3220" y="2142"/>
                  </a:lnTo>
                  <a:lnTo>
                    <a:pt x="3264" y="2108"/>
                  </a:lnTo>
                  <a:lnTo>
                    <a:pt x="3310" y="2068"/>
                  </a:lnTo>
                  <a:lnTo>
                    <a:pt x="3349" y="2033"/>
                  </a:lnTo>
                  <a:lnTo>
                    <a:pt x="3378" y="2008"/>
                  </a:lnTo>
                  <a:lnTo>
                    <a:pt x="3450" y="1937"/>
                  </a:lnTo>
                  <a:lnTo>
                    <a:pt x="3524" y="1879"/>
                  </a:lnTo>
                  <a:lnTo>
                    <a:pt x="3591" y="1824"/>
                  </a:lnTo>
                  <a:lnTo>
                    <a:pt x="3662" y="1784"/>
                  </a:lnTo>
                  <a:lnTo>
                    <a:pt x="3725" y="1748"/>
                  </a:lnTo>
                  <a:lnTo>
                    <a:pt x="3792" y="1725"/>
                  </a:lnTo>
                  <a:lnTo>
                    <a:pt x="3845" y="1706"/>
                  </a:lnTo>
                  <a:lnTo>
                    <a:pt x="3906" y="1687"/>
                  </a:lnTo>
                  <a:lnTo>
                    <a:pt x="3950" y="1678"/>
                  </a:lnTo>
                  <a:lnTo>
                    <a:pt x="4034" y="1665"/>
                  </a:lnTo>
                  <a:lnTo>
                    <a:pt x="4148" y="1652"/>
                  </a:lnTo>
                  <a:lnTo>
                    <a:pt x="4280" y="1649"/>
                  </a:lnTo>
                  <a:lnTo>
                    <a:pt x="4424" y="1667"/>
                  </a:lnTo>
                  <a:lnTo>
                    <a:pt x="4564" y="1709"/>
                  </a:lnTo>
                  <a:lnTo>
                    <a:pt x="4690" y="1786"/>
                  </a:lnTo>
                  <a:lnTo>
                    <a:pt x="4794" y="1907"/>
                  </a:lnTo>
                  <a:lnTo>
                    <a:pt x="4825" y="1939"/>
                  </a:lnTo>
                  <a:lnTo>
                    <a:pt x="4864" y="1959"/>
                  </a:lnTo>
                  <a:lnTo>
                    <a:pt x="4913" y="1963"/>
                  </a:lnTo>
                  <a:lnTo>
                    <a:pt x="4964" y="1956"/>
                  </a:lnTo>
                  <a:lnTo>
                    <a:pt x="5005" y="1940"/>
                  </a:lnTo>
                  <a:lnTo>
                    <a:pt x="5035" y="1915"/>
                  </a:lnTo>
                  <a:lnTo>
                    <a:pt x="5042" y="1879"/>
                  </a:lnTo>
                  <a:lnTo>
                    <a:pt x="5020" y="1838"/>
                  </a:lnTo>
                  <a:lnTo>
                    <a:pt x="4981" y="1761"/>
                  </a:lnTo>
                  <a:lnTo>
                    <a:pt x="4978" y="1686"/>
                  </a:lnTo>
                  <a:lnTo>
                    <a:pt x="4993" y="1615"/>
                  </a:lnTo>
                  <a:lnTo>
                    <a:pt x="5016" y="1539"/>
                  </a:lnTo>
                  <a:lnTo>
                    <a:pt x="5035" y="1475"/>
                  </a:lnTo>
                  <a:lnTo>
                    <a:pt x="5048" y="1416"/>
                  </a:lnTo>
                  <a:lnTo>
                    <a:pt x="5034" y="1364"/>
                  </a:lnTo>
                  <a:lnTo>
                    <a:pt x="4980" y="1327"/>
                  </a:lnTo>
                  <a:lnTo>
                    <a:pt x="4984" y="1162"/>
                  </a:lnTo>
                  <a:lnTo>
                    <a:pt x="4961" y="1064"/>
                  </a:lnTo>
                  <a:lnTo>
                    <a:pt x="4922" y="1018"/>
                  </a:lnTo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Freeform 2231"/>
            <p:cNvSpPr>
              <a:spLocks/>
            </p:cNvSpPr>
            <p:nvPr/>
          </p:nvSpPr>
          <p:spPr bwMode="auto">
            <a:xfrm rot="719888">
              <a:off x="19445" y="9766"/>
              <a:ext cx="454" cy="292"/>
            </a:xfrm>
            <a:custGeom>
              <a:avLst/>
              <a:gdLst/>
              <a:ahLst/>
              <a:cxnLst>
                <a:cxn ang="0">
                  <a:pos x="945" y="436"/>
                </a:cxn>
                <a:cxn ang="0">
                  <a:pos x="909" y="454"/>
                </a:cxn>
                <a:cxn ang="0">
                  <a:pos x="824" y="490"/>
                </a:cxn>
                <a:cxn ang="0">
                  <a:pos x="709" y="527"/>
                </a:cxn>
                <a:cxn ang="0">
                  <a:pos x="570" y="563"/>
                </a:cxn>
                <a:cxn ang="0">
                  <a:pos x="430" y="599"/>
                </a:cxn>
                <a:cxn ang="0">
                  <a:pos x="297" y="624"/>
                </a:cxn>
                <a:cxn ang="0">
                  <a:pos x="194" y="636"/>
                </a:cxn>
                <a:cxn ang="0">
                  <a:pos x="127" y="630"/>
                </a:cxn>
                <a:cxn ang="0">
                  <a:pos x="85" y="545"/>
                </a:cxn>
                <a:cxn ang="0">
                  <a:pos x="36" y="369"/>
                </a:cxn>
                <a:cxn ang="0">
                  <a:pos x="6" y="188"/>
                </a:cxn>
                <a:cxn ang="0">
                  <a:pos x="0" y="91"/>
                </a:cxn>
                <a:cxn ang="0">
                  <a:pos x="30" y="79"/>
                </a:cxn>
                <a:cxn ang="0">
                  <a:pos x="78" y="61"/>
                </a:cxn>
                <a:cxn ang="0">
                  <a:pos x="151" y="49"/>
                </a:cxn>
                <a:cxn ang="0">
                  <a:pos x="236" y="30"/>
                </a:cxn>
                <a:cxn ang="0">
                  <a:pos x="315" y="18"/>
                </a:cxn>
                <a:cxn ang="0">
                  <a:pos x="388" y="6"/>
                </a:cxn>
                <a:cxn ang="0">
                  <a:pos x="448" y="0"/>
                </a:cxn>
                <a:cxn ang="0">
                  <a:pos x="479" y="0"/>
                </a:cxn>
                <a:cxn ang="0">
                  <a:pos x="515" y="18"/>
                </a:cxn>
                <a:cxn ang="0">
                  <a:pos x="576" y="61"/>
                </a:cxn>
                <a:cxn ang="0">
                  <a:pos x="654" y="127"/>
                </a:cxn>
                <a:cxn ang="0">
                  <a:pos x="739" y="200"/>
                </a:cxn>
                <a:cxn ang="0">
                  <a:pos x="824" y="279"/>
                </a:cxn>
                <a:cxn ang="0">
                  <a:pos x="891" y="345"/>
                </a:cxn>
                <a:cxn ang="0">
                  <a:pos x="933" y="400"/>
                </a:cxn>
                <a:cxn ang="0">
                  <a:pos x="945" y="436"/>
                </a:cxn>
              </a:cxnLst>
              <a:rect l="0" t="0" r="r" b="b"/>
              <a:pathLst>
                <a:path w="945" h="636">
                  <a:moveTo>
                    <a:pt x="945" y="436"/>
                  </a:moveTo>
                  <a:lnTo>
                    <a:pt x="909" y="454"/>
                  </a:lnTo>
                  <a:lnTo>
                    <a:pt x="824" y="490"/>
                  </a:lnTo>
                  <a:lnTo>
                    <a:pt x="709" y="527"/>
                  </a:lnTo>
                  <a:lnTo>
                    <a:pt x="570" y="563"/>
                  </a:lnTo>
                  <a:lnTo>
                    <a:pt x="430" y="599"/>
                  </a:lnTo>
                  <a:lnTo>
                    <a:pt x="297" y="624"/>
                  </a:lnTo>
                  <a:lnTo>
                    <a:pt x="194" y="636"/>
                  </a:lnTo>
                  <a:lnTo>
                    <a:pt x="127" y="630"/>
                  </a:lnTo>
                  <a:lnTo>
                    <a:pt x="85" y="545"/>
                  </a:lnTo>
                  <a:lnTo>
                    <a:pt x="36" y="369"/>
                  </a:lnTo>
                  <a:lnTo>
                    <a:pt x="6" y="188"/>
                  </a:lnTo>
                  <a:lnTo>
                    <a:pt x="0" y="91"/>
                  </a:lnTo>
                  <a:lnTo>
                    <a:pt x="30" y="79"/>
                  </a:lnTo>
                  <a:lnTo>
                    <a:pt x="78" y="61"/>
                  </a:lnTo>
                  <a:lnTo>
                    <a:pt x="151" y="49"/>
                  </a:lnTo>
                  <a:lnTo>
                    <a:pt x="236" y="30"/>
                  </a:lnTo>
                  <a:lnTo>
                    <a:pt x="315" y="18"/>
                  </a:lnTo>
                  <a:lnTo>
                    <a:pt x="388" y="6"/>
                  </a:lnTo>
                  <a:lnTo>
                    <a:pt x="448" y="0"/>
                  </a:lnTo>
                  <a:lnTo>
                    <a:pt x="479" y="0"/>
                  </a:lnTo>
                  <a:lnTo>
                    <a:pt x="515" y="18"/>
                  </a:lnTo>
                  <a:lnTo>
                    <a:pt x="576" y="61"/>
                  </a:lnTo>
                  <a:lnTo>
                    <a:pt x="654" y="127"/>
                  </a:lnTo>
                  <a:lnTo>
                    <a:pt x="739" y="200"/>
                  </a:lnTo>
                  <a:lnTo>
                    <a:pt x="824" y="279"/>
                  </a:lnTo>
                  <a:lnTo>
                    <a:pt x="891" y="345"/>
                  </a:lnTo>
                  <a:lnTo>
                    <a:pt x="933" y="400"/>
                  </a:lnTo>
                  <a:lnTo>
                    <a:pt x="945" y="4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Freeform 2232"/>
            <p:cNvSpPr>
              <a:spLocks/>
            </p:cNvSpPr>
            <p:nvPr/>
          </p:nvSpPr>
          <p:spPr bwMode="auto">
            <a:xfrm rot="719888">
              <a:off x="19042" y="9766"/>
              <a:ext cx="335" cy="311"/>
            </a:xfrm>
            <a:custGeom>
              <a:avLst/>
              <a:gdLst/>
              <a:ahLst/>
              <a:cxnLst>
                <a:cxn ang="0">
                  <a:pos x="546" y="6"/>
                </a:cxn>
                <a:cxn ang="0">
                  <a:pos x="588" y="79"/>
                </a:cxn>
                <a:cxn ang="0">
                  <a:pos x="631" y="230"/>
                </a:cxn>
                <a:cxn ang="0">
                  <a:pos x="667" y="381"/>
                </a:cxn>
                <a:cxn ang="0">
                  <a:pos x="697" y="478"/>
                </a:cxn>
                <a:cxn ang="0">
                  <a:pos x="679" y="502"/>
                </a:cxn>
                <a:cxn ang="0">
                  <a:pos x="607" y="539"/>
                </a:cxn>
                <a:cxn ang="0">
                  <a:pos x="503" y="575"/>
                </a:cxn>
                <a:cxn ang="0">
                  <a:pos x="376" y="611"/>
                </a:cxn>
                <a:cxn ang="0">
                  <a:pos x="249" y="648"/>
                </a:cxn>
                <a:cxn ang="0">
                  <a:pos x="134" y="666"/>
                </a:cxn>
                <a:cxn ang="0">
                  <a:pos x="49" y="678"/>
                </a:cxn>
                <a:cxn ang="0">
                  <a:pos x="12" y="666"/>
                </a:cxn>
                <a:cxn ang="0">
                  <a:pos x="0" y="551"/>
                </a:cxn>
                <a:cxn ang="0">
                  <a:pos x="12" y="363"/>
                </a:cxn>
                <a:cxn ang="0">
                  <a:pos x="55" y="182"/>
                </a:cxn>
                <a:cxn ang="0">
                  <a:pos x="140" y="85"/>
                </a:cxn>
                <a:cxn ang="0">
                  <a:pos x="194" y="73"/>
                </a:cxn>
                <a:cxn ang="0">
                  <a:pos x="255" y="54"/>
                </a:cxn>
                <a:cxn ang="0">
                  <a:pos x="316" y="42"/>
                </a:cxn>
                <a:cxn ang="0">
                  <a:pos x="376" y="24"/>
                </a:cxn>
                <a:cxn ang="0">
                  <a:pos x="431" y="12"/>
                </a:cxn>
                <a:cxn ang="0">
                  <a:pos x="479" y="6"/>
                </a:cxn>
                <a:cxn ang="0">
                  <a:pos x="516" y="0"/>
                </a:cxn>
                <a:cxn ang="0">
                  <a:pos x="546" y="6"/>
                </a:cxn>
              </a:cxnLst>
              <a:rect l="0" t="0" r="r" b="b"/>
              <a:pathLst>
                <a:path w="697" h="678">
                  <a:moveTo>
                    <a:pt x="546" y="6"/>
                  </a:moveTo>
                  <a:lnTo>
                    <a:pt x="588" y="79"/>
                  </a:lnTo>
                  <a:lnTo>
                    <a:pt x="631" y="230"/>
                  </a:lnTo>
                  <a:lnTo>
                    <a:pt x="667" y="381"/>
                  </a:lnTo>
                  <a:lnTo>
                    <a:pt x="697" y="478"/>
                  </a:lnTo>
                  <a:lnTo>
                    <a:pt x="679" y="502"/>
                  </a:lnTo>
                  <a:lnTo>
                    <a:pt x="607" y="539"/>
                  </a:lnTo>
                  <a:lnTo>
                    <a:pt x="503" y="575"/>
                  </a:lnTo>
                  <a:lnTo>
                    <a:pt x="376" y="611"/>
                  </a:lnTo>
                  <a:lnTo>
                    <a:pt x="249" y="648"/>
                  </a:lnTo>
                  <a:lnTo>
                    <a:pt x="134" y="666"/>
                  </a:lnTo>
                  <a:lnTo>
                    <a:pt x="49" y="678"/>
                  </a:lnTo>
                  <a:lnTo>
                    <a:pt x="12" y="666"/>
                  </a:lnTo>
                  <a:lnTo>
                    <a:pt x="0" y="551"/>
                  </a:lnTo>
                  <a:lnTo>
                    <a:pt x="12" y="363"/>
                  </a:lnTo>
                  <a:lnTo>
                    <a:pt x="55" y="182"/>
                  </a:lnTo>
                  <a:lnTo>
                    <a:pt x="140" y="85"/>
                  </a:lnTo>
                  <a:lnTo>
                    <a:pt x="194" y="73"/>
                  </a:lnTo>
                  <a:lnTo>
                    <a:pt x="255" y="54"/>
                  </a:lnTo>
                  <a:lnTo>
                    <a:pt x="316" y="42"/>
                  </a:lnTo>
                  <a:lnTo>
                    <a:pt x="376" y="24"/>
                  </a:lnTo>
                  <a:lnTo>
                    <a:pt x="431" y="12"/>
                  </a:lnTo>
                  <a:lnTo>
                    <a:pt x="479" y="6"/>
                  </a:lnTo>
                  <a:lnTo>
                    <a:pt x="516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57" name="Group 2233"/>
            <p:cNvGrpSpPr>
              <a:grpSpLocks noChangeAspect="1"/>
            </p:cNvGrpSpPr>
            <p:nvPr/>
          </p:nvGrpSpPr>
          <p:grpSpPr bwMode="auto">
            <a:xfrm rot="1214975">
              <a:off x="18374" y="9168"/>
              <a:ext cx="1233" cy="600"/>
              <a:chOff x="307" y="16318"/>
              <a:chExt cx="3570" cy="1818"/>
            </a:xfrm>
          </p:grpSpPr>
          <p:sp>
            <p:nvSpPr>
              <p:cNvPr id="54458" name="Freeform 2234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" name="Freeform 2235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" name="Freeform 2236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" name="Freeform 2237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" name="Freeform 2238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" name="Freeform 2239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" name="Freeform 2240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" name="Freeform 2241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" name="Freeform 2242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" name="Freeform 2243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" name="Freeform 2244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" name="Freeform 2245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" name="Freeform 2246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" name="Freeform 2247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" name="Freeform 2248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" name="Freeform 2249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477" name="Group 2253"/>
          <p:cNvGrpSpPr>
            <a:grpSpLocks/>
          </p:cNvGrpSpPr>
          <p:nvPr/>
        </p:nvGrpSpPr>
        <p:grpSpPr bwMode="auto">
          <a:xfrm rot="19019007">
            <a:off x="5897549" y="1928796"/>
            <a:ext cx="914400" cy="582612"/>
            <a:chOff x="12912" y="12144"/>
            <a:chExt cx="2736" cy="1795"/>
          </a:xfrm>
        </p:grpSpPr>
        <p:grpSp>
          <p:nvGrpSpPr>
            <p:cNvPr id="54478" name="Group 2254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479" name="Freeform 2255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" name="Freeform 2256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" name="Freeform 2257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" name="Freeform 2258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" name="Freeform 2259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" name="Freeform 2260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" name="Freeform 2261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" name="Freeform 2262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" name="Freeform 2263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" name="Freeform 2264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" name="Freeform 2265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" name="Freeform 2266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" name="Freeform 2267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" name="Freeform 2268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" name="Freeform 2269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" name="Freeform 2270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95" name="Group 2271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496" name="Freeform 227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" name="Freeform 227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" name="Freeform 227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" name="Freeform 227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" name="Freeform 227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" name="Freeform 227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" name="Freeform 227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" name="Freeform 227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" name="Freeform 228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" name="Freeform 228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" name="Freeform 228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" name="Freeform 228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" name="Freeform 228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" name="Freeform 228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" name="Freeform 228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" name="Freeform 228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12" name="Group 2288"/>
          <p:cNvGrpSpPr>
            <a:grpSpLocks/>
          </p:cNvGrpSpPr>
          <p:nvPr/>
        </p:nvGrpSpPr>
        <p:grpSpPr bwMode="auto">
          <a:xfrm rot="19019007">
            <a:off x="6834174" y="1362058"/>
            <a:ext cx="762000" cy="487363"/>
            <a:chOff x="12912" y="12144"/>
            <a:chExt cx="2736" cy="1795"/>
          </a:xfrm>
        </p:grpSpPr>
        <p:grpSp>
          <p:nvGrpSpPr>
            <p:cNvPr id="54513" name="Group 2289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514" name="Freeform 2290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" name="Freeform 2291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" name="Freeform 2292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" name="Freeform 2293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" name="Freeform 2294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" name="Freeform 2295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" name="Freeform 2296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" name="Freeform 2297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" name="Freeform 2298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" name="Freeform 2299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" name="Freeform 2300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" name="Freeform 2301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" name="Freeform 2302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" name="Freeform 2303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" name="Freeform 2304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" name="Freeform 2305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30" name="Group 2306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531" name="Freeform 2307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" name="Freeform 2308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" name="Freeform 2309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" name="Freeform 2310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" name="Freeform 2311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" name="Freeform 2312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" name="Freeform 2313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" name="Freeform 2314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" name="Freeform 2315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" name="Freeform 2316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" name="Freeform 2317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" name="Freeform 2318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" name="Freeform 2319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" name="Freeform 2320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" name="Freeform 2321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" name="Freeform 2322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47" name="Group 2323"/>
          <p:cNvGrpSpPr>
            <a:grpSpLocks/>
          </p:cNvGrpSpPr>
          <p:nvPr/>
        </p:nvGrpSpPr>
        <p:grpSpPr bwMode="auto">
          <a:xfrm rot="18898972" flipH="1">
            <a:off x="6707175" y="1995470"/>
            <a:ext cx="868362" cy="614363"/>
            <a:chOff x="12912" y="12144"/>
            <a:chExt cx="2736" cy="1795"/>
          </a:xfrm>
        </p:grpSpPr>
        <p:grpSp>
          <p:nvGrpSpPr>
            <p:cNvPr id="54548" name="Group 2324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549" name="Freeform 2325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" name="Freeform 2326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" name="Freeform 2327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" name="Freeform 2328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" name="Freeform 2329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" name="Freeform 2330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" name="Freeform 2331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" name="Freeform 2332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" name="Freeform 2333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" name="Freeform 2334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" name="Freeform 2335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" name="Freeform 2336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" name="Freeform 2337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" name="Freeform 2338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" name="Freeform 2339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" name="Freeform 2340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65" name="Group 2341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566" name="Freeform 234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" name="Freeform 234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" name="Freeform 234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" name="Freeform 234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" name="Freeform 234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" name="Freeform 234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" name="Freeform 234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" name="Freeform 234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" name="Freeform 235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" name="Freeform 235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" name="Freeform 235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" name="Freeform 235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" name="Freeform 235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" name="Freeform 235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" name="Freeform 235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" name="Freeform 235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85" name="Group 2361"/>
          <p:cNvGrpSpPr>
            <a:grpSpLocks noChangeAspect="1"/>
          </p:cNvGrpSpPr>
          <p:nvPr/>
        </p:nvGrpSpPr>
        <p:grpSpPr bwMode="auto">
          <a:xfrm rot="20468763">
            <a:off x="3709974" y="4762483"/>
            <a:ext cx="762000" cy="357188"/>
            <a:chOff x="307" y="16318"/>
            <a:chExt cx="3570" cy="1818"/>
          </a:xfrm>
        </p:grpSpPr>
        <p:sp>
          <p:nvSpPr>
            <p:cNvPr id="54586" name="Freeform 2362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7" name="Freeform 2363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8" name="Freeform 2364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9" name="Freeform 2365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0" name="Freeform 2366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1" name="Freeform 2367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2" name="Freeform 2368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3" name="Freeform 2369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4" name="Freeform 2370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5" name="Freeform 2371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6" name="Freeform 2372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7" name="Freeform 2373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8" name="Freeform 2374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9" name="Freeform 2375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0" name="Freeform 2376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1" name="Freeform 2377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602" name="Group 2378"/>
          <p:cNvGrpSpPr>
            <a:grpSpLocks noChangeAspect="1"/>
          </p:cNvGrpSpPr>
          <p:nvPr/>
        </p:nvGrpSpPr>
        <p:grpSpPr bwMode="auto">
          <a:xfrm rot="20468763">
            <a:off x="3248012" y="3943333"/>
            <a:ext cx="609600" cy="357188"/>
            <a:chOff x="307" y="16318"/>
            <a:chExt cx="3570" cy="1818"/>
          </a:xfrm>
        </p:grpSpPr>
        <p:sp>
          <p:nvSpPr>
            <p:cNvPr id="54603" name="Freeform 2379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4" name="Freeform 2380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5" name="Freeform 2381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6" name="Freeform 2382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7" name="Freeform 2383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8" name="Freeform 2384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9" name="Freeform 2385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0" name="Freeform 2386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1" name="Freeform 2387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2" name="Freeform 2388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3" name="Freeform 2389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4" name="Freeform 2390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5" name="Freeform 2391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6" name="Freeform 2392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7" name="Freeform 2393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8" name="Freeform 2394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638" name="AutoShape 2414"/>
          <p:cNvSpPr>
            <a:spLocks noChangeAspect="1" noChangeArrowheads="1" noTextEdit="1"/>
          </p:cNvSpPr>
          <p:nvPr/>
        </p:nvSpPr>
        <p:spPr bwMode="auto">
          <a:xfrm>
            <a:off x="7427899" y="2946383"/>
            <a:ext cx="720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39" name="Freeform 2415"/>
          <p:cNvSpPr>
            <a:spLocks/>
          </p:cNvSpPr>
          <p:nvPr/>
        </p:nvSpPr>
        <p:spPr bwMode="auto">
          <a:xfrm>
            <a:off x="7972412" y="3213083"/>
            <a:ext cx="55562" cy="49213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" y="53"/>
              </a:cxn>
              <a:cxn ang="0">
                <a:pos x="0" y="95"/>
              </a:cxn>
              <a:cxn ang="0">
                <a:pos x="29" y="152"/>
              </a:cxn>
              <a:cxn ang="0">
                <a:pos x="117" y="162"/>
              </a:cxn>
              <a:cxn ang="0">
                <a:pos x="147" y="155"/>
              </a:cxn>
              <a:cxn ang="0">
                <a:pos x="191" y="108"/>
              </a:cxn>
              <a:cxn ang="0">
                <a:pos x="80" y="0"/>
              </a:cxn>
            </a:cxnLst>
            <a:rect l="0" t="0" r="r" b="b"/>
            <a:pathLst>
              <a:path w="191" h="162">
                <a:moveTo>
                  <a:pt x="80" y="0"/>
                </a:moveTo>
                <a:lnTo>
                  <a:pt x="12" y="53"/>
                </a:lnTo>
                <a:lnTo>
                  <a:pt x="0" y="95"/>
                </a:lnTo>
                <a:lnTo>
                  <a:pt x="29" y="152"/>
                </a:lnTo>
                <a:lnTo>
                  <a:pt x="117" y="162"/>
                </a:lnTo>
                <a:lnTo>
                  <a:pt x="147" y="155"/>
                </a:lnTo>
                <a:lnTo>
                  <a:pt x="191" y="108"/>
                </a:lnTo>
                <a:lnTo>
                  <a:pt x="80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0" name="Freeform 2416"/>
          <p:cNvSpPr>
            <a:spLocks/>
          </p:cNvSpPr>
          <p:nvPr/>
        </p:nvSpPr>
        <p:spPr bwMode="auto">
          <a:xfrm>
            <a:off x="7891449" y="3286108"/>
            <a:ext cx="171450" cy="147638"/>
          </a:xfrm>
          <a:custGeom>
            <a:avLst/>
            <a:gdLst/>
            <a:ahLst/>
            <a:cxnLst>
              <a:cxn ang="0">
                <a:pos x="587" y="0"/>
              </a:cxn>
              <a:cxn ang="0">
                <a:pos x="540" y="276"/>
              </a:cxn>
              <a:cxn ang="0">
                <a:pos x="493" y="400"/>
              </a:cxn>
              <a:cxn ang="0">
                <a:pos x="417" y="468"/>
              </a:cxn>
              <a:cxn ang="0">
                <a:pos x="336" y="498"/>
              </a:cxn>
              <a:cxn ang="0">
                <a:pos x="334" y="498"/>
              </a:cxn>
              <a:cxn ang="0">
                <a:pos x="327" y="498"/>
              </a:cxn>
              <a:cxn ang="0">
                <a:pos x="317" y="498"/>
              </a:cxn>
              <a:cxn ang="0">
                <a:pos x="306" y="498"/>
              </a:cxn>
              <a:cxn ang="0">
                <a:pos x="293" y="498"/>
              </a:cxn>
              <a:cxn ang="0">
                <a:pos x="281" y="498"/>
              </a:cxn>
              <a:cxn ang="0">
                <a:pos x="269" y="498"/>
              </a:cxn>
              <a:cxn ang="0">
                <a:pos x="260" y="498"/>
              </a:cxn>
              <a:cxn ang="0">
                <a:pos x="254" y="498"/>
              </a:cxn>
              <a:cxn ang="0">
                <a:pos x="242" y="497"/>
              </a:cxn>
              <a:cxn ang="0">
                <a:pos x="227" y="496"/>
              </a:cxn>
              <a:cxn ang="0">
                <a:pos x="210" y="495"/>
              </a:cxn>
              <a:cxn ang="0">
                <a:pos x="190" y="494"/>
              </a:cxn>
              <a:cxn ang="0">
                <a:pos x="168" y="493"/>
              </a:cxn>
              <a:cxn ang="0">
                <a:pos x="145" y="491"/>
              </a:cxn>
              <a:cxn ang="0">
                <a:pos x="122" y="489"/>
              </a:cxn>
              <a:cxn ang="0">
                <a:pos x="98" y="488"/>
              </a:cxn>
              <a:cxn ang="0">
                <a:pos x="76" y="485"/>
              </a:cxn>
              <a:cxn ang="0">
                <a:pos x="56" y="484"/>
              </a:cxn>
              <a:cxn ang="0">
                <a:pos x="38" y="483"/>
              </a:cxn>
              <a:cxn ang="0">
                <a:pos x="22" y="482"/>
              </a:cxn>
              <a:cxn ang="0">
                <a:pos x="11" y="481"/>
              </a:cxn>
              <a:cxn ang="0">
                <a:pos x="3" y="480"/>
              </a:cxn>
              <a:cxn ang="0">
                <a:pos x="0" y="480"/>
              </a:cxn>
              <a:cxn ang="0">
                <a:pos x="0" y="429"/>
              </a:cxn>
              <a:cxn ang="0">
                <a:pos x="5" y="426"/>
              </a:cxn>
              <a:cxn ang="0">
                <a:pos x="18" y="417"/>
              </a:cxn>
              <a:cxn ang="0">
                <a:pos x="36" y="403"/>
              </a:cxn>
              <a:cxn ang="0">
                <a:pos x="58" y="388"/>
              </a:cxn>
              <a:cxn ang="0">
                <a:pos x="78" y="372"/>
              </a:cxn>
              <a:cxn ang="0">
                <a:pos x="99" y="358"/>
              </a:cxn>
              <a:cxn ang="0">
                <a:pos x="114" y="347"/>
              </a:cxn>
              <a:cxn ang="0">
                <a:pos x="123" y="341"/>
              </a:cxn>
              <a:cxn ang="0">
                <a:pos x="133" y="334"/>
              </a:cxn>
              <a:cxn ang="0">
                <a:pos x="150" y="325"/>
              </a:cxn>
              <a:cxn ang="0">
                <a:pos x="173" y="314"/>
              </a:cxn>
              <a:cxn ang="0">
                <a:pos x="198" y="301"/>
              </a:cxn>
              <a:cxn ang="0">
                <a:pos x="222" y="289"/>
              </a:cxn>
              <a:cxn ang="0">
                <a:pos x="244" y="278"/>
              </a:cxn>
              <a:cxn ang="0">
                <a:pos x="259" y="271"/>
              </a:cxn>
              <a:cxn ang="0">
                <a:pos x="264" y="268"/>
              </a:cxn>
              <a:cxn ang="0">
                <a:pos x="431" y="238"/>
              </a:cxn>
              <a:cxn ang="0">
                <a:pos x="511" y="162"/>
              </a:cxn>
              <a:cxn ang="0">
                <a:pos x="532" y="106"/>
              </a:cxn>
              <a:cxn ang="0">
                <a:pos x="558" y="47"/>
              </a:cxn>
              <a:cxn ang="0">
                <a:pos x="587" y="0"/>
              </a:cxn>
            </a:cxnLst>
            <a:rect l="0" t="0" r="r" b="b"/>
            <a:pathLst>
              <a:path w="587" h="498">
                <a:moveTo>
                  <a:pt x="587" y="0"/>
                </a:moveTo>
                <a:lnTo>
                  <a:pt x="540" y="276"/>
                </a:lnTo>
                <a:lnTo>
                  <a:pt x="493" y="400"/>
                </a:lnTo>
                <a:lnTo>
                  <a:pt x="417" y="468"/>
                </a:lnTo>
                <a:lnTo>
                  <a:pt x="336" y="498"/>
                </a:lnTo>
                <a:lnTo>
                  <a:pt x="334" y="498"/>
                </a:lnTo>
                <a:lnTo>
                  <a:pt x="327" y="498"/>
                </a:lnTo>
                <a:lnTo>
                  <a:pt x="317" y="498"/>
                </a:lnTo>
                <a:lnTo>
                  <a:pt x="306" y="498"/>
                </a:lnTo>
                <a:lnTo>
                  <a:pt x="293" y="498"/>
                </a:lnTo>
                <a:lnTo>
                  <a:pt x="281" y="498"/>
                </a:lnTo>
                <a:lnTo>
                  <a:pt x="269" y="498"/>
                </a:lnTo>
                <a:lnTo>
                  <a:pt x="260" y="498"/>
                </a:lnTo>
                <a:lnTo>
                  <a:pt x="254" y="498"/>
                </a:lnTo>
                <a:lnTo>
                  <a:pt x="242" y="497"/>
                </a:lnTo>
                <a:lnTo>
                  <a:pt x="227" y="496"/>
                </a:lnTo>
                <a:lnTo>
                  <a:pt x="210" y="495"/>
                </a:lnTo>
                <a:lnTo>
                  <a:pt x="190" y="494"/>
                </a:lnTo>
                <a:lnTo>
                  <a:pt x="168" y="493"/>
                </a:lnTo>
                <a:lnTo>
                  <a:pt x="145" y="491"/>
                </a:lnTo>
                <a:lnTo>
                  <a:pt x="122" y="489"/>
                </a:lnTo>
                <a:lnTo>
                  <a:pt x="98" y="488"/>
                </a:lnTo>
                <a:lnTo>
                  <a:pt x="76" y="485"/>
                </a:lnTo>
                <a:lnTo>
                  <a:pt x="56" y="484"/>
                </a:lnTo>
                <a:lnTo>
                  <a:pt x="38" y="483"/>
                </a:lnTo>
                <a:lnTo>
                  <a:pt x="22" y="482"/>
                </a:lnTo>
                <a:lnTo>
                  <a:pt x="11" y="481"/>
                </a:lnTo>
                <a:lnTo>
                  <a:pt x="3" y="480"/>
                </a:lnTo>
                <a:lnTo>
                  <a:pt x="0" y="480"/>
                </a:lnTo>
                <a:lnTo>
                  <a:pt x="0" y="429"/>
                </a:lnTo>
                <a:lnTo>
                  <a:pt x="5" y="426"/>
                </a:lnTo>
                <a:lnTo>
                  <a:pt x="18" y="417"/>
                </a:lnTo>
                <a:lnTo>
                  <a:pt x="36" y="403"/>
                </a:lnTo>
                <a:lnTo>
                  <a:pt x="58" y="388"/>
                </a:lnTo>
                <a:lnTo>
                  <a:pt x="78" y="372"/>
                </a:lnTo>
                <a:lnTo>
                  <a:pt x="99" y="358"/>
                </a:lnTo>
                <a:lnTo>
                  <a:pt x="114" y="347"/>
                </a:lnTo>
                <a:lnTo>
                  <a:pt x="123" y="341"/>
                </a:lnTo>
                <a:lnTo>
                  <a:pt x="133" y="334"/>
                </a:lnTo>
                <a:lnTo>
                  <a:pt x="150" y="325"/>
                </a:lnTo>
                <a:lnTo>
                  <a:pt x="173" y="314"/>
                </a:lnTo>
                <a:lnTo>
                  <a:pt x="198" y="301"/>
                </a:lnTo>
                <a:lnTo>
                  <a:pt x="222" y="289"/>
                </a:lnTo>
                <a:lnTo>
                  <a:pt x="244" y="278"/>
                </a:lnTo>
                <a:lnTo>
                  <a:pt x="259" y="271"/>
                </a:lnTo>
                <a:lnTo>
                  <a:pt x="264" y="268"/>
                </a:lnTo>
                <a:lnTo>
                  <a:pt x="431" y="238"/>
                </a:lnTo>
                <a:lnTo>
                  <a:pt x="511" y="162"/>
                </a:lnTo>
                <a:lnTo>
                  <a:pt x="532" y="106"/>
                </a:lnTo>
                <a:lnTo>
                  <a:pt x="558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1" name="Freeform 2417"/>
          <p:cNvSpPr>
            <a:spLocks/>
          </p:cNvSpPr>
          <p:nvPr/>
        </p:nvSpPr>
        <p:spPr bwMode="auto">
          <a:xfrm>
            <a:off x="7678724" y="2946383"/>
            <a:ext cx="417513" cy="473075"/>
          </a:xfrm>
          <a:custGeom>
            <a:avLst/>
            <a:gdLst/>
            <a:ahLst/>
            <a:cxnLst>
              <a:cxn ang="0">
                <a:pos x="4" y="1497"/>
              </a:cxn>
              <a:cxn ang="0">
                <a:pos x="13" y="1407"/>
              </a:cxn>
              <a:cxn ang="0">
                <a:pos x="64" y="1011"/>
              </a:cxn>
              <a:cxn ang="0">
                <a:pos x="175" y="855"/>
              </a:cxn>
              <a:cxn ang="0">
                <a:pos x="136" y="753"/>
              </a:cxn>
              <a:cxn ang="0">
                <a:pos x="131" y="749"/>
              </a:cxn>
              <a:cxn ang="0">
                <a:pos x="116" y="753"/>
              </a:cxn>
              <a:cxn ang="0">
                <a:pos x="104" y="758"/>
              </a:cxn>
              <a:cxn ang="0">
                <a:pos x="94" y="761"/>
              </a:cxn>
              <a:cxn ang="0">
                <a:pos x="84" y="761"/>
              </a:cxn>
              <a:cxn ang="0">
                <a:pos x="81" y="761"/>
              </a:cxn>
              <a:cxn ang="0">
                <a:pos x="86" y="732"/>
              </a:cxn>
              <a:cxn ang="0">
                <a:pos x="99" y="666"/>
              </a:cxn>
              <a:cxn ang="0">
                <a:pos x="110" y="598"/>
              </a:cxn>
              <a:cxn ang="0">
                <a:pos x="116" y="561"/>
              </a:cxn>
              <a:cxn ang="0">
                <a:pos x="124" y="495"/>
              </a:cxn>
              <a:cxn ang="0">
                <a:pos x="142" y="358"/>
              </a:cxn>
              <a:cxn ang="0">
                <a:pos x="158" y="226"/>
              </a:cxn>
              <a:cxn ang="0">
                <a:pos x="167" y="166"/>
              </a:cxn>
              <a:cxn ang="0">
                <a:pos x="247" y="21"/>
              </a:cxn>
              <a:cxn ang="0">
                <a:pos x="548" y="21"/>
              </a:cxn>
              <a:cxn ang="0">
                <a:pos x="1349" y="102"/>
              </a:cxn>
              <a:cxn ang="0">
                <a:pos x="1417" y="247"/>
              </a:cxn>
              <a:cxn ang="0">
                <a:pos x="1319" y="965"/>
              </a:cxn>
              <a:cxn ang="0">
                <a:pos x="1212" y="906"/>
              </a:cxn>
              <a:cxn ang="0">
                <a:pos x="1106" y="817"/>
              </a:cxn>
              <a:cxn ang="0">
                <a:pos x="1034" y="766"/>
              </a:cxn>
              <a:cxn ang="0">
                <a:pos x="872" y="710"/>
              </a:cxn>
              <a:cxn ang="0">
                <a:pos x="914" y="851"/>
              </a:cxn>
              <a:cxn ang="0">
                <a:pos x="872" y="915"/>
              </a:cxn>
              <a:cxn ang="0">
                <a:pos x="732" y="919"/>
              </a:cxn>
              <a:cxn ang="0">
                <a:pos x="617" y="1191"/>
              </a:cxn>
              <a:cxn ang="0">
                <a:pos x="446" y="1432"/>
              </a:cxn>
              <a:cxn ang="0">
                <a:pos x="310" y="1544"/>
              </a:cxn>
              <a:cxn ang="0">
                <a:pos x="167" y="1590"/>
              </a:cxn>
              <a:cxn ang="0">
                <a:pos x="30" y="1544"/>
              </a:cxn>
            </a:cxnLst>
            <a:rect l="0" t="0" r="r" b="b"/>
            <a:pathLst>
              <a:path w="1417" h="1603">
                <a:moveTo>
                  <a:pt x="30" y="1544"/>
                </a:moveTo>
                <a:lnTo>
                  <a:pt x="4" y="1497"/>
                </a:lnTo>
                <a:lnTo>
                  <a:pt x="0" y="1442"/>
                </a:lnTo>
                <a:lnTo>
                  <a:pt x="13" y="1407"/>
                </a:lnTo>
                <a:lnTo>
                  <a:pt x="69" y="1079"/>
                </a:lnTo>
                <a:lnTo>
                  <a:pt x="64" y="1011"/>
                </a:lnTo>
                <a:lnTo>
                  <a:pt x="141" y="926"/>
                </a:lnTo>
                <a:lnTo>
                  <a:pt x="175" y="855"/>
                </a:lnTo>
                <a:lnTo>
                  <a:pt x="167" y="778"/>
                </a:lnTo>
                <a:lnTo>
                  <a:pt x="136" y="753"/>
                </a:lnTo>
                <a:lnTo>
                  <a:pt x="135" y="752"/>
                </a:lnTo>
                <a:lnTo>
                  <a:pt x="131" y="749"/>
                </a:lnTo>
                <a:lnTo>
                  <a:pt x="124" y="749"/>
                </a:lnTo>
                <a:lnTo>
                  <a:pt x="116" y="753"/>
                </a:lnTo>
                <a:lnTo>
                  <a:pt x="110" y="756"/>
                </a:lnTo>
                <a:lnTo>
                  <a:pt x="104" y="758"/>
                </a:lnTo>
                <a:lnTo>
                  <a:pt x="99" y="760"/>
                </a:lnTo>
                <a:lnTo>
                  <a:pt x="94" y="761"/>
                </a:lnTo>
                <a:lnTo>
                  <a:pt x="88" y="761"/>
                </a:lnTo>
                <a:lnTo>
                  <a:pt x="84" y="761"/>
                </a:lnTo>
                <a:lnTo>
                  <a:pt x="82" y="761"/>
                </a:lnTo>
                <a:lnTo>
                  <a:pt x="81" y="761"/>
                </a:lnTo>
                <a:lnTo>
                  <a:pt x="82" y="753"/>
                </a:lnTo>
                <a:lnTo>
                  <a:pt x="86" y="732"/>
                </a:lnTo>
                <a:lnTo>
                  <a:pt x="92" y="701"/>
                </a:lnTo>
                <a:lnTo>
                  <a:pt x="99" y="666"/>
                </a:lnTo>
                <a:lnTo>
                  <a:pt x="105" y="630"/>
                </a:lnTo>
                <a:lnTo>
                  <a:pt x="110" y="598"/>
                </a:lnTo>
                <a:lnTo>
                  <a:pt x="114" y="574"/>
                </a:lnTo>
                <a:lnTo>
                  <a:pt x="116" y="561"/>
                </a:lnTo>
                <a:lnTo>
                  <a:pt x="118" y="541"/>
                </a:lnTo>
                <a:lnTo>
                  <a:pt x="124" y="495"/>
                </a:lnTo>
                <a:lnTo>
                  <a:pt x="132" y="430"/>
                </a:lnTo>
                <a:lnTo>
                  <a:pt x="142" y="358"/>
                </a:lnTo>
                <a:lnTo>
                  <a:pt x="150" y="287"/>
                </a:lnTo>
                <a:lnTo>
                  <a:pt x="158" y="226"/>
                </a:lnTo>
                <a:lnTo>
                  <a:pt x="165" y="182"/>
                </a:lnTo>
                <a:lnTo>
                  <a:pt x="167" y="166"/>
                </a:lnTo>
                <a:lnTo>
                  <a:pt x="192" y="64"/>
                </a:lnTo>
                <a:lnTo>
                  <a:pt x="247" y="21"/>
                </a:lnTo>
                <a:lnTo>
                  <a:pt x="375" y="0"/>
                </a:lnTo>
                <a:lnTo>
                  <a:pt x="548" y="21"/>
                </a:lnTo>
                <a:lnTo>
                  <a:pt x="1268" y="72"/>
                </a:lnTo>
                <a:lnTo>
                  <a:pt x="1349" y="102"/>
                </a:lnTo>
                <a:lnTo>
                  <a:pt x="1417" y="149"/>
                </a:lnTo>
                <a:lnTo>
                  <a:pt x="1417" y="247"/>
                </a:lnTo>
                <a:lnTo>
                  <a:pt x="1400" y="374"/>
                </a:lnTo>
                <a:lnTo>
                  <a:pt x="1319" y="965"/>
                </a:lnTo>
                <a:lnTo>
                  <a:pt x="1306" y="986"/>
                </a:lnTo>
                <a:lnTo>
                  <a:pt x="1212" y="906"/>
                </a:lnTo>
                <a:lnTo>
                  <a:pt x="1159" y="839"/>
                </a:lnTo>
                <a:lnTo>
                  <a:pt x="1106" y="817"/>
                </a:lnTo>
                <a:lnTo>
                  <a:pt x="1091" y="778"/>
                </a:lnTo>
                <a:lnTo>
                  <a:pt x="1034" y="766"/>
                </a:lnTo>
                <a:lnTo>
                  <a:pt x="977" y="778"/>
                </a:lnTo>
                <a:lnTo>
                  <a:pt x="872" y="710"/>
                </a:lnTo>
                <a:lnTo>
                  <a:pt x="953" y="821"/>
                </a:lnTo>
                <a:lnTo>
                  <a:pt x="914" y="851"/>
                </a:lnTo>
                <a:lnTo>
                  <a:pt x="877" y="859"/>
                </a:lnTo>
                <a:lnTo>
                  <a:pt x="872" y="915"/>
                </a:lnTo>
                <a:lnTo>
                  <a:pt x="793" y="902"/>
                </a:lnTo>
                <a:lnTo>
                  <a:pt x="732" y="919"/>
                </a:lnTo>
                <a:lnTo>
                  <a:pt x="578" y="1105"/>
                </a:lnTo>
                <a:lnTo>
                  <a:pt x="617" y="1191"/>
                </a:lnTo>
                <a:lnTo>
                  <a:pt x="497" y="1365"/>
                </a:lnTo>
                <a:lnTo>
                  <a:pt x="446" y="1432"/>
                </a:lnTo>
                <a:lnTo>
                  <a:pt x="379" y="1471"/>
                </a:lnTo>
                <a:lnTo>
                  <a:pt x="310" y="1544"/>
                </a:lnTo>
                <a:lnTo>
                  <a:pt x="294" y="1603"/>
                </a:lnTo>
                <a:lnTo>
                  <a:pt x="167" y="1590"/>
                </a:lnTo>
                <a:lnTo>
                  <a:pt x="59" y="1569"/>
                </a:lnTo>
                <a:lnTo>
                  <a:pt x="30" y="1544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3" name="Freeform 2419"/>
          <p:cNvSpPr>
            <a:spLocks/>
          </p:cNvSpPr>
          <p:nvPr/>
        </p:nvSpPr>
        <p:spPr bwMode="auto">
          <a:xfrm>
            <a:off x="7427899" y="3343258"/>
            <a:ext cx="139700" cy="168275"/>
          </a:xfrm>
          <a:custGeom>
            <a:avLst/>
            <a:gdLst/>
            <a:ahLst/>
            <a:cxnLst>
              <a:cxn ang="0">
                <a:pos x="90" y="63"/>
              </a:cxn>
              <a:cxn ang="0">
                <a:pos x="301" y="2"/>
              </a:cxn>
              <a:cxn ang="0">
                <a:pos x="322" y="20"/>
              </a:cxn>
              <a:cxn ang="0">
                <a:pos x="350" y="45"/>
              </a:cxn>
              <a:cxn ang="0">
                <a:pos x="373" y="67"/>
              </a:cxn>
              <a:cxn ang="0">
                <a:pos x="386" y="87"/>
              </a:cxn>
              <a:cxn ang="0">
                <a:pos x="409" y="130"/>
              </a:cxn>
              <a:cxn ang="0">
                <a:pos x="437" y="182"/>
              </a:cxn>
              <a:cxn ang="0">
                <a:pos x="458" y="220"/>
              </a:cxn>
              <a:cxn ang="0">
                <a:pos x="473" y="310"/>
              </a:cxn>
              <a:cxn ang="0">
                <a:pos x="349" y="446"/>
              </a:cxn>
              <a:cxn ang="0">
                <a:pos x="175" y="571"/>
              </a:cxn>
              <a:cxn ang="0">
                <a:pos x="200" y="548"/>
              </a:cxn>
              <a:cxn ang="0">
                <a:pos x="235" y="515"/>
              </a:cxn>
              <a:cxn ang="0">
                <a:pos x="263" y="487"/>
              </a:cxn>
              <a:cxn ang="0">
                <a:pos x="275" y="473"/>
              </a:cxn>
              <a:cxn ang="0">
                <a:pos x="303" y="445"/>
              </a:cxn>
              <a:cxn ang="0">
                <a:pos x="338" y="412"/>
              </a:cxn>
              <a:cxn ang="0">
                <a:pos x="363" y="389"/>
              </a:cxn>
              <a:cxn ang="0">
                <a:pos x="443" y="335"/>
              </a:cxn>
              <a:cxn ang="0">
                <a:pos x="437" y="295"/>
              </a:cxn>
              <a:cxn ang="0">
                <a:pos x="431" y="241"/>
              </a:cxn>
              <a:cxn ang="0">
                <a:pos x="420" y="217"/>
              </a:cxn>
              <a:cxn ang="0">
                <a:pos x="397" y="180"/>
              </a:cxn>
              <a:cxn ang="0">
                <a:pos x="373" y="146"/>
              </a:cxn>
              <a:cxn ang="0">
                <a:pos x="363" y="131"/>
              </a:cxn>
              <a:cxn ang="0">
                <a:pos x="291" y="34"/>
              </a:cxn>
              <a:cxn ang="0">
                <a:pos x="273" y="40"/>
              </a:cxn>
              <a:cxn ang="0">
                <a:pos x="246" y="49"/>
              </a:cxn>
              <a:cxn ang="0">
                <a:pos x="222" y="57"/>
              </a:cxn>
              <a:cxn ang="0">
                <a:pos x="202" y="62"/>
              </a:cxn>
              <a:cxn ang="0">
                <a:pos x="161" y="72"/>
              </a:cxn>
              <a:cxn ang="0">
                <a:pos x="109" y="83"/>
              </a:cxn>
              <a:cxn ang="0">
                <a:pos x="74" y="91"/>
              </a:cxn>
              <a:cxn ang="0">
                <a:pos x="0" y="102"/>
              </a:cxn>
            </a:cxnLst>
            <a:rect l="0" t="0" r="r" b="b"/>
            <a:pathLst>
              <a:path w="478" h="574">
                <a:moveTo>
                  <a:pt x="0" y="102"/>
                </a:moveTo>
                <a:lnTo>
                  <a:pt x="90" y="63"/>
                </a:lnTo>
                <a:lnTo>
                  <a:pt x="298" y="0"/>
                </a:lnTo>
                <a:lnTo>
                  <a:pt x="301" y="2"/>
                </a:lnTo>
                <a:lnTo>
                  <a:pt x="310" y="9"/>
                </a:lnTo>
                <a:lnTo>
                  <a:pt x="322" y="20"/>
                </a:lnTo>
                <a:lnTo>
                  <a:pt x="336" y="31"/>
                </a:lnTo>
                <a:lnTo>
                  <a:pt x="350" y="45"/>
                </a:lnTo>
                <a:lnTo>
                  <a:pt x="363" y="57"/>
                </a:lnTo>
                <a:lnTo>
                  <a:pt x="373" y="67"/>
                </a:lnTo>
                <a:lnTo>
                  <a:pt x="380" y="76"/>
                </a:lnTo>
                <a:lnTo>
                  <a:pt x="386" y="87"/>
                </a:lnTo>
                <a:lnTo>
                  <a:pt x="396" y="106"/>
                </a:lnTo>
                <a:lnTo>
                  <a:pt x="409" y="130"/>
                </a:lnTo>
                <a:lnTo>
                  <a:pt x="423" y="156"/>
                </a:lnTo>
                <a:lnTo>
                  <a:pt x="437" y="182"/>
                </a:lnTo>
                <a:lnTo>
                  <a:pt x="449" y="204"/>
                </a:lnTo>
                <a:lnTo>
                  <a:pt x="458" y="220"/>
                </a:lnTo>
                <a:lnTo>
                  <a:pt x="461" y="225"/>
                </a:lnTo>
                <a:lnTo>
                  <a:pt x="473" y="310"/>
                </a:lnTo>
                <a:lnTo>
                  <a:pt x="478" y="353"/>
                </a:lnTo>
                <a:lnTo>
                  <a:pt x="349" y="446"/>
                </a:lnTo>
                <a:lnTo>
                  <a:pt x="171" y="574"/>
                </a:lnTo>
                <a:lnTo>
                  <a:pt x="175" y="571"/>
                </a:lnTo>
                <a:lnTo>
                  <a:pt x="186" y="561"/>
                </a:lnTo>
                <a:lnTo>
                  <a:pt x="200" y="548"/>
                </a:lnTo>
                <a:lnTo>
                  <a:pt x="217" y="531"/>
                </a:lnTo>
                <a:lnTo>
                  <a:pt x="235" y="515"/>
                </a:lnTo>
                <a:lnTo>
                  <a:pt x="250" y="500"/>
                </a:lnTo>
                <a:lnTo>
                  <a:pt x="263" y="487"/>
                </a:lnTo>
                <a:lnTo>
                  <a:pt x="269" y="480"/>
                </a:lnTo>
                <a:lnTo>
                  <a:pt x="275" y="473"/>
                </a:lnTo>
                <a:lnTo>
                  <a:pt x="288" y="460"/>
                </a:lnTo>
                <a:lnTo>
                  <a:pt x="303" y="445"/>
                </a:lnTo>
                <a:lnTo>
                  <a:pt x="321" y="428"/>
                </a:lnTo>
                <a:lnTo>
                  <a:pt x="338" y="412"/>
                </a:lnTo>
                <a:lnTo>
                  <a:pt x="352" y="399"/>
                </a:lnTo>
                <a:lnTo>
                  <a:pt x="363" y="389"/>
                </a:lnTo>
                <a:lnTo>
                  <a:pt x="367" y="386"/>
                </a:lnTo>
                <a:lnTo>
                  <a:pt x="443" y="335"/>
                </a:lnTo>
                <a:lnTo>
                  <a:pt x="441" y="323"/>
                </a:lnTo>
                <a:lnTo>
                  <a:pt x="437" y="295"/>
                </a:lnTo>
                <a:lnTo>
                  <a:pt x="433" y="263"/>
                </a:lnTo>
                <a:lnTo>
                  <a:pt x="431" y="241"/>
                </a:lnTo>
                <a:lnTo>
                  <a:pt x="427" y="232"/>
                </a:lnTo>
                <a:lnTo>
                  <a:pt x="420" y="217"/>
                </a:lnTo>
                <a:lnTo>
                  <a:pt x="409" y="199"/>
                </a:lnTo>
                <a:lnTo>
                  <a:pt x="397" y="180"/>
                </a:lnTo>
                <a:lnTo>
                  <a:pt x="385" y="161"/>
                </a:lnTo>
                <a:lnTo>
                  <a:pt x="373" y="146"/>
                </a:lnTo>
                <a:lnTo>
                  <a:pt x="366" y="135"/>
                </a:lnTo>
                <a:lnTo>
                  <a:pt x="363" y="131"/>
                </a:lnTo>
                <a:lnTo>
                  <a:pt x="294" y="33"/>
                </a:lnTo>
                <a:lnTo>
                  <a:pt x="291" y="34"/>
                </a:lnTo>
                <a:lnTo>
                  <a:pt x="284" y="36"/>
                </a:lnTo>
                <a:lnTo>
                  <a:pt x="273" y="40"/>
                </a:lnTo>
                <a:lnTo>
                  <a:pt x="261" y="45"/>
                </a:lnTo>
                <a:lnTo>
                  <a:pt x="246" y="49"/>
                </a:lnTo>
                <a:lnTo>
                  <a:pt x="234" y="53"/>
                </a:lnTo>
                <a:lnTo>
                  <a:pt x="222" y="57"/>
                </a:lnTo>
                <a:lnTo>
                  <a:pt x="214" y="59"/>
                </a:lnTo>
                <a:lnTo>
                  <a:pt x="202" y="62"/>
                </a:lnTo>
                <a:lnTo>
                  <a:pt x="183" y="66"/>
                </a:lnTo>
                <a:lnTo>
                  <a:pt x="161" y="72"/>
                </a:lnTo>
                <a:lnTo>
                  <a:pt x="134" y="77"/>
                </a:lnTo>
                <a:lnTo>
                  <a:pt x="109" y="83"/>
                </a:lnTo>
                <a:lnTo>
                  <a:pt x="89" y="88"/>
                </a:lnTo>
                <a:lnTo>
                  <a:pt x="74" y="91"/>
                </a:lnTo>
                <a:lnTo>
                  <a:pt x="69" y="92"/>
                </a:lnTo>
                <a:lnTo>
                  <a:pt x="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4" name="Freeform 2420"/>
          <p:cNvSpPr>
            <a:spLocks/>
          </p:cNvSpPr>
          <p:nvPr/>
        </p:nvSpPr>
        <p:spPr bwMode="auto">
          <a:xfrm>
            <a:off x="7523149" y="3186096"/>
            <a:ext cx="169863" cy="171450"/>
          </a:xfrm>
          <a:custGeom>
            <a:avLst/>
            <a:gdLst/>
            <a:ahLst/>
            <a:cxnLst>
              <a:cxn ang="0">
                <a:pos x="4" y="559"/>
              </a:cxn>
              <a:cxn ang="0">
                <a:pos x="29" y="546"/>
              </a:cxn>
              <a:cxn ang="0">
                <a:pos x="64" y="529"/>
              </a:cxn>
              <a:cxn ang="0">
                <a:pos x="92" y="512"/>
              </a:cxn>
              <a:cxn ang="0">
                <a:pos x="105" y="497"/>
              </a:cxn>
              <a:cxn ang="0">
                <a:pos x="133" y="466"/>
              </a:cxn>
              <a:cxn ang="0">
                <a:pos x="171" y="424"/>
              </a:cxn>
              <a:cxn ang="0">
                <a:pos x="208" y="385"/>
              </a:cxn>
              <a:cxn ang="0">
                <a:pos x="234" y="352"/>
              </a:cxn>
              <a:cxn ang="0">
                <a:pos x="264" y="294"/>
              </a:cxn>
              <a:cxn ang="0">
                <a:pos x="293" y="230"/>
              </a:cxn>
              <a:cxn ang="0">
                <a:pos x="312" y="186"/>
              </a:cxn>
              <a:cxn ang="0">
                <a:pos x="332" y="157"/>
              </a:cxn>
              <a:cxn ang="0">
                <a:pos x="373" y="85"/>
              </a:cxn>
              <a:cxn ang="0">
                <a:pos x="391" y="79"/>
              </a:cxn>
              <a:cxn ang="0">
                <a:pos x="418" y="67"/>
              </a:cxn>
              <a:cxn ang="0">
                <a:pos x="448" y="54"/>
              </a:cxn>
              <a:cxn ang="0">
                <a:pos x="473" y="40"/>
              </a:cxn>
              <a:cxn ang="0">
                <a:pos x="504" y="25"/>
              </a:cxn>
              <a:cxn ang="0">
                <a:pos x="535" y="11"/>
              </a:cxn>
              <a:cxn ang="0">
                <a:pos x="555" y="2"/>
              </a:cxn>
              <a:cxn ang="0">
                <a:pos x="575" y="0"/>
              </a:cxn>
              <a:cxn ang="0">
                <a:pos x="396" y="98"/>
              </a:cxn>
              <a:cxn ang="0">
                <a:pos x="328" y="191"/>
              </a:cxn>
              <a:cxn ang="0">
                <a:pos x="289" y="267"/>
              </a:cxn>
              <a:cxn ang="0">
                <a:pos x="281" y="291"/>
              </a:cxn>
              <a:cxn ang="0">
                <a:pos x="268" y="327"/>
              </a:cxn>
              <a:cxn ang="0">
                <a:pos x="254" y="359"/>
              </a:cxn>
              <a:cxn ang="0">
                <a:pos x="240" y="378"/>
              </a:cxn>
              <a:cxn ang="0">
                <a:pos x="224" y="396"/>
              </a:cxn>
              <a:cxn ang="0">
                <a:pos x="211" y="413"/>
              </a:cxn>
              <a:cxn ang="0">
                <a:pos x="201" y="423"/>
              </a:cxn>
              <a:cxn ang="0">
                <a:pos x="98" y="536"/>
              </a:cxn>
              <a:cxn ang="0">
                <a:pos x="0" y="561"/>
              </a:cxn>
            </a:cxnLst>
            <a:rect l="0" t="0" r="r" b="b"/>
            <a:pathLst>
              <a:path w="575" h="579">
                <a:moveTo>
                  <a:pt x="0" y="561"/>
                </a:moveTo>
                <a:lnTo>
                  <a:pt x="4" y="559"/>
                </a:lnTo>
                <a:lnTo>
                  <a:pt x="15" y="554"/>
                </a:lnTo>
                <a:lnTo>
                  <a:pt x="29" y="546"/>
                </a:lnTo>
                <a:lnTo>
                  <a:pt x="46" y="538"/>
                </a:lnTo>
                <a:lnTo>
                  <a:pt x="64" y="529"/>
                </a:lnTo>
                <a:lnTo>
                  <a:pt x="79" y="519"/>
                </a:lnTo>
                <a:lnTo>
                  <a:pt x="92" y="512"/>
                </a:lnTo>
                <a:lnTo>
                  <a:pt x="98" y="506"/>
                </a:lnTo>
                <a:lnTo>
                  <a:pt x="105" y="497"/>
                </a:lnTo>
                <a:lnTo>
                  <a:pt x="117" y="484"/>
                </a:lnTo>
                <a:lnTo>
                  <a:pt x="133" y="466"/>
                </a:lnTo>
                <a:lnTo>
                  <a:pt x="152" y="445"/>
                </a:lnTo>
                <a:lnTo>
                  <a:pt x="171" y="424"/>
                </a:lnTo>
                <a:lnTo>
                  <a:pt x="191" y="404"/>
                </a:lnTo>
                <a:lnTo>
                  <a:pt x="208" y="385"/>
                </a:lnTo>
                <a:lnTo>
                  <a:pt x="221" y="369"/>
                </a:lnTo>
                <a:lnTo>
                  <a:pt x="234" y="352"/>
                </a:lnTo>
                <a:lnTo>
                  <a:pt x="248" y="325"/>
                </a:lnTo>
                <a:lnTo>
                  <a:pt x="264" y="294"/>
                </a:lnTo>
                <a:lnTo>
                  <a:pt x="280" y="261"/>
                </a:lnTo>
                <a:lnTo>
                  <a:pt x="293" y="230"/>
                </a:lnTo>
                <a:lnTo>
                  <a:pt x="305" y="204"/>
                </a:lnTo>
                <a:lnTo>
                  <a:pt x="312" y="186"/>
                </a:lnTo>
                <a:lnTo>
                  <a:pt x="315" y="179"/>
                </a:lnTo>
                <a:lnTo>
                  <a:pt x="332" y="157"/>
                </a:lnTo>
                <a:lnTo>
                  <a:pt x="370" y="86"/>
                </a:lnTo>
                <a:lnTo>
                  <a:pt x="373" y="85"/>
                </a:lnTo>
                <a:lnTo>
                  <a:pt x="380" y="82"/>
                </a:lnTo>
                <a:lnTo>
                  <a:pt x="391" y="79"/>
                </a:lnTo>
                <a:lnTo>
                  <a:pt x="404" y="72"/>
                </a:lnTo>
                <a:lnTo>
                  <a:pt x="418" y="67"/>
                </a:lnTo>
                <a:lnTo>
                  <a:pt x="433" y="61"/>
                </a:lnTo>
                <a:lnTo>
                  <a:pt x="448" y="54"/>
                </a:lnTo>
                <a:lnTo>
                  <a:pt x="460" y="47"/>
                </a:lnTo>
                <a:lnTo>
                  <a:pt x="473" y="40"/>
                </a:lnTo>
                <a:lnTo>
                  <a:pt x="488" y="33"/>
                </a:lnTo>
                <a:lnTo>
                  <a:pt x="504" y="25"/>
                </a:lnTo>
                <a:lnTo>
                  <a:pt x="520" y="17"/>
                </a:lnTo>
                <a:lnTo>
                  <a:pt x="535" y="11"/>
                </a:lnTo>
                <a:lnTo>
                  <a:pt x="547" y="6"/>
                </a:lnTo>
                <a:lnTo>
                  <a:pt x="555" y="2"/>
                </a:lnTo>
                <a:lnTo>
                  <a:pt x="558" y="0"/>
                </a:lnTo>
                <a:lnTo>
                  <a:pt x="575" y="0"/>
                </a:lnTo>
                <a:lnTo>
                  <a:pt x="511" y="47"/>
                </a:lnTo>
                <a:lnTo>
                  <a:pt x="396" y="98"/>
                </a:lnTo>
                <a:lnTo>
                  <a:pt x="366" y="157"/>
                </a:lnTo>
                <a:lnTo>
                  <a:pt x="328" y="191"/>
                </a:lnTo>
                <a:lnTo>
                  <a:pt x="290" y="263"/>
                </a:lnTo>
                <a:lnTo>
                  <a:pt x="289" y="267"/>
                </a:lnTo>
                <a:lnTo>
                  <a:pt x="286" y="277"/>
                </a:lnTo>
                <a:lnTo>
                  <a:pt x="281" y="291"/>
                </a:lnTo>
                <a:lnTo>
                  <a:pt x="275" y="308"/>
                </a:lnTo>
                <a:lnTo>
                  <a:pt x="268" y="327"/>
                </a:lnTo>
                <a:lnTo>
                  <a:pt x="261" y="344"/>
                </a:lnTo>
                <a:lnTo>
                  <a:pt x="254" y="359"/>
                </a:lnTo>
                <a:lnTo>
                  <a:pt x="247" y="369"/>
                </a:lnTo>
                <a:lnTo>
                  <a:pt x="240" y="378"/>
                </a:lnTo>
                <a:lnTo>
                  <a:pt x="233" y="387"/>
                </a:lnTo>
                <a:lnTo>
                  <a:pt x="224" y="396"/>
                </a:lnTo>
                <a:lnTo>
                  <a:pt x="217" y="405"/>
                </a:lnTo>
                <a:lnTo>
                  <a:pt x="211" y="413"/>
                </a:lnTo>
                <a:lnTo>
                  <a:pt x="206" y="419"/>
                </a:lnTo>
                <a:lnTo>
                  <a:pt x="201" y="423"/>
                </a:lnTo>
                <a:lnTo>
                  <a:pt x="200" y="424"/>
                </a:lnTo>
                <a:lnTo>
                  <a:pt x="98" y="536"/>
                </a:lnTo>
                <a:lnTo>
                  <a:pt x="0" y="579"/>
                </a:lnTo>
                <a:lnTo>
                  <a:pt x="0" y="5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5" name="Freeform 2421"/>
          <p:cNvSpPr>
            <a:spLocks/>
          </p:cNvSpPr>
          <p:nvPr/>
        </p:nvSpPr>
        <p:spPr bwMode="auto">
          <a:xfrm>
            <a:off x="7616812" y="3165458"/>
            <a:ext cx="119062" cy="96838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" y="328"/>
              </a:cxn>
              <a:cxn ang="0">
                <a:pos x="13" y="323"/>
              </a:cxn>
              <a:cxn ang="0">
                <a:pos x="25" y="314"/>
              </a:cxn>
              <a:cxn ang="0">
                <a:pos x="40" y="305"/>
              </a:cxn>
              <a:cxn ang="0">
                <a:pos x="54" y="294"/>
              </a:cxn>
              <a:cxn ang="0">
                <a:pos x="67" y="285"/>
              </a:cxn>
              <a:cxn ang="0">
                <a:pos x="77" y="277"/>
              </a:cxn>
              <a:cxn ang="0">
                <a:pos x="81" y="270"/>
              </a:cxn>
              <a:cxn ang="0">
                <a:pos x="86" y="264"/>
              </a:cxn>
              <a:cxn ang="0">
                <a:pos x="93" y="255"/>
              </a:cxn>
              <a:cxn ang="0">
                <a:pos x="102" y="244"/>
              </a:cxn>
              <a:cxn ang="0">
                <a:pos x="113" y="234"/>
              </a:cxn>
              <a:cxn ang="0">
                <a:pos x="123" y="224"/>
              </a:cxn>
              <a:cxn ang="0">
                <a:pos x="133" y="215"/>
              </a:cxn>
              <a:cxn ang="0">
                <a:pos x="139" y="209"/>
              </a:cxn>
              <a:cxn ang="0">
                <a:pos x="141" y="207"/>
              </a:cxn>
              <a:cxn ang="0">
                <a:pos x="196" y="118"/>
              </a:cxn>
              <a:cxn ang="0">
                <a:pos x="260" y="71"/>
              </a:cxn>
              <a:cxn ang="0">
                <a:pos x="294" y="20"/>
              </a:cxn>
              <a:cxn ang="0">
                <a:pos x="345" y="0"/>
              </a:cxn>
              <a:cxn ang="0">
                <a:pos x="396" y="16"/>
              </a:cxn>
              <a:cxn ang="0">
                <a:pos x="405" y="59"/>
              </a:cxn>
              <a:cxn ang="0">
                <a:pos x="405" y="62"/>
              </a:cxn>
              <a:cxn ang="0">
                <a:pos x="404" y="71"/>
              </a:cxn>
              <a:cxn ang="0">
                <a:pos x="403" y="85"/>
              </a:cxn>
              <a:cxn ang="0">
                <a:pos x="400" y="102"/>
              </a:cxn>
              <a:cxn ang="0">
                <a:pos x="396" y="119"/>
              </a:cxn>
              <a:cxn ang="0">
                <a:pos x="390" y="138"/>
              </a:cxn>
              <a:cxn ang="0">
                <a:pos x="382" y="155"/>
              </a:cxn>
              <a:cxn ang="0">
                <a:pos x="370" y="169"/>
              </a:cxn>
              <a:cxn ang="0">
                <a:pos x="359" y="181"/>
              </a:cxn>
              <a:cxn ang="0">
                <a:pos x="348" y="190"/>
              </a:cxn>
              <a:cxn ang="0">
                <a:pos x="341" y="199"/>
              </a:cxn>
              <a:cxn ang="0">
                <a:pos x="335" y="205"/>
              </a:cxn>
              <a:cxn ang="0">
                <a:pos x="330" y="210"/>
              </a:cxn>
              <a:cxn ang="0">
                <a:pos x="326" y="213"/>
              </a:cxn>
              <a:cxn ang="0">
                <a:pos x="324" y="214"/>
              </a:cxn>
              <a:cxn ang="0">
                <a:pos x="323" y="215"/>
              </a:cxn>
              <a:cxn ang="0">
                <a:pos x="370" y="131"/>
              </a:cxn>
              <a:cxn ang="0">
                <a:pos x="380" y="55"/>
              </a:cxn>
              <a:cxn ang="0">
                <a:pos x="337" y="33"/>
              </a:cxn>
              <a:cxn ang="0">
                <a:pos x="282" y="67"/>
              </a:cxn>
              <a:cxn ang="0">
                <a:pos x="264" y="98"/>
              </a:cxn>
              <a:cxn ang="0">
                <a:pos x="262" y="99"/>
              </a:cxn>
              <a:cxn ang="0">
                <a:pos x="257" y="101"/>
              </a:cxn>
              <a:cxn ang="0">
                <a:pos x="248" y="105"/>
              </a:cxn>
              <a:cxn ang="0">
                <a:pos x="239" y="110"/>
              </a:cxn>
              <a:cxn ang="0">
                <a:pos x="228" y="116"/>
              </a:cxn>
              <a:cxn ang="0">
                <a:pos x="219" y="125"/>
              </a:cxn>
              <a:cxn ang="0">
                <a:pos x="211" y="134"/>
              </a:cxn>
              <a:cxn ang="0">
                <a:pos x="204" y="144"/>
              </a:cxn>
              <a:cxn ang="0">
                <a:pos x="197" y="157"/>
              </a:cxn>
              <a:cxn ang="0">
                <a:pos x="188" y="171"/>
              </a:cxn>
              <a:cxn ang="0">
                <a:pos x="175" y="187"/>
              </a:cxn>
              <a:cxn ang="0">
                <a:pos x="162" y="203"/>
              </a:cxn>
              <a:cxn ang="0">
                <a:pos x="149" y="217"/>
              </a:cxn>
              <a:cxn ang="0">
                <a:pos x="139" y="230"/>
              </a:cxn>
              <a:cxn ang="0">
                <a:pos x="131" y="237"/>
              </a:cxn>
              <a:cxn ang="0">
                <a:pos x="128" y="240"/>
              </a:cxn>
              <a:cxn ang="0">
                <a:pos x="64" y="313"/>
              </a:cxn>
              <a:cxn ang="0">
                <a:pos x="0" y="330"/>
              </a:cxn>
            </a:cxnLst>
            <a:rect l="0" t="0" r="r" b="b"/>
            <a:pathLst>
              <a:path w="405" h="330">
                <a:moveTo>
                  <a:pt x="0" y="330"/>
                </a:moveTo>
                <a:lnTo>
                  <a:pt x="3" y="328"/>
                </a:lnTo>
                <a:lnTo>
                  <a:pt x="13" y="323"/>
                </a:lnTo>
                <a:lnTo>
                  <a:pt x="25" y="314"/>
                </a:lnTo>
                <a:lnTo>
                  <a:pt x="40" y="305"/>
                </a:lnTo>
                <a:lnTo>
                  <a:pt x="54" y="294"/>
                </a:lnTo>
                <a:lnTo>
                  <a:pt x="67" y="285"/>
                </a:lnTo>
                <a:lnTo>
                  <a:pt x="77" y="277"/>
                </a:lnTo>
                <a:lnTo>
                  <a:pt x="81" y="270"/>
                </a:lnTo>
                <a:lnTo>
                  <a:pt x="86" y="264"/>
                </a:lnTo>
                <a:lnTo>
                  <a:pt x="93" y="255"/>
                </a:lnTo>
                <a:lnTo>
                  <a:pt x="102" y="244"/>
                </a:lnTo>
                <a:lnTo>
                  <a:pt x="113" y="234"/>
                </a:lnTo>
                <a:lnTo>
                  <a:pt x="123" y="224"/>
                </a:lnTo>
                <a:lnTo>
                  <a:pt x="133" y="215"/>
                </a:lnTo>
                <a:lnTo>
                  <a:pt x="139" y="209"/>
                </a:lnTo>
                <a:lnTo>
                  <a:pt x="141" y="207"/>
                </a:lnTo>
                <a:lnTo>
                  <a:pt x="196" y="118"/>
                </a:lnTo>
                <a:lnTo>
                  <a:pt x="260" y="71"/>
                </a:lnTo>
                <a:lnTo>
                  <a:pt x="294" y="20"/>
                </a:lnTo>
                <a:lnTo>
                  <a:pt x="345" y="0"/>
                </a:lnTo>
                <a:lnTo>
                  <a:pt x="396" y="16"/>
                </a:lnTo>
                <a:lnTo>
                  <a:pt x="405" y="59"/>
                </a:lnTo>
                <a:lnTo>
                  <a:pt x="405" y="62"/>
                </a:lnTo>
                <a:lnTo>
                  <a:pt x="404" y="71"/>
                </a:lnTo>
                <a:lnTo>
                  <a:pt x="403" y="85"/>
                </a:lnTo>
                <a:lnTo>
                  <a:pt x="400" y="102"/>
                </a:lnTo>
                <a:lnTo>
                  <a:pt x="396" y="119"/>
                </a:lnTo>
                <a:lnTo>
                  <a:pt x="390" y="138"/>
                </a:lnTo>
                <a:lnTo>
                  <a:pt x="382" y="155"/>
                </a:lnTo>
                <a:lnTo>
                  <a:pt x="370" y="169"/>
                </a:lnTo>
                <a:lnTo>
                  <a:pt x="359" y="181"/>
                </a:lnTo>
                <a:lnTo>
                  <a:pt x="348" y="190"/>
                </a:lnTo>
                <a:lnTo>
                  <a:pt x="341" y="199"/>
                </a:lnTo>
                <a:lnTo>
                  <a:pt x="335" y="205"/>
                </a:lnTo>
                <a:lnTo>
                  <a:pt x="330" y="210"/>
                </a:lnTo>
                <a:lnTo>
                  <a:pt x="326" y="213"/>
                </a:lnTo>
                <a:lnTo>
                  <a:pt x="324" y="214"/>
                </a:lnTo>
                <a:lnTo>
                  <a:pt x="323" y="215"/>
                </a:lnTo>
                <a:lnTo>
                  <a:pt x="370" y="131"/>
                </a:lnTo>
                <a:lnTo>
                  <a:pt x="380" y="55"/>
                </a:lnTo>
                <a:lnTo>
                  <a:pt x="337" y="33"/>
                </a:lnTo>
                <a:lnTo>
                  <a:pt x="282" y="67"/>
                </a:lnTo>
                <a:lnTo>
                  <a:pt x="264" y="98"/>
                </a:lnTo>
                <a:lnTo>
                  <a:pt x="262" y="99"/>
                </a:lnTo>
                <a:lnTo>
                  <a:pt x="257" y="101"/>
                </a:lnTo>
                <a:lnTo>
                  <a:pt x="248" y="105"/>
                </a:lnTo>
                <a:lnTo>
                  <a:pt x="239" y="110"/>
                </a:lnTo>
                <a:lnTo>
                  <a:pt x="228" y="116"/>
                </a:lnTo>
                <a:lnTo>
                  <a:pt x="219" y="125"/>
                </a:lnTo>
                <a:lnTo>
                  <a:pt x="211" y="134"/>
                </a:lnTo>
                <a:lnTo>
                  <a:pt x="204" y="144"/>
                </a:lnTo>
                <a:lnTo>
                  <a:pt x="197" y="157"/>
                </a:lnTo>
                <a:lnTo>
                  <a:pt x="188" y="171"/>
                </a:lnTo>
                <a:lnTo>
                  <a:pt x="175" y="187"/>
                </a:lnTo>
                <a:lnTo>
                  <a:pt x="162" y="203"/>
                </a:lnTo>
                <a:lnTo>
                  <a:pt x="149" y="217"/>
                </a:lnTo>
                <a:lnTo>
                  <a:pt x="139" y="230"/>
                </a:lnTo>
                <a:lnTo>
                  <a:pt x="131" y="237"/>
                </a:lnTo>
                <a:lnTo>
                  <a:pt x="128" y="240"/>
                </a:lnTo>
                <a:lnTo>
                  <a:pt x="64" y="313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6" name="Freeform 2422"/>
          <p:cNvSpPr>
            <a:spLocks/>
          </p:cNvSpPr>
          <p:nvPr/>
        </p:nvSpPr>
        <p:spPr bwMode="auto">
          <a:xfrm>
            <a:off x="7686662" y="3228958"/>
            <a:ext cx="25400" cy="5080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1"/>
              </a:cxn>
              <a:cxn ang="0">
                <a:pos x="79" y="5"/>
              </a:cxn>
              <a:cxn ang="0">
                <a:pos x="74" y="11"/>
              </a:cxn>
              <a:cxn ang="0">
                <a:pos x="68" y="18"/>
              </a:cxn>
              <a:cxn ang="0">
                <a:pos x="60" y="27"/>
              </a:cxn>
              <a:cxn ang="0">
                <a:pos x="53" y="37"/>
              </a:cxn>
              <a:cxn ang="0">
                <a:pos x="45" y="46"/>
              </a:cxn>
              <a:cxn ang="0">
                <a:pos x="38" y="55"/>
              </a:cxn>
              <a:cxn ang="0">
                <a:pos x="32" y="66"/>
              </a:cxn>
              <a:cxn ang="0">
                <a:pos x="25" y="77"/>
              </a:cxn>
              <a:cxn ang="0">
                <a:pos x="19" y="89"/>
              </a:cxn>
              <a:cxn ang="0">
                <a:pos x="12" y="99"/>
              </a:cxn>
              <a:cxn ang="0">
                <a:pos x="7" y="109"/>
              </a:cxn>
              <a:cxn ang="0">
                <a:pos x="3" y="116"/>
              </a:cxn>
              <a:cxn ang="0">
                <a:pos x="1" y="121"/>
              </a:cxn>
              <a:cxn ang="0">
                <a:pos x="0" y="123"/>
              </a:cxn>
              <a:cxn ang="0">
                <a:pos x="4" y="174"/>
              </a:cxn>
              <a:cxn ang="0">
                <a:pos x="47" y="90"/>
              </a:cxn>
              <a:cxn ang="0">
                <a:pos x="84" y="0"/>
              </a:cxn>
            </a:cxnLst>
            <a:rect l="0" t="0" r="r" b="b"/>
            <a:pathLst>
              <a:path w="84" h="174">
                <a:moveTo>
                  <a:pt x="84" y="0"/>
                </a:moveTo>
                <a:lnTo>
                  <a:pt x="83" y="1"/>
                </a:lnTo>
                <a:lnTo>
                  <a:pt x="79" y="5"/>
                </a:lnTo>
                <a:lnTo>
                  <a:pt x="74" y="11"/>
                </a:lnTo>
                <a:lnTo>
                  <a:pt x="68" y="18"/>
                </a:lnTo>
                <a:lnTo>
                  <a:pt x="60" y="27"/>
                </a:lnTo>
                <a:lnTo>
                  <a:pt x="53" y="37"/>
                </a:lnTo>
                <a:lnTo>
                  <a:pt x="45" y="46"/>
                </a:lnTo>
                <a:lnTo>
                  <a:pt x="38" y="55"/>
                </a:lnTo>
                <a:lnTo>
                  <a:pt x="32" y="66"/>
                </a:lnTo>
                <a:lnTo>
                  <a:pt x="25" y="77"/>
                </a:lnTo>
                <a:lnTo>
                  <a:pt x="19" y="89"/>
                </a:lnTo>
                <a:lnTo>
                  <a:pt x="12" y="99"/>
                </a:lnTo>
                <a:lnTo>
                  <a:pt x="7" y="109"/>
                </a:lnTo>
                <a:lnTo>
                  <a:pt x="3" y="116"/>
                </a:lnTo>
                <a:lnTo>
                  <a:pt x="1" y="121"/>
                </a:lnTo>
                <a:lnTo>
                  <a:pt x="0" y="123"/>
                </a:lnTo>
                <a:lnTo>
                  <a:pt x="4" y="174"/>
                </a:lnTo>
                <a:lnTo>
                  <a:pt x="47" y="9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7" name="Freeform 2423"/>
          <p:cNvSpPr>
            <a:spLocks/>
          </p:cNvSpPr>
          <p:nvPr/>
        </p:nvSpPr>
        <p:spPr bwMode="auto">
          <a:xfrm>
            <a:off x="7650149" y="3259121"/>
            <a:ext cx="47625" cy="107950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8" y="17"/>
              </a:cxn>
              <a:cxn ang="0">
                <a:pos x="160" y="56"/>
              </a:cxn>
              <a:cxn ang="0">
                <a:pos x="161" y="97"/>
              </a:cxn>
              <a:cxn ang="0">
                <a:pos x="162" y="123"/>
              </a:cxn>
              <a:cxn ang="0">
                <a:pos x="159" y="135"/>
              </a:cxn>
              <a:cxn ang="0">
                <a:pos x="150" y="152"/>
              </a:cxn>
              <a:cxn ang="0">
                <a:pos x="136" y="174"/>
              </a:cxn>
              <a:cxn ang="0">
                <a:pos x="122" y="198"/>
              </a:cxn>
              <a:cxn ang="0">
                <a:pos x="107" y="221"/>
              </a:cxn>
              <a:cxn ang="0">
                <a:pos x="94" y="241"/>
              </a:cxn>
              <a:cxn ang="0">
                <a:pos x="84" y="254"/>
              </a:cxn>
              <a:cxn ang="0">
                <a:pos x="81" y="260"/>
              </a:cxn>
              <a:cxn ang="0">
                <a:pos x="0" y="370"/>
              </a:cxn>
              <a:cxn ang="0">
                <a:pos x="81" y="209"/>
              </a:cxn>
              <a:cxn ang="0">
                <a:pos x="136" y="123"/>
              </a:cxn>
              <a:cxn ang="0">
                <a:pos x="157" y="0"/>
              </a:cxn>
            </a:cxnLst>
            <a:rect l="0" t="0" r="r" b="b"/>
            <a:pathLst>
              <a:path w="162" h="370">
                <a:moveTo>
                  <a:pt x="157" y="0"/>
                </a:moveTo>
                <a:lnTo>
                  <a:pt x="158" y="17"/>
                </a:lnTo>
                <a:lnTo>
                  <a:pt x="160" y="56"/>
                </a:lnTo>
                <a:lnTo>
                  <a:pt x="161" y="97"/>
                </a:lnTo>
                <a:lnTo>
                  <a:pt x="162" y="123"/>
                </a:lnTo>
                <a:lnTo>
                  <a:pt x="159" y="135"/>
                </a:lnTo>
                <a:lnTo>
                  <a:pt x="150" y="152"/>
                </a:lnTo>
                <a:lnTo>
                  <a:pt x="136" y="174"/>
                </a:lnTo>
                <a:lnTo>
                  <a:pt x="122" y="198"/>
                </a:lnTo>
                <a:lnTo>
                  <a:pt x="107" y="221"/>
                </a:lnTo>
                <a:lnTo>
                  <a:pt x="94" y="241"/>
                </a:lnTo>
                <a:lnTo>
                  <a:pt x="84" y="254"/>
                </a:lnTo>
                <a:lnTo>
                  <a:pt x="81" y="260"/>
                </a:lnTo>
                <a:lnTo>
                  <a:pt x="0" y="370"/>
                </a:lnTo>
                <a:lnTo>
                  <a:pt x="81" y="209"/>
                </a:lnTo>
                <a:lnTo>
                  <a:pt x="136" y="123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8" name="Freeform 2424"/>
          <p:cNvSpPr>
            <a:spLocks/>
          </p:cNvSpPr>
          <p:nvPr/>
        </p:nvSpPr>
        <p:spPr bwMode="auto">
          <a:xfrm>
            <a:off x="7602524" y="3308333"/>
            <a:ext cx="90488" cy="107950"/>
          </a:xfrm>
          <a:custGeom>
            <a:avLst/>
            <a:gdLst/>
            <a:ahLst/>
            <a:cxnLst>
              <a:cxn ang="0">
                <a:pos x="290" y="0"/>
              </a:cxn>
              <a:cxn ang="0">
                <a:pos x="289" y="19"/>
              </a:cxn>
              <a:cxn ang="0">
                <a:pos x="285" y="63"/>
              </a:cxn>
              <a:cxn ang="0">
                <a:pos x="278" y="114"/>
              </a:cxn>
              <a:cxn ang="0">
                <a:pos x="264" y="153"/>
              </a:cxn>
              <a:cxn ang="0">
                <a:pos x="255" y="169"/>
              </a:cxn>
              <a:cxn ang="0">
                <a:pos x="242" y="187"/>
              </a:cxn>
              <a:cxn ang="0">
                <a:pos x="229" y="205"/>
              </a:cxn>
              <a:cxn ang="0">
                <a:pos x="214" y="223"/>
              </a:cxn>
              <a:cxn ang="0">
                <a:pos x="200" y="240"/>
              </a:cxn>
              <a:cxn ang="0">
                <a:pos x="190" y="252"/>
              </a:cxn>
              <a:cxn ang="0">
                <a:pos x="183" y="262"/>
              </a:cxn>
              <a:cxn ang="0">
                <a:pos x="180" y="265"/>
              </a:cxn>
              <a:cxn ang="0">
                <a:pos x="176" y="268"/>
              </a:cxn>
              <a:cxn ang="0">
                <a:pos x="168" y="275"/>
              </a:cxn>
              <a:cxn ang="0">
                <a:pos x="157" y="284"/>
              </a:cxn>
              <a:cxn ang="0">
                <a:pos x="143" y="296"/>
              </a:cxn>
              <a:cxn ang="0">
                <a:pos x="127" y="308"/>
              </a:cxn>
              <a:cxn ang="0">
                <a:pos x="113" y="318"/>
              </a:cxn>
              <a:cxn ang="0">
                <a:pos x="99" y="325"/>
              </a:cxn>
              <a:cxn ang="0">
                <a:pos x="90" y="328"/>
              </a:cxn>
              <a:cxn ang="0">
                <a:pos x="80" y="329"/>
              </a:cxn>
              <a:cxn ang="0">
                <a:pos x="67" y="332"/>
              </a:cxn>
              <a:cxn ang="0">
                <a:pos x="52" y="337"/>
              </a:cxn>
              <a:cxn ang="0">
                <a:pos x="38" y="341"/>
              </a:cxn>
              <a:cxn ang="0">
                <a:pos x="23" y="345"/>
              </a:cxn>
              <a:cxn ang="0">
                <a:pos x="12" y="349"/>
              </a:cxn>
              <a:cxn ang="0">
                <a:pos x="3" y="352"/>
              </a:cxn>
              <a:cxn ang="0">
                <a:pos x="0" y="353"/>
              </a:cxn>
              <a:cxn ang="0">
                <a:pos x="22" y="362"/>
              </a:cxn>
              <a:cxn ang="0">
                <a:pos x="90" y="353"/>
              </a:cxn>
              <a:cxn ang="0">
                <a:pos x="92" y="353"/>
              </a:cxn>
              <a:cxn ang="0">
                <a:pos x="96" y="352"/>
              </a:cxn>
              <a:cxn ang="0">
                <a:pos x="103" y="351"/>
              </a:cxn>
              <a:cxn ang="0">
                <a:pos x="112" y="348"/>
              </a:cxn>
              <a:cxn ang="0">
                <a:pos x="120" y="345"/>
              </a:cxn>
              <a:cxn ang="0">
                <a:pos x="129" y="341"/>
              </a:cxn>
              <a:cxn ang="0">
                <a:pos x="138" y="336"/>
              </a:cxn>
              <a:cxn ang="0">
                <a:pos x="145" y="328"/>
              </a:cxn>
              <a:cxn ang="0">
                <a:pos x="153" y="317"/>
              </a:cxn>
              <a:cxn ang="0">
                <a:pos x="167" y="302"/>
              </a:cxn>
              <a:cxn ang="0">
                <a:pos x="183" y="283"/>
              </a:cxn>
              <a:cxn ang="0">
                <a:pos x="198" y="265"/>
              </a:cxn>
              <a:cxn ang="0">
                <a:pos x="214" y="247"/>
              </a:cxn>
              <a:cxn ang="0">
                <a:pos x="226" y="232"/>
              </a:cxn>
              <a:cxn ang="0">
                <a:pos x="236" y="222"/>
              </a:cxn>
              <a:cxn ang="0">
                <a:pos x="239" y="218"/>
              </a:cxn>
              <a:cxn ang="0">
                <a:pos x="307" y="145"/>
              </a:cxn>
              <a:cxn ang="0">
                <a:pos x="290" y="0"/>
              </a:cxn>
            </a:cxnLst>
            <a:rect l="0" t="0" r="r" b="b"/>
            <a:pathLst>
              <a:path w="307" h="362">
                <a:moveTo>
                  <a:pt x="290" y="0"/>
                </a:moveTo>
                <a:lnTo>
                  <a:pt x="289" y="19"/>
                </a:lnTo>
                <a:lnTo>
                  <a:pt x="285" y="63"/>
                </a:lnTo>
                <a:lnTo>
                  <a:pt x="278" y="114"/>
                </a:lnTo>
                <a:lnTo>
                  <a:pt x="264" y="153"/>
                </a:lnTo>
                <a:lnTo>
                  <a:pt x="255" y="169"/>
                </a:lnTo>
                <a:lnTo>
                  <a:pt x="242" y="187"/>
                </a:lnTo>
                <a:lnTo>
                  <a:pt x="229" y="205"/>
                </a:lnTo>
                <a:lnTo>
                  <a:pt x="214" y="223"/>
                </a:lnTo>
                <a:lnTo>
                  <a:pt x="200" y="240"/>
                </a:lnTo>
                <a:lnTo>
                  <a:pt x="190" y="252"/>
                </a:lnTo>
                <a:lnTo>
                  <a:pt x="183" y="262"/>
                </a:lnTo>
                <a:lnTo>
                  <a:pt x="180" y="265"/>
                </a:lnTo>
                <a:lnTo>
                  <a:pt x="176" y="268"/>
                </a:lnTo>
                <a:lnTo>
                  <a:pt x="168" y="275"/>
                </a:lnTo>
                <a:lnTo>
                  <a:pt x="157" y="284"/>
                </a:lnTo>
                <a:lnTo>
                  <a:pt x="143" y="296"/>
                </a:lnTo>
                <a:lnTo>
                  <a:pt x="127" y="308"/>
                </a:lnTo>
                <a:lnTo>
                  <a:pt x="113" y="318"/>
                </a:lnTo>
                <a:lnTo>
                  <a:pt x="99" y="325"/>
                </a:lnTo>
                <a:lnTo>
                  <a:pt x="90" y="328"/>
                </a:lnTo>
                <a:lnTo>
                  <a:pt x="80" y="329"/>
                </a:lnTo>
                <a:lnTo>
                  <a:pt x="67" y="332"/>
                </a:lnTo>
                <a:lnTo>
                  <a:pt x="52" y="337"/>
                </a:lnTo>
                <a:lnTo>
                  <a:pt x="38" y="341"/>
                </a:lnTo>
                <a:lnTo>
                  <a:pt x="23" y="345"/>
                </a:lnTo>
                <a:lnTo>
                  <a:pt x="12" y="349"/>
                </a:lnTo>
                <a:lnTo>
                  <a:pt x="3" y="352"/>
                </a:lnTo>
                <a:lnTo>
                  <a:pt x="0" y="353"/>
                </a:lnTo>
                <a:lnTo>
                  <a:pt x="22" y="362"/>
                </a:lnTo>
                <a:lnTo>
                  <a:pt x="90" y="353"/>
                </a:lnTo>
                <a:lnTo>
                  <a:pt x="92" y="353"/>
                </a:lnTo>
                <a:lnTo>
                  <a:pt x="96" y="352"/>
                </a:lnTo>
                <a:lnTo>
                  <a:pt x="103" y="351"/>
                </a:lnTo>
                <a:lnTo>
                  <a:pt x="112" y="348"/>
                </a:lnTo>
                <a:lnTo>
                  <a:pt x="120" y="345"/>
                </a:lnTo>
                <a:lnTo>
                  <a:pt x="129" y="341"/>
                </a:lnTo>
                <a:lnTo>
                  <a:pt x="138" y="336"/>
                </a:lnTo>
                <a:lnTo>
                  <a:pt x="145" y="328"/>
                </a:lnTo>
                <a:lnTo>
                  <a:pt x="153" y="317"/>
                </a:lnTo>
                <a:lnTo>
                  <a:pt x="167" y="302"/>
                </a:lnTo>
                <a:lnTo>
                  <a:pt x="183" y="283"/>
                </a:lnTo>
                <a:lnTo>
                  <a:pt x="198" y="265"/>
                </a:lnTo>
                <a:lnTo>
                  <a:pt x="214" y="247"/>
                </a:lnTo>
                <a:lnTo>
                  <a:pt x="226" y="232"/>
                </a:lnTo>
                <a:lnTo>
                  <a:pt x="236" y="222"/>
                </a:lnTo>
                <a:lnTo>
                  <a:pt x="239" y="218"/>
                </a:lnTo>
                <a:lnTo>
                  <a:pt x="307" y="145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9" name="Freeform 2425"/>
          <p:cNvSpPr>
            <a:spLocks/>
          </p:cNvSpPr>
          <p:nvPr/>
        </p:nvSpPr>
        <p:spPr bwMode="auto">
          <a:xfrm>
            <a:off x="7559662" y="3413108"/>
            <a:ext cx="55562" cy="3492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22" y="73"/>
              </a:cxn>
              <a:cxn ang="0">
                <a:pos x="0" y="120"/>
              </a:cxn>
              <a:cxn ang="0">
                <a:pos x="184" y="0"/>
              </a:cxn>
              <a:cxn ang="0">
                <a:pos x="141" y="0"/>
              </a:cxn>
            </a:cxnLst>
            <a:rect l="0" t="0" r="r" b="b"/>
            <a:pathLst>
              <a:path w="184" h="120">
                <a:moveTo>
                  <a:pt x="141" y="0"/>
                </a:moveTo>
                <a:lnTo>
                  <a:pt x="22" y="73"/>
                </a:lnTo>
                <a:lnTo>
                  <a:pt x="0" y="120"/>
                </a:lnTo>
                <a:lnTo>
                  <a:pt x="184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0" name="Freeform 2426"/>
          <p:cNvSpPr>
            <a:spLocks/>
          </p:cNvSpPr>
          <p:nvPr/>
        </p:nvSpPr>
        <p:spPr bwMode="auto">
          <a:xfrm>
            <a:off x="7810487" y="3167046"/>
            <a:ext cx="193675" cy="201612"/>
          </a:xfrm>
          <a:custGeom>
            <a:avLst/>
            <a:gdLst/>
            <a:ahLst/>
            <a:cxnLst>
              <a:cxn ang="0">
                <a:pos x="141" y="471"/>
              </a:cxn>
              <a:cxn ang="0">
                <a:pos x="148" y="452"/>
              </a:cxn>
              <a:cxn ang="0">
                <a:pos x="169" y="408"/>
              </a:cxn>
              <a:cxn ang="0">
                <a:pos x="200" y="358"/>
              </a:cxn>
              <a:cxn ang="0">
                <a:pos x="239" y="318"/>
              </a:cxn>
              <a:cxn ang="0">
                <a:pos x="275" y="292"/>
              </a:cxn>
              <a:cxn ang="0">
                <a:pos x="302" y="272"/>
              </a:cxn>
              <a:cxn ang="0">
                <a:pos x="319" y="258"/>
              </a:cxn>
              <a:cxn ang="0">
                <a:pos x="324" y="254"/>
              </a:cxn>
              <a:cxn ang="0">
                <a:pos x="409" y="185"/>
              </a:cxn>
              <a:cxn ang="0">
                <a:pos x="432" y="151"/>
              </a:cxn>
              <a:cxn ang="0">
                <a:pos x="464" y="103"/>
              </a:cxn>
              <a:cxn ang="0">
                <a:pos x="489" y="65"/>
              </a:cxn>
              <a:cxn ang="0">
                <a:pos x="497" y="50"/>
              </a:cxn>
              <a:cxn ang="0">
                <a:pos x="510" y="37"/>
              </a:cxn>
              <a:cxn ang="0">
                <a:pos x="524" y="26"/>
              </a:cxn>
              <a:cxn ang="0">
                <a:pos x="535" y="18"/>
              </a:cxn>
              <a:cxn ang="0">
                <a:pos x="538" y="16"/>
              </a:cxn>
              <a:cxn ang="0">
                <a:pos x="546" y="10"/>
              </a:cxn>
              <a:cxn ang="0">
                <a:pos x="559" y="3"/>
              </a:cxn>
              <a:cxn ang="0">
                <a:pos x="572" y="0"/>
              </a:cxn>
              <a:cxn ang="0">
                <a:pos x="602" y="6"/>
              </a:cxn>
              <a:cxn ang="0">
                <a:pos x="634" y="17"/>
              </a:cxn>
              <a:cxn ang="0">
                <a:pos x="653" y="25"/>
              </a:cxn>
              <a:cxn ang="0">
                <a:pos x="661" y="28"/>
              </a:cxn>
              <a:cxn ang="0">
                <a:pos x="660" y="51"/>
              </a:cxn>
              <a:cxn ang="0">
                <a:pos x="562" y="29"/>
              </a:cxn>
              <a:cxn ang="0">
                <a:pos x="534" y="57"/>
              </a:cxn>
              <a:cxn ang="0">
                <a:pos x="516" y="73"/>
              </a:cxn>
              <a:cxn ang="0">
                <a:pos x="493" y="96"/>
              </a:cxn>
              <a:cxn ang="0">
                <a:pos x="475" y="117"/>
              </a:cxn>
              <a:cxn ang="0">
                <a:pos x="470" y="130"/>
              </a:cxn>
              <a:cxn ang="0">
                <a:pos x="460" y="151"/>
              </a:cxn>
              <a:cxn ang="0">
                <a:pos x="444" y="176"/>
              </a:cxn>
              <a:cxn ang="0">
                <a:pos x="431" y="197"/>
              </a:cxn>
              <a:cxn ang="0">
                <a:pos x="421" y="208"/>
              </a:cxn>
              <a:cxn ang="0">
                <a:pos x="402" y="223"/>
              </a:cxn>
              <a:cxn ang="0">
                <a:pos x="377" y="240"/>
              </a:cxn>
              <a:cxn ang="0">
                <a:pos x="355" y="255"/>
              </a:cxn>
              <a:cxn ang="0">
                <a:pos x="334" y="273"/>
              </a:cxn>
              <a:cxn ang="0">
                <a:pos x="296" y="308"/>
              </a:cxn>
              <a:cxn ang="0">
                <a:pos x="252" y="352"/>
              </a:cxn>
              <a:cxn ang="0">
                <a:pos x="218" y="388"/>
              </a:cxn>
              <a:cxn ang="0">
                <a:pos x="202" y="408"/>
              </a:cxn>
              <a:cxn ang="0">
                <a:pos x="182" y="442"/>
              </a:cxn>
              <a:cxn ang="0">
                <a:pos x="162" y="479"/>
              </a:cxn>
              <a:cxn ang="0">
                <a:pos x="147" y="505"/>
              </a:cxn>
              <a:cxn ang="0">
                <a:pos x="0" y="683"/>
              </a:cxn>
            </a:cxnLst>
            <a:rect l="0" t="0" r="r" b="b"/>
            <a:pathLst>
              <a:path w="662" h="683">
                <a:moveTo>
                  <a:pt x="0" y="683"/>
                </a:moveTo>
                <a:lnTo>
                  <a:pt x="141" y="471"/>
                </a:lnTo>
                <a:lnTo>
                  <a:pt x="143" y="466"/>
                </a:lnTo>
                <a:lnTo>
                  <a:pt x="148" y="452"/>
                </a:lnTo>
                <a:lnTo>
                  <a:pt x="157" y="432"/>
                </a:lnTo>
                <a:lnTo>
                  <a:pt x="169" y="408"/>
                </a:lnTo>
                <a:lnTo>
                  <a:pt x="184" y="383"/>
                </a:lnTo>
                <a:lnTo>
                  <a:pt x="200" y="358"/>
                </a:lnTo>
                <a:lnTo>
                  <a:pt x="219" y="335"/>
                </a:lnTo>
                <a:lnTo>
                  <a:pt x="239" y="318"/>
                </a:lnTo>
                <a:lnTo>
                  <a:pt x="259" y="304"/>
                </a:lnTo>
                <a:lnTo>
                  <a:pt x="275" y="292"/>
                </a:lnTo>
                <a:lnTo>
                  <a:pt x="290" y="280"/>
                </a:lnTo>
                <a:lnTo>
                  <a:pt x="302" y="272"/>
                </a:lnTo>
                <a:lnTo>
                  <a:pt x="312" y="265"/>
                </a:lnTo>
                <a:lnTo>
                  <a:pt x="319" y="258"/>
                </a:lnTo>
                <a:lnTo>
                  <a:pt x="323" y="255"/>
                </a:lnTo>
                <a:lnTo>
                  <a:pt x="324" y="254"/>
                </a:lnTo>
                <a:lnTo>
                  <a:pt x="405" y="191"/>
                </a:lnTo>
                <a:lnTo>
                  <a:pt x="409" y="185"/>
                </a:lnTo>
                <a:lnTo>
                  <a:pt x="418" y="171"/>
                </a:lnTo>
                <a:lnTo>
                  <a:pt x="432" y="151"/>
                </a:lnTo>
                <a:lnTo>
                  <a:pt x="448" y="127"/>
                </a:lnTo>
                <a:lnTo>
                  <a:pt x="464" y="103"/>
                </a:lnTo>
                <a:lnTo>
                  <a:pt x="479" y="81"/>
                </a:lnTo>
                <a:lnTo>
                  <a:pt x="489" y="65"/>
                </a:lnTo>
                <a:lnTo>
                  <a:pt x="494" y="55"/>
                </a:lnTo>
                <a:lnTo>
                  <a:pt x="497" y="50"/>
                </a:lnTo>
                <a:lnTo>
                  <a:pt x="503" y="44"/>
                </a:lnTo>
                <a:lnTo>
                  <a:pt x="510" y="37"/>
                </a:lnTo>
                <a:lnTo>
                  <a:pt x="517" y="31"/>
                </a:lnTo>
                <a:lnTo>
                  <a:pt x="524" y="26"/>
                </a:lnTo>
                <a:lnTo>
                  <a:pt x="531" y="21"/>
                </a:lnTo>
                <a:lnTo>
                  <a:pt x="535" y="18"/>
                </a:lnTo>
                <a:lnTo>
                  <a:pt x="537" y="17"/>
                </a:lnTo>
                <a:lnTo>
                  <a:pt x="538" y="16"/>
                </a:lnTo>
                <a:lnTo>
                  <a:pt x="541" y="13"/>
                </a:lnTo>
                <a:lnTo>
                  <a:pt x="546" y="10"/>
                </a:lnTo>
                <a:lnTo>
                  <a:pt x="553" y="6"/>
                </a:lnTo>
                <a:lnTo>
                  <a:pt x="559" y="3"/>
                </a:lnTo>
                <a:lnTo>
                  <a:pt x="566" y="1"/>
                </a:lnTo>
                <a:lnTo>
                  <a:pt x="572" y="0"/>
                </a:lnTo>
                <a:lnTo>
                  <a:pt x="579" y="0"/>
                </a:lnTo>
                <a:lnTo>
                  <a:pt x="602" y="6"/>
                </a:lnTo>
                <a:lnTo>
                  <a:pt x="619" y="12"/>
                </a:lnTo>
                <a:lnTo>
                  <a:pt x="634" y="17"/>
                </a:lnTo>
                <a:lnTo>
                  <a:pt x="645" y="21"/>
                </a:lnTo>
                <a:lnTo>
                  <a:pt x="653" y="25"/>
                </a:lnTo>
                <a:lnTo>
                  <a:pt x="658" y="27"/>
                </a:lnTo>
                <a:lnTo>
                  <a:pt x="661" y="28"/>
                </a:lnTo>
                <a:lnTo>
                  <a:pt x="662" y="29"/>
                </a:lnTo>
                <a:lnTo>
                  <a:pt x="660" y="51"/>
                </a:lnTo>
                <a:lnTo>
                  <a:pt x="597" y="20"/>
                </a:lnTo>
                <a:lnTo>
                  <a:pt x="562" y="29"/>
                </a:lnTo>
                <a:lnTo>
                  <a:pt x="537" y="55"/>
                </a:lnTo>
                <a:lnTo>
                  <a:pt x="534" y="57"/>
                </a:lnTo>
                <a:lnTo>
                  <a:pt x="527" y="63"/>
                </a:lnTo>
                <a:lnTo>
                  <a:pt x="516" y="73"/>
                </a:lnTo>
                <a:lnTo>
                  <a:pt x="505" y="84"/>
                </a:lnTo>
                <a:lnTo>
                  <a:pt x="493" y="96"/>
                </a:lnTo>
                <a:lnTo>
                  <a:pt x="483" y="107"/>
                </a:lnTo>
                <a:lnTo>
                  <a:pt x="475" y="117"/>
                </a:lnTo>
                <a:lnTo>
                  <a:pt x="472" y="123"/>
                </a:lnTo>
                <a:lnTo>
                  <a:pt x="470" y="130"/>
                </a:lnTo>
                <a:lnTo>
                  <a:pt x="466" y="140"/>
                </a:lnTo>
                <a:lnTo>
                  <a:pt x="460" y="151"/>
                </a:lnTo>
                <a:lnTo>
                  <a:pt x="453" y="163"/>
                </a:lnTo>
                <a:lnTo>
                  <a:pt x="444" y="176"/>
                </a:lnTo>
                <a:lnTo>
                  <a:pt x="437" y="187"/>
                </a:lnTo>
                <a:lnTo>
                  <a:pt x="431" y="197"/>
                </a:lnTo>
                <a:lnTo>
                  <a:pt x="426" y="203"/>
                </a:lnTo>
                <a:lnTo>
                  <a:pt x="421" y="208"/>
                </a:lnTo>
                <a:lnTo>
                  <a:pt x="413" y="216"/>
                </a:lnTo>
                <a:lnTo>
                  <a:pt x="402" y="223"/>
                </a:lnTo>
                <a:lnTo>
                  <a:pt x="390" y="231"/>
                </a:lnTo>
                <a:lnTo>
                  <a:pt x="377" y="240"/>
                </a:lnTo>
                <a:lnTo>
                  <a:pt x="365" y="248"/>
                </a:lnTo>
                <a:lnTo>
                  <a:pt x="355" y="255"/>
                </a:lnTo>
                <a:lnTo>
                  <a:pt x="345" y="262"/>
                </a:lnTo>
                <a:lnTo>
                  <a:pt x="334" y="273"/>
                </a:lnTo>
                <a:lnTo>
                  <a:pt x="317" y="288"/>
                </a:lnTo>
                <a:lnTo>
                  <a:pt x="296" y="308"/>
                </a:lnTo>
                <a:lnTo>
                  <a:pt x="274" y="330"/>
                </a:lnTo>
                <a:lnTo>
                  <a:pt x="252" y="352"/>
                </a:lnTo>
                <a:lnTo>
                  <a:pt x="233" y="373"/>
                </a:lnTo>
                <a:lnTo>
                  <a:pt x="218" y="388"/>
                </a:lnTo>
                <a:lnTo>
                  <a:pt x="209" y="399"/>
                </a:lnTo>
                <a:lnTo>
                  <a:pt x="202" y="408"/>
                </a:lnTo>
                <a:lnTo>
                  <a:pt x="193" y="423"/>
                </a:lnTo>
                <a:lnTo>
                  <a:pt x="182" y="442"/>
                </a:lnTo>
                <a:lnTo>
                  <a:pt x="172" y="460"/>
                </a:lnTo>
                <a:lnTo>
                  <a:pt x="162" y="479"/>
                </a:lnTo>
                <a:lnTo>
                  <a:pt x="153" y="495"/>
                </a:lnTo>
                <a:lnTo>
                  <a:pt x="147" y="505"/>
                </a:lnTo>
                <a:lnTo>
                  <a:pt x="145" y="509"/>
                </a:lnTo>
                <a:lnTo>
                  <a:pt x="0" y="6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1" name="Freeform 2427"/>
          <p:cNvSpPr>
            <a:spLocks/>
          </p:cNvSpPr>
          <p:nvPr/>
        </p:nvSpPr>
        <p:spPr bwMode="auto">
          <a:xfrm>
            <a:off x="7893037" y="3278171"/>
            <a:ext cx="168275" cy="131762"/>
          </a:xfrm>
          <a:custGeom>
            <a:avLst/>
            <a:gdLst/>
            <a:ahLst/>
            <a:cxnLst>
              <a:cxn ang="0">
                <a:pos x="5" y="430"/>
              </a:cxn>
              <a:cxn ang="0">
                <a:pos x="39" y="405"/>
              </a:cxn>
              <a:cxn ang="0">
                <a:pos x="87" y="370"/>
              </a:cxn>
              <a:cxn ang="0">
                <a:pos x="126" y="345"/>
              </a:cxn>
              <a:cxn ang="0">
                <a:pos x="139" y="339"/>
              </a:cxn>
              <a:cxn ang="0">
                <a:pos x="154" y="334"/>
              </a:cxn>
              <a:cxn ang="0">
                <a:pos x="177" y="325"/>
              </a:cxn>
              <a:cxn ang="0">
                <a:pos x="205" y="312"/>
              </a:cxn>
              <a:cxn ang="0">
                <a:pos x="235" y="300"/>
              </a:cxn>
              <a:cxn ang="0">
                <a:pos x="266" y="287"/>
              </a:cxn>
              <a:cxn ang="0">
                <a:pos x="295" y="277"/>
              </a:cxn>
              <a:cxn ang="0">
                <a:pos x="318" y="270"/>
              </a:cxn>
              <a:cxn ang="0">
                <a:pos x="346" y="265"/>
              </a:cxn>
              <a:cxn ang="0">
                <a:pos x="392" y="253"/>
              </a:cxn>
              <a:cxn ang="0">
                <a:pos x="437" y="238"/>
              </a:cxn>
              <a:cxn ang="0">
                <a:pos x="468" y="228"/>
              </a:cxn>
              <a:cxn ang="0">
                <a:pos x="472" y="179"/>
              </a:cxn>
              <a:cxn ang="0">
                <a:pos x="523" y="77"/>
              </a:cxn>
              <a:cxn ang="0">
                <a:pos x="570" y="0"/>
              </a:cxn>
              <a:cxn ang="0">
                <a:pos x="549" y="77"/>
              </a:cxn>
              <a:cxn ang="0">
                <a:pos x="531" y="161"/>
              </a:cxn>
              <a:cxn ang="0">
                <a:pos x="498" y="247"/>
              </a:cxn>
              <a:cxn ang="0">
                <a:pos x="407" y="285"/>
              </a:cxn>
              <a:cxn ang="0">
                <a:pos x="371" y="288"/>
              </a:cxn>
              <a:cxn ang="0">
                <a:pos x="319" y="296"/>
              </a:cxn>
              <a:cxn ang="0">
                <a:pos x="269" y="309"/>
              </a:cxn>
              <a:cxn ang="0">
                <a:pos x="242" y="325"/>
              </a:cxn>
              <a:cxn ang="0">
                <a:pos x="221" y="337"/>
              </a:cxn>
              <a:cxn ang="0">
                <a:pos x="194" y="350"/>
              </a:cxn>
              <a:cxn ang="0">
                <a:pos x="165" y="362"/>
              </a:cxn>
              <a:cxn ang="0">
                <a:pos x="137" y="374"/>
              </a:cxn>
              <a:cxn ang="0">
                <a:pos x="112" y="384"/>
              </a:cxn>
              <a:cxn ang="0">
                <a:pos x="92" y="392"/>
              </a:cxn>
              <a:cxn ang="0">
                <a:pos x="81" y="395"/>
              </a:cxn>
              <a:cxn ang="0">
                <a:pos x="4" y="451"/>
              </a:cxn>
            </a:cxnLst>
            <a:rect l="0" t="0" r="r" b="b"/>
            <a:pathLst>
              <a:path w="570" h="451">
                <a:moveTo>
                  <a:pt x="0" y="434"/>
                </a:moveTo>
                <a:lnTo>
                  <a:pt x="5" y="430"/>
                </a:lnTo>
                <a:lnTo>
                  <a:pt x="19" y="420"/>
                </a:lnTo>
                <a:lnTo>
                  <a:pt x="39" y="405"/>
                </a:lnTo>
                <a:lnTo>
                  <a:pt x="63" y="387"/>
                </a:lnTo>
                <a:lnTo>
                  <a:pt x="87" y="370"/>
                </a:lnTo>
                <a:lnTo>
                  <a:pt x="109" y="355"/>
                </a:lnTo>
                <a:lnTo>
                  <a:pt x="126" y="345"/>
                </a:lnTo>
                <a:lnTo>
                  <a:pt x="135" y="340"/>
                </a:lnTo>
                <a:lnTo>
                  <a:pt x="139" y="339"/>
                </a:lnTo>
                <a:lnTo>
                  <a:pt x="145" y="337"/>
                </a:lnTo>
                <a:lnTo>
                  <a:pt x="154" y="334"/>
                </a:lnTo>
                <a:lnTo>
                  <a:pt x="164" y="330"/>
                </a:lnTo>
                <a:lnTo>
                  <a:pt x="177" y="325"/>
                </a:lnTo>
                <a:lnTo>
                  <a:pt x="190" y="319"/>
                </a:lnTo>
                <a:lnTo>
                  <a:pt x="205" y="312"/>
                </a:lnTo>
                <a:lnTo>
                  <a:pt x="221" y="306"/>
                </a:lnTo>
                <a:lnTo>
                  <a:pt x="235" y="300"/>
                </a:lnTo>
                <a:lnTo>
                  <a:pt x="251" y="294"/>
                </a:lnTo>
                <a:lnTo>
                  <a:pt x="266" y="287"/>
                </a:lnTo>
                <a:lnTo>
                  <a:pt x="281" y="281"/>
                </a:lnTo>
                <a:lnTo>
                  <a:pt x="295" y="277"/>
                </a:lnTo>
                <a:lnTo>
                  <a:pt x="307" y="273"/>
                </a:lnTo>
                <a:lnTo>
                  <a:pt x="318" y="270"/>
                </a:lnTo>
                <a:lnTo>
                  <a:pt x="327" y="269"/>
                </a:lnTo>
                <a:lnTo>
                  <a:pt x="346" y="265"/>
                </a:lnTo>
                <a:lnTo>
                  <a:pt x="368" y="259"/>
                </a:lnTo>
                <a:lnTo>
                  <a:pt x="392" y="253"/>
                </a:lnTo>
                <a:lnTo>
                  <a:pt x="416" y="246"/>
                </a:lnTo>
                <a:lnTo>
                  <a:pt x="437" y="238"/>
                </a:lnTo>
                <a:lnTo>
                  <a:pt x="455" y="232"/>
                </a:lnTo>
                <a:lnTo>
                  <a:pt x="468" y="228"/>
                </a:lnTo>
                <a:lnTo>
                  <a:pt x="472" y="226"/>
                </a:lnTo>
                <a:lnTo>
                  <a:pt x="472" y="179"/>
                </a:lnTo>
                <a:lnTo>
                  <a:pt x="510" y="136"/>
                </a:lnTo>
                <a:lnTo>
                  <a:pt x="523" y="77"/>
                </a:lnTo>
                <a:lnTo>
                  <a:pt x="553" y="34"/>
                </a:lnTo>
                <a:lnTo>
                  <a:pt x="570" y="0"/>
                </a:lnTo>
                <a:lnTo>
                  <a:pt x="570" y="18"/>
                </a:lnTo>
                <a:lnTo>
                  <a:pt x="549" y="77"/>
                </a:lnTo>
                <a:lnTo>
                  <a:pt x="531" y="102"/>
                </a:lnTo>
                <a:lnTo>
                  <a:pt x="531" y="161"/>
                </a:lnTo>
                <a:lnTo>
                  <a:pt x="502" y="192"/>
                </a:lnTo>
                <a:lnTo>
                  <a:pt x="498" y="247"/>
                </a:lnTo>
                <a:lnTo>
                  <a:pt x="412" y="285"/>
                </a:lnTo>
                <a:lnTo>
                  <a:pt x="407" y="285"/>
                </a:lnTo>
                <a:lnTo>
                  <a:pt x="393" y="286"/>
                </a:lnTo>
                <a:lnTo>
                  <a:pt x="371" y="288"/>
                </a:lnTo>
                <a:lnTo>
                  <a:pt x="346" y="292"/>
                </a:lnTo>
                <a:lnTo>
                  <a:pt x="319" y="296"/>
                </a:lnTo>
                <a:lnTo>
                  <a:pt x="291" y="302"/>
                </a:lnTo>
                <a:lnTo>
                  <a:pt x="269" y="309"/>
                </a:lnTo>
                <a:lnTo>
                  <a:pt x="251" y="320"/>
                </a:lnTo>
                <a:lnTo>
                  <a:pt x="242" y="325"/>
                </a:lnTo>
                <a:lnTo>
                  <a:pt x="232" y="331"/>
                </a:lnTo>
                <a:lnTo>
                  <a:pt x="221" y="337"/>
                </a:lnTo>
                <a:lnTo>
                  <a:pt x="208" y="344"/>
                </a:lnTo>
                <a:lnTo>
                  <a:pt x="194" y="350"/>
                </a:lnTo>
                <a:lnTo>
                  <a:pt x="180" y="356"/>
                </a:lnTo>
                <a:lnTo>
                  <a:pt x="165" y="362"/>
                </a:lnTo>
                <a:lnTo>
                  <a:pt x="151" y="369"/>
                </a:lnTo>
                <a:lnTo>
                  <a:pt x="137" y="374"/>
                </a:lnTo>
                <a:lnTo>
                  <a:pt x="124" y="379"/>
                </a:lnTo>
                <a:lnTo>
                  <a:pt x="112" y="384"/>
                </a:lnTo>
                <a:lnTo>
                  <a:pt x="101" y="388"/>
                </a:lnTo>
                <a:lnTo>
                  <a:pt x="92" y="392"/>
                </a:lnTo>
                <a:lnTo>
                  <a:pt x="86" y="394"/>
                </a:lnTo>
                <a:lnTo>
                  <a:pt x="81" y="395"/>
                </a:lnTo>
                <a:lnTo>
                  <a:pt x="80" y="396"/>
                </a:lnTo>
                <a:lnTo>
                  <a:pt x="4" y="451"/>
                </a:lnTo>
                <a:lnTo>
                  <a:pt x="0" y="4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2" name="Freeform 2428"/>
          <p:cNvSpPr>
            <a:spLocks/>
          </p:cNvSpPr>
          <p:nvPr/>
        </p:nvSpPr>
        <p:spPr bwMode="auto">
          <a:xfrm>
            <a:off x="7723174" y="3363896"/>
            <a:ext cx="174625" cy="150812"/>
          </a:xfrm>
          <a:custGeom>
            <a:avLst/>
            <a:gdLst/>
            <a:ahLst/>
            <a:cxnLst>
              <a:cxn ang="0">
                <a:pos x="230" y="38"/>
              </a:cxn>
              <a:cxn ang="0">
                <a:pos x="356" y="0"/>
              </a:cxn>
              <a:cxn ang="0">
                <a:pos x="362" y="1"/>
              </a:cxn>
              <a:cxn ang="0">
                <a:pos x="374" y="4"/>
              </a:cxn>
              <a:cxn ang="0">
                <a:pos x="393" y="9"/>
              </a:cxn>
              <a:cxn ang="0">
                <a:pos x="415" y="14"/>
              </a:cxn>
              <a:cxn ang="0">
                <a:pos x="437" y="20"/>
              </a:cxn>
              <a:cxn ang="0">
                <a:pos x="458" y="27"/>
              </a:cxn>
              <a:cxn ang="0">
                <a:pos x="474" y="33"/>
              </a:cxn>
              <a:cxn ang="0">
                <a:pos x="485" y="38"/>
              </a:cxn>
              <a:cxn ang="0">
                <a:pos x="493" y="44"/>
              </a:cxn>
              <a:cxn ang="0">
                <a:pos x="503" y="52"/>
              </a:cxn>
              <a:cxn ang="0">
                <a:pos x="515" y="61"/>
              </a:cxn>
              <a:cxn ang="0">
                <a:pos x="527" y="70"/>
              </a:cxn>
              <a:cxn ang="0">
                <a:pos x="538" y="79"/>
              </a:cxn>
              <a:cxn ang="0">
                <a:pos x="547" y="86"/>
              </a:cxn>
              <a:cxn ang="0">
                <a:pos x="555" y="91"/>
              </a:cxn>
              <a:cxn ang="0">
                <a:pos x="557" y="93"/>
              </a:cxn>
              <a:cxn ang="0">
                <a:pos x="595" y="165"/>
              </a:cxn>
              <a:cxn ang="0">
                <a:pos x="595" y="208"/>
              </a:cxn>
              <a:cxn ang="0">
                <a:pos x="523" y="463"/>
              </a:cxn>
              <a:cxn ang="0">
                <a:pos x="497" y="510"/>
              </a:cxn>
              <a:cxn ang="0">
                <a:pos x="499" y="500"/>
              </a:cxn>
              <a:cxn ang="0">
                <a:pos x="503" y="477"/>
              </a:cxn>
              <a:cxn ang="0">
                <a:pos x="508" y="451"/>
              </a:cxn>
              <a:cxn ang="0">
                <a:pos x="510" y="434"/>
              </a:cxn>
              <a:cxn ang="0">
                <a:pos x="512" y="419"/>
              </a:cxn>
              <a:cxn ang="0">
                <a:pos x="519" y="390"/>
              </a:cxn>
              <a:cxn ang="0">
                <a:pos x="528" y="352"/>
              </a:cxn>
              <a:cxn ang="0">
                <a:pos x="540" y="308"/>
              </a:cxn>
              <a:cxn ang="0">
                <a:pos x="551" y="264"/>
              </a:cxn>
              <a:cxn ang="0">
                <a:pos x="561" y="228"/>
              </a:cxn>
              <a:cxn ang="0">
                <a:pos x="568" y="201"/>
              </a:cxn>
              <a:cxn ang="0">
                <a:pos x="570" y="191"/>
              </a:cxn>
              <a:cxn ang="0">
                <a:pos x="540" y="128"/>
              </a:cxn>
              <a:cxn ang="0">
                <a:pos x="538" y="125"/>
              </a:cxn>
              <a:cxn ang="0">
                <a:pos x="533" y="116"/>
              </a:cxn>
              <a:cxn ang="0">
                <a:pos x="524" y="104"/>
              </a:cxn>
              <a:cxn ang="0">
                <a:pos x="513" y="90"/>
              </a:cxn>
              <a:cxn ang="0">
                <a:pos x="499" y="76"/>
              </a:cxn>
              <a:cxn ang="0">
                <a:pos x="484" y="63"/>
              </a:cxn>
              <a:cxn ang="0">
                <a:pos x="468" y="53"/>
              </a:cxn>
              <a:cxn ang="0">
                <a:pos x="450" y="46"/>
              </a:cxn>
              <a:cxn ang="0">
                <a:pos x="433" y="43"/>
              </a:cxn>
              <a:cxn ang="0">
                <a:pos x="417" y="41"/>
              </a:cxn>
              <a:cxn ang="0">
                <a:pos x="401" y="39"/>
              </a:cxn>
              <a:cxn ang="0">
                <a:pos x="388" y="37"/>
              </a:cxn>
              <a:cxn ang="0">
                <a:pos x="376" y="36"/>
              </a:cxn>
              <a:cxn ang="0">
                <a:pos x="368" y="35"/>
              </a:cxn>
              <a:cxn ang="0">
                <a:pos x="363" y="34"/>
              </a:cxn>
              <a:cxn ang="0">
                <a:pos x="361" y="34"/>
              </a:cxn>
              <a:cxn ang="0">
                <a:pos x="263" y="46"/>
              </a:cxn>
              <a:cxn ang="0">
                <a:pos x="226" y="81"/>
              </a:cxn>
              <a:cxn ang="0">
                <a:pos x="18" y="353"/>
              </a:cxn>
              <a:cxn ang="0">
                <a:pos x="0" y="353"/>
              </a:cxn>
              <a:cxn ang="0">
                <a:pos x="230" y="38"/>
              </a:cxn>
            </a:cxnLst>
            <a:rect l="0" t="0" r="r" b="b"/>
            <a:pathLst>
              <a:path w="595" h="510">
                <a:moveTo>
                  <a:pt x="230" y="38"/>
                </a:moveTo>
                <a:lnTo>
                  <a:pt x="356" y="0"/>
                </a:lnTo>
                <a:lnTo>
                  <a:pt x="362" y="1"/>
                </a:lnTo>
                <a:lnTo>
                  <a:pt x="374" y="4"/>
                </a:lnTo>
                <a:lnTo>
                  <a:pt x="393" y="9"/>
                </a:lnTo>
                <a:lnTo>
                  <a:pt x="415" y="14"/>
                </a:lnTo>
                <a:lnTo>
                  <a:pt x="437" y="20"/>
                </a:lnTo>
                <a:lnTo>
                  <a:pt x="458" y="27"/>
                </a:lnTo>
                <a:lnTo>
                  <a:pt x="474" y="33"/>
                </a:lnTo>
                <a:lnTo>
                  <a:pt x="485" y="38"/>
                </a:lnTo>
                <a:lnTo>
                  <a:pt x="493" y="44"/>
                </a:lnTo>
                <a:lnTo>
                  <a:pt x="503" y="52"/>
                </a:lnTo>
                <a:lnTo>
                  <a:pt x="515" y="61"/>
                </a:lnTo>
                <a:lnTo>
                  <a:pt x="527" y="70"/>
                </a:lnTo>
                <a:lnTo>
                  <a:pt x="538" y="79"/>
                </a:lnTo>
                <a:lnTo>
                  <a:pt x="547" y="86"/>
                </a:lnTo>
                <a:lnTo>
                  <a:pt x="555" y="91"/>
                </a:lnTo>
                <a:lnTo>
                  <a:pt x="557" y="93"/>
                </a:lnTo>
                <a:lnTo>
                  <a:pt x="595" y="165"/>
                </a:lnTo>
                <a:lnTo>
                  <a:pt x="595" y="208"/>
                </a:lnTo>
                <a:lnTo>
                  <a:pt x="523" y="463"/>
                </a:lnTo>
                <a:lnTo>
                  <a:pt x="497" y="510"/>
                </a:lnTo>
                <a:lnTo>
                  <a:pt x="499" y="500"/>
                </a:lnTo>
                <a:lnTo>
                  <a:pt x="503" y="477"/>
                </a:lnTo>
                <a:lnTo>
                  <a:pt x="508" y="451"/>
                </a:lnTo>
                <a:lnTo>
                  <a:pt x="510" y="434"/>
                </a:lnTo>
                <a:lnTo>
                  <a:pt x="512" y="419"/>
                </a:lnTo>
                <a:lnTo>
                  <a:pt x="519" y="390"/>
                </a:lnTo>
                <a:lnTo>
                  <a:pt x="528" y="352"/>
                </a:lnTo>
                <a:lnTo>
                  <a:pt x="540" y="308"/>
                </a:lnTo>
                <a:lnTo>
                  <a:pt x="551" y="264"/>
                </a:lnTo>
                <a:lnTo>
                  <a:pt x="561" y="228"/>
                </a:lnTo>
                <a:lnTo>
                  <a:pt x="568" y="201"/>
                </a:lnTo>
                <a:lnTo>
                  <a:pt x="570" y="191"/>
                </a:lnTo>
                <a:lnTo>
                  <a:pt x="540" y="128"/>
                </a:lnTo>
                <a:lnTo>
                  <a:pt x="538" y="125"/>
                </a:lnTo>
                <a:lnTo>
                  <a:pt x="533" y="116"/>
                </a:lnTo>
                <a:lnTo>
                  <a:pt x="524" y="104"/>
                </a:lnTo>
                <a:lnTo>
                  <a:pt x="513" y="90"/>
                </a:lnTo>
                <a:lnTo>
                  <a:pt x="499" y="76"/>
                </a:lnTo>
                <a:lnTo>
                  <a:pt x="484" y="63"/>
                </a:lnTo>
                <a:lnTo>
                  <a:pt x="468" y="53"/>
                </a:lnTo>
                <a:lnTo>
                  <a:pt x="450" y="46"/>
                </a:lnTo>
                <a:lnTo>
                  <a:pt x="433" y="43"/>
                </a:lnTo>
                <a:lnTo>
                  <a:pt x="417" y="41"/>
                </a:lnTo>
                <a:lnTo>
                  <a:pt x="401" y="39"/>
                </a:lnTo>
                <a:lnTo>
                  <a:pt x="388" y="37"/>
                </a:lnTo>
                <a:lnTo>
                  <a:pt x="376" y="36"/>
                </a:lnTo>
                <a:lnTo>
                  <a:pt x="368" y="35"/>
                </a:lnTo>
                <a:lnTo>
                  <a:pt x="363" y="34"/>
                </a:lnTo>
                <a:lnTo>
                  <a:pt x="361" y="34"/>
                </a:lnTo>
                <a:lnTo>
                  <a:pt x="263" y="46"/>
                </a:lnTo>
                <a:lnTo>
                  <a:pt x="226" y="81"/>
                </a:lnTo>
                <a:lnTo>
                  <a:pt x="18" y="353"/>
                </a:lnTo>
                <a:lnTo>
                  <a:pt x="0" y="353"/>
                </a:lnTo>
                <a:lnTo>
                  <a:pt x="2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3" name="Freeform 2429"/>
          <p:cNvSpPr>
            <a:spLocks/>
          </p:cNvSpPr>
          <p:nvPr/>
        </p:nvSpPr>
        <p:spPr bwMode="auto">
          <a:xfrm>
            <a:off x="7685074" y="3460733"/>
            <a:ext cx="134938" cy="476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55"/>
              </a:cxn>
              <a:cxn ang="0">
                <a:pos x="7" y="150"/>
              </a:cxn>
              <a:cxn ang="0">
                <a:pos x="15" y="142"/>
              </a:cxn>
              <a:cxn ang="0">
                <a:pos x="26" y="133"/>
              </a:cxn>
              <a:cxn ang="0">
                <a:pos x="37" y="123"/>
              </a:cxn>
              <a:cxn ang="0">
                <a:pos x="48" y="112"/>
              </a:cxn>
              <a:cxn ang="0">
                <a:pos x="58" y="102"/>
              </a:cxn>
              <a:cxn ang="0">
                <a:pos x="67" y="92"/>
              </a:cxn>
              <a:cxn ang="0">
                <a:pos x="74" y="84"/>
              </a:cxn>
              <a:cxn ang="0">
                <a:pos x="78" y="75"/>
              </a:cxn>
              <a:cxn ang="0">
                <a:pos x="81" y="64"/>
              </a:cxn>
              <a:cxn ang="0">
                <a:pos x="84" y="54"/>
              </a:cxn>
              <a:cxn ang="0">
                <a:pos x="87" y="46"/>
              </a:cxn>
              <a:cxn ang="0">
                <a:pos x="91" y="37"/>
              </a:cxn>
              <a:cxn ang="0">
                <a:pos x="100" y="32"/>
              </a:cxn>
              <a:cxn ang="0">
                <a:pos x="110" y="29"/>
              </a:cxn>
              <a:cxn ang="0">
                <a:pos x="125" y="27"/>
              </a:cxn>
              <a:cxn ang="0">
                <a:pos x="143" y="23"/>
              </a:cxn>
              <a:cxn ang="0">
                <a:pos x="161" y="17"/>
              </a:cxn>
              <a:cxn ang="0">
                <a:pos x="180" y="12"/>
              </a:cxn>
              <a:cxn ang="0">
                <a:pos x="198" y="8"/>
              </a:cxn>
              <a:cxn ang="0">
                <a:pos x="211" y="4"/>
              </a:cxn>
              <a:cxn ang="0">
                <a:pos x="222" y="1"/>
              </a:cxn>
              <a:cxn ang="0">
                <a:pos x="225" y="0"/>
              </a:cxn>
              <a:cxn ang="0">
                <a:pos x="357" y="0"/>
              </a:cxn>
              <a:cxn ang="0">
                <a:pos x="458" y="59"/>
              </a:cxn>
              <a:cxn ang="0">
                <a:pos x="365" y="25"/>
              </a:cxn>
              <a:cxn ang="0">
                <a:pos x="363" y="25"/>
              </a:cxn>
              <a:cxn ang="0">
                <a:pos x="358" y="25"/>
              </a:cxn>
              <a:cxn ang="0">
                <a:pos x="351" y="25"/>
              </a:cxn>
              <a:cxn ang="0">
                <a:pos x="343" y="25"/>
              </a:cxn>
              <a:cxn ang="0">
                <a:pos x="331" y="24"/>
              </a:cxn>
              <a:cxn ang="0">
                <a:pos x="319" y="24"/>
              </a:cxn>
              <a:cxn ang="0">
                <a:pos x="305" y="24"/>
              </a:cxn>
              <a:cxn ang="0">
                <a:pos x="291" y="24"/>
              </a:cxn>
              <a:cxn ang="0">
                <a:pos x="276" y="25"/>
              </a:cxn>
              <a:cxn ang="0">
                <a:pos x="261" y="25"/>
              </a:cxn>
              <a:cxn ang="0">
                <a:pos x="247" y="26"/>
              </a:cxn>
              <a:cxn ang="0">
                <a:pos x="232" y="27"/>
              </a:cxn>
              <a:cxn ang="0">
                <a:pos x="220" y="28"/>
              </a:cxn>
              <a:cxn ang="0">
                <a:pos x="208" y="29"/>
              </a:cxn>
              <a:cxn ang="0">
                <a:pos x="199" y="31"/>
              </a:cxn>
              <a:cxn ang="0">
                <a:pos x="192" y="33"/>
              </a:cxn>
              <a:cxn ang="0">
                <a:pos x="178" y="38"/>
              </a:cxn>
              <a:cxn ang="0">
                <a:pos x="163" y="45"/>
              </a:cxn>
              <a:cxn ang="0">
                <a:pos x="148" y="52"/>
              </a:cxn>
              <a:cxn ang="0">
                <a:pos x="134" y="59"/>
              </a:cxn>
              <a:cxn ang="0">
                <a:pos x="122" y="65"/>
              </a:cxn>
              <a:cxn ang="0">
                <a:pos x="111" y="71"/>
              </a:cxn>
              <a:cxn ang="0">
                <a:pos x="104" y="75"/>
              </a:cxn>
              <a:cxn ang="0">
                <a:pos x="102" y="76"/>
              </a:cxn>
              <a:cxn ang="0">
                <a:pos x="80" y="127"/>
              </a:cxn>
              <a:cxn ang="0">
                <a:pos x="0" y="157"/>
              </a:cxn>
            </a:cxnLst>
            <a:rect l="0" t="0" r="r" b="b"/>
            <a:pathLst>
              <a:path w="458" h="157">
                <a:moveTo>
                  <a:pt x="0" y="157"/>
                </a:moveTo>
                <a:lnTo>
                  <a:pt x="2" y="155"/>
                </a:lnTo>
                <a:lnTo>
                  <a:pt x="7" y="150"/>
                </a:lnTo>
                <a:lnTo>
                  <a:pt x="15" y="142"/>
                </a:lnTo>
                <a:lnTo>
                  <a:pt x="26" y="133"/>
                </a:lnTo>
                <a:lnTo>
                  <a:pt x="37" y="123"/>
                </a:lnTo>
                <a:lnTo>
                  <a:pt x="48" y="112"/>
                </a:lnTo>
                <a:lnTo>
                  <a:pt x="58" y="102"/>
                </a:lnTo>
                <a:lnTo>
                  <a:pt x="67" y="92"/>
                </a:lnTo>
                <a:lnTo>
                  <a:pt x="74" y="84"/>
                </a:lnTo>
                <a:lnTo>
                  <a:pt x="78" y="75"/>
                </a:lnTo>
                <a:lnTo>
                  <a:pt x="81" y="64"/>
                </a:lnTo>
                <a:lnTo>
                  <a:pt x="84" y="54"/>
                </a:lnTo>
                <a:lnTo>
                  <a:pt x="87" y="46"/>
                </a:lnTo>
                <a:lnTo>
                  <a:pt x="91" y="37"/>
                </a:lnTo>
                <a:lnTo>
                  <a:pt x="100" y="32"/>
                </a:lnTo>
                <a:lnTo>
                  <a:pt x="110" y="29"/>
                </a:lnTo>
                <a:lnTo>
                  <a:pt x="125" y="27"/>
                </a:lnTo>
                <a:lnTo>
                  <a:pt x="143" y="23"/>
                </a:lnTo>
                <a:lnTo>
                  <a:pt x="161" y="17"/>
                </a:lnTo>
                <a:lnTo>
                  <a:pt x="180" y="12"/>
                </a:lnTo>
                <a:lnTo>
                  <a:pt x="198" y="8"/>
                </a:lnTo>
                <a:lnTo>
                  <a:pt x="211" y="4"/>
                </a:lnTo>
                <a:lnTo>
                  <a:pt x="222" y="1"/>
                </a:lnTo>
                <a:lnTo>
                  <a:pt x="225" y="0"/>
                </a:lnTo>
                <a:lnTo>
                  <a:pt x="357" y="0"/>
                </a:lnTo>
                <a:lnTo>
                  <a:pt x="458" y="59"/>
                </a:lnTo>
                <a:lnTo>
                  <a:pt x="365" y="25"/>
                </a:lnTo>
                <a:lnTo>
                  <a:pt x="363" y="25"/>
                </a:lnTo>
                <a:lnTo>
                  <a:pt x="358" y="25"/>
                </a:lnTo>
                <a:lnTo>
                  <a:pt x="351" y="25"/>
                </a:lnTo>
                <a:lnTo>
                  <a:pt x="343" y="25"/>
                </a:lnTo>
                <a:lnTo>
                  <a:pt x="331" y="24"/>
                </a:lnTo>
                <a:lnTo>
                  <a:pt x="319" y="24"/>
                </a:lnTo>
                <a:lnTo>
                  <a:pt x="305" y="24"/>
                </a:lnTo>
                <a:lnTo>
                  <a:pt x="291" y="24"/>
                </a:lnTo>
                <a:lnTo>
                  <a:pt x="276" y="25"/>
                </a:lnTo>
                <a:lnTo>
                  <a:pt x="261" y="25"/>
                </a:lnTo>
                <a:lnTo>
                  <a:pt x="247" y="26"/>
                </a:lnTo>
                <a:lnTo>
                  <a:pt x="232" y="27"/>
                </a:lnTo>
                <a:lnTo>
                  <a:pt x="220" y="28"/>
                </a:lnTo>
                <a:lnTo>
                  <a:pt x="208" y="29"/>
                </a:lnTo>
                <a:lnTo>
                  <a:pt x="199" y="31"/>
                </a:lnTo>
                <a:lnTo>
                  <a:pt x="192" y="33"/>
                </a:lnTo>
                <a:lnTo>
                  <a:pt x="178" y="38"/>
                </a:lnTo>
                <a:lnTo>
                  <a:pt x="163" y="45"/>
                </a:lnTo>
                <a:lnTo>
                  <a:pt x="148" y="52"/>
                </a:lnTo>
                <a:lnTo>
                  <a:pt x="134" y="59"/>
                </a:lnTo>
                <a:lnTo>
                  <a:pt x="122" y="65"/>
                </a:lnTo>
                <a:lnTo>
                  <a:pt x="111" y="71"/>
                </a:lnTo>
                <a:lnTo>
                  <a:pt x="104" y="75"/>
                </a:lnTo>
                <a:lnTo>
                  <a:pt x="102" y="76"/>
                </a:lnTo>
                <a:lnTo>
                  <a:pt x="80" y="127"/>
                </a:lnTo>
                <a:lnTo>
                  <a:pt x="0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4" name="Freeform 2430"/>
          <p:cNvSpPr>
            <a:spLocks/>
          </p:cNvSpPr>
          <p:nvPr/>
        </p:nvSpPr>
        <p:spPr bwMode="auto">
          <a:xfrm>
            <a:off x="7973999" y="3174983"/>
            <a:ext cx="31750" cy="80963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8" y="51"/>
              </a:cxn>
              <a:cxn ang="0">
                <a:pos x="102" y="112"/>
              </a:cxn>
              <a:cxn ang="0">
                <a:pos x="100" y="114"/>
              </a:cxn>
              <a:cxn ang="0">
                <a:pos x="93" y="120"/>
              </a:cxn>
              <a:cxn ang="0">
                <a:pos x="83" y="128"/>
              </a:cxn>
              <a:cxn ang="0">
                <a:pos x="72" y="139"/>
              </a:cxn>
              <a:cxn ang="0">
                <a:pos x="60" y="149"/>
              </a:cxn>
              <a:cxn ang="0">
                <a:pos x="50" y="158"/>
              </a:cxn>
              <a:cxn ang="0">
                <a:pos x="42" y="166"/>
              </a:cxn>
              <a:cxn ang="0">
                <a:pos x="38" y="170"/>
              </a:cxn>
              <a:cxn ang="0">
                <a:pos x="32" y="177"/>
              </a:cxn>
              <a:cxn ang="0">
                <a:pos x="23" y="190"/>
              </a:cxn>
              <a:cxn ang="0">
                <a:pos x="14" y="202"/>
              </a:cxn>
              <a:cxn ang="0">
                <a:pos x="10" y="213"/>
              </a:cxn>
              <a:cxn ang="0">
                <a:pos x="11" y="226"/>
              </a:cxn>
              <a:cxn ang="0">
                <a:pos x="13" y="246"/>
              </a:cxn>
              <a:cxn ang="0">
                <a:pos x="15" y="264"/>
              </a:cxn>
              <a:cxn ang="0">
                <a:pos x="16" y="272"/>
              </a:cxn>
              <a:cxn ang="0">
                <a:pos x="0" y="231"/>
              </a:cxn>
              <a:cxn ang="0">
                <a:pos x="2" y="168"/>
              </a:cxn>
              <a:cxn ang="0">
                <a:pos x="49" y="124"/>
              </a:cxn>
              <a:cxn ang="0">
                <a:pos x="51" y="123"/>
              </a:cxn>
              <a:cxn ang="0">
                <a:pos x="55" y="120"/>
              </a:cxn>
              <a:cxn ang="0">
                <a:pos x="61" y="115"/>
              </a:cxn>
              <a:cxn ang="0">
                <a:pos x="69" y="108"/>
              </a:cxn>
              <a:cxn ang="0">
                <a:pos x="76" y="102"/>
              </a:cxn>
              <a:cxn ang="0">
                <a:pos x="83" y="95"/>
              </a:cxn>
              <a:cxn ang="0">
                <a:pos x="88" y="89"/>
              </a:cxn>
              <a:cxn ang="0">
                <a:pos x="91" y="83"/>
              </a:cxn>
              <a:cxn ang="0">
                <a:pos x="93" y="65"/>
              </a:cxn>
              <a:cxn ang="0">
                <a:pos x="93" y="37"/>
              </a:cxn>
              <a:cxn ang="0">
                <a:pos x="90" y="12"/>
              </a:cxn>
              <a:cxn ang="0">
                <a:pos x="89" y="0"/>
              </a:cxn>
              <a:cxn ang="0">
                <a:pos x="106" y="0"/>
              </a:cxn>
            </a:cxnLst>
            <a:rect l="0" t="0" r="r" b="b"/>
            <a:pathLst>
              <a:path w="108" h="272">
                <a:moveTo>
                  <a:pt x="106" y="0"/>
                </a:moveTo>
                <a:lnTo>
                  <a:pt x="108" y="51"/>
                </a:lnTo>
                <a:lnTo>
                  <a:pt x="102" y="112"/>
                </a:lnTo>
                <a:lnTo>
                  <a:pt x="100" y="114"/>
                </a:lnTo>
                <a:lnTo>
                  <a:pt x="93" y="120"/>
                </a:lnTo>
                <a:lnTo>
                  <a:pt x="83" y="128"/>
                </a:lnTo>
                <a:lnTo>
                  <a:pt x="72" y="139"/>
                </a:lnTo>
                <a:lnTo>
                  <a:pt x="60" y="149"/>
                </a:lnTo>
                <a:lnTo>
                  <a:pt x="50" y="158"/>
                </a:lnTo>
                <a:lnTo>
                  <a:pt x="42" y="166"/>
                </a:lnTo>
                <a:lnTo>
                  <a:pt x="38" y="170"/>
                </a:lnTo>
                <a:lnTo>
                  <a:pt x="32" y="177"/>
                </a:lnTo>
                <a:lnTo>
                  <a:pt x="23" y="190"/>
                </a:lnTo>
                <a:lnTo>
                  <a:pt x="14" y="202"/>
                </a:lnTo>
                <a:lnTo>
                  <a:pt x="10" y="213"/>
                </a:lnTo>
                <a:lnTo>
                  <a:pt x="11" y="226"/>
                </a:lnTo>
                <a:lnTo>
                  <a:pt x="13" y="246"/>
                </a:lnTo>
                <a:lnTo>
                  <a:pt x="15" y="264"/>
                </a:lnTo>
                <a:lnTo>
                  <a:pt x="16" y="272"/>
                </a:lnTo>
                <a:lnTo>
                  <a:pt x="0" y="231"/>
                </a:lnTo>
                <a:lnTo>
                  <a:pt x="2" y="168"/>
                </a:lnTo>
                <a:lnTo>
                  <a:pt x="49" y="124"/>
                </a:lnTo>
                <a:lnTo>
                  <a:pt x="51" y="123"/>
                </a:lnTo>
                <a:lnTo>
                  <a:pt x="55" y="120"/>
                </a:lnTo>
                <a:lnTo>
                  <a:pt x="61" y="115"/>
                </a:lnTo>
                <a:lnTo>
                  <a:pt x="69" y="108"/>
                </a:lnTo>
                <a:lnTo>
                  <a:pt x="76" y="102"/>
                </a:lnTo>
                <a:lnTo>
                  <a:pt x="83" y="95"/>
                </a:lnTo>
                <a:lnTo>
                  <a:pt x="88" y="89"/>
                </a:lnTo>
                <a:lnTo>
                  <a:pt x="91" y="83"/>
                </a:lnTo>
                <a:lnTo>
                  <a:pt x="93" y="65"/>
                </a:lnTo>
                <a:lnTo>
                  <a:pt x="93" y="37"/>
                </a:lnTo>
                <a:lnTo>
                  <a:pt x="90" y="12"/>
                </a:lnTo>
                <a:lnTo>
                  <a:pt x="89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5" name="Freeform 2431"/>
          <p:cNvSpPr>
            <a:spLocks/>
          </p:cNvSpPr>
          <p:nvPr/>
        </p:nvSpPr>
        <p:spPr bwMode="auto">
          <a:xfrm>
            <a:off x="7962887" y="3243246"/>
            <a:ext cx="71437" cy="23812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175" y="47"/>
              </a:cxn>
              <a:cxn ang="0">
                <a:pos x="169" y="57"/>
              </a:cxn>
              <a:cxn ang="0">
                <a:pos x="168" y="57"/>
              </a:cxn>
              <a:cxn ang="0">
                <a:pos x="165" y="57"/>
              </a:cxn>
              <a:cxn ang="0">
                <a:pos x="161" y="57"/>
              </a:cxn>
              <a:cxn ang="0">
                <a:pos x="155" y="57"/>
              </a:cxn>
              <a:cxn ang="0">
                <a:pos x="149" y="57"/>
              </a:cxn>
              <a:cxn ang="0">
                <a:pos x="144" y="57"/>
              </a:cxn>
              <a:cxn ang="0">
                <a:pos x="140" y="57"/>
              </a:cxn>
              <a:cxn ang="0">
                <a:pos x="137" y="57"/>
              </a:cxn>
              <a:cxn ang="0">
                <a:pos x="132" y="57"/>
              </a:cxn>
              <a:cxn ang="0">
                <a:pos x="122" y="55"/>
              </a:cxn>
              <a:cxn ang="0">
                <a:pos x="111" y="54"/>
              </a:cxn>
              <a:cxn ang="0">
                <a:pos x="97" y="52"/>
              </a:cxn>
              <a:cxn ang="0">
                <a:pos x="85" y="50"/>
              </a:cxn>
              <a:cxn ang="0">
                <a:pos x="73" y="49"/>
              </a:cxn>
              <a:cxn ang="0">
                <a:pos x="66" y="47"/>
              </a:cxn>
              <a:cxn ang="0">
                <a:pos x="63" y="47"/>
              </a:cxn>
              <a:cxn ang="0">
                <a:pos x="0" y="6"/>
              </a:cxn>
              <a:cxn ang="0">
                <a:pos x="43" y="55"/>
              </a:cxn>
              <a:cxn ang="0">
                <a:pos x="104" y="66"/>
              </a:cxn>
              <a:cxn ang="0">
                <a:pos x="171" y="70"/>
              </a:cxn>
              <a:cxn ang="0">
                <a:pos x="243" y="84"/>
              </a:cxn>
              <a:cxn ang="0">
                <a:pos x="200" y="60"/>
              </a:cxn>
              <a:cxn ang="0">
                <a:pos x="224" y="53"/>
              </a:cxn>
              <a:cxn ang="0">
                <a:pos x="200" y="41"/>
              </a:cxn>
              <a:cxn ang="0">
                <a:pos x="233" y="4"/>
              </a:cxn>
              <a:cxn ang="0">
                <a:pos x="216" y="0"/>
              </a:cxn>
            </a:cxnLst>
            <a:rect l="0" t="0" r="r" b="b"/>
            <a:pathLst>
              <a:path w="243" h="84">
                <a:moveTo>
                  <a:pt x="216" y="0"/>
                </a:moveTo>
                <a:lnTo>
                  <a:pt x="175" y="47"/>
                </a:lnTo>
                <a:lnTo>
                  <a:pt x="169" y="57"/>
                </a:lnTo>
                <a:lnTo>
                  <a:pt x="168" y="57"/>
                </a:lnTo>
                <a:lnTo>
                  <a:pt x="165" y="57"/>
                </a:lnTo>
                <a:lnTo>
                  <a:pt x="161" y="57"/>
                </a:lnTo>
                <a:lnTo>
                  <a:pt x="155" y="57"/>
                </a:lnTo>
                <a:lnTo>
                  <a:pt x="149" y="57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2" y="57"/>
                </a:lnTo>
                <a:lnTo>
                  <a:pt x="122" y="55"/>
                </a:lnTo>
                <a:lnTo>
                  <a:pt x="111" y="54"/>
                </a:lnTo>
                <a:lnTo>
                  <a:pt x="97" y="52"/>
                </a:lnTo>
                <a:lnTo>
                  <a:pt x="85" y="50"/>
                </a:lnTo>
                <a:lnTo>
                  <a:pt x="73" y="49"/>
                </a:lnTo>
                <a:lnTo>
                  <a:pt x="66" y="47"/>
                </a:lnTo>
                <a:lnTo>
                  <a:pt x="63" y="47"/>
                </a:lnTo>
                <a:lnTo>
                  <a:pt x="0" y="6"/>
                </a:lnTo>
                <a:lnTo>
                  <a:pt x="43" y="55"/>
                </a:lnTo>
                <a:lnTo>
                  <a:pt x="104" y="66"/>
                </a:lnTo>
                <a:lnTo>
                  <a:pt x="171" y="70"/>
                </a:lnTo>
                <a:lnTo>
                  <a:pt x="243" y="84"/>
                </a:lnTo>
                <a:lnTo>
                  <a:pt x="200" y="60"/>
                </a:lnTo>
                <a:lnTo>
                  <a:pt x="224" y="53"/>
                </a:lnTo>
                <a:lnTo>
                  <a:pt x="200" y="41"/>
                </a:lnTo>
                <a:lnTo>
                  <a:pt x="233" y="4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6" name="Freeform 2432"/>
          <p:cNvSpPr>
            <a:spLocks/>
          </p:cNvSpPr>
          <p:nvPr/>
        </p:nvSpPr>
        <p:spPr bwMode="auto">
          <a:xfrm>
            <a:off x="7931137" y="3194033"/>
            <a:ext cx="20637" cy="23813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32" y="0"/>
              </a:cxn>
              <a:cxn ang="0">
                <a:pos x="0" y="33"/>
              </a:cxn>
              <a:cxn ang="0">
                <a:pos x="2" y="71"/>
              </a:cxn>
              <a:cxn ang="0">
                <a:pos x="20" y="82"/>
              </a:cxn>
              <a:cxn ang="0">
                <a:pos x="19" y="77"/>
              </a:cxn>
              <a:cxn ang="0">
                <a:pos x="16" y="63"/>
              </a:cxn>
              <a:cxn ang="0">
                <a:pos x="15" y="50"/>
              </a:cxn>
              <a:cxn ang="0">
                <a:pos x="20" y="41"/>
              </a:cxn>
              <a:cxn ang="0">
                <a:pos x="27" y="37"/>
              </a:cxn>
              <a:cxn ang="0">
                <a:pos x="36" y="31"/>
              </a:cxn>
              <a:cxn ang="0">
                <a:pos x="44" y="27"/>
              </a:cxn>
              <a:cxn ang="0">
                <a:pos x="47" y="25"/>
              </a:cxn>
              <a:cxn ang="0">
                <a:pos x="71" y="6"/>
              </a:cxn>
            </a:cxnLst>
            <a:rect l="0" t="0" r="r" b="b"/>
            <a:pathLst>
              <a:path w="71" h="82">
                <a:moveTo>
                  <a:pt x="71" y="6"/>
                </a:moveTo>
                <a:lnTo>
                  <a:pt x="32" y="0"/>
                </a:lnTo>
                <a:lnTo>
                  <a:pt x="0" y="33"/>
                </a:lnTo>
                <a:lnTo>
                  <a:pt x="2" y="71"/>
                </a:lnTo>
                <a:lnTo>
                  <a:pt x="20" y="82"/>
                </a:lnTo>
                <a:lnTo>
                  <a:pt x="19" y="77"/>
                </a:lnTo>
                <a:lnTo>
                  <a:pt x="16" y="63"/>
                </a:lnTo>
                <a:lnTo>
                  <a:pt x="15" y="50"/>
                </a:lnTo>
                <a:lnTo>
                  <a:pt x="20" y="41"/>
                </a:lnTo>
                <a:lnTo>
                  <a:pt x="27" y="37"/>
                </a:lnTo>
                <a:lnTo>
                  <a:pt x="36" y="31"/>
                </a:lnTo>
                <a:lnTo>
                  <a:pt x="44" y="27"/>
                </a:lnTo>
                <a:lnTo>
                  <a:pt x="47" y="25"/>
                </a:lnTo>
                <a:lnTo>
                  <a:pt x="7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7" name="Freeform 2433"/>
          <p:cNvSpPr>
            <a:spLocks/>
          </p:cNvSpPr>
          <p:nvPr/>
        </p:nvSpPr>
        <p:spPr bwMode="auto">
          <a:xfrm>
            <a:off x="7908912" y="3211496"/>
            <a:ext cx="26987" cy="23812"/>
          </a:xfrm>
          <a:custGeom>
            <a:avLst/>
            <a:gdLst/>
            <a:ahLst/>
            <a:cxnLst>
              <a:cxn ang="0">
                <a:pos x="89" y="17"/>
              </a:cxn>
              <a:cxn ang="0">
                <a:pos x="88" y="16"/>
              </a:cxn>
              <a:cxn ang="0">
                <a:pos x="86" y="13"/>
              </a:cxn>
              <a:cxn ang="0">
                <a:pos x="82" y="11"/>
              </a:cxn>
              <a:cxn ang="0">
                <a:pos x="78" y="8"/>
              </a:cxn>
              <a:cxn ang="0">
                <a:pos x="73" y="5"/>
              </a:cxn>
              <a:cxn ang="0">
                <a:pos x="68" y="2"/>
              </a:cxn>
              <a:cxn ang="0">
                <a:pos x="62" y="1"/>
              </a:cxn>
              <a:cxn ang="0">
                <a:pos x="57" y="0"/>
              </a:cxn>
              <a:cxn ang="0">
                <a:pos x="52" y="0"/>
              </a:cxn>
              <a:cxn ang="0">
                <a:pos x="45" y="1"/>
              </a:cxn>
              <a:cxn ang="0">
                <a:pos x="36" y="1"/>
              </a:cxn>
              <a:cxn ang="0">
                <a:pos x="29" y="2"/>
              </a:cxn>
              <a:cxn ang="0">
                <a:pos x="22" y="3"/>
              </a:cxn>
              <a:cxn ang="0">
                <a:pos x="15" y="3"/>
              </a:cxn>
              <a:cxn ang="0">
                <a:pos x="11" y="4"/>
              </a:cxn>
              <a:cxn ang="0">
                <a:pos x="10" y="4"/>
              </a:cxn>
              <a:cxn ang="0">
                <a:pos x="8" y="8"/>
              </a:cxn>
              <a:cxn ang="0">
                <a:pos x="5" y="20"/>
              </a:cxn>
              <a:cxn ang="0">
                <a:pos x="2" y="32"/>
              </a:cxn>
              <a:cxn ang="0">
                <a:pos x="0" y="42"/>
              </a:cxn>
              <a:cxn ang="0">
                <a:pos x="3" y="50"/>
              </a:cxn>
              <a:cxn ang="0">
                <a:pos x="11" y="61"/>
              </a:cxn>
              <a:cxn ang="0">
                <a:pos x="20" y="71"/>
              </a:cxn>
              <a:cxn ang="0">
                <a:pos x="23" y="75"/>
              </a:cxn>
              <a:cxn ang="0">
                <a:pos x="33" y="79"/>
              </a:cxn>
              <a:cxn ang="0">
                <a:pos x="45" y="75"/>
              </a:cxn>
              <a:cxn ang="0">
                <a:pos x="41" y="73"/>
              </a:cxn>
              <a:cxn ang="0">
                <a:pos x="33" y="67"/>
              </a:cxn>
              <a:cxn ang="0">
                <a:pos x="25" y="58"/>
              </a:cxn>
              <a:cxn ang="0">
                <a:pos x="21" y="50"/>
              </a:cxn>
              <a:cxn ang="0">
                <a:pos x="20" y="41"/>
              </a:cxn>
              <a:cxn ang="0">
                <a:pos x="19" y="31"/>
              </a:cxn>
              <a:cxn ang="0">
                <a:pos x="19" y="24"/>
              </a:cxn>
              <a:cxn ang="0">
                <a:pos x="19" y="21"/>
              </a:cxn>
              <a:cxn ang="0">
                <a:pos x="47" y="17"/>
              </a:cxn>
              <a:cxn ang="0">
                <a:pos x="82" y="28"/>
              </a:cxn>
              <a:cxn ang="0">
                <a:pos x="89" y="17"/>
              </a:cxn>
            </a:cxnLst>
            <a:rect l="0" t="0" r="r" b="b"/>
            <a:pathLst>
              <a:path w="89" h="79">
                <a:moveTo>
                  <a:pt x="89" y="17"/>
                </a:moveTo>
                <a:lnTo>
                  <a:pt x="88" y="16"/>
                </a:lnTo>
                <a:lnTo>
                  <a:pt x="86" y="13"/>
                </a:lnTo>
                <a:lnTo>
                  <a:pt x="82" y="11"/>
                </a:lnTo>
                <a:lnTo>
                  <a:pt x="78" y="8"/>
                </a:lnTo>
                <a:lnTo>
                  <a:pt x="73" y="5"/>
                </a:lnTo>
                <a:lnTo>
                  <a:pt x="68" y="2"/>
                </a:lnTo>
                <a:lnTo>
                  <a:pt x="62" y="1"/>
                </a:lnTo>
                <a:lnTo>
                  <a:pt x="57" y="0"/>
                </a:lnTo>
                <a:lnTo>
                  <a:pt x="52" y="0"/>
                </a:lnTo>
                <a:lnTo>
                  <a:pt x="45" y="1"/>
                </a:lnTo>
                <a:lnTo>
                  <a:pt x="36" y="1"/>
                </a:lnTo>
                <a:lnTo>
                  <a:pt x="29" y="2"/>
                </a:lnTo>
                <a:lnTo>
                  <a:pt x="22" y="3"/>
                </a:lnTo>
                <a:lnTo>
                  <a:pt x="15" y="3"/>
                </a:lnTo>
                <a:lnTo>
                  <a:pt x="11" y="4"/>
                </a:lnTo>
                <a:lnTo>
                  <a:pt x="10" y="4"/>
                </a:lnTo>
                <a:lnTo>
                  <a:pt x="8" y="8"/>
                </a:lnTo>
                <a:lnTo>
                  <a:pt x="5" y="20"/>
                </a:lnTo>
                <a:lnTo>
                  <a:pt x="2" y="32"/>
                </a:lnTo>
                <a:lnTo>
                  <a:pt x="0" y="42"/>
                </a:lnTo>
                <a:lnTo>
                  <a:pt x="3" y="50"/>
                </a:lnTo>
                <a:lnTo>
                  <a:pt x="11" y="61"/>
                </a:lnTo>
                <a:lnTo>
                  <a:pt x="20" y="71"/>
                </a:lnTo>
                <a:lnTo>
                  <a:pt x="23" y="75"/>
                </a:lnTo>
                <a:lnTo>
                  <a:pt x="33" y="79"/>
                </a:lnTo>
                <a:lnTo>
                  <a:pt x="45" y="75"/>
                </a:lnTo>
                <a:lnTo>
                  <a:pt x="41" y="73"/>
                </a:lnTo>
                <a:lnTo>
                  <a:pt x="33" y="67"/>
                </a:lnTo>
                <a:lnTo>
                  <a:pt x="25" y="58"/>
                </a:lnTo>
                <a:lnTo>
                  <a:pt x="21" y="50"/>
                </a:lnTo>
                <a:lnTo>
                  <a:pt x="20" y="41"/>
                </a:lnTo>
                <a:lnTo>
                  <a:pt x="19" y="31"/>
                </a:lnTo>
                <a:lnTo>
                  <a:pt x="19" y="24"/>
                </a:lnTo>
                <a:lnTo>
                  <a:pt x="19" y="21"/>
                </a:lnTo>
                <a:lnTo>
                  <a:pt x="47" y="17"/>
                </a:lnTo>
                <a:lnTo>
                  <a:pt x="82" y="28"/>
                </a:lnTo>
                <a:lnTo>
                  <a:pt x="8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8" name="Freeform 2434"/>
          <p:cNvSpPr>
            <a:spLocks/>
          </p:cNvSpPr>
          <p:nvPr/>
        </p:nvSpPr>
        <p:spPr bwMode="auto">
          <a:xfrm>
            <a:off x="7891449" y="3235308"/>
            <a:ext cx="25400" cy="19050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31" y="0"/>
              </a:cxn>
              <a:cxn ang="0">
                <a:pos x="0" y="39"/>
              </a:cxn>
              <a:cxn ang="0">
                <a:pos x="15" y="67"/>
              </a:cxn>
              <a:cxn ang="0">
                <a:pos x="25" y="39"/>
              </a:cxn>
              <a:cxn ang="0">
                <a:pos x="51" y="18"/>
              </a:cxn>
              <a:cxn ang="0">
                <a:pos x="72" y="20"/>
              </a:cxn>
              <a:cxn ang="0">
                <a:pos x="87" y="4"/>
              </a:cxn>
            </a:cxnLst>
            <a:rect l="0" t="0" r="r" b="b"/>
            <a:pathLst>
              <a:path w="87" h="67">
                <a:moveTo>
                  <a:pt x="87" y="4"/>
                </a:moveTo>
                <a:lnTo>
                  <a:pt x="31" y="0"/>
                </a:lnTo>
                <a:lnTo>
                  <a:pt x="0" y="39"/>
                </a:lnTo>
                <a:lnTo>
                  <a:pt x="15" y="67"/>
                </a:lnTo>
                <a:lnTo>
                  <a:pt x="25" y="39"/>
                </a:lnTo>
                <a:lnTo>
                  <a:pt x="51" y="18"/>
                </a:lnTo>
                <a:lnTo>
                  <a:pt x="72" y="20"/>
                </a:lnTo>
                <a:lnTo>
                  <a:pt x="8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9" name="Freeform 2435"/>
          <p:cNvSpPr>
            <a:spLocks/>
          </p:cNvSpPr>
          <p:nvPr/>
        </p:nvSpPr>
        <p:spPr bwMode="auto">
          <a:xfrm>
            <a:off x="8004162" y="3187683"/>
            <a:ext cx="61912" cy="69850"/>
          </a:xfrm>
          <a:custGeom>
            <a:avLst/>
            <a:gdLst/>
            <a:ahLst/>
            <a:cxnLst>
              <a:cxn ang="0">
                <a:pos x="211" y="237"/>
              </a:cxn>
              <a:cxn ang="0">
                <a:pos x="211" y="172"/>
              </a:cxn>
              <a:cxn ang="0">
                <a:pos x="209" y="169"/>
              </a:cxn>
              <a:cxn ang="0">
                <a:pos x="201" y="165"/>
              </a:cxn>
              <a:cxn ang="0">
                <a:pos x="192" y="158"/>
              </a:cxn>
              <a:cxn ang="0">
                <a:pos x="180" y="149"/>
              </a:cxn>
              <a:cxn ang="0">
                <a:pos x="167" y="138"/>
              </a:cxn>
              <a:cxn ang="0">
                <a:pos x="155" y="128"/>
              </a:cxn>
              <a:cxn ang="0">
                <a:pos x="145" y="118"/>
              </a:cxn>
              <a:cxn ang="0">
                <a:pos x="137" y="109"/>
              </a:cxn>
              <a:cxn ang="0">
                <a:pos x="128" y="100"/>
              </a:cxn>
              <a:cxn ang="0">
                <a:pos x="117" y="87"/>
              </a:cxn>
              <a:cxn ang="0">
                <a:pos x="103" y="73"/>
              </a:cxn>
              <a:cxn ang="0">
                <a:pos x="89" y="58"/>
              </a:cxn>
              <a:cxn ang="0">
                <a:pos x="75" y="44"/>
              </a:cxn>
              <a:cxn ang="0">
                <a:pos x="64" y="32"/>
              </a:cxn>
              <a:cxn ang="0">
                <a:pos x="56" y="25"/>
              </a:cxn>
              <a:cxn ang="0">
                <a:pos x="53" y="22"/>
              </a:cxn>
              <a:cxn ang="0">
                <a:pos x="0" y="0"/>
              </a:cxn>
              <a:cxn ang="0">
                <a:pos x="59" y="42"/>
              </a:cxn>
              <a:cxn ang="0">
                <a:pos x="60" y="43"/>
              </a:cxn>
              <a:cxn ang="0">
                <a:pos x="65" y="48"/>
              </a:cxn>
              <a:cxn ang="0">
                <a:pos x="70" y="54"/>
              </a:cxn>
              <a:cxn ang="0">
                <a:pos x="77" y="61"/>
              </a:cxn>
              <a:cxn ang="0">
                <a:pos x="85" y="70"/>
              </a:cxn>
              <a:cxn ang="0">
                <a:pos x="95" y="82"/>
              </a:cxn>
              <a:cxn ang="0">
                <a:pos x="104" y="93"/>
              </a:cxn>
              <a:cxn ang="0">
                <a:pos x="115" y="105"/>
              </a:cxn>
              <a:cxn ang="0">
                <a:pos x="126" y="117"/>
              </a:cxn>
              <a:cxn ang="0">
                <a:pos x="138" y="129"/>
              </a:cxn>
              <a:cxn ang="0">
                <a:pos x="149" y="140"/>
              </a:cxn>
              <a:cxn ang="0">
                <a:pos x="159" y="150"/>
              </a:cxn>
              <a:cxn ang="0">
                <a:pos x="170" y="158"/>
              </a:cxn>
              <a:cxn ang="0">
                <a:pos x="177" y="164"/>
              </a:cxn>
              <a:cxn ang="0">
                <a:pos x="183" y="170"/>
              </a:cxn>
              <a:cxn ang="0">
                <a:pos x="186" y="174"/>
              </a:cxn>
              <a:cxn ang="0">
                <a:pos x="188" y="181"/>
              </a:cxn>
              <a:cxn ang="0">
                <a:pos x="191" y="189"/>
              </a:cxn>
              <a:cxn ang="0">
                <a:pos x="193" y="198"/>
              </a:cxn>
              <a:cxn ang="0">
                <a:pos x="194" y="201"/>
              </a:cxn>
              <a:cxn ang="0">
                <a:pos x="192" y="225"/>
              </a:cxn>
              <a:cxn ang="0">
                <a:pos x="211" y="237"/>
              </a:cxn>
            </a:cxnLst>
            <a:rect l="0" t="0" r="r" b="b"/>
            <a:pathLst>
              <a:path w="211" h="237">
                <a:moveTo>
                  <a:pt x="211" y="237"/>
                </a:moveTo>
                <a:lnTo>
                  <a:pt x="211" y="172"/>
                </a:lnTo>
                <a:lnTo>
                  <a:pt x="209" y="169"/>
                </a:lnTo>
                <a:lnTo>
                  <a:pt x="201" y="165"/>
                </a:lnTo>
                <a:lnTo>
                  <a:pt x="192" y="158"/>
                </a:lnTo>
                <a:lnTo>
                  <a:pt x="180" y="149"/>
                </a:lnTo>
                <a:lnTo>
                  <a:pt x="167" y="138"/>
                </a:lnTo>
                <a:lnTo>
                  <a:pt x="155" y="128"/>
                </a:lnTo>
                <a:lnTo>
                  <a:pt x="145" y="118"/>
                </a:lnTo>
                <a:lnTo>
                  <a:pt x="137" y="109"/>
                </a:lnTo>
                <a:lnTo>
                  <a:pt x="128" y="100"/>
                </a:lnTo>
                <a:lnTo>
                  <a:pt x="117" y="87"/>
                </a:lnTo>
                <a:lnTo>
                  <a:pt x="103" y="73"/>
                </a:lnTo>
                <a:lnTo>
                  <a:pt x="89" y="58"/>
                </a:lnTo>
                <a:lnTo>
                  <a:pt x="75" y="44"/>
                </a:lnTo>
                <a:lnTo>
                  <a:pt x="64" y="32"/>
                </a:lnTo>
                <a:lnTo>
                  <a:pt x="56" y="25"/>
                </a:lnTo>
                <a:lnTo>
                  <a:pt x="53" y="22"/>
                </a:lnTo>
                <a:lnTo>
                  <a:pt x="0" y="0"/>
                </a:lnTo>
                <a:lnTo>
                  <a:pt x="59" y="42"/>
                </a:lnTo>
                <a:lnTo>
                  <a:pt x="60" y="43"/>
                </a:lnTo>
                <a:lnTo>
                  <a:pt x="65" y="48"/>
                </a:lnTo>
                <a:lnTo>
                  <a:pt x="70" y="54"/>
                </a:lnTo>
                <a:lnTo>
                  <a:pt x="77" y="61"/>
                </a:lnTo>
                <a:lnTo>
                  <a:pt x="85" y="70"/>
                </a:lnTo>
                <a:lnTo>
                  <a:pt x="95" y="82"/>
                </a:lnTo>
                <a:lnTo>
                  <a:pt x="104" y="93"/>
                </a:lnTo>
                <a:lnTo>
                  <a:pt x="115" y="105"/>
                </a:lnTo>
                <a:lnTo>
                  <a:pt x="126" y="117"/>
                </a:lnTo>
                <a:lnTo>
                  <a:pt x="138" y="129"/>
                </a:lnTo>
                <a:lnTo>
                  <a:pt x="149" y="140"/>
                </a:lnTo>
                <a:lnTo>
                  <a:pt x="159" y="150"/>
                </a:lnTo>
                <a:lnTo>
                  <a:pt x="170" y="158"/>
                </a:lnTo>
                <a:lnTo>
                  <a:pt x="177" y="164"/>
                </a:lnTo>
                <a:lnTo>
                  <a:pt x="183" y="170"/>
                </a:lnTo>
                <a:lnTo>
                  <a:pt x="186" y="174"/>
                </a:lnTo>
                <a:lnTo>
                  <a:pt x="188" y="181"/>
                </a:lnTo>
                <a:lnTo>
                  <a:pt x="191" y="189"/>
                </a:lnTo>
                <a:lnTo>
                  <a:pt x="193" y="198"/>
                </a:lnTo>
                <a:lnTo>
                  <a:pt x="194" y="201"/>
                </a:lnTo>
                <a:lnTo>
                  <a:pt x="192" y="225"/>
                </a:lnTo>
                <a:lnTo>
                  <a:pt x="211" y="2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0" name="Freeform 2436"/>
          <p:cNvSpPr>
            <a:spLocks/>
          </p:cNvSpPr>
          <p:nvPr/>
        </p:nvSpPr>
        <p:spPr bwMode="auto">
          <a:xfrm>
            <a:off x="7989874" y="3203558"/>
            <a:ext cx="158750" cy="209550"/>
          </a:xfrm>
          <a:custGeom>
            <a:avLst/>
            <a:gdLst/>
            <a:ahLst/>
            <a:cxnLst>
              <a:cxn ang="0">
                <a:pos x="300" y="211"/>
              </a:cxn>
              <a:cxn ang="0">
                <a:pos x="305" y="252"/>
              </a:cxn>
              <a:cxn ang="0">
                <a:pos x="383" y="328"/>
              </a:cxn>
              <a:cxn ang="0">
                <a:pos x="404" y="351"/>
              </a:cxn>
              <a:cxn ang="0">
                <a:pos x="432" y="386"/>
              </a:cxn>
              <a:cxn ang="0">
                <a:pos x="454" y="422"/>
              </a:cxn>
              <a:cxn ang="0">
                <a:pos x="462" y="461"/>
              </a:cxn>
              <a:cxn ang="0">
                <a:pos x="471" y="507"/>
              </a:cxn>
              <a:cxn ang="0">
                <a:pos x="469" y="546"/>
              </a:cxn>
              <a:cxn ang="0">
                <a:pos x="468" y="595"/>
              </a:cxn>
              <a:cxn ang="0">
                <a:pos x="486" y="667"/>
              </a:cxn>
              <a:cxn ang="0">
                <a:pos x="504" y="686"/>
              </a:cxn>
              <a:cxn ang="0">
                <a:pos x="520" y="701"/>
              </a:cxn>
              <a:cxn ang="0">
                <a:pos x="532" y="710"/>
              </a:cxn>
              <a:cxn ang="0">
                <a:pos x="537" y="713"/>
              </a:cxn>
              <a:cxn ang="0">
                <a:pos x="462" y="646"/>
              </a:cxn>
              <a:cxn ang="0">
                <a:pos x="458" y="553"/>
              </a:cxn>
              <a:cxn ang="0">
                <a:pos x="460" y="509"/>
              </a:cxn>
              <a:cxn ang="0">
                <a:pos x="458" y="485"/>
              </a:cxn>
              <a:cxn ang="0">
                <a:pos x="450" y="447"/>
              </a:cxn>
              <a:cxn ang="0">
                <a:pos x="445" y="427"/>
              </a:cxn>
              <a:cxn ang="0">
                <a:pos x="436" y="401"/>
              </a:cxn>
              <a:cxn ang="0">
                <a:pos x="425" y="387"/>
              </a:cxn>
              <a:cxn ang="0">
                <a:pos x="404" y="363"/>
              </a:cxn>
              <a:cxn ang="0">
                <a:pos x="376" y="334"/>
              </a:cxn>
              <a:cxn ang="0">
                <a:pos x="357" y="312"/>
              </a:cxn>
              <a:cxn ang="0">
                <a:pos x="300" y="260"/>
              </a:cxn>
              <a:cxn ang="0">
                <a:pos x="298" y="276"/>
              </a:cxn>
              <a:cxn ang="0">
                <a:pos x="327" y="306"/>
              </a:cxn>
              <a:cxn ang="0">
                <a:pos x="366" y="348"/>
              </a:cxn>
              <a:cxn ang="0">
                <a:pos x="396" y="381"/>
              </a:cxn>
              <a:cxn ang="0">
                <a:pos x="409" y="401"/>
              </a:cxn>
              <a:cxn ang="0">
                <a:pos x="426" y="436"/>
              </a:cxn>
              <a:cxn ang="0">
                <a:pos x="433" y="451"/>
              </a:cxn>
              <a:cxn ang="0">
                <a:pos x="441" y="492"/>
              </a:cxn>
              <a:cxn ang="0">
                <a:pos x="443" y="531"/>
              </a:cxn>
              <a:cxn ang="0">
                <a:pos x="445" y="573"/>
              </a:cxn>
              <a:cxn ang="0">
                <a:pos x="443" y="572"/>
              </a:cxn>
              <a:cxn ang="0">
                <a:pos x="435" y="530"/>
              </a:cxn>
              <a:cxn ang="0">
                <a:pos x="432" y="501"/>
              </a:cxn>
              <a:cxn ang="0">
                <a:pos x="424" y="458"/>
              </a:cxn>
              <a:cxn ang="0">
                <a:pos x="417" y="437"/>
              </a:cxn>
              <a:cxn ang="0">
                <a:pos x="403" y="415"/>
              </a:cxn>
              <a:cxn ang="0">
                <a:pos x="386" y="388"/>
              </a:cxn>
              <a:cxn ang="0">
                <a:pos x="372" y="368"/>
              </a:cxn>
              <a:cxn ang="0">
                <a:pos x="364" y="357"/>
              </a:cxn>
              <a:cxn ang="0">
                <a:pos x="343" y="335"/>
              </a:cxn>
              <a:cxn ang="0">
                <a:pos x="316" y="307"/>
              </a:cxn>
              <a:cxn ang="0">
                <a:pos x="297" y="287"/>
              </a:cxn>
              <a:cxn ang="0">
                <a:pos x="288" y="278"/>
              </a:cxn>
              <a:cxn ang="0">
                <a:pos x="0" y="28"/>
              </a:cxn>
              <a:cxn ang="0">
                <a:pos x="265" y="248"/>
              </a:cxn>
              <a:cxn ang="0">
                <a:pos x="273" y="225"/>
              </a:cxn>
              <a:cxn ang="0">
                <a:pos x="279" y="248"/>
              </a:cxn>
              <a:cxn ang="0">
                <a:pos x="290" y="225"/>
              </a:cxn>
              <a:cxn ang="0">
                <a:pos x="41" y="10"/>
              </a:cxn>
            </a:cxnLst>
            <a:rect l="0" t="0" r="r" b="b"/>
            <a:pathLst>
              <a:path w="537" h="713">
                <a:moveTo>
                  <a:pt x="43" y="0"/>
                </a:moveTo>
                <a:lnTo>
                  <a:pt x="300" y="211"/>
                </a:lnTo>
                <a:lnTo>
                  <a:pt x="320" y="237"/>
                </a:lnTo>
                <a:lnTo>
                  <a:pt x="305" y="252"/>
                </a:lnTo>
                <a:lnTo>
                  <a:pt x="380" y="325"/>
                </a:lnTo>
                <a:lnTo>
                  <a:pt x="383" y="328"/>
                </a:lnTo>
                <a:lnTo>
                  <a:pt x="391" y="337"/>
                </a:lnTo>
                <a:lnTo>
                  <a:pt x="404" y="351"/>
                </a:lnTo>
                <a:lnTo>
                  <a:pt x="417" y="368"/>
                </a:lnTo>
                <a:lnTo>
                  <a:pt x="432" y="386"/>
                </a:lnTo>
                <a:lnTo>
                  <a:pt x="444" y="404"/>
                </a:lnTo>
                <a:lnTo>
                  <a:pt x="454" y="422"/>
                </a:lnTo>
                <a:lnTo>
                  <a:pt x="458" y="435"/>
                </a:lnTo>
                <a:lnTo>
                  <a:pt x="462" y="461"/>
                </a:lnTo>
                <a:lnTo>
                  <a:pt x="467" y="487"/>
                </a:lnTo>
                <a:lnTo>
                  <a:pt x="471" y="507"/>
                </a:lnTo>
                <a:lnTo>
                  <a:pt x="473" y="515"/>
                </a:lnTo>
                <a:lnTo>
                  <a:pt x="469" y="546"/>
                </a:lnTo>
                <a:lnTo>
                  <a:pt x="468" y="560"/>
                </a:lnTo>
                <a:lnTo>
                  <a:pt x="468" y="595"/>
                </a:lnTo>
                <a:lnTo>
                  <a:pt x="473" y="635"/>
                </a:lnTo>
                <a:lnTo>
                  <a:pt x="486" y="667"/>
                </a:lnTo>
                <a:lnTo>
                  <a:pt x="494" y="677"/>
                </a:lnTo>
                <a:lnTo>
                  <a:pt x="504" y="686"/>
                </a:lnTo>
                <a:lnTo>
                  <a:pt x="512" y="695"/>
                </a:lnTo>
                <a:lnTo>
                  <a:pt x="520" y="701"/>
                </a:lnTo>
                <a:lnTo>
                  <a:pt x="527" y="706"/>
                </a:lnTo>
                <a:lnTo>
                  <a:pt x="532" y="710"/>
                </a:lnTo>
                <a:lnTo>
                  <a:pt x="536" y="712"/>
                </a:lnTo>
                <a:lnTo>
                  <a:pt x="537" y="713"/>
                </a:lnTo>
                <a:lnTo>
                  <a:pt x="503" y="693"/>
                </a:lnTo>
                <a:lnTo>
                  <a:pt x="462" y="646"/>
                </a:lnTo>
                <a:lnTo>
                  <a:pt x="458" y="562"/>
                </a:lnTo>
                <a:lnTo>
                  <a:pt x="458" y="553"/>
                </a:lnTo>
                <a:lnTo>
                  <a:pt x="459" y="532"/>
                </a:lnTo>
                <a:lnTo>
                  <a:pt x="460" y="509"/>
                </a:lnTo>
                <a:lnTo>
                  <a:pt x="460" y="497"/>
                </a:lnTo>
                <a:lnTo>
                  <a:pt x="458" y="485"/>
                </a:lnTo>
                <a:lnTo>
                  <a:pt x="455" y="465"/>
                </a:lnTo>
                <a:lnTo>
                  <a:pt x="450" y="447"/>
                </a:lnTo>
                <a:lnTo>
                  <a:pt x="447" y="435"/>
                </a:lnTo>
                <a:lnTo>
                  <a:pt x="445" y="427"/>
                </a:lnTo>
                <a:lnTo>
                  <a:pt x="441" y="413"/>
                </a:lnTo>
                <a:lnTo>
                  <a:pt x="436" y="401"/>
                </a:lnTo>
                <a:lnTo>
                  <a:pt x="431" y="393"/>
                </a:lnTo>
                <a:lnTo>
                  <a:pt x="425" y="387"/>
                </a:lnTo>
                <a:lnTo>
                  <a:pt x="416" y="377"/>
                </a:lnTo>
                <a:lnTo>
                  <a:pt x="404" y="363"/>
                </a:lnTo>
                <a:lnTo>
                  <a:pt x="390" y="349"/>
                </a:lnTo>
                <a:lnTo>
                  <a:pt x="376" y="334"/>
                </a:lnTo>
                <a:lnTo>
                  <a:pt x="365" y="322"/>
                </a:lnTo>
                <a:lnTo>
                  <a:pt x="357" y="312"/>
                </a:lnTo>
                <a:lnTo>
                  <a:pt x="354" y="309"/>
                </a:lnTo>
                <a:lnTo>
                  <a:pt x="300" y="260"/>
                </a:lnTo>
                <a:lnTo>
                  <a:pt x="294" y="272"/>
                </a:lnTo>
                <a:lnTo>
                  <a:pt x="298" y="276"/>
                </a:lnTo>
                <a:lnTo>
                  <a:pt x="311" y="288"/>
                </a:lnTo>
                <a:lnTo>
                  <a:pt x="327" y="306"/>
                </a:lnTo>
                <a:lnTo>
                  <a:pt x="347" y="327"/>
                </a:lnTo>
                <a:lnTo>
                  <a:pt x="366" y="348"/>
                </a:lnTo>
                <a:lnTo>
                  <a:pt x="384" y="367"/>
                </a:lnTo>
                <a:lnTo>
                  <a:pt x="396" y="381"/>
                </a:lnTo>
                <a:lnTo>
                  <a:pt x="403" y="388"/>
                </a:lnTo>
                <a:lnTo>
                  <a:pt x="409" y="401"/>
                </a:lnTo>
                <a:lnTo>
                  <a:pt x="418" y="419"/>
                </a:lnTo>
                <a:lnTo>
                  <a:pt x="426" y="436"/>
                </a:lnTo>
                <a:lnTo>
                  <a:pt x="431" y="444"/>
                </a:lnTo>
                <a:lnTo>
                  <a:pt x="433" y="451"/>
                </a:lnTo>
                <a:lnTo>
                  <a:pt x="437" y="470"/>
                </a:lnTo>
                <a:lnTo>
                  <a:pt x="441" y="492"/>
                </a:lnTo>
                <a:lnTo>
                  <a:pt x="443" y="511"/>
                </a:lnTo>
                <a:lnTo>
                  <a:pt x="443" y="531"/>
                </a:lnTo>
                <a:lnTo>
                  <a:pt x="444" y="554"/>
                </a:lnTo>
                <a:lnTo>
                  <a:pt x="445" y="573"/>
                </a:lnTo>
                <a:lnTo>
                  <a:pt x="445" y="580"/>
                </a:lnTo>
                <a:lnTo>
                  <a:pt x="443" y="572"/>
                </a:lnTo>
                <a:lnTo>
                  <a:pt x="439" y="552"/>
                </a:lnTo>
                <a:lnTo>
                  <a:pt x="435" y="530"/>
                </a:lnTo>
                <a:lnTo>
                  <a:pt x="433" y="515"/>
                </a:lnTo>
                <a:lnTo>
                  <a:pt x="432" y="501"/>
                </a:lnTo>
                <a:lnTo>
                  <a:pt x="429" y="479"/>
                </a:lnTo>
                <a:lnTo>
                  <a:pt x="424" y="458"/>
                </a:lnTo>
                <a:lnTo>
                  <a:pt x="420" y="444"/>
                </a:lnTo>
                <a:lnTo>
                  <a:pt x="417" y="437"/>
                </a:lnTo>
                <a:lnTo>
                  <a:pt x="411" y="428"/>
                </a:lnTo>
                <a:lnTo>
                  <a:pt x="403" y="415"/>
                </a:lnTo>
                <a:lnTo>
                  <a:pt x="394" y="402"/>
                </a:lnTo>
                <a:lnTo>
                  <a:pt x="386" y="388"/>
                </a:lnTo>
                <a:lnTo>
                  <a:pt x="379" y="377"/>
                </a:lnTo>
                <a:lnTo>
                  <a:pt x="372" y="368"/>
                </a:lnTo>
                <a:lnTo>
                  <a:pt x="369" y="362"/>
                </a:lnTo>
                <a:lnTo>
                  <a:pt x="364" y="357"/>
                </a:lnTo>
                <a:lnTo>
                  <a:pt x="356" y="348"/>
                </a:lnTo>
                <a:lnTo>
                  <a:pt x="343" y="335"/>
                </a:lnTo>
                <a:lnTo>
                  <a:pt x="330" y="321"/>
                </a:lnTo>
                <a:lnTo>
                  <a:pt x="316" y="307"/>
                </a:lnTo>
                <a:lnTo>
                  <a:pt x="306" y="296"/>
                </a:lnTo>
                <a:lnTo>
                  <a:pt x="297" y="287"/>
                </a:lnTo>
                <a:lnTo>
                  <a:pt x="294" y="284"/>
                </a:lnTo>
                <a:lnTo>
                  <a:pt x="288" y="278"/>
                </a:lnTo>
                <a:lnTo>
                  <a:pt x="267" y="278"/>
                </a:lnTo>
                <a:lnTo>
                  <a:pt x="0" y="28"/>
                </a:lnTo>
                <a:lnTo>
                  <a:pt x="16" y="18"/>
                </a:lnTo>
                <a:lnTo>
                  <a:pt x="265" y="248"/>
                </a:lnTo>
                <a:lnTo>
                  <a:pt x="267" y="233"/>
                </a:lnTo>
                <a:lnTo>
                  <a:pt x="273" y="225"/>
                </a:lnTo>
                <a:lnTo>
                  <a:pt x="273" y="248"/>
                </a:lnTo>
                <a:lnTo>
                  <a:pt x="279" y="248"/>
                </a:lnTo>
                <a:lnTo>
                  <a:pt x="294" y="237"/>
                </a:lnTo>
                <a:lnTo>
                  <a:pt x="290" y="225"/>
                </a:lnTo>
                <a:lnTo>
                  <a:pt x="271" y="207"/>
                </a:lnTo>
                <a:lnTo>
                  <a:pt x="41" y="1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1" name="Freeform 2437"/>
          <p:cNvSpPr>
            <a:spLocks/>
          </p:cNvSpPr>
          <p:nvPr/>
        </p:nvSpPr>
        <p:spPr bwMode="auto">
          <a:xfrm>
            <a:off x="7927962" y="3151171"/>
            <a:ext cx="38100" cy="36512"/>
          </a:xfrm>
          <a:custGeom>
            <a:avLst/>
            <a:gdLst/>
            <a:ahLst/>
            <a:cxnLst>
              <a:cxn ang="0">
                <a:pos x="129" y="82"/>
              </a:cxn>
              <a:cxn ang="0">
                <a:pos x="64" y="31"/>
              </a:cxn>
              <a:cxn ang="0">
                <a:pos x="47" y="21"/>
              </a:cxn>
              <a:cxn ang="0">
                <a:pos x="45" y="20"/>
              </a:cxn>
              <a:cxn ang="0">
                <a:pos x="40" y="16"/>
              </a:cxn>
              <a:cxn ang="0">
                <a:pos x="33" y="12"/>
              </a:cxn>
              <a:cxn ang="0">
                <a:pos x="24" y="7"/>
              </a:cxn>
              <a:cxn ang="0">
                <a:pos x="16" y="3"/>
              </a:cxn>
              <a:cxn ang="0">
                <a:pos x="9" y="1"/>
              </a:cxn>
              <a:cxn ang="0">
                <a:pos x="4" y="0"/>
              </a:cxn>
              <a:cxn ang="0">
                <a:pos x="0" y="2"/>
              </a:cxn>
              <a:cxn ang="0">
                <a:pos x="3" y="12"/>
              </a:cxn>
              <a:cxn ang="0">
                <a:pos x="11" y="26"/>
              </a:cxn>
              <a:cxn ang="0">
                <a:pos x="18" y="37"/>
              </a:cxn>
              <a:cxn ang="0">
                <a:pos x="22" y="43"/>
              </a:cxn>
              <a:cxn ang="0">
                <a:pos x="47" y="70"/>
              </a:cxn>
              <a:cxn ang="0">
                <a:pos x="92" y="123"/>
              </a:cxn>
              <a:cxn ang="0">
                <a:pos x="101" y="114"/>
              </a:cxn>
              <a:cxn ang="0">
                <a:pos x="78" y="84"/>
              </a:cxn>
              <a:cxn ang="0">
                <a:pos x="37" y="35"/>
              </a:cxn>
              <a:cxn ang="0">
                <a:pos x="54" y="40"/>
              </a:cxn>
              <a:cxn ang="0">
                <a:pos x="122" y="91"/>
              </a:cxn>
              <a:cxn ang="0">
                <a:pos x="129" y="82"/>
              </a:cxn>
            </a:cxnLst>
            <a:rect l="0" t="0" r="r" b="b"/>
            <a:pathLst>
              <a:path w="129" h="123">
                <a:moveTo>
                  <a:pt x="129" y="82"/>
                </a:moveTo>
                <a:lnTo>
                  <a:pt x="64" y="31"/>
                </a:lnTo>
                <a:lnTo>
                  <a:pt x="47" y="21"/>
                </a:lnTo>
                <a:lnTo>
                  <a:pt x="45" y="20"/>
                </a:lnTo>
                <a:lnTo>
                  <a:pt x="40" y="16"/>
                </a:lnTo>
                <a:lnTo>
                  <a:pt x="33" y="12"/>
                </a:lnTo>
                <a:lnTo>
                  <a:pt x="24" y="7"/>
                </a:lnTo>
                <a:lnTo>
                  <a:pt x="16" y="3"/>
                </a:lnTo>
                <a:lnTo>
                  <a:pt x="9" y="1"/>
                </a:lnTo>
                <a:lnTo>
                  <a:pt x="4" y="0"/>
                </a:lnTo>
                <a:lnTo>
                  <a:pt x="0" y="2"/>
                </a:lnTo>
                <a:lnTo>
                  <a:pt x="3" y="12"/>
                </a:lnTo>
                <a:lnTo>
                  <a:pt x="11" y="26"/>
                </a:lnTo>
                <a:lnTo>
                  <a:pt x="18" y="37"/>
                </a:lnTo>
                <a:lnTo>
                  <a:pt x="22" y="43"/>
                </a:lnTo>
                <a:lnTo>
                  <a:pt x="47" y="70"/>
                </a:lnTo>
                <a:lnTo>
                  <a:pt x="92" y="123"/>
                </a:lnTo>
                <a:lnTo>
                  <a:pt x="101" y="114"/>
                </a:lnTo>
                <a:lnTo>
                  <a:pt x="78" y="84"/>
                </a:lnTo>
                <a:lnTo>
                  <a:pt x="37" y="35"/>
                </a:lnTo>
                <a:lnTo>
                  <a:pt x="54" y="40"/>
                </a:lnTo>
                <a:lnTo>
                  <a:pt x="122" y="91"/>
                </a:lnTo>
                <a:lnTo>
                  <a:pt x="129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2" name="Freeform 2438"/>
          <p:cNvSpPr>
            <a:spLocks/>
          </p:cNvSpPr>
          <p:nvPr/>
        </p:nvSpPr>
        <p:spPr bwMode="auto">
          <a:xfrm>
            <a:off x="7731112" y="2990833"/>
            <a:ext cx="282575" cy="365125"/>
          </a:xfrm>
          <a:custGeom>
            <a:avLst/>
            <a:gdLst/>
            <a:ahLst/>
            <a:cxnLst>
              <a:cxn ang="0">
                <a:pos x="71" y="1226"/>
              </a:cxn>
              <a:cxn ang="0">
                <a:pos x="304" y="1232"/>
              </a:cxn>
              <a:cxn ang="0">
                <a:pos x="84" y="1207"/>
              </a:cxn>
              <a:cxn ang="0">
                <a:pos x="33" y="1115"/>
              </a:cxn>
              <a:cxn ang="0">
                <a:pos x="170" y="123"/>
              </a:cxn>
              <a:cxn ang="0">
                <a:pos x="191" y="72"/>
              </a:cxn>
              <a:cxn ang="0">
                <a:pos x="213" y="41"/>
              </a:cxn>
              <a:cxn ang="0">
                <a:pos x="250" y="24"/>
              </a:cxn>
              <a:cxn ang="0">
                <a:pos x="917" y="62"/>
              </a:cxn>
              <a:cxn ang="0">
                <a:pos x="963" y="71"/>
              </a:cxn>
              <a:cxn ang="0">
                <a:pos x="963" y="49"/>
              </a:cxn>
              <a:cxn ang="0">
                <a:pos x="951" y="48"/>
              </a:cxn>
              <a:cxn ang="0">
                <a:pos x="936" y="47"/>
              </a:cxn>
              <a:cxn ang="0">
                <a:pos x="920" y="46"/>
              </a:cxn>
              <a:cxn ang="0">
                <a:pos x="902" y="46"/>
              </a:cxn>
              <a:cxn ang="0">
                <a:pos x="883" y="45"/>
              </a:cxn>
              <a:cxn ang="0">
                <a:pos x="863" y="43"/>
              </a:cxn>
              <a:cxn ang="0">
                <a:pos x="843" y="42"/>
              </a:cxn>
              <a:cxn ang="0">
                <a:pos x="825" y="41"/>
              </a:cxn>
              <a:cxn ang="0">
                <a:pos x="806" y="40"/>
              </a:cxn>
              <a:cxn ang="0">
                <a:pos x="787" y="39"/>
              </a:cxn>
              <a:cxn ang="0">
                <a:pos x="770" y="38"/>
              </a:cxn>
              <a:cxn ang="0">
                <a:pos x="756" y="37"/>
              </a:cxn>
              <a:cxn ang="0">
                <a:pos x="743" y="36"/>
              </a:cxn>
              <a:cxn ang="0">
                <a:pos x="733" y="34"/>
              </a:cxn>
              <a:cxn ang="0">
                <a:pos x="725" y="33"/>
              </a:cxn>
              <a:cxn ang="0">
                <a:pos x="720" y="32"/>
              </a:cxn>
              <a:cxn ang="0">
                <a:pos x="712" y="31"/>
              </a:cxn>
              <a:cxn ang="0">
                <a:pos x="695" y="29"/>
              </a:cxn>
              <a:cxn ang="0">
                <a:pos x="671" y="27"/>
              </a:cxn>
              <a:cxn ang="0">
                <a:pos x="641" y="25"/>
              </a:cxn>
              <a:cxn ang="0">
                <a:pos x="606" y="22"/>
              </a:cxn>
              <a:cxn ang="0">
                <a:pos x="567" y="20"/>
              </a:cxn>
              <a:cxn ang="0">
                <a:pos x="527" y="17"/>
              </a:cxn>
              <a:cxn ang="0">
                <a:pos x="484" y="14"/>
              </a:cxn>
              <a:cxn ang="0">
                <a:pos x="442" y="12"/>
              </a:cxn>
              <a:cxn ang="0">
                <a:pos x="401" y="8"/>
              </a:cxn>
              <a:cxn ang="0">
                <a:pos x="364" y="6"/>
              </a:cxn>
              <a:cxn ang="0">
                <a:pos x="330" y="4"/>
              </a:cxn>
              <a:cxn ang="0">
                <a:pos x="302" y="2"/>
              </a:cxn>
              <a:cxn ang="0">
                <a:pos x="280" y="1"/>
              </a:cxn>
              <a:cxn ang="0">
                <a:pos x="267" y="0"/>
              </a:cxn>
              <a:cxn ang="0">
                <a:pos x="262" y="0"/>
              </a:cxn>
              <a:cxn ang="0">
                <a:pos x="205" y="11"/>
              </a:cxn>
              <a:cxn ang="0">
                <a:pos x="156" y="52"/>
              </a:cxn>
              <a:cxn ang="0">
                <a:pos x="26" y="917"/>
              </a:cxn>
              <a:cxn ang="0">
                <a:pos x="11" y="1023"/>
              </a:cxn>
              <a:cxn ang="0">
                <a:pos x="0" y="1118"/>
              </a:cxn>
              <a:cxn ang="0">
                <a:pos x="41" y="1195"/>
              </a:cxn>
              <a:cxn ang="0">
                <a:pos x="71" y="1226"/>
              </a:cxn>
            </a:cxnLst>
            <a:rect l="0" t="0" r="r" b="b"/>
            <a:pathLst>
              <a:path w="963" h="1232">
                <a:moveTo>
                  <a:pt x="71" y="1226"/>
                </a:moveTo>
                <a:lnTo>
                  <a:pt x="304" y="1232"/>
                </a:lnTo>
                <a:lnTo>
                  <a:pt x="84" y="1207"/>
                </a:lnTo>
                <a:lnTo>
                  <a:pt x="33" y="1115"/>
                </a:lnTo>
                <a:lnTo>
                  <a:pt x="170" y="123"/>
                </a:lnTo>
                <a:lnTo>
                  <a:pt x="191" y="72"/>
                </a:lnTo>
                <a:lnTo>
                  <a:pt x="213" y="41"/>
                </a:lnTo>
                <a:lnTo>
                  <a:pt x="250" y="24"/>
                </a:lnTo>
                <a:lnTo>
                  <a:pt x="917" y="62"/>
                </a:lnTo>
                <a:lnTo>
                  <a:pt x="963" y="71"/>
                </a:lnTo>
                <a:lnTo>
                  <a:pt x="963" y="49"/>
                </a:lnTo>
                <a:lnTo>
                  <a:pt x="951" y="48"/>
                </a:lnTo>
                <a:lnTo>
                  <a:pt x="936" y="47"/>
                </a:lnTo>
                <a:lnTo>
                  <a:pt x="920" y="46"/>
                </a:lnTo>
                <a:lnTo>
                  <a:pt x="902" y="46"/>
                </a:lnTo>
                <a:lnTo>
                  <a:pt x="883" y="45"/>
                </a:lnTo>
                <a:lnTo>
                  <a:pt x="863" y="43"/>
                </a:lnTo>
                <a:lnTo>
                  <a:pt x="843" y="42"/>
                </a:lnTo>
                <a:lnTo>
                  <a:pt x="825" y="41"/>
                </a:lnTo>
                <a:lnTo>
                  <a:pt x="806" y="40"/>
                </a:lnTo>
                <a:lnTo>
                  <a:pt x="787" y="39"/>
                </a:lnTo>
                <a:lnTo>
                  <a:pt x="770" y="38"/>
                </a:lnTo>
                <a:lnTo>
                  <a:pt x="756" y="37"/>
                </a:lnTo>
                <a:lnTo>
                  <a:pt x="743" y="36"/>
                </a:lnTo>
                <a:lnTo>
                  <a:pt x="733" y="34"/>
                </a:lnTo>
                <a:lnTo>
                  <a:pt x="725" y="33"/>
                </a:lnTo>
                <a:lnTo>
                  <a:pt x="720" y="32"/>
                </a:lnTo>
                <a:lnTo>
                  <a:pt x="712" y="31"/>
                </a:lnTo>
                <a:lnTo>
                  <a:pt x="695" y="29"/>
                </a:lnTo>
                <a:lnTo>
                  <a:pt x="671" y="27"/>
                </a:lnTo>
                <a:lnTo>
                  <a:pt x="641" y="25"/>
                </a:lnTo>
                <a:lnTo>
                  <a:pt x="606" y="22"/>
                </a:lnTo>
                <a:lnTo>
                  <a:pt x="567" y="20"/>
                </a:lnTo>
                <a:lnTo>
                  <a:pt x="527" y="17"/>
                </a:lnTo>
                <a:lnTo>
                  <a:pt x="484" y="14"/>
                </a:lnTo>
                <a:lnTo>
                  <a:pt x="442" y="12"/>
                </a:lnTo>
                <a:lnTo>
                  <a:pt x="401" y="8"/>
                </a:lnTo>
                <a:lnTo>
                  <a:pt x="364" y="6"/>
                </a:lnTo>
                <a:lnTo>
                  <a:pt x="330" y="4"/>
                </a:lnTo>
                <a:lnTo>
                  <a:pt x="302" y="2"/>
                </a:lnTo>
                <a:lnTo>
                  <a:pt x="280" y="1"/>
                </a:lnTo>
                <a:lnTo>
                  <a:pt x="267" y="0"/>
                </a:lnTo>
                <a:lnTo>
                  <a:pt x="262" y="0"/>
                </a:lnTo>
                <a:lnTo>
                  <a:pt x="205" y="11"/>
                </a:lnTo>
                <a:lnTo>
                  <a:pt x="156" y="52"/>
                </a:lnTo>
                <a:lnTo>
                  <a:pt x="26" y="917"/>
                </a:lnTo>
                <a:lnTo>
                  <a:pt x="11" y="1023"/>
                </a:lnTo>
                <a:lnTo>
                  <a:pt x="0" y="1118"/>
                </a:lnTo>
                <a:lnTo>
                  <a:pt x="41" y="1195"/>
                </a:lnTo>
                <a:lnTo>
                  <a:pt x="71" y="12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3" name="Freeform 2439"/>
          <p:cNvSpPr>
            <a:spLocks/>
          </p:cNvSpPr>
          <p:nvPr/>
        </p:nvSpPr>
        <p:spPr bwMode="auto">
          <a:xfrm>
            <a:off x="7896212" y="3390883"/>
            <a:ext cx="112712" cy="36513"/>
          </a:xfrm>
          <a:custGeom>
            <a:avLst/>
            <a:gdLst/>
            <a:ahLst/>
            <a:cxnLst>
              <a:cxn ang="0">
                <a:pos x="327" y="95"/>
              </a:cxn>
              <a:cxn ang="0">
                <a:pos x="364" y="51"/>
              </a:cxn>
              <a:cxn ang="0">
                <a:pos x="368" y="0"/>
              </a:cxn>
              <a:cxn ang="0">
                <a:pos x="317" y="65"/>
              </a:cxn>
              <a:cxn ang="0">
                <a:pos x="20" y="48"/>
              </a:cxn>
              <a:cxn ang="0">
                <a:pos x="0" y="100"/>
              </a:cxn>
              <a:cxn ang="0">
                <a:pos x="26" y="102"/>
              </a:cxn>
              <a:cxn ang="0">
                <a:pos x="49" y="106"/>
              </a:cxn>
              <a:cxn ang="0">
                <a:pos x="71" y="108"/>
              </a:cxn>
              <a:cxn ang="0">
                <a:pos x="89" y="109"/>
              </a:cxn>
              <a:cxn ang="0">
                <a:pos x="103" y="110"/>
              </a:cxn>
              <a:cxn ang="0">
                <a:pos x="115" y="111"/>
              </a:cxn>
              <a:cxn ang="0">
                <a:pos x="122" y="112"/>
              </a:cxn>
              <a:cxn ang="0">
                <a:pos x="126" y="112"/>
              </a:cxn>
              <a:cxn ang="0">
                <a:pos x="131" y="112"/>
              </a:cxn>
              <a:cxn ang="0">
                <a:pos x="140" y="112"/>
              </a:cxn>
              <a:cxn ang="0">
                <a:pos x="151" y="113"/>
              </a:cxn>
              <a:cxn ang="0">
                <a:pos x="165" y="113"/>
              </a:cxn>
              <a:cxn ang="0">
                <a:pos x="181" y="114"/>
              </a:cxn>
              <a:cxn ang="0">
                <a:pos x="198" y="115"/>
              </a:cxn>
              <a:cxn ang="0">
                <a:pos x="216" y="115"/>
              </a:cxn>
              <a:cxn ang="0">
                <a:pos x="235" y="116"/>
              </a:cxn>
              <a:cxn ang="0">
                <a:pos x="252" y="117"/>
              </a:cxn>
              <a:cxn ang="0">
                <a:pos x="270" y="117"/>
              </a:cxn>
              <a:cxn ang="0">
                <a:pos x="287" y="118"/>
              </a:cxn>
              <a:cxn ang="0">
                <a:pos x="301" y="119"/>
              </a:cxn>
              <a:cxn ang="0">
                <a:pos x="313" y="119"/>
              </a:cxn>
              <a:cxn ang="0">
                <a:pos x="322" y="120"/>
              </a:cxn>
              <a:cxn ang="0">
                <a:pos x="328" y="120"/>
              </a:cxn>
              <a:cxn ang="0">
                <a:pos x="330" y="120"/>
              </a:cxn>
              <a:cxn ang="0">
                <a:pos x="382" y="77"/>
              </a:cxn>
              <a:cxn ang="0">
                <a:pos x="327" y="95"/>
              </a:cxn>
            </a:cxnLst>
            <a:rect l="0" t="0" r="r" b="b"/>
            <a:pathLst>
              <a:path w="382" h="120">
                <a:moveTo>
                  <a:pt x="327" y="95"/>
                </a:moveTo>
                <a:lnTo>
                  <a:pt x="364" y="51"/>
                </a:lnTo>
                <a:lnTo>
                  <a:pt x="368" y="0"/>
                </a:lnTo>
                <a:lnTo>
                  <a:pt x="317" y="65"/>
                </a:lnTo>
                <a:lnTo>
                  <a:pt x="20" y="48"/>
                </a:lnTo>
                <a:lnTo>
                  <a:pt x="0" y="100"/>
                </a:lnTo>
                <a:lnTo>
                  <a:pt x="26" y="102"/>
                </a:lnTo>
                <a:lnTo>
                  <a:pt x="49" y="106"/>
                </a:lnTo>
                <a:lnTo>
                  <a:pt x="71" y="108"/>
                </a:lnTo>
                <a:lnTo>
                  <a:pt x="89" y="109"/>
                </a:lnTo>
                <a:lnTo>
                  <a:pt x="103" y="110"/>
                </a:lnTo>
                <a:lnTo>
                  <a:pt x="115" y="111"/>
                </a:lnTo>
                <a:lnTo>
                  <a:pt x="122" y="112"/>
                </a:lnTo>
                <a:lnTo>
                  <a:pt x="126" y="112"/>
                </a:lnTo>
                <a:lnTo>
                  <a:pt x="131" y="112"/>
                </a:lnTo>
                <a:lnTo>
                  <a:pt x="140" y="112"/>
                </a:lnTo>
                <a:lnTo>
                  <a:pt x="151" y="113"/>
                </a:lnTo>
                <a:lnTo>
                  <a:pt x="165" y="113"/>
                </a:lnTo>
                <a:lnTo>
                  <a:pt x="181" y="114"/>
                </a:lnTo>
                <a:lnTo>
                  <a:pt x="198" y="115"/>
                </a:lnTo>
                <a:lnTo>
                  <a:pt x="216" y="115"/>
                </a:lnTo>
                <a:lnTo>
                  <a:pt x="235" y="116"/>
                </a:lnTo>
                <a:lnTo>
                  <a:pt x="252" y="117"/>
                </a:lnTo>
                <a:lnTo>
                  <a:pt x="270" y="117"/>
                </a:lnTo>
                <a:lnTo>
                  <a:pt x="287" y="118"/>
                </a:lnTo>
                <a:lnTo>
                  <a:pt x="301" y="119"/>
                </a:lnTo>
                <a:lnTo>
                  <a:pt x="313" y="119"/>
                </a:lnTo>
                <a:lnTo>
                  <a:pt x="322" y="120"/>
                </a:lnTo>
                <a:lnTo>
                  <a:pt x="328" y="120"/>
                </a:lnTo>
                <a:lnTo>
                  <a:pt x="330" y="120"/>
                </a:lnTo>
                <a:lnTo>
                  <a:pt x="382" y="77"/>
                </a:lnTo>
                <a:lnTo>
                  <a:pt x="3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4" name="Freeform 2440"/>
          <p:cNvSpPr>
            <a:spLocks/>
          </p:cNvSpPr>
          <p:nvPr/>
        </p:nvSpPr>
        <p:spPr bwMode="auto">
          <a:xfrm>
            <a:off x="8005749" y="3303571"/>
            <a:ext cx="42863" cy="114300"/>
          </a:xfrm>
          <a:custGeom>
            <a:avLst/>
            <a:gdLst/>
            <a:ahLst/>
            <a:cxnLst>
              <a:cxn ang="0">
                <a:pos x="125" y="46"/>
              </a:cxn>
              <a:cxn ang="0">
                <a:pos x="103" y="140"/>
              </a:cxn>
              <a:cxn ang="0">
                <a:pos x="89" y="148"/>
              </a:cxn>
              <a:cxn ang="0">
                <a:pos x="83" y="195"/>
              </a:cxn>
              <a:cxn ang="0">
                <a:pos x="66" y="289"/>
              </a:cxn>
              <a:cxn ang="0">
                <a:pos x="0" y="387"/>
              </a:cxn>
              <a:cxn ang="0">
                <a:pos x="44" y="367"/>
              </a:cxn>
              <a:cxn ang="0">
                <a:pos x="110" y="265"/>
              </a:cxn>
              <a:cxn ang="0">
                <a:pos x="145" y="0"/>
              </a:cxn>
              <a:cxn ang="0">
                <a:pos x="125" y="46"/>
              </a:cxn>
            </a:cxnLst>
            <a:rect l="0" t="0" r="r" b="b"/>
            <a:pathLst>
              <a:path w="145" h="387">
                <a:moveTo>
                  <a:pt x="125" y="46"/>
                </a:moveTo>
                <a:lnTo>
                  <a:pt x="103" y="140"/>
                </a:lnTo>
                <a:lnTo>
                  <a:pt x="89" y="148"/>
                </a:lnTo>
                <a:lnTo>
                  <a:pt x="83" y="195"/>
                </a:lnTo>
                <a:lnTo>
                  <a:pt x="66" y="289"/>
                </a:lnTo>
                <a:lnTo>
                  <a:pt x="0" y="387"/>
                </a:lnTo>
                <a:lnTo>
                  <a:pt x="44" y="367"/>
                </a:lnTo>
                <a:lnTo>
                  <a:pt x="110" y="265"/>
                </a:lnTo>
                <a:lnTo>
                  <a:pt x="145" y="0"/>
                </a:lnTo>
                <a:lnTo>
                  <a:pt x="12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5" name="Freeform 2441"/>
          <p:cNvSpPr>
            <a:spLocks/>
          </p:cNvSpPr>
          <p:nvPr/>
        </p:nvSpPr>
        <p:spPr bwMode="auto">
          <a:xfrm>
            <a:off x="7681899" y="3225783"/>
            <a:ext cx="93663" cy="184150"/>
          </a:xfrm>
          <a:custGeom>
            <a:avLst/>
            <a:gdLst/>
            <a:ahLst/>
            <a:cxnLst>
              <a:cxn ang="0">
                <a:pos x="68" y="547"/>
              </a:cxn>
              <a:cxn ang="0">
                <a:pos x="43" y="465"/>
              </a:cxn>
              <a:cxn ang="0">
                <a:pos x="107" y="0"/>
              </a:cxn>
              <a:cxn ang="0">
                <a:pos x="76" y="35"/>
              </a:cxn>
              <a:cxn ang="0">
                <a:pos x="50" y="184"/>
              </a:cxn>
              <a:cxn ang="0">
                <a:pos x="17" y="343"/>
              </a:cxn>
              <a:cxn ang="0">
                <a:pos x="6" y="421"/>
              </a:cxn>
              <a:cxn ang="0">
                <a:pos x="0" y="470"/>
              </a:cxn>
              <a:cxn ang="0">
                <a:pos x="51" y="565"/>
              </a:cxn>
              <a:cxn ang="0">
                <a:pos x="89" y="606"/>
              </a:cxn>
              <a:cxn ang="0">
                <a:pos x="90" y="606"/>
              </a:cxn>
              <a:cxn ang="0">
                <a:pos x="93" y="606"/>
              </a:cxn>
              <a:cxn ang="0">
                <a:pos x="97" y="607"/>
              </a:cxn>
              <a:cxn ang="0">
                <a:pos x="104" y="607"/>
              </a:cxn>
              <a:cxn ang="0">
                <a:pos x="113" y="608"/>
              </a:cxn>
              <a:cxn ang="0">
                <a:pos x="122" y="609"/>
              </a:cxn>
              <a:cxn ang="0">
                <a:pos x="134" y="610"/>
              </a:cxn>
              <a:cxn ang="0">
                <a:pos x="147" y="611"/>
              </a:cxn>
              <a:cxn ang="0">
                <a:pos x="161" y="613"/>
              </a:cxn>
              <a:cxn ang="0">
                <a:pos x="176" y="614"/>
              </a:cxn>
              <a:cxn ang="0">
                <a:pos x="193" y="615"/>
              </a:cxn>
              <a:cxn ang="0">
                <a:pos x="211" y="618"/>
              </a:cxn>
              <a:cxn ang="0">
                <a:pos x="230" y="620"/>
              </a:cxn>
              <a:cxn ang="0">
                <a:pos x="249" y="621"/>
              </a:cxn>
              <a:cxn ang="0">
                <a:pos x="270" y="623"/>
              </a:cxn>
              <a:cxn ang="0">
                <a:pos x="291" y="625"/>
              </a:cxn>
              <a:cxn ang="0">
                <a:pos x="322" y="587"/>
              </a:cxn>
              <a:cxn ang="0">
                <a:pos x="141" y="577"/>
              </a:cxn>
              <a:cxn ang="0">
                <a:pos x="68" y="547"/>
              </a:cxn>
            </a:cxnLst>
            <a:rect l="0" t="0" r="r" b="b"/>
            <a:pathLst>
              <a:path w="322" h="625">
                <a:moveTo>
                  <a:pt x="68" y="547"/>
                </a:moveTo>
                <a:lnTo>
                  <a:pt x="43" y="465"/>
                </a:lnTo>
                <a:lnTo>
                  <a:pt x="107" y="0"/>
                </a:lnTo>
                <a:lnTo>
                  <a:pt x="76" y="35"/>
                </a:lnTo>
                <a:lnTo>
                  <a:pt x="50" y="184"/>
                </a:lnTo>
                <a:lnTo>
                  <a:pt x="17" y="343"/>
                </a:lnTo>
                <a:lnTo>
                  <a:pt x="6" y="421"/>
                </a:lnTo>
                <a:lnTo>
                  <a:pt x="0" y="470"/>
                </a:lnTo>
                <a:lnTo>
                  <a:pt x="51" y="565"/>
                </a:lnTo>
                <a:lnTo>
                  <a:pt x="89" y="606"/>
                </a:lnTo>
                <a:lnTo>
                  <a:pt x="90" y="606"/>
                </a:lnTo>
                <a:lnTo>
                  <a:pt x="93" y="606"/>
                </a:lnTo>
                <a:lnTo>
                  <a:pt x="97" y="607"/>
                </a:lnTo>
                <a:lnTo>
                  <a:pt x="104" y="607"/>
                </a:lnTo>
                <a:lnTo>
                  <a:pt x="113" y="608"/>
                </a:lnTo>
                <a:lnTo>
                  <a:pt x="122" y="609"/>
                </a:lnTo>
                <a:lnTo>
                  <a:pt x="134" y="610"/>
                </a:lnTo>
                <a:lnTo>
                  <a:pt x="147" y="611"/>
                </a:lnTo>
                <a:lnTo>
                  <a:pt x="161" y="613"/>
                </a:lnTo>
                <a:lnTo>
                  <a:pt x="176" y="614"/>
                </a:lnTo>
                <a:lnTo>
                  <a:pt x="193" y="615"/>
                </a:lnTo>
                <a:lnTo>
                  <a:pt x="211" y="618"/>
                </a:lnTo>
                <a:lnTo>
                  <a:pt x="230" y="620"/>
                </a:lnTo>
                <a:lnTo>
                  <a:pt x="249" y="621"/>
                </a:lnTo>
                <a:lnTo>
                  <a:pt x="270" y="623"/>
                </a:lnTo>
                <a:lnTo>
                  <a:pt x="291" y="625"/>
                </a:lnTo>
                <a:lnTo>
                  <a:pt x="322" y="587"/>
                </a:lnTo>
                <a:lnTo>
                  <a:pt x="141" y="577"/>
                </a:lnTo>
                <a:lnTo>
                  <a:pt x="68" y="5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6" name="Freeform 2442"/>
          <p:cNvSpPr>
            <a:spLocks/>
          </p:cNvSpPr>
          <p:nvPr/>
        </p:nvSpPr>
        <p:spPr bwMode="auto">
          <a:xfrm>
            <a:off x="7708887" y="2951146"/>
            <a:ext cx="381000" cy="280987"/>
          </a:xfrm>
          <a:custGeom>
            <a:avLst/>
            <a:gdLst/>
            <a:ahLst/>
            <a:cxnLst>
              <a:cxn ang="0">
                <a:pos x="1280" y="122"/>
              </a:cxn>
              <a:cxn ang="0">
                <a:pos x="1243" y="106"/>
              </a:cxn>
              <a:cxn ang="0">
                <a:pos x="1192" y="85"/>
              </a:cxn>
              <a:cxn ang="0">
                <a:pos x="1150" y="68"/>
              </a:cxn>
              <a:cxn ang="0">
                <a:pos x="1135" y="63"/>
              </a:cxn>
              <a:cxn ang="0">
                <a:pos x="1107" y="61"/>
              </a:cxn>
              <a:cxn ang="0">
                <a:pos x="1062" y="58"/>
              </a:cxn>
              <a:cxn ang="0">
                <a:pos x="1007" y="55"/>
              </a:cxn>
              <a:cxn ang="0">
                <a:pos x="949" y="52"/>
              </a:cxn>
              <a:cxn ang="0">
                <a:pos x="892" y="49"/>
              </a:cxn>
              <a:cxn ang="0">
                <a:pos x="847" y="45"/>
              </a:cxn>
              <a:cxn ang="0">
                <a:pos x="815" y="42"/>
              </a:cxn>
              <a:cxn ang="0">
                <a:pos x="798" y="38"/>
              </a:cxn>
              <a:cxn ang="0">
                <a:pos x="746" y="34"/>
              </a:cxn>
              <a:cxn ang="0">
                <a:pos x="665" y="28"/>
              </a:cxn>
              <a:cxn ang="0">
                <a:pos x="566" y="20"/>
              </a:cxn>
              <a:cxn ang="0">
                <a:pos x="462" y="14"/>
              </a:cxn>
              <a:cxn ang="0">
                <a:pos x="365" y="8"/>
              </a:cxn>
              <a:cxn ang="0">
                <a:pos x="288" y="3"/>
              </a:cxn>
              <a:cxn ang="0">
                <a:pos x="243" y="0"/>
              </a:cxn>
              <a:cxn ang="0">
                <a:pos x="165" y="13"/>
              </a:cxn>
              <a:cxn ang="0">
                <a:pos x="0" y="747"/>
              </a:cxn>
              <a:cxn ang="0">
                <a:pos x="40" y="738"/>
              </a:cxn>
              <a:cxn ang="0">
                <a:pos x="145" y="90"/>
              </a:cxn>
              <a:cxn ang="0">
                <a:pos x="222" y="30"/>
              </a:cxn>
              <a:cxn ang="0">
                <a:pos x="1120" y="90"/>
              </a:cxn>
              <a:cxn ang="0">
                <a:pos x="1126" y="95"/>
              </a:cxn>
              <a:cxn ang="0">
                <a:pos x="1141" y="106"/>
              </a:cxn>
              <a:cxn ang="0">
                <a:pos x="1157" y="120"/>
              </a:cxn>
              <a:cxn ang="0">
                <a:pos x="1171" y="132"/>
              </a:cxn>
              <a:cxn ang="0">
                <a:pos x="1189" y="165"/>
              </a:cxn>
              <a:cxn ang="0">
                <a:pos x="1196" y="188"/>
              </a:cxn>
              <a:cxn ang="0">
                <a:pos x="1108" y="881"/>
              </a:cxn>
              <a:cxn ang="0">
                <a:pos x="1153" y="699"/>
              </a:cxn>
              <a:cxn ang="0">
                <a:pos x="1209" y="119"/>
              </a:cxn>
              <a:cxn ang="0">
                <a:pos x="1255" y="183"/>
              </a:cxn>
              <a:cxn ang="0">
                <a:pos x="1158" y="923"/>
              </a:cxn>
              <a:cxn ang="0">
                <a:pos x="1283" y="277"/>
              </a:cxn>
              <a:cxn ang="0">
                <a:pos x="1285" y="124"/>
              </a:cxn>
            </a:cxnLst>
            <a:rect l="0" t="0" r="r" b="b"/>
            <a:pathLst>
              <a:path w="1292" h="950">
                <a:moveTo>
                  <a:pt x="1285" y="124"/>
                </a:moveTo>
                <a:lnTo>
                  <a:pt x="1280" y="122"/>
                </a:lnTo>
                <a:lnTo>
                  <a:pt x="1265" y="115"/>
                </a:lnTo>
                <a:lnTo>
                  <a:pt x="1243" y="106"/>
                </a:lnTo>
                <a:lnTo>
                  <a:pt x="1218" y="95"/>
                </a:lnTo>
                <a:lnTo>
                  <a:pt x="1192" y="85"/>
                </a:lnTo>
                <a:lnTo>
                  <a:pt x="1169" y="76"/>
                </a:lnTo>
                <a:lnTo>
                  <a:pt x="1150" y="68"/>
                </a:lnTo>
                <a:lnTo>
                  <a:pt x="1141" y="64"/>
                </a:lnTo>
                <a:lnTo>
                  <a:pt x="1135" y="63"/>
                </a:lnTo>
                <a:lnTo>
                  <a:pt x="1124" y="62"/>
                </a:lnTo>
                <a:lnTo>
                  <a:pt x="1107" y="61"/>
                </a:lnTo>
                <a:lnTo>
                  <a:pt x="1086" y="59"/>
                </a:lnTo>
                <a:lnTo>
                  <a:pt x="1062" y="58"/>
                </a:lnTo>
                <a:lnTo>
                  <a:pt x="1036" y="57"/>
                </a:lnTo>
                <a:lnTo>
                  <a:pt x="1007" y="55"/>
                </a:lnTo>
                <a:lnTo>
                  <a:pt x="978" y="54"/>
                </a:lnTo>
                <a:lnTo>
                  <a:pt x="949" y="52"/>
                </a:lnTo>
                <a:lnTo>
                  <a:pt x="920" y="50"/>
                </a:lnTo>
                <a:lnTo>
                  <a:pt x="892" y="49"/>
                </a:lnTo>
                <a:lnTo>
                  <a:pt x="867" y="47"/>
                </a:lnTo>
                <a:lnTo>
                  <a:pt x="847" y="45"/>
                </a:lnTo>
                <a:lnTo>
                  <a:pt x="829" y="43"/>
                </a:lnTo>
                <a:lnTo>
                  <a:pt x="815" y="42"/>
                </a:lnTo>
                <a:lnTo>
                  <a:pt x="808" y="40"/>
                </a:lnTo>
                <a:lnTo>
                  <a:pt x="798" y="38"/>
                </a:lnTo>
                <a:lnTo>
                  <a:pt x="777" y="36"/>
                </a:lnTo>
                <a:lnTo>
                  <a:pt x="746" y="34"/>
                </a:lnTo>
                <a:lnTo>
                  <a:pt x="709" y="31"/>
                </a:lnTo>
                <a:lnTo>
                  <a:pt x="665" y="28"/>
                </a:lnTo>
                <a:lnTo>
                  <a:pt x="617" y="25"/>
                </a:lnTo>
                <a:lnTo>
                  <a:pt x="566" y="20"/>
                </a:lnTo>
                <a:lnTo>
                  <a:pt x="514" y="17"/>
                </a:lnTo>
                <a:lnTo>
                  <a:pt x="462" y="14"/>
                </a:lnTo>
                <a:lnTo>
                  <a:pt x="412" y="10"/>
                </a:lnTo>
                <a:lnTo>
                  <a:pt x="365" y="8"/>
                </a:lnTo>
                <a:lnTo>
                  <a:pt x="323" y="5"/>
                </a:lnTo>
                <a:lnTo>
                  <a:pt x="288" y="3"/>
                </a:lnTo>
                <a:lnTo>
                  <a:pt x="261" y="1"/>
                </a:lnTo>
                <a:lnTo>
                  <a:pt x="243" y="0"/>
                </a:lnTo>
                <a:lnTo>
                  <a:pt x="237" y="0"/>
                </a:lnTo>
                <a:lnTo>
                  <a:pt x="165" y="13"/>
                </a:lnTo>
                <a:lnTo>
                  <a:pt x="103" y="65"/>
                </a:lnTo>
                <a:lnTo>
                  <a:pt x="0" y="747"/>
                </a:lnTo>
                <a:lnTo>
                  <a:pt x="34" y="736"/>
                </a:lnTo>
                <a:lnTo>
                  <a:pt x="40" y="738"/>
                </a:lnTo>
                <a:lnTo>
                  <a:pt x="120" y="154"/>
                </a:lnTo>
                <a:lnTo>
                  <a:pt x="145" y="90"/>
                </a:lnTo>
                <a:lnTo>
                  <a:pt x="175" y="52"/>
                </a:lnTo>
                <a:lnTo>
                  <a:pt x="222" y="30"/>
                </a:lnTo>
                <a:lnTo>
                  <a:pt x="1055" y="77"/>
                </a:lnTo>
                <a:lnTo>
                  <a:pt x="1120" y="90"/>
                </a:lnTo>
                <a:lnTo>
                  <a:pt x="1122" y="91"/>
                </a:lnTo>
                <a:lnTo>
                  <a:pt x="1126" y="95"/>
                </a:lnTo>
                <a:lnTo>
                  <a:pt x="1132" y="100"/>
                </a:lnTo>
                <a:lnTo>
                  <a:pt x="1141" y="106"/>
                </a:lnTo>
                <a:lnTo>
                  <a:pt x="1149" y="113"/>
                </a:lnTo>
                <a:lnTo>
                  <a:pt x="1157" y="120"/>
                </a:lnTo>
                <a:lnTo>
                  <a:pt x="1165" y="127"/>
                </a:lnTo>
                <a:lnTo>
                  <a:pt x="1171" y="132"/>
                </a:lnTo>
                <a:lnTo>
                  <a:pt x="1180" y="147"/>
                </a:lnTo>
                <a:lnTo>
                  <a:pt x="1189" y="165"/>
                </a:lnTo>
                <a:lnTo>
                  <a:pt x="1194" y="181"/>
                </a:lnTo>
                <a:lnTo>
                  <a:pt x="1196" y="188"/>
                </a:lnTo>
                <a:lnTo>
                  <a:pt x="1141" y="613"/>
                </a:lnTo>
                <a:lnTo>
                  <a:pt x="1108" y="881"/>
                </a:lnTo>
                <a:lnTo>
                  <a:pt x="1124" y="893"/>
                </a:lnTo>
                <a:lnTo>
                  <a:pt x="1153" y="699"/>
                </a:lnTo>
                <a:lnTo>
                  <a:pt x="1222" y="217"/>
                </a:lnTo>
                <a:lnTo>
                  <a:pt x="1209" y="119"/>
                </a:lnTo>
                <a:lnTo>
                  <a:pt x="1243" y="141"/>
                </a:lnTo>
                <a:lnTo>
                  <a:pt x="1255" y="183"/>
                </a:lnTo>
                <a:lnTo>
                  <a:pt x="1243" y="303"/>
                </a:lnTo>
                <a:lnTo>
                  <a:pt x="1158" y="923"/>
                </a:lnTo>
                <a:lnTo>
                  <a:pt x="1191" y="950"/>
                </a:lnTo>
                <a:lnTo>
                  <a:pt x="1283" y="277"/>
                </a:lnTo>
                <a:lnTo>
                  <a:pt x="1292" y="213"/>
                </a:lnTo>
                <a:lnTo>
                  <a:pt x="128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7" name="Freeform 2443"/>
          <p:cNvSpPr>
            <a:spLocks/>
          </p:cNvSpPr>
          <p:nvPr/>
        </p:nvSpPr>
        <p:spPr bwMode="auto">
          <a:xfrm>
            <a:off x="7966062" y="3181333"/>
            <a:ext cx="22225" cy="14288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4" y="22"/>
              </a:cxn>
              <a:cxn ang="0">
                <a:pos x="39" y="23"/>
              </a:cxn>
              <a:cxn ang="0">
                <a:pos x="47" y="25"/>
              </a:cxn>
              <a:cxn ang="0">
                <a:pos x="54" y="30"/>
              </a:cxn>
              <a:cxn ang="0">
                <a:pos x="61" y="37"/>
              </a:cxn>
              <a:cxn ang="0">
                <a:pos x="69" y="43"/>
              </a:cxn>
              <a:cxn ang="0">
                <a:pos x="73" y="48"/>
              </a:cxn>
              <a:cxn ang="0">
                <a:pos x="75" y="50"/>
              </a:cxn>
              <a:cxn ang="0">
                <a:pos x="68" y="29"/>
              </a:cxn>
              <a:cxn ang="0">
                <a:pos x="25" y="6"/>
              </a:cxn>
              <a:cxn ang="0">
                <a:pos x="0" y="0"/>
              </a:cxn>
              <a:cxn ang="0">
                <a:pos x="32" y="22"/>
              </a:cxn>
            </a:cxnLst>
            <a:rect l="0" t="0" r="r" b="b"/>
            <a:pathLst>
              <a:path w="75" h="50">
                <a:moveTo>
                  <a:pt x="32" y="22"/>
                </a:moveTo>
                <a:lnTo>
                  <a:pt x="34" y="22"/>
                </a:lnTo>
                <a:lnTo>
                  <a:pt x="39" y="23"/>
                </a:lnTo>
                <a:lnTo>
                  <a:pt x="47" y="25"/>
                </a:lnTo>
                <a:lnTo>
                  <a:pt x="54" y="30"/>
                </a:lnTo>
                <a:lnTo>
                  <a:pt x="61" y="37"/>
                </a:lnTo>
                <a:lnTo>
                  <a:pt x="69" y="43"/>
                </a:lnTo>
                <a:lnTo>
                  <a:pt x="73" y="48"/>
                </a:lnTo>
                <a:lnTo>
                  <a:pt x="75" y="50"/>
                </a:lnTo>
                <a:lnTo>
                  <a:pt x="68" y="29"/>
                </a:lnTo>
                <a:lnTo>
                  <a:pt x="25" y="6"/>
                </a:lnTo>
                <a:lnTo>
                  <a:pt x="0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8" name="Freeform 2444"/>
          <p:cNvSpPr>
            <a:spLocks/>
          </p:cNvSpPr>
          <p:nvPr/>
        </p:nvSpPr>
        <p:spPr bwMode="auto">
          <a:xfrm>
            <a:off x="7699362" y="3182921"/>
            <a:ext cx="25400" cy="158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" y="37"/>
              </a:cxn>
              <a:cxn ang="0">
                <a:pos x="4" y="39"/>
              </a:cxn>
              <a:cxn ang="0">
                <a:pos x="8" y="40"/>
              </a:cxn>
              <a:cxn ang="0">
                <a:pos x="13" y="42"/>
              </a:cxn>
              <a:cxn ang="0">
                <a:pos x="20" y="45"/>
              </a:cxn>
              <a:cxn ang="0">
                <a:pos x="25" y="47"/>
              </a:cxn>
              <a:cxn ang="0">
                <a:pos x="29" y="49"/>
              </a:cxn>
              <a:cxn ang="0">
                <a:pos x="32" y="50"/>
              </a:cxn>
              <a:cxn ang="0">
                <a:pos x="35" y="53"/>
              </a:cxn>
              <a:cxn ang="0">
                <a:pos x="38" y="55"/>
              </a:cxn>
              <a:cxn ang="0">
                <a:pos x="42" y="56"/>
              </a:cxn>
              <a:cxn ang="0">
                <a:pos x="47" y="54"/>
              </a:cxn>
              <a:cxn ang="0">
                <a:pos x="51" y="51"/>
              </a:cxn>
              <a:cxn ang="0">
                <a:pos x="56" y="46"/>
              </a:cxn>
              <a:cxn ang="0">
                <a:pos x="62" y="39"/>
              </a:cxn>
              <a:cxn ang="0">
                <a:pos x="69" y="30"/>
              </a:cxn>
              <a:cxn ang="0">
                <a:pos x="75" y="23"/>
              </a:cxn>
              <a:cxn ang="0">
                <a:pos x="80" y="16"/>
              </a:cxn>
              <a:cxn ang="0">
                <a:pos x="83" y="12"/>
              </a:cxn>
              <a:cxn ang="0">
                <a:pos x="84" y="9"/>
              </a:cxn>
              <a:cxn ang="0">
                <a:pos x="77" y="0"/>
              </a:cxn>
              <a:cxn ang="0">
                <a:pos x="77" y="9"/>
              </a:cxn>
              <a:cxn ang="0">
                <a:pos x="51" y="41"/>
              </a:cxn>
              <a:cxn ang="0">
                <a:pos x="43" y="48"/>
              </a:cxn>
              <a:cxn ang="0">
                <a:pos x="31" y="43"/>
              </a:cxn>
              <a:cxn ang="0">
                <a:pos x="0" y="37"/>
              </a:cxn>
            </a:cxnLst>
            <a:rect l="0" t="0" r="r" b="b"/>
            <a:pathLst>
              <a:path w="84" h="56">
                <a:moveTo>
                  <a:pt x="0" y="37"/>
                </a:moveTo>
                <a:lnTo>
                  <a:pt x="1" y="37"/>
                </a:lnTo>
                <a:lnTo>
                  <a:pt x="4" y="39"/>
                </a:lnTo>
                <a:lnTo>
                  <a:pt x="8" y="40"/>
                </a:lnTo>
                <a:lnTo>
                  <a:pt x="13" y="42"/>
                </a:lnTo>
                <a:lnTo>
                  <a:pt x="20" y="45"/>
                </a:lnTo>
                <a:lnTo>
                  <a:pt x="25" y="47"/>
                </a:lnTo>
                <a:lnTo>
                  <a:pt x="29" y="49"/>
                </a:lnTo>
                <a:lnTo>
                  <a:pt x="32" y="50"/>
                </a:lnTo>
                <a:lnTo>
                  <a:pt x="35" y="53"/>
                </a:lnTo>
                <a:lnTo>
                  <a:pt x="38" y="55"/>
                </a:lnTo>
                <a:lnTo>
                  <a:pt x="42" y="56"/>
                </a:lnTo>
                <a:lnTo>
                  <a:pt x="47" y="54"/>
                </a:lnTo>
                <a:lnTo>
                  <a:pt x="51" y="51"/>
                </a:lnTo>
                <a:lnTo>
                  <a:pt x="56" y="46"/>
                </a:lnTo>
                <a:lnTo>
                  <a:pt x="62" y="39"/>
                </a:lnTo>
                <a:lnTo>
                  <a:pt x="69" y="30"/>
                </a:lnTo>
                <a:lnTo>
                  <a:pt x="75" y="23"/>
                </a:lnTo>
                <a:lnTo>
                  <a:pt x="80" y="16"/>
                </a:lnTo>
                <a:lnTo>
                  <a:pt x="83" y="12"/>
                </a:lnTo>
                <a:lnTo>
                  <a:pt x="84" y="9"/>
                </a:lnTo>
                <a:lnTo>
                  <a:pt x="77" y="0"/>
                </a:lnTo>
                <a:lnTo>
                  <a:pt x="77" y="9"/>
                </a:lnTo>
                <a:lnTo>
                  <a:pt x="51" y="41"/>
                </a:lnTo>
                <a:lnTo>
                  <a:pt x="43" y="48"/>
                </a:lnTo>
                <a:lnTo>
                  <a:pt x="31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2" name="Freeform 2418"/>
          <p:cNvSpPr>
            <a:spLocks/>
          </p:cNvSpPr>
          <p:nvPr/>
        </p:nvSpPr>
        <p:spPr bwMode="auto">
          <a:xfrm>
            <a:off x="7735874" y="2995596"/>
            <a:ext cx="284163" cy="360362"/>
          </a:xfrm>
          <a:custGeom>
            <a:avLst/>
            <a:gdLst/>
            <a:ahLst/>
            <a:cxnLst>
              <a:cxn ang="0">
                <a:pos x="899" y="612"/>
              </a:cxn>
              <a:cxn ang="0">
                <a:pos x="965" y="144"/>
              </a:cxn>
              <a:cxn ang="0">
                <a:pos x="953" y="93"/>
              </a:cxn>
              <a:cxn ang="0">
                <a:pos x="926" y="51"/>
              </a:cxn>
              <a:cxn ang="0">
                <a:pos x="867" y="34"/>
              </a:cxn>
              <a:cxn ang="0">
                <a:pos x="203" y="0"/>
              </a:cxn>
              <a:cxn ang="0">
                <a:pos x="165" y="38"/>
              </a:cxn>
              <a:cxn ang="0">
                <a:pos x="153" y="68"/>
              </a:cxn>
              <a:cxn ang="0">
                <a:pos x="0" y="1105"/>
              </a:cxn>
              <a:cxn ang="0">
                <a:pos x="42" y="1174"/>
              </a:cxn>
              <a:cxn ang="0">
                <a:pos x="85" y="1203"/>
              </a:cxn>
              <a:cxn ang="0">
                <a:pos x="288" y="1219"/>
              </a:cxn>
              <a:cxn ang="0">
                <a:pos x="335" y="1160"/>
              </a:cxn>
              <a:cxn ang="0">
                <a:pos x="395" y="1070"/>
              </a:cxn>
              <a:cxn ang="0">
                <a:pos x="480" y="913"/>
              </a:cxn>
              <a:cxn ang="0">
                <a:pos x="542" y="878"/>
              </a:cxn>
              <a:cxn ang="0">
                <a:pos x="544" y="833"/>
              </a:cxn>
              <a:cxn ang="0">
                <a:pos x="591" y="807"/>
              </a:cxn>
              <a:cxn ang="0">
                <a:pos x="614" y="815"/>
              </a:cxn>
              <a:cxn ang="0">
                <a:pos x="610" y="753"/>
              </a:cxn>
              <a:cxn ang="0">
                <a:pos x="620" y="744"/>
              </a:cxn>
              <a:cxn ang="0">
                <a:pos x="667" y="744"/>
              </a:cxn>
              <a:cxn ang="0">
                <a:pos x="685" y="714"/>
              </a:cxn>
              <a:cxn ang="0">
                <a:pos x="712" y="698"/>
              </a:cxn>
              <a:cxn ang="0">
                <a:pos x="712" y="698"/>
              </a:cxn>
              <a:cxn ang="0">
                <a:pos x="748" y="653"/>
              </a:cxn>
              <a:cxn ang="0">
                <a:pos x="667" y="544"/>
              </a:cxn>
              <a:cxn ang="0">
                <a:pos x="778" y="621"/>
              </a:cxn>
              <a:cxn ang="0">
                <a:pos x="833" y="583"/>
              </a:cxn>
              <a:cxn ang="0">
                <a:pos x="875" y="600"/>
              </a:cxn>
              <a:cxn ang="0">
                <a:pos x="899" y="612"/>
              </a:cxn>
            </a:cxnLst>
            <a:rect l="0" t="0" r="r" b="b"/>
            <a:pathLst>
              <a:path w="965" h="1219">
                <a:moveTo>
                  <a:pt x="899" y="612"/>
                </a:moveTo>
                <a:lnTo>
                  <a:pt x="965" y="144"/>
                </a:lnTo>
                <a:lnTo>
                  <a:pt x="953" y="93"/>
                </a:lnTo>
                <a:lnTo>
                  <a:pt x="926" y="51"/>
                </a:lnTo>
                <a:lnTo>
                  <a:pt x="867" y="34"/>
                </a:lnTo>
                <a:lnTo>
                  <a:pt x="203" y="0"/>
                </a:lnTo>
                <a:lnTo>
                  <a:pt x="165" y="38"/>
                </a:lnTo>
                <a:lnTo>
                  <a:pt x="153" y="68"/>
                </a:lnTo>
                <a:lnTo>
                  <a:pt x="0" y="1105"/>
                </a:lnTo>
                <a:lnTo>
                  <a:pt x="42" y="1174"/>
                </a:lnTo>
                <a:lnTo>
                  <a:pt x="85" y="1203"/>
                </a:lnTo>
                <a:lnTo>
                  <a:pt x="288" y="1219"/>
                </a:lnTo>
                <a:lnTo>
                  <a:pt x="335" y="1160"/>
                </a:lnTo>
                <a:lnTo>
                  <a:pt x="395" y="1070"/>
                </a:lnTo>
                <a:lnTo>
                  <a:pt x="480" y="913"/>
                </a:lnTo>
                <a:lnTo>
                  <a:pt x="542" y="878"/>
                </a:lnTo>
                <a:lnTo>
                  <a:pt x="544" y="833"/>
                </a:lnTo>
                <a:lnTo>
                  <a:pt x="591" y="807"/>
                </a:lnTo>
                <a:lnTo>
                  <a:pt x="614" y="815"/>
                </a:lnTo>
                <a:lnTo>
                  <a:pt x="610" y="753"/>
                </a:lnTo>
                <a:lnTo>
                  <a:pt x="620" y="744"/>
                </a:lnTo>
                <a:lnTo>
                  <a:pt x="667" y="744"/>
                </a:lnTo>
                <a:lnTo>
                  <a:pt x="685" y="714"/>
                </a:lnTo>
                <a:lnTo>
                  <a:pt x="712" y="698"/>
                </a:lnTo>
                <a:lnTo>
                  <a:pt x="712" y="698"/>
                </a:lnTo>
                <a:lnTo>
                  <a:pt x="748" y="653"/>
                </a:lnTo>
                <a:lnTo>
                  <a:pt x="667" y="544"/>
                </a:lnTo>
                <a:lnTo>
                  <a:pt x="778" y="621"/>
                </a:lnTo>
                <a:lnTo>
                  <a:pt x="833" y="583"/>
                </a:lnTo>
                <a:lnTo>
                  <a:pt x="875" y="600"/>
                </a:lnTo>
                <a:lnTo>
                  <a:pt x="899" y="612"/>
                </a:lnTo>
                <a:close/>
              </a:path>
            </a:pathLst>
          </a:custGeom>
          <a:solidFill>
            <a:srgbClr val="9BF2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671" name="Picture 2447" descr="j00935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4974" y="3568683"/>
            <a:ext cx="647700" cy="590550"/>
          </a:xfrm>
          <a:prstGeom prst="rect">
            <a:avLst/>
          </a:prstGeom>
          <a:noFill/>
        </p:spPr>
      </p:pic>
      <p:pic>
        <p:nvPicPr>
          <p:cNvPr id="54672" name="Picture 2448" descr="j0223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42237" y="4008421"/>
            <a:ext cx="238125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3.3"/>
</p:tagLst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FF9933"/>
      </a:accent2>
      <a:accent3>
        <a:srgbClr val="FFFFFF"/>
      </a:accent3>
      <a:accent4>
        <a:srgbClr val="000000"/>
      </a:accent4>
      <a:accent5>
        <a:srgbClr val="F3F3F3"/>
      </a:accent5>
      <a:accent6>
        <a:srgbClr val="E78A2D"/>
      </a:accent6>
      <a:hlink>
        <a:srgbClr val="003366"/>
      </a:hlink>
      <a:folHlink>
        <a:srgbClr val="00336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DDEFF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BECF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FF9933"/>
      </a:accent2>
      <a:accent3>
        <a:srgbClr val="FFFFFF"/>
      </a:accent3>
      <a:accent4>
        <a:srgbClr val="000000"/>
      </a:accent4>
      <a:accent5>
        <a:srgbClr val="F3F3F3"/>
      </a:accent5>
      <a:accent6>
        <a:srgbClr val="E78A2D"/>
      </a:accent6>
      <a:hlink>
        <a:srgbClr val="003366"/>
      </a:hlink>
      <a:folHlink>
        <a:srgbClr val="003366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DDEFF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BECF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K01-Einfuehrung</Template>
  <TotalTime>0</TotalTime>
  <Words>2357</Words>
  <Application>Microsoft Office PowerPoint</Application>
  <PresentationFormat>Ekran Gösterisi (4:3)</PresentationFormat>
  <Paragraphs>628</Paragraphs>
  <Slides>39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2" baseType="lpstr">
      <vt:lpstr>Default Design</vt:lpstr>
      <vt:lpstr>Benutzerdefiniertes Design</vt:lpstr>
      <vt:lpstr>Clip</vt:lpstr>
      <vt:lpstr>CSE 475 Wireless and Mobile Networks Spring 2011-2012</vt:lpstr>
      <vt:lpstr>Exams and Grading</vt:lpstr>
      <vt:lpstr>Why Mobile Communications?</vt:lpstr>
      <vt:lpstr>Overview of the lecture (tentative)</vt:lpstr>
      <vt:lpstr>Mobile Communications Chapter 1: Introduction</vt:lpstr>
      <vt:lpstr>Computers for the next decades?</vt:lpstr>
      <vt:lpstr>Wireless communication and mobility</vt:lpstr>
      <vt:lpstr>Applications I</vt:lpstr>
      <vt:lpstr>Typical application: road traffic</vt:lpstr>
      <vt:lpstr>Mobile and wireless services – Always Best Connected</vt:lpstr>
      <vt:lpstr>Applications II</vt:lpstr>
      <vt:lpstr>Location dependent services</vt:lpstr>
      <vt:lpstr>Modern mobile phones</vt:lpstr>
      <vt:lpstr>Wireless enabled devices</vt:lpstr>
      <vt:lpstr>Satellite Communications</vt:lpstr>
      <vt:lpstr>Wireless “Last Mile”: WiMax</vt:lpstr>
      <vt:lpstr>Wireless sensors</vt:lpstr>
      <vt:lpstr>Radio-frequency Identification (RFID)</vt:lpstr>
      <vt:lpstr>Medical Implants</vt:lpstr>
      <vt:lpstr>Vehicular communications</vt:lpstr>
      <vt:lpstr>Software Defined Radio</vt:lpstr>
      <vt:lpstr>Mobile devices</vt:lpstr>
      <vt:lpstr>Effects of device portability</vt:lpstr>
      <vt:lpstr>Wireless networks in comparison to fixed networks</vt:lpstr>
      <vt:lpstr>Early history of wireless communication </vt:lpstr>
      <vt:lpstr>History of wireless communication I</vt:lpstr>
      <vt:lpstr>History of wireless communication II</vt:lpstr>
      <vt:lpstr>  Wireless systems: development over the last 25 years</vt:lpstr>
      <vt:lpstr>Worldwide wireless subscribers (old prediction 1998)</vt:lpstr>
      <vt:lpstr>Mobile phones per 100 people 1999</vt:lpstr>
      <vt:lpstr>Worldwide cellular subscriber growth</vt:lpstr>
      <vt:lpstr>Cellular subscribers per region (September 2009)</vt:lpstr>
      <vt:lpstr>Cellular subscribers in % per technology</vt:lpstr>
      <vt:lpstr>Mobile statistics snapshots (09/2002 / 12/2004 / 04/2006 / Q4/2007</vt:lpstr>
      <vt:lpstr>Areas of research in mobile communication</vt:lpstr>
      <vt:lpstr>Simple reference model used here</vt:lpstr>
      <vt:lpstr>Influence of mobile communication to the layer model</vt:lpstr>
      <vt:lpstr>Overview of the main chapters</vt:lpstr>
      <vt:lpstr>Overlay Networks - the global goal</vt:lpstr>
    </vt:vector>
  </TitlesOfParts>
  <Company>FU Berlin, Germany</Company>
  <LinksUpToDate>false</LinksUpToDate>
  <SharedDoc>false</SharedDoc>
  <HyperlinkBase>www.jochenschiller.de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Communications</dc:title>
  <dc:subject>Chapter 1 - Introduction</dc:subject>
  <dc:creator>Jochen H. Schiller</dc:creator>
  <cp:keywords>mobile communication, introduction, overview</cp:keywords>
  <cp:lastModifiedBy>korcak</cp:lastModifiedBy>
  <cp:revision>122</cp:revision>
  <cp:lastPrinted>1999-03-21T16:18:22Z</cp:lastPrinted>
  <dcterms:created xsi:type="dcterms:W3CDTF">1997-11-03T15:44:45Z</dcterms:created>
  <dcterms:modified xsi:type="dcterms:W3CDTF">2012-02-20T10:56:49Z</dcterms:modified>
  <cp:category>lecture</cp:category>
</cp:coreProperties>
</file>