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Lst>
  <p:notesMasterIdLst>
    <p:notesMasterId r:id="rId98"/>
  </p:notesMasterIdLst>
  <p:handoutMasterIdLst>
    <p:handoutMasterId r:id="rId99"/>
  </p:handoutMasterIdLst>
  <p:sldIdLst>
    <p:sldId id="274" r:id="rId3"/>
    <p:sldId id="344" r:id="rId4"/>
    <p:sldId id="358" r:id="rId5"/>
    <p:sldId id="389" r:id="rId6"/>
    <p:sldId id="368" r:id="rId7"/>
    <p:sldId id="288" r:id="rId8"/>
    <p:sldId id="277" r:id="rId9"/>
    <p:sldId id="305" r:id="rId10"/>
    <p:sldId id="297" r:id="rId11"/>
    <p:sldId id="299" r:id="rId12"/>
    <p:sldId id="300" r:id="rId13"/>
    <p:sldId id="302" r:id="rId14"/>
    <p:sldId id="301" r:id="rId15"/>
    <p:sldId id="278" r:id="rId16"/>
    <p:sldId id="376" r:id="rId17"/>
    <p:sldId id="377" r:id="rId18"/>
    <p:sldId id="378" r:id="rId19"/>
    <p:sldId id="379" r:id="rId20"/>
    <p:sldId id="308" r:id="rId21"/>
    <p:sldId id="320" r:id="rId22"/>
    <p:sldId id="291" r:id="rId23"/>
    <p:sldId id="292" r:id="rId24"/>
    <p:sldId id="293" r:id="rId25"/>
    <p:sldId id="279" r:id="rId26"/>
    <p:sldId id="289" r:id="rId27"/>
    <p:sldId id="382" r:id="rId28"/>
    <p:sldId id="345" r:id="rId29"/>
    <p:sldId id="284" r:id="rId30"/>
    <p:sldId id="283" r:id="rId31"/>
    <p:sldId id="280" r:id="rId32"/>
    <p:sldId id="286" r:id="rId33"/>
    <p:sldId id="281" r:id="rId34"/>
    <p:sldId id="294" r:id="rId35"/>
    <p:sldId id="321" r:id="rId36"/>
    <p:sldId id="406" r:id="rId37"/>
    <p:sldId id="323" r:id="rId38"/>
    <p:sldId id="324" r:id="rId39"/>
    <p:sldId id="326" r:id="rId40"/>
    <p:sldId id="327" r:id="rId41"/>
    <p:sldId id="328" r:id="rId42"/>
    <p:sldId id="325" r:id="rId43"/>
    <p:sldId id="338" r:id="rId44"/>
    <p:sldId id="339" r:id="rId45"/>
    <p:sldId id="340" r:id="rId46"/>
    <p:sldId id="319" r:id="rId47"/>
    <p:sldId id="341" r:id="rId48"/>
    <p:sldId id="342" r:id="rId49"/>
    <p:sldId id="365" r:id="rId50"/>
    <p:sldId id="366" r:id="rId51"/>
    <p:sldId id="329" r:id="rId52"/>
    <p:sldId id="330" r:id="rId53"/>
    <p:sldId id="316" r:id="rId54"/>
    <p:sldId id="343" r:id="rId55"/>
    <p:sldId id="359" r:id="rId56"/>
    <p:sldId id="346" r:id="rId57"/>
    <p:sldId id="390" r:id="rId58"/>
    <p:sldId id="347" r:id="rId59"/>
    <p:sldId id="332" r:id="rId60"/>
    <p:sldId id="348" r:id="rId61"/>
    <p:sldId id="349" r:id="rId62"/>
    <p:sldId id="362" r:id="rId63"/>
    <p:sldId id="363" r:id="rId64"/>
    <p:sldId id="333" r:id="rId65"/>
    <p:sldId id="367" r:id="rId66"/>
    <p:sldId id="334" r:id="rId67"/>
    <p:sldId id="350" r:id="rId68"/>
    <p:sldId id="351" r:id="rId69"/>
    <p:sldId id="354" r:id="rId70"/>
    <p:sldId id="353" r:id="rId71"/>
    <p:sldId id="352" r:id="rId72"/>
    <p:sldId id="361" r:id="rId73"/>
    <p:sldId id="356" r:id="rId74"/>
    <p:sldId id="355" r:id="rId75"/>
    <p:sldId id="364" r:id="rId76"/>
    <p:sldId id="370" r:id="rId77"/>
    <p:sldId id="371" r:id="rId78"/>
    <p:sldId id="357" r:id="rId79"/>
    <p:sldId id="372" r:id="rId80"/>
    <p:sldId id="380" r:id="rId81"/>
    <p:sldId id="373" r:id="rId82"/>
    <p:sldId id="374" r:id="rId83"/>
    <p:sldId id="375" r:id="rId84"/>
    <p:sldId id="381" r:id="rId85"/>
    <p:sldId id="401" r:id="rId86"/>
    <p:sldId id="407" r:id="rId87"/>
    <p:sldId id="393" r:id="rId88"/>
    <p:sldId id="408" r:id="rId89"/>
    <p:sldId id="392" r:id="rId90"/>
    <p:sldId id="394" r:id="rId91"/>
    <p:sldId id="402" r:id="rId92"/>
    <p:sldId id="403" r:id="rId93"/>
    <p:sldId id="405" r:id="rId94"/>
    <p:sldId id="404" r:id="rId95"/>
    <p:sldId id="395" r:id="rId96"/>
    <p:sldId id="400" r:id="rId97"/>
  </p:sldIdLst>
  <p:sldSz cx="9144000" cy="6858000" type="screen4x3"/>
  <p:notesSz cx="6794500" cy="9906000"/>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CCFF"/>
    <a:srgbClr val="C0C0C0"/>
    <a:srgbClr val="66FF99"/>
    <a:srgbClr val="E3054F"/>
    <a:srgbClr val="E8004D"/>
    <a:srgbClr val="F4EE00"/>
    <a:srgbClr val="FF00FF"/>
    <a:srgbClr val="01FFBC"/>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562" autoAdjust="0"/>
    <p:restoredTop sz="99823" autoAdjust="0"/>
  </p:normalViewPr>
  <p:slideViewPr>
    <p:cSldViewPr>
      <p:cViewPr>
        <p:scale>
          <a:sx n="66" d="100"/>
          <a:sy n="66" d="100"/>
        </p:scale>
        <p:origin x="-918" y="-252"/>
      </p:cViewPr>
      <p:guideLst>
        <p:guide orient="horz" pos="16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34"/>
    </p:cViewPr>
  </p:sorterViewPr>
  <p:notesViewPr>
    <p:cSldViewPr>
      <p:cViewPr varScale="1">
        <p:scale>
          <a:sx n="79" d="100"/>
          <a:sy n="79" d="100"/>
        </p:scale>
        <p:origin x="-2502" y="-90"/>
      </p:cViewPr>
      <p:guideLst>
        <p:guide orient="horz" pos="3120"/>
        <p:guide pos="2140"/>
      </p:guideLst>
    </p:cSldViewPr>
  </p:notes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532063" cy="5334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algn="l" defTabSz="917575" eaLnBrk="0" hangingPunct="0">
              <a:defRPr sz="1200">
                <a:latin typeface="Arial" charset="0"/>
              </a:defRPr>
            </a:lvl1pPr>
          </a:lstStyle>
          <a:p>
            <a:r>
              <a:rPr lang="de-DE"/>
              <a:t>Freie Universität Berlin</a:t>
            </a:r>
          </a:p>
          <a:p>
            <a:r>
              <a:rPr lang="de-DE"/>
              <a:t>Computer Systems &amp; Telematics</a:t>
            </a:r>
          </a:p>
        </p:txBody>
      </p:sp>
      <p:sp>
        <p:nvSpPr>
          <p:cNvPr id="17411" name="Rectangle 3"/>
          <p:cNvSpPr>
            <a:spLocks noGrp="1" noChangeArrowheads="1"/>
          </p:cNvSpPr>
          <p:nvPr>
            <p:ph type="dt" sz="quarter" idx="1"/>
          </p:nvPr>
        </p:nvSpPr>
        <p:spPr bwMode="auto">
          <a:xfrm>
            <a:off x="3108325" y="0"/>
            <a:ext cx="3686175" cy="5334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algn="r" defTabSz="917575" eaLnBrk="0" hangingPunct="0">
              <a:defRPr sz="1200">
                <a:latin typeface="Arial" charset="0"/>
              </a:defRPr>
            </a:lvl1pPr>
          </a:lstStyle>
          <a:p>
            <a:r>
              <a:rPr lang="de-DE"/>
              <a:t>Mobile Communications</a:t>
            </a:r>
          </a:p>
          <a:p>
            <a:r>
              <a:rPr lang="de-DE"/>
              <a:t>Chapter 4: Wireless Telecommunication Systems</a:t>
            </a:r>
          </a:p>
        </p:txBody>
      </p:sp>
      <p:sp>
        <p:nvSpPr>
          <p:cNvPr id="17412" name="Rectangle 4"/>
          <p:cNvSpPr>
            <a:spLocks noGrp="1" noChangeArrowheads="1"/>
          </p:cNvSpPr>
          <p:nvPr>
            <p:ph type="ftr" sz="quarter" idx="2"/>
          </p:nvPr>
        </p:nvSpPr>
        <p:spPr bwMode="auto">
          <a:xfrm>
            <a:off x="0" y="9448800"/>
            <a:ext cx="2913063" cy="4572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l" defTabSz="917575" eaLnBrk="0" hangingPunct="0">
              <a:defRPr sz="1200">
                <a:latin typeface="Arial" charset="0"/>
              </a:defRPr>
            </a:lvl1pPr>
          </a:lstStyle>
          <a:p>
            <a:r>
              <a:rPr lang="de-DE"/>
              <a:t>Prof. Dr.-Ing. Jochen H. Schiller</a:t>
            </a:r>
          </a:p>
          <a:p>
            <a:r>
              <a:rPr lang="de-DE"/>
              <a:t>2005</a:t>
            </a:r>
          </a:p>
        </p:txBody>
      </p:sp>
      <p:sp>
        <p:nvSpPr>
          <p:cNvPr id="17413" name="Rectangle 5"/>
          <p:cNvSpPr>
            <a:spLocks noGrp="1" noChangeArrowheads="1"/>
          </p:cNvSpPr>
          <p:nvPr>
            <p:ph type="sldNum" sz="quarter" idx="3"/>
          </p:nvPr>
        </p:nvSpPr>
        <p:spPr bwMode="auto">
          <a:xfrm>
            <a:off x="3800475" y="9448800"/>
            <a:ext cx="2994025" cy="4572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r" defTabSz="917575" eaLnBrk="0" hangingPunct="0">
              <a:defRPr sz="1200">
                <a:latin typeface="Arial" charset="0"/>
              </a:defRPr>
            </a:lvl1pPr>
          </a:lstStyle>
          <a:p>
            <a:r>
              <a:rPr lang="de-DE"/>
              <a:t>4.</a:t>
            </a:r>
            <a:fld id="{5BFF4896-6194-45DD-93DA-2485BD2BC320}"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32113" cy="4699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algn="l" defTabSz="917575" eaLnBrk="0" hangingPunct="0">
              <a:defRPr sz="1200" i="1">
                <a:latin typeface="Arial" charset="0"/>
              </a:defRPr>
            </a:lvl1pPr>
          </a:lstStyle>
          <a:p>
            <a:r>
              <a:rPr lang="de-DE"/>
              <a:t>Universität Karlsruhe</a:t>
            </a:r>
          </a:p>
          <a:p>
            <a:r>
              <a:rPr lang="de-DE"/>
              <a:t>Institut für Telematik</a:t>
            </a:r>
          </a:p>
        </p:txBody>
      </p:sp>
      <p:sp>
        <p:nvSpPr>
          <p:cNvPr id="29699" name="Rectangle 3"/>
          <p:cNvSpPr>
            <a:spLocks noGrp="1" noChangeArrowheads="1"/>
          </p:cNvSpPr>
          <p:nvPr>
            <p:ph type="dt" idx="1"/>
          </p:nvPr>
        </p:nvSpPr>
        <p:spPr bwMode="auto">
          <a:xfrm>
            <a:off x="3833813" y="0"/>
            <a:ext cx="2930525" cy="469900"/>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lvl1pPr algn="r" defTabSz="917575" eaLnBrk="0" hangingPunct="0">
              <a:defRPr sz="1200" i="1">
                <a:latin typeface="Arial" charset="0"/>
              </a:defRPr>
            </a:lvl1pPr>
          </a:lstStyle>
          <a:p>
            <a:r>
              <a:rPr lang="de-DE"/>
              <a:t>Mobilkommunikation</a:t>
            </a:r>
          </a:p>
          <a:p>
            <a:r>
              <a:rPr lang="de-DE"/>
              <a:t>SS 1998</a:t>
            </a:r>
          </a:p>
        </p:txBody>
      </p:sp>
      <p:sp>
        <p:nvSpPr>
          <p:cNvPr id="29700" name="Rectangle 4"/>
          <p:cNvSpPr>
            <a:spLocks noGrp="1" noRot="1" noChangeAspect="1" noChangeArrowheads="1" noTextEdit="1"/>
          </p:cNvSpPr>
          <p:nvPr>
            <p:ph type="sldImg" idx="2"/>
          </p:nvPr>
        </p:nvSpPr>
        <p:spPr bwMode="auto">
          <a:xfrm>
            <a:off x="869950" y="704850"/>
            <a:ext cx="5022850" cy="3767138"/>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01700" y="4706938"/>
            <a:ext cx="4959350" cy="4471987"/>
          </a:xfrm>
          <a:prstGeom prst="rect">
            <a:avLst/>
          </a:prstGeom>
          <a:noFill/>
          <a:ln w="9525">
            <a:noFill/>
            <a:miter lim="800000"/>
            <a:headEnd/>
            <a:tailEnd/>
          </a:ln>
          <a:effectLst/>
        </p:spPr>
        <p:txBody>
          <a:bodyPr vert="horz" wrap="square" lIns="91642" tIns="45821" rIns="91642" bIns="45821"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9702" name="Rectangle 6"/>
          <p:cNvSpPr>
            <a:spLocks noGrp="1" noChangeArrowheads="1"/>
          </p:cNvSpPr>
          <p:nvPr>
            <p:ph type="ftr" sz="quarter" idx="4"/>
          </p:nvPr>
        </p:nvSpPr>
        <p:spPr bwMode="auto">
          <a:xfrm>
            <a:off x="0" y="9413875"/>
            <a:ext cx="2932113" cy="4699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l" defTabSz="917575" eaLnBrk="0" hangingPunct="0">
              <a:defRPr sz="1200" i="1">
                <a:latin typeface="Arial" charset="0"/>
              </a:defRPr>
            </a:lvl1pPr>
          </a:lstStyle>
          <a:p>
            <a:r>
              <a:rPr lang="de-DE"/>
              <a:t>Prof. Dr. Dr. h.c. G. Krüger</a:t>
            </a:r>
          </a:p>
          <a:p>
            <a:r>
              <a:rPr lang="de-DE"/>
              <a:t>E. Dorner / Dr. J. Schiller</a:t>
            </a:r>
          </a:p>
        </p:txBody>
      </p:sp>
      <p:sp>
        <p:nvSpPr>
          <p:cNvPr id="29703" name="Rectangle 7"/>
          <p:cNvSpPr>
            <a:spLocks noGrp="1" noChangeArrowheads="1"/>
          </p:cNvSpPr>
          <p:nvPr>
            <p:ph type="sldNum" sz="quarter" idx="5"/>
          </p:nvPr>
        </p:nvSpPr>
        <p:spPr bwMode="auto">
          <a:xfrm>
            <a:off x="3833813" y="9413875"/>
            <a:ext cx="2930525" cy="469900"/>
          </a:xfrm>
          <a:prstGeom prst="rect">
            <a:avLst/>
          </a:prstGeom>
          <a:noFill/>
          <a:ln w="9525">
            <a:noFill/>
            <a:miter lim="800000"/>
            <a:headEnd/>
            <a:tailEnd/>
          </a:ln>
          <a:effectLst/>
        </p:spPr>
        <p:txBody>
          <a:bodyPr vert="horz" wrap="square" lIns="91642" tIns="45821" rIns="91642" bIns="45821" numCol="1" anchor="b" anchorCtr="0" compatLnSpc="1">
            <a:prstTxWarp prst="textNoShape">
              <a:avLst/>
            </a:prstTxWarp>
          </a:bodyPr>
          <a:lstStyle>
            <a:lvl1pPr algn="r" defTabSz="917575" eaLnBrk="0" hangingPunct="0">
              <a:defRPr sz="1200" i="1">
                <a:latin typeface="Arial" charset="0"/>
              </a:defRPr>
            </a:lvl1pPr>
          </a:lstStyle>
          <a:p>
            <a:fld id="{0BDD67CC-EF0E-4705-9CFB-1585013BE21F}" type="slidenum">
              <a:rPr lang="de-DE"/>
              <a:pPr/>
              <a:t>‹#›</a:t>
            </a:fld>
            <a:endParaRPr lang="de-DE"/>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53A71D4D-F21C-4AEC-8460-A594CB3AAC84}" type="slidenum">
              <a:rPr lang="de-DE"/>
              <a:pPr/>
              <a:t>1</a:t>
            </a:fld>
            <a:endParaRPr lang="de-DE"/>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E449732-BB19-4260-AAB6-5884126D3278}" type="slidenum">
              <a:rPr lang="de-DE"/>
              <a:pPr/>
              <a:t>11</a:t>
            </a:fld>
            <a:endParaRPr lang="de-DE"/>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40CD0F21-C51D-4F6A-90A9-522FBB31BA85}" type="slidenum">
              <a:rPr lang="de-DE"/>
              <a:pPr/>
              <a:t>12</a:t>
            </a:fld>
            <a:endParaRPr lang="de-DE"/>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C13EC2A-FF52-43DC-AAEA-925176FA1E7D}" type="slidenum">
              <a:rPr lang="de-DE"/>
              <a:pPr/>
              <a:t>13</a:t>
            </a:fld>
            <a:endParaRPr lang="de-DE"/>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6FD093CF-60A6-45EE-A111-248435C43995}" type="slidenum">
              <a:rPr lang="de-DE"/>
              <a:pPr/>
              <a:t>14</a:t>
            </a:fld>
            <a:endParaRPr lang="de-DE"/>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11743099-68CF-4627-ACD4-DA76061DE9E4}" type="slidenum">
              <a:rPr lang="de-DE"/>
              <a:pPr/>
              <a:t>19</a:t>
            </a:fld>
            <a:endParaRPr lang="de-DE"/>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791B19F-1470-4C3A-BE90-63C57D36E11D}" type="slidenum">
              <a:rPr lang="de-DE"/>
              <a:pPr/>
              <a:t>20</a:t>
            </a:fld>
            <a:endParaRPr lang="de-DE"/>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6024001F-92D0-45DE-95CA-71ED6F4BC66A}" type="slidenum">
              <a:rPr lang="de-DE"/>
              <a:pPr/>
              <a:t>21</a:t>
            </a:fld>
            <a:endParaRPr lang="de-DE"/>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7DD8A88-5089-4ADC-9E98-FC5854E9563B}" type="slidenum">
              <a:rPr lang="de-DE"/>
              <a:pPr/>
              <a:t>22</a:t>
            </a:fld>
            <a:endParaRPr lang="de-DE"/>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E190256-FC4F-43D8-8123-C355003EA5D8}" type="slidenum">
              <a:rPr lang="de-DE"/>
              <a:pPr/>
              <a:t>23</a:t>
            </a:fld>
            <a:endParaRPr lang="de-DE"/>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4006A7E-101F-49FA-AC1D-5A90B65B5B38}" type="slidenum">
              <a:rPr lang="de-DE"/>
              <a:pPr/>
              <a:t>24</a:t>
            </a:fld>
            <a:endParaRPr lang="de-DE"/>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C8B3A319-1605-4985-B0BD-666E15B1A697}" type="slidenum">
              <a:rPr lang="de-DE"/>
              <a:pPr/>
              <a:t>2</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B7D4C033-B76A-43CD-84AC-8E18D1DCFDEB}" type="slidenum">
              <a:rPr lang="de-DE"/>
              <a:pPr/>
              <a:t>25</a:t>
            </a:fld>
            <a:endParaRPr lang="de-DE"/>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E045A3D-DBBF-406E-B210-A545FF4DA798}" type="slidenum">
              <a:rPr lang="de-DE"/>
              <a:pPr/>
              <a:t>27</a:t>
            </a:fld>
            <a:endParaRPr lang="de-DE"/>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83074883-85FD-40EF-A147-406B54F7DAD7}" type="slidenum">
              <a:rPr lang="de-DE"/>
              <a:pPr/>
              <a:t>28</a:t>
            </a:fld>
            <a:endParaRPr lang="de-DE"/>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4E45AAC-F6A7-4D54-A4B9-952E4F4B34B3}" type="slidenum">
              <a:rPr lang="de-DE"/>
              <a:pPr/>
              <a:t>29</a:t>
            </a:fld>
            <a:endParaRPr lang="de-DE"/>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3DD39C1-555E-4EFF-B27D-D740CA28671B}" type="slidenum">
              <a:rPr lang="de-DE"/>
              <a:pPr/>
              <a:t>30</a:t>
            </a:fld>
            <a:endParaRPr lang="de-DE"/>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433CE2E-0459-4ECF-97A3-B0A78D962FCE}" type="slidenum">
              <a:rPr lang="de-DE"/>
              <a:pPr/>
              <a:t>31</a:t>
            </a:fld>
            <a:endParaRPr lang="de-DE"/>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6E9626B-16B6-47A7-A1C4-E71DE2A5824F}" type="slidenum">
              <a:rPr lang="de-DE"/>
              <a:pPr/>
              <a:t>32</a:t>
            </a:fld>
            <a:endParaRPr lang="de-DE"/>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D2D7076E-D770-4116-978C-CA876C0239EE}" type="slidenum">
              <a:rPr lang="de-DE"/>
              <a:pPr/>
              <a:t>33</a:t>
            </a:fld>
            <a:endParaRPr lang="de-DE"/>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AEDFA55-221D-4CF6-A872-B4EF1801A2B6}" type="slidenum">
              <a:rPr lang="de-DE"/>
              <a:pPr/>
              <a:t>34</a:t>
            </a:fld>
            <a:endParaRPr lang="de-DE"/>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6E9626B-16B6-47A7-A1C4-E71DE2A5824F}" type="slidenum">
              <a:rPr lang="de-DE"/>
              <a:pPr/>
              <a:t>35</a:t>
            </a:fld>
            <a:endParaRPr lang="de-DE"/>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189FE11-3875-45DA-ABE4-2EDFEF04C7D9}" type="slidenum">
              <a:rPr lang="de-DE"/>
              <a:pPr/>
              <a:t>3</a:t>
            </a:fld>
            <a:endParaRPr lang="de-DE"/>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6A63A01-3E03-4976-898E-36777D344A31}" type="slidenum">
              <a:rPr lang="de-DE"/>
              <a:pPr/>
              <a:t>36</a:t>
            </a:fld>
            <a:endParaRPr lang="de-DE"/>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AD6401B-321A-45C6-8190-1044ADF213F9}" type="slidenum">
              <a:rPr lang="de-DE"/>
              <a:pPr/>
              <a:t>37</a:t>
            </a:fld>
            <a:endParaRPr lang="de-DE"/>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832BE10F-A2D9-4A57-8D8D-0206809B43D1}" type="slidenum">
              <a:rPr lang="de-DE"/>
              <a:pPr/>
              <a:t>38</a:t>
            </a:fld>
            <a:endParaRPr lang="de-DE"/>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EC23515-F8C2-4980-9ED0-7026DC3D8AFF}" type="slidenum">
              <a:rPr lang="de-DE"/>
              <a:pPr/>
              <a:t>39</a:t>
            </a:fld>
            <a:endParaRPr lang="de-DE"/>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8E37CB0-DABA-4281-8E29-FCF0BA2E3134}" type="slidenum">
              <a:rPr lang="de-DE"/>
              <a:pPr/>
              <a:t>40</a:t>
            </a:fld>
            <a:endParaRPr lang="de-DE"/>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761A8EB-00FD-4552-85D8-25C5CC9E8BDF}" type="slidenum">
              <a:rPr lang="de-DE"/>
              <a:pPr/>
              <a:t>41</a:t>
            </a:fld>
            <a:endParaRPr lang="de-DE"/>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029B1D9-FCB0-47C6-B7DF-36F1C6171916}" type="slidenum">
              <a:rPr lang="de-DE"/>
              <a:pPr/>
              <a:t>42</a:t>
            </a:fld>
            <a:endParaRPr lang="de-DE"/>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D3EAEA01-8C12-4233-8C9A-58E9C4E08BAF}" type="slidenum">
              <a:rPr lang="de-DE"/>
              <a:pPr/>
              <a:t>43</a:t>
            </a:fld>
            <a:endParaRPr lang="de-DE"/>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02473D2-7EC4-48E0-898A-5FC574F34E76}" type="slidenum">
              <a:rPr lang="de-DE"/>
              <a:pPr/>
              <a:t>44</a:t>
            </a:fld>
            <a:endParaRPr lang="de-DE"/>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4745EBA0-3B59-46CF-A702-688A79407EBA}" type="slidenum">
              <a:rPr lang="de-DE"/>
              <a:pPr/>
              <a:t>45</a:t>
            </a:fld>
            <a:endParaRPr lang="de-DE"/>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02D162D-7365-4838-8AD1-7D43593CF230}" type="slidenum">
              <a:rPr lang="de-DE"/>
              <a:pPr/>
              <a:t>5</a:t>
            </a:fld>
            <a:endParaRPr lang="de-DE"/>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865FD128-47B9-4F8B-A683-54F6BD8FDB7F}" type="slidenum">
              <a:rPr lang="de-DE"/>
              <a:pPr/>
              <a:t>46</a:t>
            </a:fld>
            <a:endParaRPr lang="de-DE"/>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09450C3-C83A-4EF9-B50F-8C2CFCEF1F0A}" type="slidenum">
              <a:rPr lang="de-DE"/>
              <a:pPr/>
              <a:t>47</a:t>
            </a:fld>
            <a:endParaRPr lang="de-DE"/>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D780F676-8868-4027-9563-1205D4FF4766}" type="slidenum">
              <a:rPr lang="de-DE"/>
              <a:pPr/>
              <a:t>48</a:t>
            </a:fld>
            <a:endParaRPr lang="de-DE"/>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CE3542A5-AFFA-4F8D-89A1-37C9D37B426A}" type="slidenum">
              <a:rPr lang="de-DE"/>
              <a:pPr/>
              <a:t>49</a:t>
            </a:fld>
            <a:endParaRPr lang="de-DE"/>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2098E9A-DEB7-43D2-B830-305454E5B46A}" type="slidenum">
              <a:rPr lang="de-DE"/>
              <a:pPr/>
              <a:t>50</a:t>
            </a:fld>
            <a:endParaRPr lang="de-DE"/>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D9D60A8-138A-4964-82CF-9EF8A0170FE2}" type="slidenum">
              <a:rPr lang="de-DE"/>
              <a:pPr/>
              <a:t>51</a:t>
            </a:fld>
            <a:endParaRPr lang="de-DE"/>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6B4F054E-9630-46E7-A3B8-CEC1721BE2E6}" type="slidenum">
              <a:rPr lang="de-DE"/>
              <a:pPr/>
              <a:t>52</a:t>
            </a:fld>
            <a:endParaRPr lang="de-DE"/>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55B2AA32-48A1-4CF2-93BB-B7B8EDEC2552}" type="slidenum">
              <a:rPr lang="de-DE"/>
              <a:pPr/>
              <a:t>53</a:t>
            </a:fld>
            <a:endParaRPr lang="de-DE"/>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9D996435-A1F7-4F0E-AD50-1DAD8F452893}" type="slidenum">
              <a:rPr lang="de-DE"/>
              <a:pPr/>
              <a:t>54</a:t>
            </a:fld>
            <a:endParaRPr lang="de-DE"/>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DA1AB1D-15C8-4F20-9960-3531263E03EB}" type="slidenum">
              <a:rPr lang="de-DE"/>
              <a:pPr/>
              <a:t>55</a:t>
            </a:fld>
            <a:endParaRPr lang="de-DE"/>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77040CF7-8530-47D4-9976-9D25E3DC77F4}" type="slidenum">
              <a:rPr lang="de-DE"/>
              <a:pPr/>
              <a:t>6</a:t>
            </a:fld>
            <a:endParaRPr lang="de-DE"/>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1A97749-AAEF-4879-8FC5-C99234F8102D}" type="slidenum">
              <a:rPr lang="de-DE"/>
              <a:pPr/>
              <a:t>57</a:t>
            </a:fld>
            <a:endParaRPr lang="de-DE"/>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22DB1F66-C8CE-4B10-82C8-C55DB6E3607B}" type="slidenum">
              <a:rPr lang="de-DE"/>
              <a:pPr/>
              <a:t>58</a:t>
            </a:fld>
            <a:endParaRPr lang="de-DE"/>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DF0CE1F2-7007-4B5C-AF9C-E04512323E6C}" type="slidenum">
              <a:rPr lang="de-DE"/>
              <a:pPr/>
              <a:t>59</a:t>
            </a:fld>
            <a:endParaRPr lang="de-DE"/>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0691EAF-BA1B-45F9-AB78-31D840727597}" type="slidenum">
              <a:rPr lang="de-DE"/>
              <a:pPr/>
              <a:t>60</a:t>
            </a:fld>
            <a:endParaRPr lang="de-DE"/>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805B76C-A35B-4894-ADF4-888D7D41F326}" type="slidenum">
              <a:rPr lang="de-DE"/>
              <a:pPr/>
              <a:t>61</a:t>
            </a:fld>
            <a:endParaRPr lang="de-DE"/>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A45175D8-9328-4A58-9311-EF79E110E787}" type="slidenum">
              <a:rPr lang="de-DE"/>
              <a:pPr/>
              <a:t>63</a:t>
            </a:fld>
            <a:endParaRPr lang="de-DE"/>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DF2400F2-26A1-44A6-92BF-A8142EE210BD}" type="slidenum">
              <a:rPr lang="de-DE"/>
              <a:pPr/>
              <a:t>65</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B5B1E8C-C3EC-4D5F-A0E6-1ABE71071A38}" type="slidenum">
              <a:rPr lang="de-DE"/>
              <a:pPr/>
              <a:t>66</a:t>
            </a:fld>
            <a:endParaRPr lang="de-DE"/>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89330AE2-E890-4EF3-BCA9-A61229D449E1}" type="slidenum">
              <a:rPr lang="de-DE"/>
              <a:pPr/>
              <a:t>67</a:t>
            </a:fld>
            <a:endParaRPr lang="de-DE"/>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5555EAFF-84FF-41A2-9625-9034F4022B39}" type="slidenum">
              <a:rPr lang="de-DE"/>
              <a:pPr/>
              <a:t>68</a:t>
            </a:fld>
            <a:endParaRPr lang="de-DE"/>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AD3EA09-77FE-4533-B4B3-B9A624642372}" type="slidenum">
              <a:rPr lang="de-DE"/>
              <a:pPr/>
              <a:t>7</a:t>
            </a:fld>
            <a:endParaRPr lang="de-DE"/>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EA6B8B7-6B80-409E-821D-0E300B6D4047}" type="slidenum">
              <a:rPr lang="de-DE"/>
              <a:pPr/>
              <a:t>69</a:t>
            </a:fld>
            <a:endParaRPr lang="de-DE"/>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822F9DBD-8294-4E36-875A-95D702177AFF}" type="slidenum">
              <a:rPr lang="de-DE"/>
              <a:pPr/>
              <a:t>70</a:t>
            </a:fld>
            <a:endParaRPr lang="de-DE"/>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42985E70-389C-4CE4-A76F-D1D3D0C2A5AE}" type="slidenum">
              <a:rPr lang="de-DE"/>
              <a:pPr/>
              <a:t>71</a:t>
            </a:fld>
            <a:endParaRPr lang="de-DE"/>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EC70FB33-977D-4BB3-A9DD-8C9B568A5A42}" type="slidenum">
              <a:rPr lang="de-DE"/>
              <a:pPr/>
              <a:t>72</a:t>
            </a:fld>
            <a:endParaRPr lang="de-DE"/>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F79CF2C7-E6A7-4BD0-8957-D52C483DA5E2}" type="slidenum">
              <a:rPr lang="de-DE"/>
              <a:pPr/>
              <a:t>73</a:t>
            </a:fld>
            <a:endParaRPr lang="de-DE"/>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330CC541-AF75-41A4-9985-54F1BDDB764C}" type="slidenum">
              <a:rPr lang="de-DE"/>
              <a:pPr/>
              <a:t>77</a:t>
            </a:fld>
            <a:endParaRPr lang="de-DE"/>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B837395-652E-42CF-9424-9F085A853D6A}" type="slidenum">
              <a:rPr lang="de-DE"/>
              <a:pPr/>
              <a:t>8</a:t>
            </a:fld>
            <a:endParaRPr lang="de-DE"/>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002D0936-810A-4607-8A35-82F2E6C8B82E}" type="slidenum">
              <a:rPr lang="de-DE"/>
              <a:pPr/>
              <a:t>9</a:t>
            </a:fld>
            <a:endParaRPr lang="de-DE"/>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Universität Karlsruhe</a:t>
            </a:r>
          </a:p>
          <a:p>
            <a:r>
              <a:rPr lang="de-DE"/>
              <a:t>Institut für Telematik</a:t>
            </a:r>
          </a:p>
        </p:txBody>
      </p:sp>
      <p:sp>
        <p:nvSpPr>
          <p:cNvPr id="5" name="Rectangle 3"/>
          <p:cNvSpPr>
            <a:spLocks noGrp="1" noChangeArrowheads="1"/>
          </p:cNvSpPr>
          <p:nvPr>
            <p:ph type="dt" idx="1"/>
          </p:nvPr>
        </p:nvSpPr>
        <p:spPr>
          <a:ln/>
        </p:spPr>
        <p:txBody>
          <a:bodyPr/>
          <a:lstStyle/>
          <a:p>
            <a:r>
              <a:rPr lang="de-DE"/>
              <a:t>Mobilkommunikation</a:t>
            </a:r>
          </a:p>
          <a:p>
            <a:r>
              <a:rPr lang="de-DE"/>
              <a:t>SS 1998</a:t>
            </a:r>
          </a:p>
        </p:txBody>
      </p:sp>
      <p:sp>
        <p:nvSpPr>
          <p:cNvPr id="6" name="Rectangle 6"/>
          <p:cNvSpPr>
            <a:spLocks noGrp="1" noChangeArrowheads="1"/>
          </p:cNvSpPr>
          <p:nvPr>
            <p:ph type="ftr" sz="quarter" idx="4"/>
          </p:nvPr>
        </p:nvSpPr>
        <p:spPr>
          <a:ln/>
        </p:spPr>
        <p:txBody>
          <a:bodyPr/>
          <a:lstStyle/>
          <a:p>
            <a:r>
              <a:rPr lang="de-DE"/>
              <a:t>Prof. Dr. Dr. h.c. G. Krüger</a:t>
            </a:r>
          </a:p>
          <a:p>
            <a:r>
              <a:rPr lang="de-DE"/>
              <a:t>E. Dorner / Dr. J. Schiller</a:t>
            </a:r>
          </a:p>
        </p:txBody>
      </p:sp>
      <p:sp>
        <p:nvSpPr>
          <p:cNvPr id="7" name="Rectangle 7"/>
          <p:cNvSpPr>
            <a:spLocks noGrp="1" noChangeArrowheads="1"/>
          </p:cNvSpPr>
          <p:nvPr>
            <p:ph type="sldNum" sz="quarter" idx="5"/>
          </p:nvPr>
        </p:nvSpPr>
        <p:spPr>
          <a:ln/>
        </p:spPr>
        <p:txBody>
          <a:bodyPr/>
          <a:lstStyle/>
          <a:p>
            <a:fld id="{B6805BBE-F8EA-4D38-A595-68E32E9D7096}" type="slidenum">
              <a:rPr lang="de-DE"/>
              <a:pPr/>
              <a:t>10</a:t>
            </a:fld>
            <a:endParaRPr lang="de-DE"/>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685800" y="2130425"/>
            <a:ext cx="7772400" cy="1470025"/>
          </a:xfrm>
        </p:spPr>
        <p:txBody>
          <a:bodyPr/>
          <a:lstStyle>
            <a:lvl1pPr>
              <a:defRPr b="1"/>
            </a:lvl1pPr>
          </a:lstStyle>
          <a:p>
            <a:r>
              <a:rPr lang="en-US"/>
              <a:t>Titelmasterformat durch Klicken bearbeiten</a:t>
            </a:r>
          </a:p>
        </p:txBody>
      </p:sp>
      <p:sp>
        <p:nvSpPr>
          <p:cNvPr id="313347"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Formatvorlage des Untertitelmasters durch Klicken bearbeiten</a:t>
            </a:r>
          </a:p>
        </p:txBody>
      </p:sp>
      <p:sp>
        <p:nvSpPr>
          <p:cNvPr id="313348" name="Line 4"/>
          <p:cNvSpPr>
            <a:spLocks noChangeShapeType="1"/>
          </p:cNvSpPr>
          <p:nvPr/>
        </p:nvSpPr>
        <p:spPr bwMode="auto">
          <a:xfrm>
            <a:off x="0" y="908050"/>
            <a:ext cx="9144000" cy="0"/>
          </a:xfrm>
          <a:prstGeom prst="line">
            <a:avLst/>
          </a:prstGeom>
          <a:noFill/>
          <a:ln w="12700">
            <a:solidFill>
              <a:srgbClr val="003366"/>
            </a:solidFill>
            <a:round/>
            <a:headEnd/>
            <a:tailEnd/>
          </a:ln>
          <a:effectLst/>
        </p:spPr>
        <p:txBody>
          <a:bodyPr>
            <a:spAutoFit/>
          </a:bodyPr>
          <a:lstStyle/>
          <a:p>
            <a:endParaRPr lang="en-US"/>
          </a:p>
        </p:txBody>
      </p:sp>
      <p:sp>
        <p:nvSpPr>
          <p:cNvPr id="313349" name="Line 5"/>
          <p:cNvSpPr>
            <a:spLocks noChangeShapeType="1"/>
          </p:cNvSpPr>
          <p:nvPr/>
        </p:nvSpPr>
        <p:spPr bwMode="auto">
          <a:xfrm>
            <a:off x="0" y="6381750"/>
            <a:ext cx="9144000" cy="0"/>
          </a:xfrm>
          <a:prstGeom prst="line">
            <a:avLst/>
          </a:prstGeom>
          <a:noFill/>
          <a:ln w="12700">
            <a:solidFill>
              <a:srgbClr val="003366"/>
            </a:solidFill>
            <a:round/>
            <a:headEnd/>
            <a:tailEnd/>
          </a:ln>
          <a:effectLst/>
        </p:spPr>
        <p:txBody>
          <a:bodyPr>
            <a:spAutoFit/>
          </a:bodyPr>
          <a:lstStyle/>
          <a:p>
            <a:endParaRPr lang="en-US"/>
          </a:p>
        </p:txBody>
      </p:sp>
      <p:sp>
        <p:nvSpPr>
          <p:cNvPr id="313350" name="Text Box 6"/>
          <p:cNvSpPr txBox="1">
            <a:spLocks noChangeArrowheads="1"/>
          </p:cNvSpPr>
          <p:nvPr/>
        </p:nvSpPr>
        <p:spPr bwMode="auto">
          <a:xfrm>
            <a:off x="8172450" y="6381750"/>
            <a:ext cx="971550" cy="366713"/>
          </a:xfrm>
          <a:prstGeom prst="rect">
            <a:avLst/>
          </a:prstGeom>
          <a:noFill/>
          <a:ln w="25400" algn="ctr">
            <a:noFill/>
            <a:miter lim="800000"/>
            <a:headEnd/>
            <a:tailEnd/>
          </a:ln>
          <a:effectLst/>
        </p:spPr>
        <p:txBody>
          <a:bodyPr>
            <a:spAutoFit/>
          </a:bodyPr>
          <a:lstStyle/>
          <a:p>
            <a:r>
              <a:rPr lang="en-US"/>
              <a:t>4.</a:t>
            </a:r>
            <a:fld id="{FE1D964D-2138-43FE-B9BE-5CA0848BC31C}" type="slidenum">
              <a:rPr lang="en-US"/>
              <a:pPr/>
              <a:t>‹#›</a:t>
            </a:fld>
            <a:endParaRPr lang="de-DE"/>
          </a:p>
        </p:txBody>
      </p:sp>
      <p:sp>
        <p:nvSpPr>
          <p:cNvPr id="313351" name="Rectangle 7"/>
          <p:cNvSpPr>
            <a:spLocks noGrp="1" noChangeArrowheads="1"/>
          </p:cNvSpPr>
          <p:nvPr>
            <p:ph type="ftr" sz="quarter" idx="3"/>
          </p:nvPr>
        </p:nvSpPr>
        <p:spPr/>
        <p:txBody>
          <a:bodyPr/>
          <a:lstStyle>
            <a:lvl1pPr>
              <a:defRPr/>
            </a:lvl1pPr>
          </a:lstStyle>
          <a:p>
            <a:r>
              <a:rPr lang="en-US" smtClean="0"/>
              <a:t>Prof. Dr.-Ing. Jochen H. Schiller    www.jochenschiller.de    MC - 2011</a:t>
            </a:r>
            <a:endParaRPr lang="en-US"/>
          </a:p>
        </p:txBody>
      </p:sp>
      <p:pic>
        <p:nvPicPr>
          <p:cNvPr id="313352" name="Picture 8" descr="Logo_RGB"/>
          <p:cNvPicPr>
            <a:picLocks noChangeAspect="1" noChangeArrowheads="1"/>
          </p:cNvPicPr>
          <p:nvPr/>
        </p:nvPicPr>
        <p:blipFill>
          <a:blip r:embed="rId2" cstate="print"/>
          <a:srcRect/>
          <a:stretch>
            <a:fillRect/>
          </a:stretch>
        </p:blipFill>
        <p:spPr bwMode="auto">
          <a:xfrm>
            <a:off x="6227763" y="79375"/>
            <a:ext cx="2874962" cy="760413"/>
          </a:xfrm>
          <a:prstGeom prst="rect">
            <a:avLst/>
          </a:prstGeom>
          <a:noFill/>
        </p:spPr>
      </p:pic>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0"/>
            <a:ext cx="2195513" cy="6329363"/>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79388" y="0"/>
            <a:ext cx="6437312" cy="63293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179388" y="981075"/>
            <a:ext cx="8785225" cy="2597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179388" y="3730625"/>
            <a:ext cx="8785225" cy="25987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a:xfrm>
            <a:off x="179388" y="6437313"/>
            <a:ext cx="7993062" cy="304800"/>
          </a:xfrm>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79388" y="0"/>
            <a:ext cx="6048375" cy="835025"/>
          </a:xfrm>
        </p:spPr>
        <p:txBody>
          <a:bodyPr/>
          <a:lstStyle/>
          <a:p>
            <a:r>
              <a:rPr lang="de-DE" smtClean="0"/>
              <a:t>Titelmasterformat durch Klicken bearbeiten</a:t>
            </a:r>
            <a:endParaRPr lang="en-US"/>
          </a:p>
        </p:txBody>
      </p:sp>
      <p:sp>
        <p:nvSpPr>
          <p:cNvPr id="3" name="Inhaltsplatzhalter 2"/>
          <p:cNvSpPr>
            <a:spLocks noGrp="1"/>
          </p:cNvSpPr>
          <p:nvPr>
            <p:ph sz="quarter" idx="1"/>
          </p:nvPr>
        </p:nvSpPr>
        <p:spPr>
          <a:xfrm>
            <a:off x="179388" y="981075"/>
            <a:ext cx="4316412" cy="2597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981075"/>
            <a:ext cx="4316413" cy="2597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179388" y="3730625"/>
            <a:ext cx="4316412" cy="25987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8200" y="3730625"/>
            <a:ext cx="4316413" cy="25987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a:xfrm>
            <a:off x="179388" y="6437313"/>
            <a:ext cx="7993062" cy="304800"/>
          </a:xfrm>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79388" y="981075"/>
            <a:ext cx="4316412" cy="5348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981075"/>
            <a:ext cx="4316413" cy="2597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730625"/>
            <a:ext cx="4316413" cy="25987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10"/>
          </p:nvPr>
        </p:nvSpPr>
        <p:spPr>
          <a:xfrm>
            <a:off x="179388" y="6437313"/>
            <a:ext cx="7993062" cy="304800"/>
          </a:xfrm>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79388" y="981075"/>
            <a:ext cx="8785225" cy="2597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179388" y="3730625"/>
            <a:ext cx="8785225" cy="25987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a:xfrm>
            <a:off x="179388" y="6437313"/>
            <a:ext cx="7993062" cy="304800"/>
          </a:xfrm>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179388" y="981075"/>
            <a:ext cx="8785225" cy="5348288"/>
          </a:xfrm>
        </p:spPr>
        <p:txBody>
          <a:bodyPr/>
          <a:lstStyle/>
          <a:p>
            <a:endParaRPr lang="en-US"/>
          </a:p>
        </p:txBody>
      </p:sp>
      <p:sp>
        <p:nvSpPr>
          <p:cNvPr id="4" name="Fußzeilenplatzhalter 3"/>
          <p:cNvSpPr>
            <a:spLocks noGrp="1"/>
          </p:cNvSpPr>
          <p:nvPr>
            <p:ph type="ftr" sz="quarter" idx="10"/>
          </p:nvPr>
        </p:nvSpPr>
        <p:spPr>
          <a:xfrm>
            <a:off x="179388" y="6437313"/>
            <a:ext cx="7993062" cy="304800"/>
          </a:xfrm>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9388" y="0"/>
            <a:ext cx="6048375" cy="835025"/>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179388" y="981075"/>
            <a:ext cx="4316412" cy="5348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981075"/>
            <a:ext cx="4316413" cy="53482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a:xfrm>
            <a:off x="179388" y="6437313"/>
            <a:ext cx="7993062" cy="304800"/>
          </a:xfrm>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274638"/>
            <a:ext cx="2125662"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79388" y="274638"/>
            <a:ext cx="62293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79388" y="981075"/>
            <a:ext cx="4316412" cy="534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981075"/>
            <a:ext cx="4316413" cy="534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t>Prof. Dr.-Ing. Jochen H. Schiller    www.jochenschiller.de    MC - 2011</a:t>
            </a:r>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bwMode="auto">
          <a:xfrm>
            <a:off x="179388" y="0"/>
            <a:ext cx="6048375" cy="835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de-DE" smtClean="0"/>
              <a:t>Klicken Sie, um das Titelformat zu bearbeiten</a:t>
            </a:r>
            <a:endParaRPr lang="en-US" smtClean="0"/>
          </a:p>
        </p:txBody>
      </p:sp>
      <p:sp>
        <p:nvSpPr>
          <p:cNvPr id="312323" name="Rectangle 3"/>
          <p:cNvSpPr>
            <a:spLocks noGrp="1" noChangeArrowheads="1"/>
          </p:cNvSpPr>
          <p:nvPr>
            <p:ph type="body" idx="1"/>
          </p:nvPr>
        </p:nvSpPr>
        <p:spPr bwMode="auto">
          <a:xfrm>
            <a:off x="179388" y="981075"/>
            <a:ext cx="8785225" cy="534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2324" name="Line 4"/>
          <p:cNvSpPr>
            <a:spLocks noChangeShapeType="1"/>
          </p:cNvSpPr>
          <p:nvPr/>
        </p:nvSpPr>
        <p:spPr bwMode="auto">
          <a:xfrm>
            <a:off x="0" y="908050"/>
            <a:ext cx="9144000" cy="0"/>
          </a:xfrm>
          <a:prstGeom prst="line">
            <a:avLst/>
          </a:prstGeom>
          <a:noFill/>
          <a:ln w="12700">
            <a:solidFill>
              <a:srgbClr val="003366"/>
            </a:solidFill>
            <a:round/>
            <a:headEnd/>
            <a:tailEnd/>
          </a:ln>
          <a:effectLst/>
        </p:spPr>
        <p:txBody>
          <a:bodyPr>
            <a:spAutoFit/>
          </a:bodyPr>
          <a:lstStyle/>
          <a:p>
            <a:endParaRPr lang="en-US"/>
          </a:p>
        </p:txBody>
      </p:sp>
      <p:sp>
        <p:nvSpPr>
          <p:cNvPr id="312325" name="Rectangle 5"/>
          <p:cNvSpPr>
            <a:spLocks noGrp="1" noChangeArrowheads="1"/>
          </p:cNvSpPr>
          <p:nvPr>
            <p:ph type="ftr" sz="quarter" idx="3"/>
          </p:nvPr>
        </p:nvSpPr>
        <p:spPr bwMode="auto">
          <a:xfrm>
            <a:off x="179388" y="6437313"/>
            <a:ext cx="7993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r>
              <a:rPr lang="en-US" smtClean="0"/>
              <a:t>Prof. Dr.-Ing. Jochen H. Schiller    www.jochenschiller.de    MC - 2011</a:t>
            </a:r>
            <a:endParaRPr lang="en-US"/>
          </a:p>
        </p:txBody>
      </p:sp>
      <p:sp>
        <p:nvSpPr>
          <p:cNvPr id="312326" name="Line 6"/>
          <p:cNvSpPr>
            <a:spLocks noChangeShapeType="1"/>
          </p:cNvSpPr>
          <p:nvPr/>
        </p:nvSpPr>
        <p:spPr bwMode="auto">
          <a:xfrm>
            <a:off x="0" y="6381750"/>
            <a:ext cx="9144000" cy="0"/>
          </a:xfrm>
          <a:prstGeom prst="line">
            <a:avLst/>
          </a:prstGeom>
          <a:noFill/>
          <a:ln w="12700">
            <a:solidFill>
              <a:srgbClr val="003366"/>
            </a:solidFill>
            <a:round/>
            <a:headEnd/>
            <a:tailEnd/>
          </a:ln>
          <a:effectLst/>
        </p:spPr>
        <p:txBody>
          <a:bodyPr>
            <a:spAutoFit/>
          </a:bodyPr>
          <a:lstStyle/>
          <a:p>
            <a:endParaRPr lang="en-US"/>
          </a:p>
        </p:txBody>
      </p:sp>
      <p:sp>
        <p:nvSpPr>
          <p:cNvPr id="312327" name="Text Box 7"/>
          <p:cNvSpPr txBox="1">
            <a:spLocks noChangeArrowheads="1"/>
          </p:cNvSpPr>
          <p:nvPr/>
        </p:nvSpPr>
        <p:spPr bwMode="auto">
          <a:xfrm>
            <a:off x="8172450" y="6381750"/>
            <a:ext cx="971550" cy="366713"/>
          </a:xfrm>
          <a:prstGeom prst="rect">
            <a:avLst/>
          </a:prstGeom>
          <a:noFill/>
          <a:ln w="25400" algn="ctr">
            <a:noFill/>
            <a:miter lim="800000"/>
            <a:headEnd/>
            <a:tailEnd/>
          </a:ln>
          <a:effectLst/>
        </p:spPr>
        <p:txBody>
          <a:bodyPr>
            <a:spAutoFit/>
          </a:bodyPr>
          <a:lstStyle/>
          <a:p>
            <a:r>
              <a:rPr lang="en-US"/>
              <a:t>4.</a:t>
            </a:r>
            <a:fld id="{2969387B-725E-48A6-9493-15CA954C744B}" type="slidenum">
              <a:rPr lang="en-US"/>
              <a:pPr/>
              <a:t>‹#›</a:t>
            </a:fld>
            <a:endParaRPr lang="de-DE"/>
          </a:p>
        </p:txBody>
      </p:sp>
      <p:pic>
        <p:nvPicPr>
          <p:cNvPr id="312328" name="Picture 8" descr="Logo_RGB"/>
          <p:cNvPicPr>
            <a:picLocks noChangeAspect="1" noChangeArrowheads="1"/>
          </p:cNvPicPr>
          <p:nvPr/>
        </p:nvPicPr>
        <p:blipFill>
          <a:blip r:embed="rId19" cstate="print"/>
          <a:srcRect/>
          <a:stretch>
            <a:fillRect/>
          </a:stretch>
        </p:blipFill>
        <p:spPr bwMode="auto">
          <a:xfrm>
            <a:off x="6227763" y="79375"/>
            <a:ext cx="2874962" cy="76041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5" r:id="rId12"/>
    <p:sldLayoutId id="2147483676" r:id="rId13"/>
    <p:sldLayoutId id="2147483677" r:id="rId14"/>
    <p:sldLayoutId id="2147483678" r:id="rId15"/>
    <p:sldLayoutId id="2147483679" r:id="rId16"/>
    <p:sldLayoutId id="2147483680" r:id="rId17"/>
  </p:sldLayoutIdLst>
  <p:transition advClick="0"/>
  <p:hf sldNum="0"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Verdana" pitchFamily="34" charset="0"/>
        </a:defRPr>
      </a:lvl2pPr>
      <a:lvl3pPr algn="l" rtl="0" fontAlgn="base">
        <a:spcBef>
          <a:spcPct val="0"/>
        </a:spcBef>
        <a:spcAft>
          <a:spcPct val="0"/>
        </a:spcAft>
        <a:defRPr sz="2400">
          <a:solidFill>
            <a:schemeClr val="tx2"/>
          </a:solidFill>
          <a:latin typeface="Verdana" pitchFamily="34" charset="0"/>
        </a:defRPr>
      </a:lvl3pPr>
      <a:lvl4pPr algn="l" rtl="0" fontAlgn="base">
        <a:spcBef>
          <a:spcPct val="0"/>
        </a:spcBef>
        <a:spcAft>
          <a:spcPct val="0"/>
        </a:spcAft>
        <a:defRPr sz="2400">
          <a:solidFill>
            <a:schemeClr val="tx2"/>
          </a:solidFill>
          <a:latin typeface="Verdana" pitchFamily="34" charset="0"/>
        </a:defRPr>
      </a:lvl4pPr>
      <a:lvl5pPr algn="l" rtl="0" fontAlgn="base">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342900" indent="-342900" algn="l" rtl="0" fontAlgn="base">
        <a:spcBef>
          <a:spcPct val="20000"/>
        </a:spcBef>
        <a:spcAft>
          <a:spcPct val="0"/>
        </a:spcAft>
        <a:buClr>
          <a:srgbClr val="003366"/>
        </a:buClr>
        <a:buSzPct val="120000"/>
        <a:buChar char="•"/>
        <a:defRPr sz="2200">
          <a:solidFill>
            <a:schemeClr val="tx1"/>
          </a:solidFill>
          <a:latin typeface="+mn-lt"/>
          <a:ea typeface="+mn-ea"/>
          <a:cs typeface="+mn-cs"/>
        </a:defRPr>
      </a:lvl1pPr>
      <a:lvl2pPr marL="742950" indent="-285750" algn="l" rtl="0" fontAlgn="base">
        <a:spcBef>
          <a:spcPct val="20000"/>
        </a:spcBef>
        <a:spcAft>
          <a:spcPct val="0"/>
        </a:spcAft>
        <a:buClr>
          <a:srgbClr val="003366"/>
        </a:buClr>
        <a:buChar char="•"/>
        <a:defRPr sz="2000">
          <a:solidFill>
            <a:schemeClr val="tx1"/>
          </a:solidFill>
          <a:latin typeface="+mn-lt"/>
        </a:defRPr>
      </a:lvl2pPr>
      <a:lvl3pPr marL="1143000" indent="-228600" algn="l" rtl="0" fontAlgn="base">
        <a:spcBef>
          <a:spcPct val="20000"/>
        </a:spcBef>
        <a:spcAft>
          <a:spcPct val="0"/>
        </a:spcAft>
        <a:buClr>
          <a:srgbClr val="003366"/>
        </a:buClr>
        <a:buChar char="•"/>
        <a:defRPr>
          <a:solidFill>
            <a:schemeClr val="tx1"/>
          </a:solidFill>
          <a:latin typeface="+mn-lt"/>
        </a:defRPr>
      </a:lvl3pPr>
      <a:lvl4pPr marL="1600200" indent="-228600" algn="l" rtl="0" fontAlgn="base">
        <a:spcBef>
          <a:spcPct val="20000"/>
        </a:spcBef>
        <a:spcAft>
          <a:spcPct val="0"/>
        </a:spcAft>
        <a:buClr>
          <a:srgbClr val="003366"/>
        </a:buClr>
        <a:buChar char="•"/>
        <a:defRPr sz="1600">
          <a:solidFill>
            <a:schemeClr val="tx1"/>
          </a:solidFill>
          <a:latin typeface="+mn-lt"/>
        </a:defRPr>
      </a:lvl4pPr>
      <a:lvl5pPr marL="2057400" indent="-228600" algn="l" rtl="0" fontAlgn="base">
        <a:spcBef>
          <a:spcPct val="20000"/>
        </a:spcBef>
        <a:spcAft>
          <a:spcPct val="0"/>
        </a:spcAft>
        <a:buClr>
          <a:srgbClr val="003366"/>
        </a:buClr>
        <a:buChar char="-"/>
        <a:defRPr sz="1400">
          <a:solidFill>
            <a:schemeClr val="tx1"/>
          </a:solidFill>
          <a:latin typeface="+mn-lt"/>
        </a:defRPr>
      </a:lvl5pPr>
      <a:lvl6pPr marL="2514600" indent="-228600" algn="l" rtl="0" fontAlgn="base">
        <a:spcBef>
          <a:spcPct val="20000"/>
        </a:spcBef>
        <a:spcAft>
          <a:spcPct val="0"/>
        </a:spcAft>
        <a:buClr>
          <a:srgbClr val="003366"/>
        </a:buClr>
        <a:buChar char="-"/>
        <a:defRPr sz="1400">
          <a:solidFill>
            <a:schemeClr val="tx1"/>
          </a:solidFill>
          <a:latin typeface="+mn-lt"/>
        </a:defRPr>
      </a:lvl6pPr>
      <a:lvl7pPr marL="2971800" indent="-228600" algn="l" rtl="0" fontAlgn="base">
        <a:spcBef>
          <a:spcPct val="20000"/>
        </a:spcBef>
        <a:spcAft>
          <a:spcPct val="0"/>
        </a:spcAft>
        <a:buClr>
          <a:srgbClr val="003366"/>
        </a:buClr>
        <a:buChar char="-"/>
        <a:defRPr sz="1400">
          <a:solidFill>
            <a:schemeClr val="tx1"/>
          </a:solidFill>
          <a:latin typeface="+mn-lt"/>
        </a:defRPr>
      </a:lvl7pPr>
      <a:lvl8pPr marL="3429000" indent="-228600" algn="l" rtl="0" fontAlgn="base">
        <a:spcBef>
          <a:spcPct val="20000"/>
        </a:spcBef>
        <a:spcAft>
          <a:spcPct val="0"/>
        </a:spcAft>
        <a:buClr>
          <a:srgbClr val="003366"/>
        </a:buClr>
        <a:buChar char="-"/>
        <a:defRPr sz="1400">
          <a:solidFill>
            <a:schemeClr val="tx1"/>
          </a:solidFill>
          <a:latin typeface="+mn-lt"/>
        </a:defRPr>
      </a:lvl8pPr>
      <a:lvl9pPr marL="3886200" indent="-228600" algn="l" rtl="0" fontAlgn="base">
        <a:spcBef>
          <a:spcPct val="20000"/>
        </a:spcBef>
        <a:spcAft>
          <a:spcPct val="0"/>
        </a:spcAft>
        <a:buClr>
          <a:srgbClr val="003366"/>
        </a:buClr>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bwMode="auto">
          <a:xfrm>
            <a:off x="179388" y="274638"/>
            <a:ext cx="85074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Hier einfach nur ein paar Farben</a:t>
            </a:r>
          </a:p>
        </p:txBody>
      </p:sp>
      <p:sp>
        <p:nvSpPr>
          <p:cNvPr id="315395" name="Rectangle 3"/>
          <p:cNvSpPr>
            <a:spLocks noChangeArrowheads="1"/>
          </p:cNvSpPr>
          <p:nvPr/>
        </p:nvSpPr>
        <p:spPr bwMode="auto">
          <a:xfrm>
            <a:off x="611188" y="2205038"/>
            <a:ext cx="647700" cy="576262"/>
          </a:xfrm>
          <a:prstGeom prst="rect">
            <a:avLst/>
          </a:prstGeom>
          <a:solidFill>
            <a:srgbClr val="98CC00"/>
          </a:solidFill>
          <a:ln w="38100" algn="ctr">
            <a:noFill/>
            <a:miter lim="800000"/>
            <a:headEnd/>
            <a:tailEnd/>
          </a:ln>
          <a:effectLst/>
        </p:spPr>
        <p:txBody>
          <a:bodyPr wrap="none" anchor="ctr"/>
          <a:lstStyle/>
          <a:p>
            <a:endParaRPr lang="en-US"/>
          </a:p>
        </p:txBody>
      </p:sp>
      <p:sp>
        <p:nvSpPr>
          <p:cNvPr id="315396" name="Rectangle 4"/>
          <p:cNvSpPr>
            <a:spLocks noChangeArrowheads="1"/>
          </p:cNvSpPr>
          <p:nvPr/>
        </p:nvSpPr>
        <p:spPr bwMode="auto">
          <a:xfrm>
            <a:off x="611188" y="1484313"/>
            <a:ext cx="647700" cy="576262"/>
          </a:xfrm>
          <a:prstGeom prst="rect">
            <a:avLst/>
          </a:prstGeom>
          <a:solidFill>
            <a:schemeClr val="hlink"/>
          </a:solidFill>
          <a:ln w="38100" algn="ctr">
            <a:noFill/>
            <a:miter lim="800000"/>
            <a:headEnd/>
            <a:tailEnd/>
          </a:ln>
          <a:effectLst/>
        </p:spPr>
        <p:txBody>
          <a:bodyPr wrap="none" anchor="ctr"/>
          <a:lstStyle/>
          <a:p>
            <a:endParaRPr lang="en-US"/>
          </a:p>
        </p:txBody>
      </p:sp>
      <p:sp>
        <p:nvSpPr>
          <p:cNvPr id="315397" name="Rectangle 5"/>
          <p:cNvSpPr>
            <a:spLocks noChangeArrowheads="1"/>
          </p:cNvSpPr>
          <p:nvPr/>
        </p:nvSpPr>
        <p:spPr bwMode="auto">
          <a:xfrm>
            <a:off x="611188" y="5445125"/>
            <a:ext cx="647700" cy="576263"/>
          </a:xfrm>
          <a:prstGeom prst="rect">
            <a:avLst/>
          </a:prstGeom>
          <a:solidFill>
            <a:schemeClr val="accent2"/>
          </a:solidFill>
          <a:ln w="38100" algn="ctr">
            <a:noFill/>
            <a:miter lim="800000"/>
            <a:headEnd/>
            <a:tailEnd/>
          </a:ln>
          <a:effectLst/>
        </p:spPr>
        <p:txBody>
          <a:bodyPr wrap="none" anchor="ctr"/>
          <a:lstStyle/>
          <a:p>
            <a:endParaRPr lang="en-US"/>
          </a:p>
        </p:txBody>
      </p:sp>
      <p:sp>
        <p:nvSpPr>
          <p:cNvPr id="315398" name="Rectangle 6"/>
          <p:cNvSpPr>
            <a:spLocks noChangeArrowheads="1"/>
          </p:cNvSpPr>
          <p:nvPr/>
        </p:nvSpPr>
        <p:spPr bwMode="auto">
          <a:xfrm>
            <a:off x="611188" y="4724400"/>
            <a:ext cx="647700" cy="576263"/>
          </a:xfrm>
          <a:prstGeom prst="rect">
            <a:avLst/>
          </a:prstGeom>
          <a:solidFill>
            <a:srgbClr val="CC0000"/>
          </a:solidFill>
          <a:ln w="38100" algn="ctr">
            <a:noFill/>
            <a:miter lim="800000"/>
            <a:headEnd/>
            <a:tailEnd/>
          </a:ln>
          <a:effectLst/>
        </p:spPr>
        <p:txBody>
          <a:bodyPr wrap="none" anchor="ctr"/>
          <a:lstStyle/>
          <a:p>
            <a:endParaRPr lang="en-US"/>
          </a:p>
        </p:txBody>
      </p:sp>
      <p:sp>
        <p:nvSpPr>
          <p:cNvPr id="315399" name="Rectangle 7"/>
          <p:cNvSpPr>
            <a:spLocks noChangeArrowheads="1"/>
          </p:cNvSpPr>
          <p:nvPr/>
        </p:nvSpPr>
        <p:spPr bwMode="auto">
          <a:xfrm>
            <a:off x="8027988" y="1484313"/>
            <a:ext cx="647700" cy="576262"/>
          </a:xfrm>
          <a:prstGeom prst="rect">
            <a:avLst/>
          </a:prstGeom>
          <a:solidFill>
            <a:schemeClr val="hlink">
              <a:alpha val="10001"/>
            </a:schemeClr>
          </a:solidFill>
          <a:ln w="38100" algn="ctr">
            <a:noFill/>
            <a:miter lim="800000"/>
            <a:headEnd/>
            <a:tailEnd/>
          </a:ln>
          <a:effectLst/>
        </p:spPr>
        <p:txBody>
          <a:bodyPr wrap="none" anchor="ctr"/>
          <a:lstStyle/>
          <a:p>
            <a:endParaRPr lang="en-US"/>
          </a:p>
        </p:txBody>
      </p:sp>
      <p:grpSp>
        <p:nvGrpSpPr>
          <p:cNvPr id="315400" name="Group 8"/>
          <p:cNvGrpSpPr>
            <a:grpSpLocks/>
          </p:cNvGrpSpPr>
          <p:nvPr/>
        </p:nvGrpSpPr>
        <p:grpSpPr bwMode="auto">
          <a:xfrm>
            <a:off x="2268538" y="1484313"/>
            <a:ext cx="5689600" cy="576262"/>
            <a:chOff x="1791" y="935"/>
            <a:chExt cx="3584" cy="363"/>
          </a:xfrm>
        </p:grpSpPr>
        <p:sp>
          <p:nvSpPr>
            <p:cNvPr id="315401" name="Rectangle 9"/>
            <p:cNvSpPr>
              <a:spLocks noChangeArrowheads="1"/>
            </p:cNvSpPr>
            <p:nvPr/>
          </p:nvSpPr>
          <p:spPr bwMode="auto">
            <a:xfrm>
              <a:off x="3152" y="935"/>
              <a:ext cx="408" cy="363"/>
            </a:xfrm>
            <a:prstGeom prst="rect">
              <a:avLst/>
            </a:prstGeom>
            <a:solidFill>
              <a:schemeClr val="hlink">
                <a:alpha val="60001"/>
              </a:schemeClr>
            </a:solidFill>
            <a:ln w="38100" algn="ctr">
              <a:noFill/>
              <a:miter lim="800000"/>
              <a:headEnd/>
              <a:tailEnd/>
            </a:ln>
            <a:effectLst/>
          </p:spPr>
          <p:txBody>
            <a:bodyPr wrap="none" anchor="ctr"/>
            <a:lstStyle/>
            <a:p>
              <a:endParaRPr lang="en-US"/>
            </a:p>
          </p:txBody>
        </p:sp>
        <p:sp>
          <p:nvSpPr>
            <p:cNvPr id="315402" name="Rectangle 10"/>
            <p:cNvSpPr>
              <a:spLocks noChangeArrowheads="1"/>
            </p:cNvSpPr>
            <p:nvPr/>
          </p:nvSpPr>
          <p:spPr bwMode="auto">
            <a:xfrm>
              <a:off x="2699" y="935"/>
              <a:ext cx="408" cy="363"/>
            </a:xfrm>
            <a:prstGeom prst="rect">
              <a:avLst/>
            </a:prstGeom>
            <a:solidFill>
              <a:schemeClr val="hlink">
                <a:alpha val="70000"/>
              </a:schemeClr>
            </a:solidFill>
            <a:ln w="38100" algn="ctr">
              <a:noFill/>
              <a:miter lim="800000"/>
              <a:headEnd/>
              <a:tailEnd/>
            </a:ln>
            <a:effectLst/>
          </p:spPr>
          <p:txBody>
            <a:bodyPr wrap="none" anchor="ctr"/>
            <a:lstStyle/>
            <a:p>
              <a:endParaRPr lang="en-US"/>
            </a:p>
          </p:txBody>
        </p:sp>
        <p:sp>
          <p:nvSpPr>
            <p:cNvPr id="315403" name="Rectangle 11"/>
            <p:cNvSpPr>
              <a:spLocks noChangeArrowheads="1"/>
            </p:cNvSpPr>
            <p:nvPr/>
          </p:nvSpPr>
          <p:spPr bwMode="auto">
            <a:xfrm>
              <a:off x="2245" y="935"/>
              <a:ext cx="408" cy="363"/>
            </a:xfrm>
            <a:prstGeom prst="rect">
              <a:avLst/>
            </a:prstGeom>
            <a:solidFill>
              <a:schemeClr val="hlink">
                <a:alpha val="80000"/>
              </a:schemeClr>
            </a:solidFill>
            <a:ln w="38100" algn="ctr">
              <a:noFill/>
              <a:miter lim="800000"/>
              <a:headEnd/>
              <a:tailEnd/>
            </a:ln>
            <a:effectLst/>
          </p:spPr>
          <p:txBody>
            <a:bodyPr wrap="none" anchor="ctr"/>
            <a:lstStyle/>
            <a:p>
              <a:endParaRPr lang="en-US"/>
            </a:p>
          </p:txBody>
        </p:sp>
        <p:sp>
          <p:nvSpPr>
            <p:cNvPr id="315404" name="Rectangle 12"/>
            <p:cNvSpPr>
              <a:spLocks noChangeArrowheads="1"/>
            </p:cNvSpPr>
            <p:nvPr/>
          </p:nvSpPr>
          <p:spPr bwMode="auto">
            <a:xfrm>
              <a:off x="1791" y="935"/>
              <a:ext cx="408" cy="363"/>
            </a:xfrm>
            <a:prstGeom prst="rect">
              <a:avLst/>
            </a:prstGeom>
            <a:solidFill>
              <a:schemeClr val="hlink">
                <a:alpha val="89999"/>
              </a:schemeClr>
            </a:solidFill>
            <a:ln w="38100" algn="ctr">
              <a:noFill/>
              <a:miter lim="800000"/>
              <a:headEnd/>
              <a:tailEnd/>
            </a:ln>
            <a:effectLst/>
          </p:spPr>
          <p:txBody>
            <a:bodyPr wrap="none" anchor="ctr"/>
            <a:lstStyle/>
            <a:p>
              <a:endParaRPr lang="en-US"/>
            </a:p>
          </p:txBody>
        </p:sp>
        <p:sp>
          <p:nvSpPr>
            <p:cNvPr id="315405" name="Rectangle 13"/>
            <p:cNvSpPr>
              <a:spLocks noChangeArrowheads="1"/>
            </p:cNvSpPr>
            <p:nvPr/>
          </p:nvSpPr>
          <p:spPr bwMode="auto">
            <a:xfrm>
              <a:off x="4967" y="935"/>
              <a:ext cx="408" cy="363"/>
            </a:xfrm>
            <a:prstGeom prst="rect">
              <a:avLst/>
            </a:prstGeom>
            <a:solidFill>
              <a:schemeClr val="hlink">
                <a:alpha val="20000"/>
              </a:schemeClr>
            </a:solidFill>
            <a:ln w="38100" algn="ctr">
              <a:noFill/>
              <a:miter lim="800000"/>
              <a:headEnd/>
              <a:tailEnd/>
            </a:ln>
            <a:effectLst/>
          </p:spPr>
          <p:txBody>
            <a:bodyPr wrap="none" anchor="ctr"/>
            <a:lstStyle/>
            <a:p>
              <a:endParaRPr lang="en-US"/>
            </a:p>
          </p:txBody>
        </p:sp>
        <p:sp>
          <p:nvSpPr>
            <p:cNvPr id="315406" name="Rectangle 14"/>
            <p:cNvSpPr>
              <a:spLocks noChangeArrowheads="1"/>
            </p:cNvSpPr>
            <p:nvPr/>
          </p:nvSpPr>
          <p:spPr bwMode="auto">
            <a:xfrm>
              <a:off x="4513" y="935"/>
              <a:ext cx="408" cy="363"/>
            </a:xfrm>
            <a:prstGeom prst="rect">
              <a:avLst/>
            </a:prstGeom>
            <a:solidFill>
              <a:schemeClr val="hlink">
                <a:alpha val="30000"/>
              </a:schemeClr>
            </a:solidFill>
            <a:ln w="38100" algn="ctr">
              <a:noFill/>
              <a:miter lim="800000"/>
              <a:headEnd/>
              <a:tailEnd/>
            </a:ln>
            <a:effectLst/>
          </p:spPr>
          <p:txBody>
            <a:bodyPr wrap="none" anchor="ctr"/>
            <a:lstStyle/>
            <a:p>
              <a:endParaRPr lang="en-US"/>
            </a:p>
          </p:txBody>
        </p:sp>
        <p:sp>
          <p:nvSpPr>
            <p:cNvPr id="315407" name="Rectangle 15"/>
            <p:cNvSpPr>
              <a:spLocks noChangeArrowheads="1"/>
            </p:cNvSpPr>
            <p:nvPr/>
          </p:nvSpPr>
          <p:spPr bwMode="auto">
            <a:xfrm>
              <a:off x="4059" y="935"/>
              <a:ext cx="408" cy="363"/>
            </a:xfrm>
            <a:prstGeom prst="rect">
              <a:avLst/>
            </a:prstGeom>
            <a:solidFill>
              <a:schemeClr val="hlink">
                <a:alpha val="39999"/>
              </a:schemeClr>
            </a:solidFill>
            <a:ln w="38100" algn="ctr">
              <a:noFill/>
              <a:miter lim="800000"/>
              <a:headEnd/>
              <a:tailEnd/>
            </a:ln>
            <a:effectLst/>
          </p:spPr>
          <p:txBody>
            <a:bodyPr wrap="none" anchor="ctr"/>
            <a:lstStyle/>
            <a:p>
              <a:endParaRPr lang="en-US"/>
            </a:p>
          </p:txBody>
        </p:sp>
        <p:sp>
          <p:nvSpPr>
            <p:cNvPr id="315408" name="Rectangle 16"/>
            <p:cNvSpPr>
              <a:spLocks noChangeArrowheads="1"/>
            </p:cNvSpPr>
            <p:nvPr/>
          </p:nvSpPr>
          <p:spPr bwMode="auto">
            <a:xfrm>
              <a:off x="3606" y="935"/>
              <a:ext cx="408" cy="363"/>
            </a:xfrm>
            <a:prstGeom prst="rect">
              <a:avLst/>
            </a:prstGeom>
            <a:solidFill>
              <a:schemeClr val="hlink">
                <a:alpha val="50000"/>
              </a:schemeClr>
            </a:solidFill>
            <a:ln w="38100" algn="ctr">
              <a:noFill/>
              <a:miter lim="800000"/>
              <a:headEnd/>
              <a:tailEnd/>
            </a:ln>
            <a:effectLst/>
          </p:spPr>
          <p:txBody>
            <a:bodyPr wrap="none" anchor="ctr"/>
            <a:lstStyle/>
            <a:p>
              <a:endParaRPr lang="en-US"/>
            </a:p>
          </p:txBody>
        </p:sp>
      </p:grpSp>
      <p:sp>
        <p:nvSpPr>
          <p:cNvPr id="315409" name="Rectangle 17"/>
          <p:cNvSpPr>
            <a:spLocks noChangeArrowheads="1"/>
          </p:cNvSpPr>
          <p:nvPr/>
        </p:nvSpPr>
        <p:spPr bwMode="auto">
          <a:xfrm>
            <a:off x="4427538" y="3644900"/>
            <a:ext cx="647700" cy="576263"/>
          </a:xfrm>
          <a:prstGeom prst="rect">
            <a:avLst/>
          </a:prstGeom>
          <a:solidFill>
            <a:schemeClr val="tx1">
              <a:alpha val="60001"/>
            </a:schemeClr>
          </a:solidFill>
          <a:ln w="38100" algn="ctr">
            <a:noFill/>
            <a:miter lim="800000"/>
            <a:headEnd/>
            <a:tailEnd/>
          </a:ln>
          <a:effectLst/>
        </p:spPr>
        <p:txBody>
          <a:bodyPr wrap="none" anchor="ctr"/>
          <a:lstStyle/>
          <a:p>
            <a:endParaRPr lang="en-US"/>
          </a:p>
        </p:txBody>
      </p:sp>
      <p:sp>
        <p:nvSpPr>
          <p:cNvPr id="315410" name="Rectangle 18"/>
          <p:cNvSpPr>
            <a:spLocks noChangeArrowheads="1"/>
          </p:cNvSpPr>
          <p:nvPr/>
        </p:nvSpPr>
        <p:spPr bwMode="auto">
          <a:xfrm>
            <a:off x="3708400" y="3644900"/>
            <a:ext cx="647700" cy="576263"/>
          </a:xfrm>
          <a:prstGeom prst="rect">
            <a:avLst/>
          </a:prstGeom>
          <a:solidFill>
            <a:schemeClr val="tx1">
              <a:alpha val="70000"/>
            </a:schemeClr>
          </a:solidFill>
          <a:ln w="38100" algn="ctr">
            <a:noFill/>
            <a:miter lim="800000"/>
            <a:headEnd/>
            <a:tailEnd/>
          </a:ln>
          <a:effectLst/>
        </p:spPr>
        <p:txBody>
          <a:bodyPr wrap="none" anchor="ctr"/>
          <a:lstStyle/>
          <a:p>
            <a:endParaRPr lang="en-US"/>
          </a:p>
        </p:txBody>
      </p:sp>
      <p:sp>
        <p:nvSpPr>
          <p:cNvPr id="315411" name="Rectangle 19"/>
          <p:cNvSpPr>
            <a:spLocks noChangeArrowheads="1"/>
          </p:cNvSpPr>
          <p:nvPr/>
        </p:nvSpPr>
        <p:spPr bwMode="auto">
          <a:xfrm>
            <a:off x="2987675" y="3644900"/>
            <a:ext cx="647700" cy="576263"/>
          </a:xfrm>
          <a:prstGeom prst="rect">
            <a:avLst/>
          </a:prstGeom>
          <a:solidFill>
            <a:schemeClr val="tx1">
              <a:alpha val="80000"/>
            </a:schemeClr>
          </a:solidFill>
          <a:ln w="38100" algn="ctr">
            <a:noFill/>
            <a:miter lim="800000"/>
            <a:headEnd/>
            <a:tailEnd/>
          </a:ln>
          <a:effectLst/>
        </p:spPr>
        <p:txBody>
          <a:bodyPr wrap="none" anchor="ctr"/>
          <a:lstStyle/>
          <a:p>
            <a:endParaRPr lang="en-US"/>
          </a:p>
        </p:txBody>
      </p:sp>
      <p:sp>
        <p:nvSpPr>
          <p:cNvPr id="315412" name="Rectangle 20"/>
          <p:cNvSpPr>
            <a:spLocks noChangeArrowheads="1"/>
          </p:cNvSpPr>
          <p:nvPr/>
        </p:nvSpPr>
        <p:spPr bwMode="auto">
          <a:xfrm>
            <a:off x="2268538" y="3644900"/>
            <a:ext cx="647700" cy="576263"/>
          </a:xfrm>
          <a:prstGeom prst="rect">
            <a:avLst/>
          </a:prstGeom>
          <a:solidFill>
            <a:schemeClr val="tx1">
              <a:alpha val="89999"/>
            </a:schemeClr>
          </a:solidFill>
          <a:ln w="38100" algn="ctr">
            <a:noFill/>
            <a:miter lim="800000"/>
            <a:headEnd/>
            <a:tailEnd/>
          </a:ln>
          <a:effectLst/>
        </p:spPr>
        <p:txBody>
          <a:bodyPr wrap="none" anchor="ctr"/>
          <a:lstStyle/>
          <a:p>
            <a:endParaRPr lang="en-US"/>
          </a:p>
        </p:txBody>
      </p:sp>
      <p:sp>
        <p:nvSpPr>
          <p:cNvPr id="315413" name="Rectangle 21"/>
          <p:cNvSpPr>
            <a:spLocks noChangeArrowheads="1"/>
          </p:cNvSpPr>
          <p:nvPr/>
        </p:nvSpPr>
        <p:spPr bwMode="auto">
          <a:xfrm>
            <a:off x="611188" y="3644900"/>
            <a:ext cx="647700" cy="576263"/>
          </a:xfrm>
          <a:prstGeom prst="rect">
            <a:avLst/>
          </a:prstGeom>
          <a:solidFill>
            <a:schemeClr val="tx1"/>
          </a:solidFill>
          <a:ln w="38100" algn="ctr">
            <a:noFill/>
            <a:miter lim="800000"/>
            <a:headEnd/>
            <a:tailEnd/>
          </a:ln>
          <a:effectLst/>
        </p:spPr>
        <p:txBody>
          <a:bodyPr wrap="none" anchor="ctr"/>
          <a:lstStyle/>
          <a:p>
            <a:endParaRPr lang="en-US"/>
          </a:p>
        </p:txBody>
      </p:sp>
      <p:sp>
        <p:nvSpPr>
          <p:cNvPr id="315414" name="Rectangle 22"/>
          <p:cNvSpPr>
            <a:spLocks noChangeArrowheads="1"/>
          </p:cNvSpPr>
          <p:nvPr/>
        </p:nvSpPr>
        <p:spPr bwMode="auto">
          <a:xfrm>
            <a:off x="611188" y="2924175"/>
            <a:ext cx="647700" cy="576263"/>
          </a:xfrm>
          <a:prstGeom prst="rect">
            <a:avLst/>
          </a:prstGeom>
          <a:solidFill>
            <a:schemeClr val="bg1"/>
          </a:solidFill>
          <a:ln w="3175" algn="ctr">
            <a:solidFill>
              <a:schemeClr val="tx1"/>
            </a:solidFill>
            <a:miter lim="800000"/>
            <a:headEnd/>
            <a:tailEnd/>
          </a:ln>
          <a:effectLst/>
        </p:spPr>
        <p:txBody>
          <a:bodyPr wrap="none" anchor="ctr"/>
          <a:lstStyle/>
          <a:p>
            <a:endParaRPr lang="en-US"/>
          </a:p>
        </p:txBody>
      </p:sp>
      <p:sp>
        <p:nvSpPr>
          <p:cNvPr id="315415" name="Rectangle 23"/>
          <p:cNvSpPr>
            <a:spLocks noChangeArrowheads="1"/>
          </p:cNvSpPr>
          <p:nvPr/>
        </p:nvSpPr>
        <p:spPr bwMode="auto">
          <a:xfrm>
            <a:off x="7308850" y="3644900"/>
            <a:ext cx="647700" cy="576263"/>
          </a:xfrm>
          <a:prstGeom prst="rect">
            <a:avLst/>
          </a:prstGeom>
          <a:solidFill>
            <a:schemeClr val="tx1">
              <a:alpha val="20000"/>
            </a:schemeClr>
          </a:solidFill>
          <a:ln w="38100" algn="ctr">
            <a:noFill/>
            <a:miter lim="800000"/>
            <a:headEnd/>
            <a:tailEnd/>
          </a:ln>
          <a:effectLst/>
        </p:spPr>
        <p:txBody>
          <a:bodyPr wrap="none" anchor="ctr"/>
          <a:lstStyle/>
          <a:p>
            <a:endParaRPr lang="en-US"/>
          </a:p>
        </p:txBody>
      </p:sp>
      <p:sp>
        <p:nvSpPr>
          <p:cNvPr id="315416" name="Rectangle 24"/>
          <p:cNvSpPr>
            <a:spLocks noChangeArrowheads="1"/>
          </p:cNvSpPr>
          <p:nvPr/>
        </p:nvSpPr>
        <p:spPr bwMode="auto">
          <a:xfrm>
            <a:off x="6588125" y="3644900"/>
            <a:ext cx="647700" cy="576263"/>
          </a:xfrm>
          <a:prstGeom prst="rect">
            <a:avLst/>
          </a:prstGeom>
          <a:solidFill>
            <a:schemeClr val="tx1">
              <a:alpha val="30000"/>
            </a:schemeClr>
          </a:solidFill>
          <a:ln w="38100" algn="ctr">
            <a:noFill/>
            <a:miter lim="800000"/>
            <a:headEnd/>
            <a:tailEnd/>
          </a:ln>
          <a:effectLst/>
        </p:spPr>
        <p:txBody>
          <a:bodyPr wrap="none" anchor="ctr"/>
          <a:lstStyle/>
          <a:p>
            <a:endParaRPr lang="en-US"/>
          </a:p>
        </p:txBody>
      </p:sp>
      <p:sp>
        <p:nvSpPr>
          <p:cNvPr id="315417" name="Rectangle 25"/>
          <p:cNvSpPr>
            <a:spLocks noChangeArrowheads="1"/>
          </p:cNvSpPr>
          <p:nvPr/>
        </p:nvSpPr>
        <p:spPr bwMode="auto">
          <a:xfrm>
            <a:off x="5867400" y="3644900"/>
            <a:ext cx="647700" cy="576263"/>
          </a:xfrm>
          <a:prstGeom prst="rect">
            <a:avLst/>
          </a:prstGeom>
          <a:solidFill>
            <a:schemeClr val="tx1">
              <a:alpha val="39999"/>
            </a:schemeClr>
          </a:solidFill>
          <a:ln w="38100" algn="ctr">
            <a:noFill/>
            <a:miter lim="800000"/>
            <a:headEnd/>
            <a:tailEnd/>
          </a:ln>
          <a:effectLst/>
        </p:spPr>
        <p:txBody>
          <a:bodyPr wrap="none" anchor="ctr"/>
          <a:lstStyle/>
          <a:p>
            <a:endParaRPr lang="en-US"/>
          </a:p>
        </p:txBody>
      </p:sp>
      <p:sp>
        <p:nvSpPr>
          <p:cNvPr id="315418" name="Rectangle 26"/>
          <p:cNvSpPr>
            <a:spLocks noChangeArrowheads="1"/>
          </p:cNvSpPr>
          <p:nvPr/>
        </p:nvSpPr>
        <p:spPr bwMode="auto">
          <a:xfrm>
            <a:off x="5148263" y="3644900"/>
            <a:ext cx="647700" cy="576263"/>
          </a:xfrm>
          <a:prstGeom prst="rect">
            <a:avLst/>
          </a:prstGeom>
          <a:solidFill>
            <a:schemeClr val="tx1">
              <a:alpha val="50000"/>
            </a:schemeClr>
          </a:solidFill>
          <a:ln w="38100" algn="ctr">
            <a:noFill/>
            <a:miter lim="800000"/>
            <a:headEnd/>
            <a:tailEnd/>
          </a:ln>
          <a:effectLst/>
        </p:spPr>
        <p:txBody>
          <a:bodyPr wrap="none" anchor="ctr"/>
          <a:lstStyle/>
          <a:p>
            <a:endParaRPr lang="en-US"/>
          </a:p>
        </p:txBody>
      </p:sp>
      <p:sp>
        <p:nvSpPr>
          <p:cNvPr id="315419" name="Rectangle 27"/>
          <p:cNvSpPr>
            <a:spLocks noChangeArrowheads="1"/>
          </p:cNvSpPr>
          <p:nvPr/>
        </p:nvSpPr>
        <p:spPr bwMode="auto">
          <a:xfrm>
            <a:off x="8027988" y="3644900"/>
            <a:ext cx="647700" cy="576263"/>
          </a:xfrm>
          <a:prstGeom prst="rect">
            <a:avLst/>
          </a:prstGeom>
          <a:solidFill>
            <a:schemeClr val="tx1">
              <a:alpha val="10001"/>
            </a:schemeClr>
          </a:solidFill>
          <a:ln w="38100" algn="ctr">
            <a:noFill/>
            <a:miter lim="800000"/>
            <a:headEnd/>
            <a:tailEnd/>
          </a:ln>
          <a:effectLst/>
        </p:spPr>
        <p:txBody>
          <a:bodyPr wrap="none" anchor="ctr"/>
          <a:lstStyle/>
          <a:p>
            <a:endParaRPr lang="en-US"/>
          </a:p>
        </p:txBody>
      </p:sp>
      <p:sp>
        <p:nvSpPr>
          <p:cNvPr id="315420" name="Text Box 28"/>
          <p:cNvSpPr txBox="1">
            <a:spLocks noChangeArrowheads="1"/>
          </p:cNvSpPr>
          <p:nvPr/>
        </p:nvSpPr>
        <p:spPr bwMode="auto">
          <a:xfrm>
            <a:off x="1331913" y="1450975"/>
            <a:ext cx="863600" cy="677863"/>
          </a:xfrm>
          <a:prstGeom prst="rect">
            <a:avLst/>
          </a:prstGeom>
          <a:noFill/>
          <a:ln w="25400" algn="ctr">
            <a:noFill/>
            <a:miter lim="800000"/>
            <a:headEnd/>
            <a:tailEnd/>
          </a:ln>
          <a:effectLst/>
        </p:spPr>
        <p:txBody>
          <a:bodyPr lIns="36000">
            <a:spAutoFit/>
          </a:bodyPr>
          <a:lstStyle/>
          <a:p>
            <a:pPr algn="l">
              <a:lnSpc>
                <a:spcPct val="80000"/>
              </a:lnSpc>
            </a:pPr>
            <a:r>
              <a:rPr lang="de-DE" sz="1600"/>
              <a:t>R: 0</a:t>
            </a:r>
          </a:p>
          <a:p>
            <a:pPr algn="l">
              <a:lnSpc>
                <a:spcPct val="80000"/>
              </a:lnSpc>
            </a:pPr>
            <a:r>
              <a:rPr lang="de-DE" sz="1600"/>
              <a:t>G: 51</a:t>
            </a:r>
          </a:p>
          <a:p>
            <a:pPr algn="l">
              <a:lnSpc>
                <a:spcPct val="80000"/>
              </a:lnSpc>
            </a:pPr>
            <a:r>
              <a:rPr lang="de-DE" sz="1600"/>
              <a:t>B: 102</a:t>
            </a:r>
            <a:endParaRPr lang="en-US" sz="1600"/>
          </a:p>
        </p:txBody>
      </p:sp>
      <p:sp>
        <p:nvSpPr>
          <p:cNvPr id="315421" name="Text Box 29"/>
          <p:cNvSpPr txBox="1">
            <a:spLocks noChangeArrowheads="1"/>
          </p:cNvSpPr>
          <p:nvPr/>
        </p:nvSpPr>
        <p:spPr bwMode="auto">
          <a:xfrm>
            <a:off x="1331913" y="2176463"/>
            <a:ext cx="863600" cy="677862"/>
          </a:xfrm>
          <a:prstGeom prst="rect">
            <a:avLst/>
          </a:prstGeom>
          <a:noFill/>
          <a:ln w="25400" algn="ctr">
            <a:noFill/>
            <a:miter lim="800000"/>
            <a:headEnd/>
            <a:tailEnd/>
          </a:ln>
          <a:effectLst/>
        </p:spPr>
        <p:txBody>
          <a:bodyPr lIns="36000">
            <a:spAutoFit/>
          </a:bodyPr>
          <a:lstStyle/>
          <a:p>
            <a:pPr algn="l">
              <a:lnSpc>
                <a:spcPct val="80000"/>
              </a:lnSpc>
            </a:pPr>
            <a:r>
              <a:rPr lang="de-DE" sz="1600"/>
              <a:t>R: 153</a:t>
            </a:r>
          </a:p>
          <a:p>
            <a:pPr algn="l">
              <a:lnSpc>
                <a:spcPct val="80000"/>
              </a:lnSpc>
            </a:pPr>
            <a:r>
              <a:rPr lang="de-DE" sz="1600"/>
              <a:t>G: 204</a:t>
            </a:r>
          </a:p>
          <a:p>
            <a:pPr algn="l">
              <a:lnSpc>
                <a:spcPct val="80000"/>
              </a:lnSpc>
            </a:pPr>
            <a:r>
              <a:rPr lang="de-DE" sz="1600"/>
              <a:t>B: 0</a:t>
            </a:r>
            <a:endParaRPr lang="en-US" sz="1600"/>
          </a:p>
        </p:txBody>
      </p:sp>
      <p:sp>
        <p:nvSpPr>
          <p:cNvPr id="315422" name="Text Box 30"/>
          <p:cNvSpPr txBox="1">
            <a:spLocks noChangeArrowheads="1"/>
          </p:cNvSpPr>
          <p:nvPr/>
        </p:nvSpPr>
        <p:spPr bwMode="auto">
          <a:xfrm>
            <a:off x="1331913" y="2905125"/>
            <a:ext cx="863600" cy="677863"/>
          </a:xfrm>
          <a:prstGeom prst="rect">
            <a:avLst/>
          </a:prstGeom>
          <a:noFill/>
          <a:ln w="25400" algn="ctr">
            <a:noFill/>
            <a:miter lim="800000"/>
            <a:headEnd/>
            <a:tailEnd/>
          </a:ln>
          <a:effectLst/>
        </p:spPr>
        <p:txBody>
          <a:bodyPr lIns="36000">
            <a:spAutoFit/>
          </a:bodyPr>
          <a:lstStyle/>
          <a:p>
            <a:pPr algn="l">
              <a:lnSpc>
                <a:spcPct val="80000"/>
              </a:lnSpc>
            </a:pPr>
            <a:r>
              <a:rPr lang="de-DE" sz="1600"/>
              <a:t>R: 255</a:t>
            </a:r>
          </a:p>
          <a:p>
            <a:pPr algn="l">
              <a:lnSpc>
                <a:spcPct val="80000"/>
              </a:lnSpc>
            </a:pPr>
            <a:r>
              <a:rPr lang="de-DE" sz="1600"/>
              <a:t>G: 255</a:t>
            </a:r>
          </a:p>
          <a:p>
            <a:pPr algn="l">
              <a:lnSpc>
                <a:spcPct val="80000"/>
              </a:lnSpc>
            </a:pPr>
            <a:r>
              <a:rPr lang="de-DE" sz="1600"/>
              <a:t>B: 255</a:t>
            </a:r>
            <a:endParaRPr lang="en-US" sz="1600"/>
          </a:p>
        </p:txBody>
      </p:sp>
      <p:sp>
        <p:nvSpPr>
          <p:cNvPr id="315423" name="Text Box 31"/>
          <p:cNvSpPr txBox="1">
            <a:spLocks noChangeArrowheads="1"/>
          </p:cNvSpPr>
          <p:nvPr/>
        </p:nvSpPr>
        <p:spPr bwMode="auto">
          <a:xfrm>
            <a:off x="1331913" y="3611563"/>
            <a:ext cx="863600" cy="677862"/>
          </a:xfrm>
          <a:prstGeom prst="rect">
            <a:avLst/>
          </a:prstGeom>
          <a:noFill/>
          <a:ln w="25400" algn="ctr">
            <a:noFill/>
            <a:miter lim="800000"/>
            <a:headEnd/>
            <a:tailEnd/>
          </a:ln>
          <a:effectLst/>
        </p:spPr>
        <p:txBody>
          <a:bodyPr lIns="36000">
            <a:spAutoFit/>
          </a:bodyPr>
          <a:lstStyle/>
          <a:p>
            <a:pPr algn="l">
              <a:lnSpc>
                <a:spcPct val="80000"/>
              </a:lnSpc>
            </a:pPr>
            <a:r>
              <a:rPr lang="de-DE" sz="1600"/>
              <a:t>R: 0</a:t>
            </a:r>
          </a:p>
          <a:p>
            <a:pPr algn="l">
              <a:lnSpc>
                <a:spcPct val="80000"/>
              </a:lnSpc>
            </a:pPr>
            <a:r>
              <a:rPr lang="de-DE" sz="1600"/>
              <a:t>G: 0</a:t>
            </a:r>
          </a:p>
          <a:p>
            <a:pPr algn="l">
              <a:lnSpc>
                <a:spcPct val="80000"/>
              </a:lnSpc>
            </a:pPr>
            <a:r>
              <a:rPr lang="de-DE" sz="1600"/>
              <a:t>B: 0</a:t>
            </a:r>
            <a:endParaRPr lang="en-US" sz="1600"/>
          </a:p>
        </p:txBody>
      </p:sp>
      <p:sp>
        <p:nvSpPr>
          <p:cNvPr id="315424" name="Text Box 32"/>
          <p:cNvSpPr txBox="1">
            <a:spLocks noChangeArrowheads="1"/>
          </p:cNvSpPr>
          <p:nvPr/>
        </p:nvSpPr>
        <p:spPr bwMode="auto">
          <a:xfrm>
            <a:off x="1331913" y="4691063"/>
            <a:ext cx="863600" cy="677862"/>
          </a:xfrm>
          <a:prstGeom prst="rect">
            <a:avLst/>
          </a:prstGeom>
          <a:noFill/>
          <a:ln w="25400" algn="ctr">
            <a:noFill/>
            <a:miter lim="800000"/>
            <a:headEnd/>
            <a:tailEnd/>
          </a:ln>
          <a:effectLst/>
        </p:spPr>
        <p:txBody>
          <a:bodyPr lIns="36000">
            <a:spAutoFit/>
          </a:bodyPr>
          <a:lstStyle/>
          <a:p>
            <a:pPr algn="l">
              <a:lnSpc>
                <a:spcPct val="80000"/>
              </a:lnSpc>
            </a:pPr>
            <a:r>
              <a:rPr lang="de-DE" sz="1600"/>
              <a:t>R: 204</a:t>
            </a:r>
          </a:p>
          <a:p>
            <a:pPr algn="l">
              <a:lnSpc>
                <a:spcPct val="80000"/>
              </a:lnSpc>
            </a:pPr>
            <a:r>
              <a:rPr lang="de-DE" sz="1600"/>
              <a:t>G: 0</a:t>
            </a:r>
          </a:p>
          <a:p>
            <a:pPr algn="l">
              <a:lnSpc>
                <a:spcPct val="80000"/>
              </a:lnSpc>
            </a:pPr>
            <a:r>
              <a:rPr lang="de-DE" sz="1600"/>
              <a:t>B: 0</a:t>
            </a:r>
            <a:endParaRPr lang="en-US" sz="1600"/>
          </a:p>
        </p:txBody>
      </p:sp>
      <p:sp>
        <p:nvSpPr>
          <p:cNvPr id="315425" name="Text Box 33"/>
          <p:cNvSpPr txBox="1">
            <a:spLocks noChangeArrowheads="1"/>
          </p:cNvSpPr>
          <p:nvPr/>
        </p:nvSpPr>
        <p:spPr bwMode="auto">
          <a:xfrm>
            <a:off x="1336675" y="5402263"/>
            <a:ext cx="863600" cy="677862"/>
          </a:xfrm>
          <a:prstGeom prst="rect">
            <a:avLst/>
          </a:prstGeom>
          <a:noFill/>
          <a:ln w="25400" algn="ctr">
            <a:noFill/>
            <a:miter lim="800000"/>
            <a:headEnd/>
            <a:tailEnd/>
          </a:ln>
          <a:effectLst/>
        </p:spPr>
        <p:txBody>
          <a:bodyPr lIns="36000">
            <a:spAutoFit/>
          </a:bodyPr>
          <a:lstStyle/>
          <a:p>
            <a:pPr algn="l">
              <a:lnSpc>
                <a:spcPct val="80000"/>
              </a:lnSpc>
            </a:pPr>
            <a:r>
              <a:rPr lang="de-DE" sz="1600"/>
              <a:t>R: 255</a:t>
            </a:r>
          </a:p>
          <a:p>
            <a:pPr algn="l">
              <a:lnSpc>
                <a:spcPct val="80000"/>
              </a:lnSpc>
            </a:pPr>
            <a:r>
              <a:rPr lang="de-DE" sz="1600"/>
              <a:t>G: 153</a:t>
            </a:r>
          </a:p>
          <a:p>
            <a:pPr algn="l">
              <a:lnSpc>
                <a:spcPct val="80000"/>
              </a:lnSpc>
            </a:pPr>
            <a:r>
              <a:rPr lang="de-DE" sz="1600"/>
              <a:t>B: 51</a:t>
            </a:r>
            <a:endParaRPr lang="en-US" sz="1600"/>
          </a:p>
        </p:txBody>
      </p:sp>
      <p:sp>
        <p:nvSpPr>
          <p:cNvPr id="315426" name="Text Box 34"/>
          <p:cNvSpPr txBox="1">
            <a:spLocks noChangeArrowheads="1"/>
          </p:cNvSpPr>
          <p:nvPr/>
        </p:nvSpPr>
        <p:spPr bwMode="auto">
          <a:xfrm>
            <a:off x="2339975" y="4868863"/>
            <a:ext cx="5903913" cy="1054100"/>
          </a:xfrm>
          <a:prstGeom prst="rect">
            <a:avLst/>
          </a:prstGeom>
          <a:noFill/>
          <a:ln w="25400" algn="ctr">
            <a:noFill/>
            <a:miter lim="800000"/>
            <a:headEnd/>
            <a:tailEnd/>
          </a:ln>
          <a:effectLst/>
        </p:spPr>
        <p:txBody>
          <a:bodyPr>
            <a:spAutoFit/>
          </a:bodyPr>
          <a:lstStyle/>
          <a:p>
            <a:pPr>
              <a:spcBef>
                <a:spcPct val="50000"/>
              </a:spcBef>
            </a:pPr>
            <a:r>
              <a:rPr lang="de-DE"/>
              <a:t>Auszeichnungs- und Warnfarben: </a:t>
            </a:r>
            <a:br>
              <a:rPr lang="de-DE"/>
            </a:br>
            <a:r>
              <a:rPr lang="de-DE"/>
              <a:t>rot (Pantone 1795) und orange (Pantone 137)</a:t>
            </a:r>
          </a:p>
          <a:p>
            <a:pPr>
              <a:spcBef>
                <a:spcPct val="50000"/>
              </a:spcBef>
            </a:pPr>
            <a:r>
              <a:rPr lang="de-DE"/>
              <a:t>zur Setzung von Akzenten, sparsamer Einsatz </a:t>
            </a:r>
            <a:endParaRPr lang="en-US"/>
          </a:p>
        </p:txBody>
      </p:sp>
      <p:sp>
        <p:nvSpPr>
          <p:cNvPr id="315427" name="Text Box 35"/>
          <p:cNvSpPr txBox="1">
            <a:spLocks noChangeArrowheads="1"/>
          </p:cNvSpPr>
          <p:nvPr/>
        </p:nvSpPr>
        <p:spPr bwMode="auto">
          <a:xfrm>
            <a:off x="2484438" y="2349500"/>
            <a:ext cx="6264275" cy="915988"/>
          </a:xfrm>
          <a:prstGeom prst="rect">
            <a:avLst/>
          </a:prstGeom>
          <a:noFill/>
          <a:ln w="25400" algn="ctr">
            <a:noFill/>
            <a:miter lim="800000"/>
            <a:headEnd/>
            <a:tailEnd/>
          </a:ln>
          <a:effectLst/>
        </p:spPr>
        <p:txBody>
          <a:bodyPr>
            <a:spAutoFit/>
          </a:bodyPr>
          <a:lstStyle/>
          <a:p>
            <a:pPr>
              <a:spcBef>
                <a:spcPct val="50000"/>
              </a:spcBef>
            </a:pPr>
            <a:r>
              <a:rPr lang="de-DE"/>
              <a:t>Hausfarben: Blau </a:t>
            </a:r>
            <a:r>
              <a:rPr lang="de-DE" sz="1600"/>
              <a:t>(Pantone 280),</a:t>
            </a:r>
            <a:r>
              <a:rPr lang="de-DE"/>
              <a:t> Grün </a:t>
            </a:r>
            <a:r>
              <a:rPr lang="de-DE" sz="1600"/>
              <a:t>(Pantone 381)</a:t>
            </a:r>
            <a:r>
              <a:rPr lang="de-DE"/>
              <a:t>,</a:t>
            </a:r>
            <a:br>
              <a:rPr lang="de-DE"/>
            </a:br>
            <a:r>
              <a:rPr lang="de-DE"/>
              <a:t>Hintergrundfarbe Weiß, Textfarbe Schwarz, </a:t>
            </a:r>
            <a:br>
              <a:rPr lang="de-DE"/>
            </a:br>
            <a:r>
              <a:rPr lang="de-DE"/>
              <a:t>sowie alle Graustufen und alle Tonwerte des Blau </a:t>
            </a:r>
            <a:endParaRPr lang="en-US"/>
          </a:p>
        </p:txBody>
      </p:sp>
      <p:sp>
        <p:nvSpPr>
          <p:cNvPr id="315428" name="Line 36"/>
          <p:cNvSpPr>
            <a:spLocks noChangeShapeType="1"/>
          </p:cNvSpPr>
          <p:nvPr/>
        </p:nvSpPr>
        <p:spPr bwMode="auto">
          <a:xfrm>
            <a:off x="66675" y="4437063"/>
            <a:ext cx="8964613" cy="0"/>
          </a:xfrm>
          <a:prstGeom prst="line">
            <a:avLst/>
          </a:prstGeom>
          <a:noFill/>
          <a:ln w="9525">
            <a:solidFill>
              <a:schemeClr val="tx1"/>
            </a:solidFill>
            <a:round/>
            <a:headEnd/>
            <a:tailEnd/>
          </a:ln>
          <a:effectLst/>
        </p:spPr>
        <p:txBody>
          <a:bodyPr wrap="none" anchor="ctr">
            <a:spAutoFit/>
          </a:bodyPr>
          <a:lstStyle/>
          <a:p>
            <a:endParaRPr lang="en-US"/>
          </a:p>
        </p:txBody>
      </p:sp>
      <p:sp>
        <p:nvSpPr>
          <p:cNvPr id="315429" name="Rectangle 37"/>
          <p:cNvSpPr>
            <a:spLocks noChangeArrowheads="1"/>
          </p:cNvSpPr>
          <p:nvPr/>
        </p:nvSpPr>
        <p:spPr bwMode="auto">
          <a:xfrm>
            <a:off x="179388" y="6437313"/>
            <a:ext cx="7993062" cy="304800"/>
          </a:xfrm>
          <a:prstGeom prst="rect">
            <a:avLst/>
          </a:prstGeom>
          <a:noFill/>
          <a:ln w="9525">
            <a:noFill/>
            <a:miter lim="800000"/>
            <a:headEnd/>
            <a:tailEnd/>
          </a:ln>
          <a:effectLst/>
        </p:spPr>
        <p:txBody>
          <a:bodyPr/>
          <a:lstStyle/>
          <a:p>
            <a:pPr algn="l" eaLnBrk="0" hangingPunct="0"/>
            <a:r>
              <a:rPr lang="en-US" sz="1200"/>
              <a:t>Prof. Dr.-Ing. Jochen H. Schiller	www.jochenschiller.de		2005-12-05	</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advClick="0"/>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hyperlink" Target="?rm=show_details&amp;modell=1380" TargetMode="Externa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rm=show_details&amp;modell=1255"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Belgesi1.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Word_97_-_2003_Belgesi2.doc"/></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Microsoft_Office_Word_97_-_2003_Belgesi4.doc"/><Relationship Id="rId4" Type="http://schemas.openxmlformats.org/officeDocument/2006/relationships/oleObject" Target="../embeddings/Microsoft_Office_Word_97_-_2003_Belgesi3.doc"/></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3gpp.org/ftp/Specs/html-info/SpecReleaseMatrix.htm" TargetMode="External"/><Relationship Id="rId2" Type="http://schemas.openxmlformats.org/officeDocument/2006/relationships/hyperlink" Target="http://www.3gpp.org/releases" TargetMode="Externa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smworld.com/newsroom/market-data/index.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3" Type="http://schemas.openxmlformats.org/officeDocument/2006/relationships/hyperlink" Target="?rm=show_details&amp;modell=1380" TargetMode="Externa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hyperlink" Target="?rm=show_details&amp;modell=1261"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newsticker/meldung/LTE-am-Potsdamer-Platz-1238558.html"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hyperlink" Target="http://www.3gpp.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itu.i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5" name="Rectangle 7"/>
          <p:cNvSpPr>
            <a:spLocks noGrp="1" noChangeArrowheads="1"/>
          </p:cNvSpPr>
          <p:nvPr>
            <p:ph type="ctrTitle"/>
          </p:nvPr>
        </p:nvSpPr>
        <p:spPr/>
        <p:txBody>
          <a:bodyPr/>
          <a:lstStyle/>
          <a:p>
            <a:r>
              <a:rPr lang="en-US"/>
              <a:t>Mobile Communications</a:t>
            </a:r>
            <a:br>
              <a:rPr lang="en-US"/>
            </a:br>
            <a:r>
              <a:rPr lang="en-US" b="0"/>
              <a:t>Chapter 4: Wireless Telecommunication Systems</a:t>
            </a:r>
          </a:p>
        </p:txBody>
      </p:sp>
      <p:sp>
        <p:nvSpPr>
          <p:cNvPr id="37896" name="Rectangle 8"/>
          <p:cNvSpPr>
            <a:spLocks noGrp="1" noChangeArrowheads="1"/>
          </p:cNvSpPr>
          <p:nvPr>
            <p:ph type="subTitle" idx="1"/>
          </p:nvPr>
        </p:nvSpPr>
        <p:spPr/>
        <p:txBody>
          <a:bodyPr/>
          <a:lstStyle/>
          <a:p>
            <a:pPr>
              <a:buFontTx/>
              <a:buChar char="•"/>
            </a:pPr>
            <a:r>
              <a:rPr lang="en-US" dirty="0"/>
              <a:t> Market</a:t>
            </a:r>
          </a:p>
          <a:p>
            <a:pPr>
              <a:buFontTx/>
              <a:buChar char="•"/>
            </a:pPr>
            <a:r>
              <a:rPr lang="en-US" dirty="0"/>
              <a:t> GSM</a:t>
            </a:r>
          </a:p>
          <a:p>
            <a:pPr>
              <a:buFontTx/>
              <a:buChar char="•"/>
            </a:pPr>
            <a:r>
              <a:rPr lang="tr-TR" smtClean="0"/>
              <a:t> </a:t>
            </a:r>
            <a:r>
              <a:rPr lang="de-DE" smtClean="0"/>
              <a:t>UMTS/IMT-2000</a:t>
            </a:r>
            <a:endParaRPr lang="de-DE" dirty="0" smtClean="0"/>
          </a:p>
          <a:p>
            <a:pPr>
              <a:buFontTx/>
              <a:buChar char="•"/>
            </a:pPr>
            <a:r>
              <a:rPr lang="de-DE" dirty="0" smtClean="0"/>
              <a:t> LTE</a:t>
            </a:r>
            <a:endParaRPr lang="de-DE" dirty="0"/>
          </a:p>
          <a:p>
            <a:pPr>
              <a:buFontTx/>
              <a:buChar char="•"/>
            </a:pPr>
            <a:endParaRPr lang="en-US" dirty="0"/>
          </a:p>
        </p:txBody>
      </p:sp>
      <p:sp>
        <p:nvSpPr>
          <p:cNvPr id="37894" name="Rectangle 6"/>
          <p:cNvSpPr>
            <a:spLocks noChangeArrowheads="1"/>
          </p:cNvSpPr>
          <p:nvPr/>
        </p:nvSpPr>
        <p:spPr bwMode="auto">
          <a:xfrm>
            <a:off x="4572000" y="3886200"/>
            <a:ext cx="2819400" cy="2057400"/>
          </a:xfrm>
          <a:prstGeom prst="rect">
            <a:avLst/>
          </a:prstGeom>
          <a:noFill/>
          <a:ln w="9525">
            <a:noFill/>
            <a:miter lim="800000"/>
            <a:headEnd/>
            <a:tailEnd/>
          </a:ln>
          <a:effectLst/>
        </p:spPr>
        <p:txBody>
          <a:bodyPr/>
          <a:lstStyle/>
          <a:p>
            <a:pPr algn="l">
              <a:spcBef>
                <a:spcPct val="20000"/>
              </a:spcBef>
              <a:buClr>
                <a:srgbClr val="003366"/>
              </a:buClr>
              <a:buSzPct val="120000"/>
              <a:buFontTx/>
              <a:buChar char="•"/>
            </a:pPr>
            <a:endParaRPr lang="en-US" sz="2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r>
              <a:rPr lang="en-US"/>
              <a:t>Bearer Services</a:t>
            </a:r>
          </a:p>
        </p:txBody>
      </p:sp>
      <p:sp>
        <p:nvSpPr>
          <p:cNvPr id="93189" name="Rectangle 5"/>
          <p:cNvSpPr>
            <a:spLocks noGrp="1" noChangeArrowheads="1"/>
          </p:cNvSpPr>
          <p:nvPr>
            <p:ph type="body" idx="1"/>
          </p:nvPr>
        </p:nvSpPr>
        <p:spPr/>
        <p:txBody>
          <a:bodyPr/>
          <a:lstStyle/>
          <a:p>
            <a:r>
              <a:rPr lang="en-US"/>
              <a:t>Telecommunication services to transfer data between access points</a:t>
            </a:r>
          </a:p>
          <a:p>
            <a:r>
              <a:rPr lang="en-US"/>
              <a:t>Specification of services up to the terminal interface (OSI layers 1-3) </a:t>
            </a:r>
          </a:p>
          <a:p>
            <a:r>
              <a:rPr lang="en-US"/>
              <a:t>Different data rates for voice and data (original standard)</a:t>
            </a:r>
          </a:p>
          <a:p>
            <a:pPr lvl="1"/>
            <a:r>
              <a:rPr lang="en-US"/>
              <a:t>data service (circuit switched)</a:t>
            </a:r>
          </a:p>
          <a:p>
            <a:pPr lvl="2"/>
            <a:r>
              <a:rPr lang="en-US"/>
              <a:t>synchronous: 2.4, 4.8 or 9.6 kbit/s</a:t>
            </a:r>
          </a:p>
          <a:p>
            <a:pPr lvl="2"/>
            <a:r>
              <a:rPr lang="en-US"/>
              <a:t>asynchronous: 300 - 1200 bit/s</a:t>
            </a:r>
          </a:p>
          <a:p>
            <a:pPr lvl="1"/>
            <a:r>
              <a:rPr lang="en-US"/>
              <a:t>data service (packet switched)</a:t>
            </a:r>
          </a:p>
          <a:p>
            <a:pPr lvl="2"/>
            <a:r>
              <a:rPr lang="en-US"/>
              <a:t>synchronous: 2.4, 4.8 or 9.6 kbit/s</a:t>
            </a:r>
          </a:p>
          <a:p>
            <a:pPr lvl="2"/>
            <a:r>
              <a:rPr lang="en-US"/>
              <a:t>asynchronous: 300 - 9600 bit/s</a:t>
            </a:r>
          </a:p>
          <a:p>
            <a:endParaRPr lang="en-US"/>
          </a:p>
          <a:p>
            <a:r>
              <a:rPr lang="en-US"/>
              <a:t>Today: data rates of approx. 50 kbit/s possible – will be covered later! (even more with new modulation)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r>
              <a:rPr lang="en-US"/>
              <a:t>Tele Services I</a:t>
            </a:r>
          </a:p>
        </p:txBody>
      </p:sp>
      <p:sp>
        <p:nvSpPr>
          <p:cNvPr id="94214" name="Rectangle 6"/>
          <p:cNvSpPr>
            <a:spLocks noGrp="1" noChangeArrowheads="1"/>
          </p:cNvSpPr>
          <p:nvPr>
            <p:ph type="body" idx="1"/>
          </p:nvPr>
        </p:nvSpPr>
        <p:spPr/>
        <p:txBody>
          <a:bodyPr/>
          <a:lstStyle/>
          <a:p>
            <a:r>
              <a:rPr lang="en-US"/>
              <a:t>Telecommunication services that enable voice communication via mobile phones</a:t>
            </a:r>
          </a:p>
          <a:p>
            <a:r>
              <a:rPr lang="en-US"/>
              <a:t>All these basic services have to obey cellular functions, security measurements etc.</a:t>
            </a:r>
          </a:p>
          <a:p>
            <a:r>
              <a:rPr lang="en-US"/>
              <a:t>Offered services</a:t>
            </a:r>
          </a:p>
          <a:p>
            <a:pPr lvl="1"/>
            <a:r>
              <a:rPr lang="en-US"/>
              <a:t>mobile telephony</a:t>
            </a:r>
            <a:br>
              <a:rPr lang="en-US"/>
            </a:br>
            <a:r>
              <a:rPr lang="en-US"/>
              <a:t>primary goal of GSM was to enable mobile telephony offering the traditional bandwidth of 3.1 kHz </a:t>
            </a:r>
          </a:p>
          <a:p>
            <a:pPr lvl="1"/>
            <a:r>
              <a:rPr lang="en-US"/>
              <a:t>Emergency number</a:t>
            </a:r>
            <a:br>
              <a:rPr lang="en-US"/>
            </a:br>
            <a:r>
              <a:rPr lang="en-US"/>
              <a:t>common number throughout Europe (112); mandatory for all service providers; free of charge; connection with the highest priority (preemption of other connections possible)</a:t>
            </a:r>
          </a:p>
          <a:p>
            <a:pPr lvl="1"/>
            <a:r>
              <a:rPr lang="en-US"/>
              <a:t>Multinumbering</a:t>
            </a:r>
            <a:br>
              <a:rPr lang="en-US"/>
            </a:br>
            <a:r>
              <a:rPr lang="en-US"/>
              <a:t>several ISDN phone numbers per user possible</a:t>
            </a:r>
          </a:p>
          <a:p>
            <a:endParaRPr lang="en-US"/>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p:txBody>
          <a:bodyPr/>
          <a:lstStyle/>
          <a:p>
            <a:r>
              <a:rPr lang="en-US" dirty="0" smtClean="0"/>
              <a:t>Tele </a:t>
            </a:r>
            <a:r>
              <a:rPr lang="en-US" dirty="0"/>
              <a:t>Services II</a:t>
            </a:r>
          </a:p>
        </p:txBody>
      </p:sp>
      <p:sp>
        <p:nvSpPr>
          <p:cNvPr id="96262" name="Rectangle 6"/>
          <p:cNvSpPr>
            <a:spLocks noGrp="1" noChangeArrowheads="1"/>
          </p:cNvSpPr>
          <p:nvPr>
            <p:ph type="body" idx="1"/>
          </p:nvPr>
        </p:nvSpPr>
        <p:spPr/>
        <p:txBody>
          <a:bodyPr/>
          <a:lstStyle/>
          <a:p>
            <a:r>
              <a:rPr lang="en-US" dirty="0"/>
              <a:t>Additional services</a:t>
            </a:r>
          </a:p>
          <a:p>
            <a:pPr lvl="1"/>
            <a:r>
              <a:rPr lang="en-US" dirty="0"/>
              <a:t>Non-Voice-Teleservices</a:t>
            </a:r>
          </a:p>
          <a:p>
            <a:pPr lvl="2"/>
            <a:r>
              <a:rPr lang="en-US" dirty="0"/>
              <a:t>group 3 fax</a:t>
            </a:r>
          </a:p>
          <a:p>
            <a:pPr lvl="2"/>
            <a:r>
              <a:rPr lang="en-US" dirty="0"/>
              <a:t>voice mailbox (implemented in the fixed network supporting the mobile terminals)</a:t>
            </a:r>
          </a:p>
          <a:p>
            <a:pPr lvl="2"/>
            <a:r>
              <a:rPr lang="en-US" dirty="0"/>
              <a:t>electronic mail (MHS, Message Handling System, implemented in the fixed network)</a:t>
            </a:r>
          </a:p>
          <a:p>
            <a:pPr lvl="2"/>
            <a:r>
              <a:rPr lang="en-US" dirty="0"/>
              <a:t>...</a:t>
            </a:r>
          </a:p>
          <a:p>
            <a:pPr lvl="2"/>
            <a:endParaRPr lang="en-US" dirty="0"/>
          </a:p>
          <a:p>
            <a:pPr lvl="2"/>
            <a:r>
              <a:rPr lang="en-US" dirty="0"/>
              <a:t>Short Message Service (SMS)</a:t>
            </a:r>
            <a:br>
              <a:rPr lang="en-US" dirty="0"/>
            </a:br>
            <a:r>
              <a:rPr lang="en-US" dirty="0"/>
              <a:t>alphanumeric data transmission to/from the mobile terminal (160 characters) using the signaling channel, thus allowing simultaneous use of basic services and SMS</a:t>
            </a:r>
            <a:br>
              <a:rPr lang="en-US" dirty="0"/>
            </a:br>
            <a:r>
              <a:rPr lang="en-US" dirty="0"/>
              <a:t>(almost ignored in the beginning now the most successful add-on!)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7" name="Rectangle 5"/>
          <p:cNvSpPr>
            <a:spLocks noGrp="1" noChangeArrowheads="1"/>
          </p:cNvSpPr>
          <p:nvPr>
            <p:ph type="title"/>
          </p:nvPr>
        </p:nvSpPr>
        <p:spPr/>
        <p:txBody>
          <a:bodyPr/>
          <a:lstStyle/>
          <a:p>
            <a:r>
              <a:rPr lang="en-US"/>
              <a:t>Supplementary services</a:t>
            </a:r>
          </a:p>
        </p:txBody>
      </p:sp>
      <p:sp>
        <p:nvSpPr>
          <p:cNvPr id="95238" name="Rectangle 6"/>
          <p:cNvSpPr>
            <a:spLocks noGrp="1" noChangeArrowheads="1"/>
          </p:cNvSpPr>
          <p:nvPr>
            <p:ph type="body" idx="1"/>
          </p:nvPr>
        </p:nvSpPr>
        <p:spPr/>
        <p:txBody>
          <a:bodyPr/>
          <a:lstStyle/>
          <a:p>
            <a:r>
              <a:rPr lang="en-US"/>
              <a:t>Services in addition to the basic services, cannot be offered stand-alone</a:t>
            </a:r>
          </a:p>
          <a:p>
            <a:r>
              <a:rPr lang="en-US"/>
              <a:t>Similar to ISDN services besides lower bandwidth due to the radio link</a:t>
            </a:r>
          </a:p>
          <a:p>
            <a:r>
              <a:rPr lang="en-US"/>
              <a:t>May differ between different service providers, countries and protocol versions </a:t>
            </a:r>
          </a:p>
          <a:p>
            <a:r>
              <a:rPr lang="en-US"/>
              <a:t>Important services</a:t>
            </a:r>
          </a:p>
          <a:p>
            <a:pPr lvl="1"/>
            <a:r>
              <a:rPr lang="en-US"/>
              <a:t>identification: forwarding of caller number</a:t>
            </a:r>
          </a:p>
          <a:p>
            <a:pPr lvl="1"/>
            <a:r>
              <a:rPr lang="en-US"/>
              <a:t>suppression of number forwarding</a:t>
            </a:r>
          </a:p>
          <a:p>
            <a:pPr lvl="1"/>
            <a:r>
              <a:rPr lang="en-US"/>
              <a:t>automatic call-back</a:t>
            </a:r>
          </a:p>
          <a:p>
            <a:pPr lvl="1"/>
            <a:r>
              <a:rPr lang="en-US"/>
              <a:t>conferencing with up to 7 participants</a:t>
            </a:r>
          </a:p>
          <a:p>
            <a:pPr lvl="1"/>
            <a:r>
              <a:rPr lang="en-US"/>
              <a:t>locking of the mobile terminal (incoming or outgoing calls)</a:t>
            </a:r>
          </a:p>
          <a:p>
            <a:pPr lvl="1"/>
            <a:r>
              <a:rPr lang="en-US"/>
              <a:t>...</a:t>
            </a:r>
          </a:p>
          <a:p>
            <a:endParaRPr lang="en-US"/>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lstStyle/>
          <a:p>
            <a:r>
              <a:rPr lang="en-US"/>
              <a:t>Architecture of the GSM system</a:t>
            </a:r>
          </a:p>
        </p:txBody>
      </p:sp>
      <p:sp>
        <p:nvSpPr>
          <p:cNvPr id="70662" name="Rectangle 6"/>
          <p:cNvSpPr>
            <a:spLocks noGrp="1" noChangeArrowheads="1"/>
          </p:cNvSpPr>
          <p:nvPr>
            <p:ph type="body" idx="1"/>
          </p:nvPr>
        </p:nvSpPr>
        <p:spPr/>
        <p:txBody>
          <a:bodyPr/>
          <a:lstStyle/>
          <a:p>
            <a:r>
              <a:rPr lang="en-US"/>
              <a:t>GSM is a PLMN (Public Land Mobile Network)</a:t>
            </a:r>
          </a:p>
          <a:p>
            <a:pPr lvl="1"/>
            <a:r>
              <a:rPr lang="en-US"/>
              <a:t>several providers setup mobile networks following the GSM standard within each country</a:t>
            </a:r>
          </a:p>
          <a:p>
            <a:pPr lvl="1"/>
            <a:r>
              <a:rPr lang="en-US"/>
              <a:t>components</a:t>
            </a:r>
          </a:p>
          <a:p>
            <a:pPr lvl="2"/>
            <a:r>
              <a:rPr lang="en-US"/>
              <a:t>MS (mobile station)</a:t>
            </a:r>
          </a:p>
          <a:p>
            <a:pPr lvl="2"/>
            <a:r>
              <a:rPr lang="en-US"/>
              <a:t>BS (base station)</a:t>
            </a:r>
          </a:p>
          <a:p>
            <a:pPr lvl="2"/>
            <a:r>
              <a:rPr lang="en-US"/>
              <a:t>MSC (mobile switching center)</a:t>
            </a:r>
          </a:p>
          <a:p>
            <a:pPr lvl="2"/>
            <a:r>
              <a:rPr lang="en-US"/>
              <a:t>LR (location register)</a:t>
            </a:r>
          </a:p>
          <a:p>
            <a:pPr lvl="1"/>
            <a:r>
              <a:rPr lang="en-US"/>
              <a:t>subsystems</a:t>
            </a:r>
          </a:p>
          <a:p>
            <a:pPr lvl="2"/>
            <a:r>
              <a:rPr lang="en-US"/>
              <a:t>RSS (radio subsystem): covers all radio aspects</a:t>
            </a:r>
          </a:p>
          <a:p>
            <a:pPr lvl="2"/>
            <a:r>
              <a:rPr lang="en-US"/>
              <a:t>NSS (network and switching subsystem): call forwarding, handover, switching</a:t>
            </a:r>
          </a:p>
          <a:p>
            <a:pPr lvl="2"/>
            <a:r>
              <a:rPr lang="en-US"/>
              <a:t>OSS (operation subsystem): management of the network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3" name="Rectangle 3"/>
          <p:cNvSpPr>
            <a:spLocks noGrp="1" noChangeArrowheads="1"/>
          </p:cNvSpPr>
          <p:nvPr>
            <p:ph type="title"/>
          </p:nvPr>
        </p:nvSpPr>
        <p:spPr/>
        <p:txBody>
          <a:bodyPr/>
          <a:lstStyle/>
          <a:p>
            <a:r>
              <a:rPr lang="en-US"/>
              <a:t>Ingredients 1: Mobile Phones, PDAs &amp; Co.</a:t>
            </a:r>
          </a:p>
        </p:txBody>
      </p:sp>
      <p:sp>
        <p:nvSpPr>
          <p:cNvPr id="296967" name="Text Box 7"/>
          <p:cNvSpPr txBox="1">
            <a:spLocks noChangeArrowheads="1"/>
          </p:cNvSpPr>
          <p:nvPr/>
        </p:nvSpPr>
        <p:spPr bwMode="auto">
          <a:xfrm>
            <a:off x="5580063" y="5229225"/>
            <a:ext cx="3354387" cy="822325"/>
          </a:xfrm>
          <a:prstGeom prst="rect">
            <a:avLst/>
          </a:prstGeom>
          <a:noFill/>
          <a:ln w="9525">
            <a:noFill/>
            <a:miter lim="800000"/>
            <a:headEnd/>
            <a:tailEnd/>
          </a:ln>
          <a:effectLst/>
        </p:spPr>
        <p:txBody>
          <a:bodyPr wrap="none">
            <a:spAutoFit/>
          </a:bodyPr>
          <a:lstStyle/>
          <a:p>
            <a:pPr algn="l" eaLnBrk="0" hangingPunct="0"/>
            <a:r>
              <a:rPr lang="de-DE" sz="2400">
                <a:latin typeface="Arial" charset="0"/>
              </a:rPr>
              <a:t>The visible but </a:t>
            </a:r>
            <a:r>
              <a:rPr lang="de-DE" sz="2400">
                <a:solidFill>
                  <a:schemeClr val="accent2"/>
                </a:solidFill>
                <a:latin typeface="Arial" charset="0"/>
              </a:rPr>
              <a:t>smallest</a:t>
            </a:r>
          </a:p>
          <a:p>
            <a:pPr algn="l" eaLnBrk="0" hangingPunct="0"/>
            <a:r>
              <a:rPr lang="de-DE" sz="2400">
                <a:solidFill>
                  <a:schemeClr val="accent2"/>
                </a:solidFill>
                <a:latin typeface="Arial" charset="0"/>
              </a:rPr>
              <a:t>part</a:t>
            </a:r>
            <a:r>
              <a:rPr lang="de-DE" sz="2400">
                <a:latin typeface="Arial" charset="0"/>
              </a:rPr>
              <a:t> of the network!</a:t>
            </a:r>
          </a:p>
        </p:txBody>
      </p:sp>
      <p:pic>
        <p:nvPicPr>
          <p:cNvPr id="296978" name="Picture 18" descr="Handy-Foto 1380 ">
            <a:hlinkClick r:id="rId2"/>
          </p:cNvPr>
          <p:cNvPicPr>
            <a:picLocks noChangeAspect="1" noChangeArrowheads="1"/>
          </p:cNvPicPr>
          <p:nvPr/>
        </p:nvPicPr>
        <p:blipFill>
          <a:blip r:embed="rId3" cstate="print"/>
          <a:srcRect/>
          <a:stretch>
            <a:fillRect/>
          </a:stretch>
        </p:blipFill>
        <p:spPr bwMode="auto">
          <a:xfrm>
            <a:off x="466725" y="1196975"/>
            <a:ext cx="1739900" cy="2879725"/>
          </a:xfrm>
          <a:prstGeom prst="rect">
            <a:avLst/>
          </a:prstGeom>
          <a:noFill/>
        </p:spPr>
      </p:pic>
      <p:pic>
        <p:nvPicPr>
          <p:cNvPr id="296979" name="Picture 19"/>
          <p:cNvPicPr>
            <a:picLocks noChangeAspect="1" noChangeArrowheads="1"/>
          </p:cNvPicPr>
          <p:nvPr/>
        </p:nvPicPr>
        <p:blipFill>
          <a:blip r:embed="rId4" cstate="print"/>
          <a:srcRect/>
          <a:stretch>
            <a:fillRect/>
          </a:stretch>
        </p:blipFill>
        <p:spPr bwMode="auto">
          <a:xfrm>
            <a:off x="1403350" y="4437063"/>
            <a:ext cx="2813050" cy="1512887"/>
          </a:xfrm>
          <a:prstGeom prst="rect">
            <a:avLst/>
          </a:prstGeom>
          <a:noFill/>
          <a:ln w="25400" algn="ctr">
            <a:noFill/>
            <a:miter lim="800000"/>
            <a:headEnd/>
            <a:tailEnd/>
          </a:ln>
          <a:effectLst/>
        </p:spPr>
      </p:pic>
      <p:pic>
        <p:nvPicPr>
          <p:cNvPr id="296981" name="Picture 21" descr="Handy-Foto 1255 ">
            <a:hlinkClick r:id="rId5"/>
          </p:cNvPr>
          <p:cNvPicPr>
            <a:picLocks noChangeAspect="1" noChangeArrowheads="1"/>
          </p:cNvPicPr>
          <p:nvPr/>
        </p:nvPicPr>
        <p:blipFill>
          <a:blip r:embed="rId6" cstate="print"/>
          <a:srcRect/>
          <a:stretch>
            <a:fillRect/>
          </a:stretch>
        </p:blipFill>
        <p:spPr bwMode="auto">
          <a:xfrm>
            <a:off x="3132138" y="1268413"/>
            <a:ext cx="1682750" cy="2741612"/>
          </a:xfrm>
          <a:prstGeom prst="rect">
            <a:avLst/>
          </a:prstGeom>
          <a:noFill/>
        </p:spPr>
      </p:pic>
      <p:pic>
        <p:nvPicPr>
          <p:cNvPr id="296982" name="Picture 22"/>
          <p:cNvPicPr>
            <a:picLocks noChangeAspect="1" noChangeArrowheads="1"/>
          </p:cNvPicPr>
          <p:nvPr/>
        </p:nvPicPr>
        <p:blipFill>
          <a:blip r:embed="rId7" cstate="print"/>
          <a:srcRect/>
          <a:stretch>
            <a:fillRect/>
          </a:stretch>
        </p:blipFill>
        <p:spPr bwMode="auto">
          <a:xfrm>
            <a:off x="7235825" y="1341438"/>
            <a:ext cx="1531938" cy="3101975"/>
          </a:xfrm>
          <a:prstGeom prst="rect">
            <a:avLst/>
          </a:prstGeom>
          <a:noFill/>
          <a:ln w="25400" algn="ctr">
            <a:noFill/>
            <a:miter lim="800000"/>
            <a:headEnd/>
            <a:tailEnd/>
          </a:ln>
          <a:effectLst/>
        </p:spPr>
      </p:pic>
      <p:pic>
        <p:nvPicPr>
          <p:cNvPr id="296983" name="Picture 23"/>
          <p:cNvPicPr>
            <a:picLocks noChangeAspect="1" noChangeArrowheads="1"/>
          </p:cNvPicPr>
          <p:nvPr/>
        </p:nvPicPr>
        <p:blipFill>
          <a:blip r:embed="rId8" cstate="print"/>
          <a:srcRect/>
          <a:stretch>
            <a:fillRect/>
          </a:stretch>
        </p:blipFill>
        <p:spPr bwMode="auto">
          <a:xfrm>
            <a:off x="5364163" y="1557338"/>
            <a:ext cx="1044575" cy="2597150"/>
          </a:xfrm>
          <a:prstGeom prst="rect">
            <a:avLst/>
          </a:prstGeom>
          <a:noFill/>
          <a:ln w="25400" algn="ctr">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2"/>
          <p:cNvSpPr>
            <a:spLocks noGrp="1" noChangeArrowheads="1"/>
          </p:cNvSpPr>
          <p:nvPr>
            <p:ph type="title" sz="quarter"/>
          </p:nvPr>
        </p:nvSpPr>
        <p:spPr/>
        <p:txBody>
          <a:bodyPr/>
          <a:lstStyle/>
          <a:p>
            <a:r>
              <a:rPr lang="en-US"/>
              <a:t>Ingredients 2: Antennas</a:t>
            </a:r>
          </a:p>
        </p:txBody>
      </p:sp>
      <p:pic>
        <p:nvPicPr>
          <p:cNvPr id="297987" name="Picture 3" descr="© Patrick Breloehr"/>
          <p:cNvPicPr>
            <a:picLocks noGrp="1" noChangeAspect="1" noChangeArrowheads="1"/>
          </p:cNvPicPr>
          <p:nvPr>
            <p:ph sz="quarter" idx="1"/>
          </p:nvPr>
        </p:nvPicPr>
        <p:blipFill>
          <a:blip r:embed="rId2" cstate="print"/>
          <a:srcRect l="64839"/>
          <a:stretch>
            <a:fillRect/>
          </a:stretch>
        </p:blipFill>
        <p:spPr>
          <a:xfrm>
            <a:off x="179388" y="1098550"/>
            <a:ext cx="1211262" cy="2476500"/>
          </a:xfrm>
          <a:noFill/>
          <a:ln/>
        </p:spPr>
      </p:pic>
      <p:pic>
        <p:nvPicPr>
          <p:cNvPr id="297988" name="Picture 4" descr="© Jan Manthei"/>
          <p:cNvPicPr>
            <a:picLocks noGrp="1" noChangeAspect="1" noChangeArrowheads="1"/>
          </p:cNvPicPr>
          <p:nvPr>
            <p:ph sz="quarter" idx="2"/>
          </p:nvPr>
        </p:nvPicPr>
        <p:blipFill>
          <a:blip r:embed="rId3" cstate="print"/>
          <a:srcRect/>
          <a:stretch>
            <a:fillRect/>
          </a:stretch>
        </p:blipFill>
        <p:spPr>
          <a:xfrm>
            <a:off x="1385888" y="1243013"/>
            <a:ext cx="1301750" cy="2565400"/>
          </a:xfrm>
          <a:noFill/>
          <a:ln/>
        </p:spPr>
      </p:pic>
      <p:pic>
        <p:nvPicPr>
          <p:cNvPr id="297989" name="Picture 5" descr="© Thomas Lenk"/>
          <p:cNvPicPr>
            <a:picLocks noGrp="1" noChangeAspect="1" noChangeArrowheads="1"/>
          </p:cNvPicPr>
          <p:nvPr>
            <p:ph sz="quarter" idx="3"/>
          </p:nvPr>
        </p:nvPicPr>
        <p:blipFill>
          <a:blip r:embed="rId4" cstate="print"/>
          <a:srcRect/>
          <a:stretch>
            <a:fillRect/>
          </a:stretch>
        </p:blipFill>
        <p:spPr>
          <a:xfrm>
            <a:off x="5508625" y="3187700"/>
            <a:ext cx="3460750" cy="2476500"/>
          </a:xfrm>
          <a:noFill/>
          <a:ln/>
        </p:spPr>
      </p:pic>
      <p:sp>
        <p:nvSpPr>
          <p:cNvPr id="297990" name="Text Box 6"/>
          <p:cNvSpPr txBox="1">
            <a:spLocks noChangeArrowheads="1"/>
          </p:cNvSpPr>
          <p:nvPr/>
        </p:nvSpPr>
        <p:spPr bwMode="auto">
          <a:xfrm>
            <a:off x="2484438" y="5780088"/>
            <a:ext cx="5740400" cy="457200"/>
          </a:xfrm>
          <a:prstGeom prst="rect">
            <a:avLst/>
          </a:prstGeom>
          <a:noFill/>
          <a:ln w="9525">
            <a:noFill/>
            <a:miter lim="800000"/>
            <a:headEnd/>
            <a:tailEnd/>
          </a:ln>
          <a:effectLst/>
        </p:spPr>
        <p:txBody>
          <a:bodyPr>
            <a:spAutoFit/>
          </a:bodyPr>
          <a:lstStyle/>
          <a:p>
            <a:pPr algn="l" eaLnBrk="0" hangingPunct="0"/>
            <a:r>
              <a:rPr lang="de-DE" sz="2400">
                <a:latin typeface="Arial" charset="0"/>
              </a:rPr>
              <a:t>Still visible – cause many discussions…</a:t>
            </a:r>
          </a:p>
        </p:txBody>
      </p:sp>
      <p:pic>
        <p:nvPicPr>
          <p:cNvPr id="297991" name="Picture 7" descr="© Patrick Breloehr"/>
          <p:cNvPicPr>
            <a:picLocks noGrp="1" noChangeAspect="1" noChangeArrowheads="1"/>
          </p:cNvPicPr>
          <p:nvPr>
            <p:ph sz="quarter" idx="4"/>
          </p:nvPr>
        </p:nvPicPr>
        <p:blipFill>
          <a:blip r:embed="rId5" cstate="print"/>
          <a:srcRect l="46945"/>
          <a:stretch>
            <a:fillRect/>
          </a:stretch>
        </p:blipFill>
        <p:spPr>
          <a:xfrm>
            <a:off x="179388" y="3763963"/>
            <a:ext cx="2219325" cy="2413000"/>
          </a:xfrm>
          <a:noFill/>
          <a:ln/>
        </p:spPr>
      </p:pic>
      <p:pic>
        <p:nvPicPr>
          <p:cNvPr id="297992" name="Picture 8" descr="bts_antennas"/>
          <p:cNvPicPr>
            <a:picLocks noChangeAspect="1" noChangeArrowheads="1"/>
          </p:cNvPicPr>
          <p:nvPr/>
        </p:nvPicPr>
        <p:blipFill>
          <a:blip r:embed="rId6" cstate="print"/>
          <a:srcRect l="28360" r="29114"/>
          <a:stretch>
            <a:fillRect/>
          </a:stretch>
        </p:blipFill>
        <p:spPr bwMode="auto">
          <a:xfrm>
            <a:off x="2843213" y="1098550"/>
            <a:ext cx="2592387" cy="4572000"/>
          </a:xfrm>
          <a:prstGeom prst="rect">
            <a:avLst/>
          </a:prstGeom>
          <a:noFill/>
        </p:spPr>
      </p:pic>
      <p:pic>
        <p:nvPicPr>
          <p:cNvPr id="297993" name="Picture 9"/>
          <p:cNvPicPr>
            <a:picLocks noChangeAspect="1" noChangeArrowheads="1"/>
          </p:cNvPicPr>
          <p:nvPr/>
        </p:nvPicPr>
        <p:blipFill>
          <a:blip r:embed="rId7" cstate="print"/>
          <a:srcRect/>
          <a:stretch>
            <a:fillRect/>
          </a:stretch>
        </p:blipFill>
        <p:spPr bwMode="auto">
          <a:xfrm>
            <a:off x="6372225" y="936625"/>
            <a:ext cx="2070100" cy="2924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Ingredients 3: Infrastructure 1</a:t>
            </a:r>
          </a:p>
        </p:txBody>
      </p:sp>
      <p:pic>
        <p:nvPicPr>
          <p:cNvPr id="299011" name="Picture 3" descr="© Thomas Lenk"/>
          <p:cNvPicPr>
            <a:picLocks noGrp="1" noChangeAspect="1" noChangeArrowheads="1"/>
          </p:cNvPicPr>
          <p:nvPr>
            <p:ph sz="half" idx="1"/>
          </p:nvPr>
        </p:nvPicPr>
        <p:blipFill>
          <a:blip r:embed="rId2" cstate="print"/>
          <a:srcRect/>
          <a:stretch>
            <a:fillRect/>
          </a:stretch>
        </p:blipFill>
        <p:spPr>
          <a:xfrm>
            <a:off x="273050" y="1052513"/>
            <a:ext cx="3921125" cy="2949575"/>
          </a:xfrm>
          <a:noFill/>
          <a:ln/>
        </p:spPr>
      </p:pic>
      <p:pic>
        <p:nvPicPr>
          <p:cNvPr id="299012" name="Picture 4" descr="sxbh58inn"/>
          <p:cNvPicPr>
            <a:picLocks noGrp="1" noChangeAspect="1" noChangeArrowheads="1"/>
          </p:cNvPicPr>
          <p:nvPr>
            <p:ph sz="quarter" idx="2"/>
          </p:nvPr>
        </p:nvPicPr>
        <p:blipFill>
          <a:blip r:embed="rId3" cstate="print"/>
          <a:srcRect/>
          <a:stretch>
            <a:fillRect/>
          </a:stretch>
        </p:blipFill>
        <p:spPr>
          <a:xfrm>
            <a:off x="4246563" y="3460750"/>
            <a:ext cx="4052887" cy="2595563"/>
          </a:xfrm>
          <a:noFill/>
          <a:ln/>
        </p:spPr>
      </p:pic>
      <p:sp>
        <p:nvSpPr>
          <p:cNvPr id="299013" name="Text Box 5"/>
          <p:cNvSpPr txBox="1">
            <a:spLocks noChangeArrowheads="1"/>
          </p:cNvSpPr>
          <p:nvPr/>
        </p:nvSpPr>
        <p:spPr bwMode="auto">
          <a:xfrm>
            <a:off x="4211638" y="908050"/>
            <a:ext cx="14366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Base Stations</a:t>
            </a:r>
          </a:p>
        </p:txBody>
      </p:sp>
      <p:sp>
        <p:nvSpPr>
          <p:cNvPr id="299014" name="Text Box 6"/>
          <p:cNvSpPr txBox="1">
            <a:spLocks noChangeArrowheads="1"/>
          </p:cNvSpPr>
          <p:nvPr/>
        </p:nvSpPr>
        <p:spPr bwMode="auto">
          <a:xfrm>
            <a:off x="4643438" y="2060575"/>
            <a:ext cx="8699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Cabling</a:t>
            </a:r>
          </a:p>
        </p:txBody>
      </p:sp>
      <p:pic>
        <p:nvPicPr>
          <p:cNvPr id="299015" name="Picture 7" descr="D2 0C6D"/>
          <p:cNvPicPr>
            <a:picLocks noChangeAspect="1" noChangeArrowheads="1"/>
          </p:cNvPicPr>
          <p:nvPr/>
        </p:nvPicPr>
        <p:blipFill>
          <a:blip r:embed="rId4" cstate="print"/>
          <a:srcRect/>
          <a:stretch>
            <a:fillRect/>
          </a:stretch>
        </p:blipFill>
        <p:spPr bwMode="auto">
          <a:xfrm>
            <a:off x="250825" y="2852738"/>
            <a:ext cx="1641475" cy="3095625"/>
          </a:xfrm>
          <a:prstGeom prst="rect">
            <a:avLst/>
          </a:prstGeom>
          <a:noFill/>
        </p:spPr>
      </p:pic>
      <p:pic>
        <p:nvPicPr>
          <p:cNvPr id="299016" name="Picture 8" descr="Picture_BS240_BS241"/>
          <p:cNvPicPr>
            <a:picLocks noChangeAspect="1" noChangeArrowheads="1"/>
          </p:cNvPicPr>
          <p:nvPr/>
        </p:nvPicPr>
        <p:blipFill>
          <a:blip r:embed="rId5" cstate="print"/>
          <a:srcRect l="31917" r="31667" b="1033"/>
          <a:stretch>
            <a:fillRect/>
          </a:stretch>
        </p:blipFill>
        <p:spPr bwMode="auto">
          <a:xfrm>
            <a:off x="6804025" y="925513"/>
            <a:ext cx="1387475" cy="2432050"/>
          </a:xfrm>
          <a:prstGeom prst="rect">
            <a:avLst/>
          </a:prstGeom>
          <a:noFill/>
        </p:spPr>
      </p:pic>
      <p:sp>
        <p:nvSpPr>
          <p:cNvPr id="299017" name="Text Box 9"/>
          <p:cNvSpPr txBox="1">
            <a:spLocks noChangeArrowheads="1"/>
          </p:cNvSpPr>
          <p:nvPr/>
        </p:nvSpPr>
        <p:spPr bwMode="auto">
          <a:xfrm>
            <a:off x="1619250" y="4868863"/>
            <a:ext cx="16160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Microwave links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Ingredients 3: Infrastructure 2</a:t>
            </a:r>
          </a:p>
        </p:txBody>
      </p:sp>
      <p:pic>
        <p:nvPicPr>
          <p:cNvPr id="300035" name="Picture 3" descr=" "/>
          <p:cNvPicPr>
            <a:picLocks noChangeAspect="1" noChangeArrowheads="1"/>
          </p:cNvPicPr>
          <p:nvPr/>
        </p:nvPicPr>
        <p:blipFill>
          <a:blip r:embed="rId2" cstate="print"/>
          <a:srcRect l="31958" r="31667"/>
          <a:stretch>
            <a:fillRect/>
          </a:stretch>
        </p:blipFill>
        <p:spPr bwMode="auto">
          <a:xfrm>
            <a:off x="2843213" y="908050"/>
            <a:ext cx="1501775" cy="2663825"/>
          </a:xfrm>
          <a:prstGeom prst="rect">
            <a:avLst/>
          </a:prstGeom>
          <a:noFill/>
        </p:spPr>
      </p:pic>
      <p:pic>
        <p:nvPicPr>
          <p:cNvPr id="300036" name="Picture 4" descr=" "/>
          <p:cNvPicPr>
            <a:picLocks noChangeAspect="1" noChangeArrowheads="1"/>
          </p:cNvPicPr>
          <p:nvPr/>
        </p:nvPicPr>
        <p:blipFill>
          <a:blip r:embed="rId3" cstate="print"/>
          <a:srcRect l="24376" r="24249" b="1033"/>
          <a:stretch>
            <a:fillRect/>
          </a:stretch>
        </p:blipFill>
        <p:spPr bwMode="auto">
          <a:xfrm>
            <a:off x="179388" y="1700213"/>
            <a:ext cx="2493962" cy="3097212"/>
          </a:xfrm>
          <a:prstGeom prst="rect">
            <a:avLst/>
          </a:prstGeom>
          <a:noFill/>
        </p:spPr>
      </p:pic>
      <p:pic>
        <p:nvPicPr>
          <p:cNvPr id="300037" name="Picture 5" descr="noc_new"/>
          <p:cNvPicPr>
            <a:picLocks noChangeAspect="1" noChangeArrowheads="1"/>
          </p:cNvPicPr>
          <p:nvPr/>
        </p:nvPicPr>
        <p:blipFill>
          <a:blip r:embed="rId4" cstate="print"/>
          <a:srcRect/>
          <a:stretch>
            <a:fillRect/>
          </a:stretch>
        </p:blipFill>
        <p:spPr bwMode="auto">
          <a:xfrm>
            <a:off x="4572000" y="3284538"/>
            <a:ext cx="3240088" cy="2641600"/>
          </a:xfrm>
          <a:prstGeom prst="rect">
            <a:avLst/>
          </a:prstGeom>
          <a:noFill/>
          <a:ln w="9525">
            <a:noFill/>
            <a:miter lim="800000"/>
            <a:headEnd/>
            <a:tailEnd/>
          </a:ln>
        </p:spPr>
      </p:pic>
      <p:sp>
        <p:nvSpPr>
          <p:cNvPr id="300038" name="Text Box 6"/>
          <p:cNvSpPr txBox="1">
            <a:spLocks noChangeArrowheads="1"/>
          </p:cNvSpPr>
          <p:nvPr/>
        </p:nvSpPr>
        <p:spPr bwMode="auto">
          <a:xfrm>
            <a:off x="323850" y="5013325"/>
            <a:ext cx="15367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Switching units</a:t>
            </a:r>
          </a:p>
        </p:txBody>
      </p:sp>
      <p:sp>
        <p:nvSpPr>
          <p:cNvPr id="300039" name="Text Box 7"/>
          <p:cNvSpPr txBox="1">
            <a:spLocks noChangeArrowheads="1"/>
          </p:cNvSpPr>
          <p:nvPr/>
        </p:nvSpPr>
        <p:spPr bwMode="auto">
          <a:xfrm>
            <a:off x="2916238" y="4292600"/>
            <a:ext cx="12112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Data bases</a:t>
            </a:r>
          </a:p>
        </p:txBody>
      </p:sp>
      <p:sp>
        <p:nvSpPr>
          <p:cNvPr id="300040" name="Text Box 8"/>
          <p:cNvSpPr txBox="1">
            <a:spLocks noChangeArrowheads="1"/>
          </p:cNvSpPr>
          <p:nvPr/>
        </p:nvSpPr>
        <p:spPr bwMode="auto">
          <a:xfrm>
            <a:off x="2987675" y="3573463"/>
            <a:ext cx="137001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Management</a:t>
            </a:r>
          </a:p>
        </p:txBody>
      </p:sp>
      <p:sp>
        <p:nvSpPr>
          <p:cNvPr id="300041" name="Text Box 9"/>
          <p:cNvSpPr txBox="1">
            <a:spLocks noChangeArrowheads="1"/>
          </p:cNvSpPr>
          <p:nvPr/>
        </p:nvSpPr>
        <p:spPr bwMode="auto">
          <a:xfrm>
            <a:off x="2843213" y="5445125"/>
            <a:ext cx="11318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Monitoring</a:t>
            </a:r>
          </a:p>
        </p:txBody>
      </p:sp>
      <p:sp>
        <p:nvSpPr>
          <p:cNvPr id="300042" name="Text Box 10"/>
          <p:cNvSpPr txBox="1">
            <a:spLocks noChangeArrowheads="1"/>
          </p:cNvSpPr>
          <p:nvPr/>
        </p:nvSpPr>
        <p:spPr bwMode="auto">
          <a:xfrm>
            <a:off x="5148263" y="981075"/>
            <a:ext cx="3505200" cy="1917700"/>
          </a:xfrm>
          <a:prstGeom prst="rect">
            <a:avLst/>
          </a:prstGeom>
          <a:noFill/>
          <a:ln w="9525">
            <a:noFill/>
            <a:miter lim="800000"/>
            <a:headEnd/>
            <a:tailEnd/>
          </a:ln>
          <a:effectLst/>
        </p:spPr>
        <p:txBody>
          <a:bodyPr>
            <a:spAutoFit/>
          </a:bodyPr>
          <a:lstStyle/>
          <a:p>
            <a:pPr algn="l" eaLnBrk="0" hangingPunct="0"/>
            <a:r>
              <a:rPr lang="de-DE" sz="2400">
                <a:latin typeface="Arial" charset="0"/>
              </a:rPr>
              <a:t>Not „visible“, but comprise the </a:t>
            </a:r>
            <a:r>
              <a:rPr lang="de-DE" sz="2400">
                <a:solidFill>
                  <a:schemeClr val="accent2"/>
                </a:solidFill>
                <a:latin typeface="Arial" charset="0"/>
              </a:rPr>
              <a:t>major part</a:t>
            </a:r>
            <a:r>
              <a:rPr lang="de-DE" sz="2400">
                <a:latin typeface="Arial" charset="0"/>
              </a:rPr>
              <a:t> of the network (also from an investment point of view…)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676400" y="1212850"/>
            <a:ext cx="4572000" cy="1981200"/>
          </a:xfrm>
          <a:prstGeom prst="rect">
            <a:avLst/>
          </a:prstGeom>
          <a:solidFill>
            <a:srgbClr val="3366FF">
              <a:alpha val="50000"/>
            </a:srgbClr>
          </a:solidFill>
          <a:ln w="9525" cap="rnd">
            <a:solidFill>
              <a:schemeClr val="tx1"/>
            </a:solidFill>
            <a:prstDash val="sysDot"/>
            <a:miter lim="800000"/>
            <a:headEnd/>
            <a:tailEnd/>
          </a:ln>
          <a:effectLst/>
        </p:spPr>
        <p:txBody>
          <a:bodyPr wrap="none" anchor="ctr"/>
          <a:lstStyle/>
          <a:p>
            <a:endParaRPr lang="en-US"/>
          </a:p>
        </p:txBody>
      </p:sp>
      <p:sp>
        <p:nvSpPr>
          <p:cNvPr id="102403" name="Rectangle 3"/>
          <p:cNvSpPr>
            <a:spLocks noGrp="1" noChangeArrowheads="1"/>
          </p:cNvSpPr>
          <p:nvPr>
            <p:ph type="title"/>
          </p:nvPr>
        </p:nvSpPr>
        <p:spPr/>
        <p:txBody>
          <a:bodyPr/>
          <a:lstStyle/>
          <a:p>
            <a:r>
              <a:rPr lang="en-US"/>
              <a:t>GSM: overview</a:t>
            </a:r>
          </a:p>
        </p:txBody>
      </p:sp>
      <p:sp>
        <p:nvSpPr>
          <p:cNvPr id="102404" name="AutoShape 4"/>
          <p:cNvSpPr>
            <a:spLocks noChangeArrowheads="1"/>
          </p:cNvSpPr>
          <p:nvPr/>
        </p:nvSpPr>
        <p:spPr bwMode="auto">
          <a:xfrm>
            <a:off x="5562600" y="41084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02405" name="AutoShape 5"/>
          <p:cNvSpPr>
            <a:spLocks noChangeArrowheads="1"/>
          </p:cNvSpPr>
          <p:nvPr/>
        </p:nvSpPr>
        <p:spPr bwMode="auto">
          <a:xfrm>
            <a:off x="1905000" y="47942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02406" name="AutoShape 6"/>
          <p:cNvSpPr>
            <a:spLocks noChangeArrowheads="1"/>
          </p:cNvSpPr>
          <p:nvPr/>
        </p:nvSpPr>
        <p:spPr bwMode="auto">
          <a:xfrm>
            <a:off x="3124200" y="41084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02407" name="AutoShape 7"/>
          <p:cNvSpPr>
            <a:spLocks noChangeArrowheads="1"/>
          </p:cNvSpPr>
          <p:nvPr/>
        </p:nvSpPr>
        <p:spPr bwMode="auto">
          <a:xfrm>
            <a:off x="4343400" y="47942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02408" name="AutoShape 8"/>
          <p:cNvSpPr>
            <a:spLocks noChangeArrowheads="1"/>
          </p:cNvSpPr>
          <p:nvPr/>
        </p:nvSpPr>
        <p:spPr bwMode="auto">
          <a:xfrm>
            <a:off x="4343400" y="3422650"/>
            <a:ext cx="1600200" cy="1371600"/>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02409" name="Oval 9"/>
          <p:cNvSpPr>
            <a:spLocks noChangeArrowheads="1"/>
          </p:cNvSpPr>
          <p:nvPr/>
        </p:nvSpPr>
        <p:spPr bwMode="auto">
          <a:xfrm>
            <a:off x="6324600" y="1289050"/>
            <a:ext cx="2209800" cy="1295400"/>
          </a:xfrm>
          <a:prstGeom prst="ellipse">
            <a:avLst/>
          </a:prstGeom>
          <a:solidFill>
            <a:srgbClr val="FF6600"/>
          </a:solidFill>
          <a:ln w="9525">
            <a:solidFill>
              <a:schemeClr val="tx1"/>
            </a:solidFill>
            <a:round/>
            <a:headEnd/>
            <a:tailEnd/>
          </a:ln>
          <a:effectLst/>
        </p:spPr>
        <p:txBody>
          <a:bodyPr wrap="none" anchor="ctr"/>
          <a:lstStyle/>
          <a:p>
            <a:pPr eaLnBrk="0" hangingPunct="0"/>
            <a:r>
              <a:rPr lang="de-DE" sz="1600">
                <a:latin typeface="Arial" charset="0"/>
              </a:rPr>
              <a:t>fixed network</a:t>
            </a:r>
          </a:p>
        </p:txBody>
      </p:sp>
      <p:cxnSp>
        <p:nvCxnSpPr>
          <p:cNvPr id="102410" name="AutoShape 10"/>
          <p:cNvCxnSpPr>
            <a:cxnSpLocks noChangeShapeType="1"/>
            <a:stCxn id="102409" idx="6"/>
          </p:cNvCxnSpPr>
          <p:nvPr/>
        </p:nvCxnSpPr>
        <p:spPr bwMode="auto">
          <a:xfrm flipV="1">
            <a:off x="8534400" y="1898650"/>
            <a:ext cx="381000" cy="38100"/>
          </a:xfrm>
          <a:prstGeom prst="straightConnector1">
            <a:avLst/>
          </a:prstGeom>
          <a:noFill/>
          <a:ln w="9525">
            <a:solidFill>
              <a:schemeClr val="tx1"/>
            </a:solidFill>
            <a:round/>
            <a:headEnd/>
            <a:tailEnd/>
          </a:ln>
          <a:effectLst/>
        </p:spPr>
      </p:cxnSp>
      <p:cxnSp>
        <p:nvCxnSpPr>
          <p:cNvPr id="102411" name="AutoShape 11"/>
          <p:cNvCxnSpPr>
            <a:cxnSpLocks noChangeShapeType="1"/>
            <a:stCxn id="102409" idx="5"/>
          </p:cNvCxnSpPr>
          <p:nvPr/>
        </p:nvCxnSpPr>
        <p:spPr bwMode="auto">
          <a:xfrm>
            <a:off x="8210550" y="2395538"/>
            <a:ext cx="628650" cy="112712"/>
          </a:xfrm>
          <a:prstGeom prst="straightConnector1">
            <a:avLst/>
          </a:prstGeom>
          <a:noFill/>
          <a:ln w="9525">
            <a:solidFill>
              <a:schemeClr val="tx1"/>
            </a:solidFill>
            <a:round/>
            <a:headEnd/>
            <a:tailEnd/>
          </a:ln>
          <a:effectLst/>
        </p:spPr>
      </p:cxnSp>
      <p:cxnSp>
        <p:nvCxnSpPr>
          <p:cNvPr id="102412" name="AutoShape 12"/>
          <p:cNvCxnSpPr>
            <a:cxnSpLocks noChangeShapeType="1"/>
            <a:stCxn id="102409" idx="7"/>
          </p:cNvCxnSpPr>
          <p:nvPr/>
        </p:nvCxnSpPr>
        <p:spPr bwMode="auto">
          <a:xfrm flipV="1">
            <a:off x="8210550" y="1365250"/>
            <a:ext cx="552450" cy="112713"/>
          </a:xfrm>
          <a:prstGeom prst="straightConnector1">
            <a:avLst/>
          </a:prstGeom>
          <a:noFill/>
          <a:ln w="9525">
            <a:solidFill>
              <a:schemeClr val="tx1"/>
            </a:solidFill>
            <a:round/>
            <a:headEnd/>
            <a:tailEnd/>
          </a:ln>
          <a:effectLst/>
        </p:spPr>
      </p:cxnSp>
      <p:sp>
        <p:nvSpPr>
          <p:cNvPr id="102413" name="Rectangle 13"/>
          <p:cNvSpPr>
            <a:spLocks noChangeArrowheads="1"/>
          </p:cNvSpPr>
          <p:nvPr/>
        </p:nvSpPr>
        <p:spPr bwMode="auto">
          <a:xfrm>
            <a:off x="2133600" y="3879850"/>
            <a:ext cx="838200" cy="4572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BSC</a:t>
            </a:r>
          </a:p>
        </p:txBody>
      </p:sp>
      <p:sp>
        <p:nvSpPr>
          <p:cNvPr id="102414" name="Rectangle 14"/>
          <p:cNvSpPr>
            <a:spLocks noChangeArrowheads="1"/>
          </p:cNvSpPr>
          <p:nvPr/>
        </p:nvSpPr>
        <p:spPr bwMode="auto">
          <a:xfrm>
            <a:off x="6019800" y="3422650"/>
            <a:ext cx="838200" cy="4572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BSC</a:t>
            </a:r>
          </a:p>
        </p:txBody>
      </p:sp>
      <p:cxnSp>
        <p:nvCxnSpPr>
          <p:cNvPr id="102415" name="AutoShape 15"/>
          <p:cNvCxnSpPr>
            <a:cxnSpLocks noChangeShapeType="1"/>
            <a:stCxn id="102413" idx="2"/>
            <a:endCxn id="102454" idx="0"/>
          </p:cNvCxnSpPr>
          <p:nvPr/>
        </p:nvCxnSpPr>
        <p:spPr bwMode="auto">
          <a:xfrm>
            <a:off x="2552700" y="4337050"/>
            <a:ext cx="49213" cy="1690688"/>
          </a:xfrm>
          <a:prstGeom prst="straightConnector1">
            <a:avLst/>
          </a:prstGeom>
          <a:noFill/>
          <a:ln w="9525">
            <a:solidFill>
              <a:schemeClr val="tx1"/>
            </a:solidFill>
            <a:round/>
            <a:headEnd/>
            <a:tailEnd/>
          </a:ln>
          <a:effectLst/>
        </p:spPr>
      </p:cxnSp>
      <p:cxnSp>
        <p:nvCxnSpPr>
          <p:cNvPr id="102416" name="AutoShape 16"/>
          <p:cNvCxnSpPr>
            <a:cxnSpLocks noChangeShapeType="1"/>
            <a:stCxn id="102413" idx="2"/>
            <a:endCxn id="102487" idx="0"/>
          </p:cNvCxnSpPr>
          <p:nvPr/>
        </p:nvCxnSpPr>
        <p:spPr bwMode="auto">
          <a:xfrm>
            <a:off x="2552700" y="4337050"/>
            <a:ext cx="1268413" cy="985838"/>
          </a:xfrm>
          <a:prstGeom prst="straightConnector1">
            <a:avLst/>
          </a:prstGeom>
          <a:noFill/>
          <a:ln w="9525">
            <a:solidFill>
              <a:schemeClr val="tx1"/>
            </a:solidFill>
            <a:round/>
            <a:headEnd/>
            <a:tailEnd/>
          </a:ln>
          <a:effectLst/>
        </p:spPr>
      </p:cxnSp>
      <p:cxnSp>
        <p:nvCxnSpPr>
          <p:cNvPr id="102417" name="AutoShape 17"/>
          <p:cNvCxnSpPr>
            <a:cxnSpLocks noChangeShapeType="1"/>
            <a:stCxn id="102413" idx="2"/>
          </p:cNvCxnSpPr>
          <p:nvPr/>
        </p:nvCxnSpPr>
        <p:spPr bwMode="auto">
          <a:xfrm flipH="1">
            <a:off x="1752600" y="4337050"/>
            <a:ext cx="800100" cy="609600"/>
          </a:xfrm>
          <a:prstGeom prst="straightConnector1">
            <a:avLst/>
          </a:prstGeom>
          <a:noFill/>
          <a:ln w="9525">
            <a:solidFill>
              <a:schemeClr val="tx1"/>
            </a:solidFill>
            <a:round/>
            <a:headEnd/>
            <a:tailEnd/>
          </a:ln>
          <a:effectLst/>
        </p:spPr>
      </p:cxnSp>
      <p:cxnSp>
        <p:nvCxnSpPr>
          <p:cNvPr id="102419" name="AutoShape 19"/>
          <p:cNvCxnSpPr>
            <a:cxnSpLocks noChangeShapeType="1"/>
            <a:stCxn id="102414" idx="1"/>
            <a:endCxn id="102574" idx="1"/>
          </p:cNvCxnSpPr>
          <p:nvPr/>
        </p:nvCxnSpPr>
        <p:spPr bwMode="auto">
          <a:xfrm flipH="1">
            <a:off x="5122863" y="3651250"/>
            <a:ext cx="896937" cy="1008063"/>
          </a:xfrm>
          <a:prstGeom prst="straightConnector1">
            <a:avLst/>
          </a:prstGeom>
          <a:noFill/>
          <a:ln w="9525">
            <a:solidFill>
              <a:schemeClr val="tx1"/>
            </a:solidFill>
            <a:round/>
            <a:headEnd/>
            <a:tailEnd/>
          </a:ln>
          <a:effectLst/>
        </p:spPr>
      </p:cxnSp>
      <p:cxnSp>
        <p:nvCxnSpPr>
          <p:cNvPr id="102420" name="AutoShape 20"/>
          <p:cNvCxnSpPr>
            <a:cxnSpLocks noChangeShapeType="1"/>
            <a:stCxn id="102414" idx="2"/>
            <a:endCxn id="102515" idx="1"/>
          </p:cNvCxnSpPr>
          <p:nvPr/>
        </p:nvCxnSpPr>
        <p:spPr bwMode="auto">
          <a:xfrm>
            <a:off x="6438900" y="3879850"/>
            <a:ext cx="60325" cy="1417638"/>
          </a:xfrm>
          <a:prstGeom prst="straightConnector1">
            <a:avLst/>
          </a:prstGeom>
          <a:noFill/>
          <a:ln w="9525">
            <a:solidFill>
              <a:schemeClr val="tx1"/>
            </a:solidFill>
            <a:round/>
            <a:headEnd/>
            <a:tailEnd/>
          </a:ln>
          <a:effectLst/>
        </p:spPr>
      </p:cxnSp>
      <p:cxnSp>
        <p:nvCxnSpPr>
          <p:cNvPr id="102421" name="AutoShape 21"/>
          <p:cNvCxnSpPr>
            <a:cxnSpLocks noChangeShapeType="1"/>
            <a:stCxn id="102422" idx="2"/>
            <a:endCxn id="102413" idx="0"/>
          </p:cNvCxnSpPr>
          <p:nvPr/>
        </p:nvCxnSpPr>
        <p:spPr bwMode="auto">
          <a:xfrm flipH="1">
            <a:off x="2552700" y="2965450"/>
            <a:ext cx="533400" cy="914400"/>
          </a:xfrm>
          <a:prstGeom prst="straightConnector1">
            <a:avLst/>
          </a:prstGeom>
          <a:noFill/>
          <a:ln w="9525">
            <a:solidFill>
              <a:schemeClr val="tx1"/>
            </a:solidFill>
            <a:round/>
            <a:headEnd/>
            <a:tailEnd/>
          </a:ln>
          <a:effectLst/>
        </p:spPr>
      </p:cxnSp>
      <p:sp>
        <p:nvSpPr>
          <p:cNvPr id="102422" name="Rectangle 22"/>
          <p:cNvSpPr>
            <a:spLocks noChangeArrowheads="1"/>
          </p:cNvSpPr>
          <p:nvPr/>
        </p:nvSpPr>
        <p:spPr bwMode="auto">
          <a:xfrm>
            <a:off x="2667000" y="2508250"/>
            <a:ext cx="838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MSC</a:t>
            </a:r>
          </a:p>
        </p:txBody>
      </p:sp>
      <p:sp>
        <p:nvSpPr>
          <p:cNvPr id="102423" name="Rectangle 23"/>
          <p:cNvSpPr>
            <a:spLocks noChangeArrowheads="1"/>
          </p:cNvSpPr>
          <p:nvPr/>
        </p:nvSpPr>
        <p:spPr bwMode="auto">
          <a:xfrm>
            <a:off x="5257800" y="2508250"/>
            <a:ext cx="838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MSC</a:t>
            </a:r>
          </a:p>
        </p:txBody>
      </p:sp>
      <p:sp>
        <p:nvSpPr>
          <p:cNvPr id="102424" name="Rectangle 24"/>
          <p:cNvSpPr>
            <a:spLocks noChangeArrowheads="1"/>
          </p:cNvSpPr>
          <p:nvPr/>
        </p:nvSpPr>
        <p:spPr bwMode="auto">
          <a:xfrm>
            <a:off x="4495800" y="1593850"/>
            <a:ext cx="838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GMSC</a:t>
            </a:r>
          </a:p>
        </p:txBody>
      </p:sp>
      <p:cxnSp>
        <p:nvCxnSpPr>
          <p:cNvPr id="102425" name="AutoShape 25"/>
          <p:cNvCxnSpPr>
            <a:cxnSpLocks noChangeShapeType="1"/>
            <a:stCxn id="102424" idx="2"/>
            <a:endCxn id="102422" idx="0"/>
          </p:cNvCxnSpPr>
          <p:nvPr/>
        </p:nvCxnSpPr>
        <p:spPr bwMode="auto">
          <a:xfrm flipH="1">
            <a:off x="3086100" y="2051050"/>
            <a:ext cx="1828800" cy="457200"/>
          </a:xfrm>
          <a:prstGeom prst="straightConnector1">
            <a:avLst/>
          </a:prstGeom>
          <a:noFill/>
          <a:ln w="9525">
            <a:solidFill>
              <a:schemeClr val="tx1"/>
            </a:solidFill>
            <a:round/>
            <a:headEnd/>
            <a:tailEnd/>
          </a:ln>
          <a:effectLst/>
        </p:spPr>
      </p:cxnSp>
      <p:cxnSp>
        <p:nvCxnSpPr>
          <p:cNvPr id="102426" name="AutoShape 26"/>
          <p:cNvCxnSpPr>
            <a:cxnSpLocks noChangeShapeType="1"/>
            <a:stCxn id="102424" idx="3"/>
            <a:endCxn id="102409" idx="2"/>
          </p:cNvCxnSpPr>
          <p:nvPr/>
        </p:nvCxnSpPr>
        <p:spPr bwMode="auto">
          <a:xfrm>
            <a:off x="5334000" y="1822450"/>
            <a:ext cx="990600" cy="114300"/>
          </a:xfrm>
          <a:prstGeom prst="straightConnector1">
            <a:avLst/>
          </a:prstGeom>
          <a:noFill/>
          <a:ln w="9525">
            <a:solidFill>
              <a:schemeClr val="tx1"/>
            </a:solidFill>
            <a:round/>
            <a:headEnd/>
            <a:tailEnd/>
          </a:ln>
          <a:effectLst/>
        </p:spPr>
      </p:cxnSp>
      <p:cxnSp>
        <p:nvCxnSpPr>
          <p:cNvPr id="102427" name="AutoShape 27"/>
          <p:cNvCxnSpPr>
            <a:cxnSpLocks noChangeShapeType="1"/>
            <a:stCxn id="102424" idx="2"/>
            <a:endCxn id="102423" idx="0"/>
          </p:cNvCxnSpPr>
          <p:nvPr/>
        </p:nvCxnSpPr>
        <p:spPr bwMode="auto">
          <a:xfrm>
            <a:off x="4914900" y="2051050"/>
            <a:ext cx="762000" cy="457200"/>
          </a:xfrm>
          <a:prstGeom prst="straightConnector1">
            <a:avLst/>
          </a:prstGeom>
          <a:noFill/>
          <a:ln w="9525">
            <a:solidFill>
              <a:schemeClr val="tx1"/>
            </a:solidFill>
            <a:round/>
            <a:headEnd/>
            <a:tailEnd/>
          </a:ln>
          <a:effectLst/>
        </p:spPr>
      </p:cxnSp>
      <p:sp>
        <p:nvSpPr>
          <p:cNvPr id="102428" name="Rectangle 28"/>
          <p:cNvSpPr>
            <a:spLocks noChangeArrowheads="1"/>
          </p:cNvSpPr>
          <p:nvPr/>
        </p:nvSpPr>
        <p:spPr bwMode="auto">
          <a:xfrm>
            <a:off x="1371600" y="1060450"/>
            <a:ext cx="1219200" cy="609600"/>
          </a:xfrm>
          <a:prstGeom prst="rect">
            <a:avLst/>
          </a:prstGeom>
          <a:solidFill>
            <a:srgbClr val="3366FF"/>
          </a:solidFill>
          <a:ln w="9525">
            <a:solidFill>
              <a:schemeClr val="tx1"/>
            </a:solidFill>
            <a:miter lim="800000"/>
            <a:headEnd/>
            <a:tailEnd/>
          </a:ln>
          <a:effectLst/>
        </p:spPr>
        <p:txBody>
          <a:bodyPr wrap="none" anchor="ctr"/>
          <a:lstStyle/>
          <a:p>
            <a:pPr eaLnBrk="0" hangingPunct="0"/>
            <a:r>
              <a:rPr lang="de-DE" sz="1600">
                <a:latin typeface="Arial" charset="0"/>
              </a:rPr>
              <a:t>OMC, EIR, </a:t>
            </a:r>
            <a:br>
              <a:rPr lang="de-DE" sz="1600">
                <a:latin typeface="Arial" charset="0"/>
              </a:rPr>
            </a:br>
            <a:r>
              <a:rPr lang="de-DE" sz="1600">
                <a:latin typeface="Arial" charset="0"/>
              </a:rPr>
              <a:t>AUC</a:t>
            </a:r>
          </a:p>
        </p:txBody>
      </p:sp>
      <p:cxnSp>
        <p:nvCxnSpPr>
          <p:cNvPr id="102429" name="AutoShape 29"/>
          <p:cNvCxnSpPr>
            <a:cxnSpLocks noChangeShapeType="1"/>
            <a:stCxn id="102434" idx="3"/>
            <a:endCxn id="102422" idx="0"/>
          </p:cNvCxnSpPr>
          <p:nvPr/>
        </p:nvCxnSpPr>
        <p:spPr bwMode="auto">
          <a:xfrm flipH="1">
            <a:off x="3086100" y="1974850"/>
            <a:ext cx="114300" cy="533400"/>
          </a:xfrm>
          <a:prstGeom prst="straightConnector1">
            <a:avLst/>
          </a:prstGeom>
          <a:noFill/>
          <a:ln w="9525">
            <a:solidFill>
              <a:schemeClr val="tx1"/>
            </a:solidFill>
            <a:round/>
            <a:headEnd/>
            <a:tailEnd/>
          </a:ln>
          <a:effectLst/>
        </p:spPr>
      </p:cxnSp>
      <p:cxnSp>
        <p:nvCxnSpPr>
          <p:cNvPr id="102430" name="AutoShape 30"/>
          <p:cNvCxnSpPr>
            <a:cxnSpLocks noChangeShapeType="1"/>
            <a:stCxn id="102434" idx="3"/>
            <a:endCxn id="102423" idx="0"/>
          </p:cNvCxnSpPr>
          <p:nvPr/>
        </p:nvCxnSpPr>
        <p:spPr bwMode="auto">
          <a:xfrm>
            <a:off x="3200400" y="1974850"/>
            <a:ext cx="2476500" cy="533400"/>
          </a:xfrm>
          <a:prstGeom prst="straightConnector1">
            <a:avLst/>
          </a:prstGeom>
          <a:noFill/>
          <a:ln w="9525">
            <a:solidFill>
              <a:schemeClr val="tx1"/>
            </a:solidFill>
            <a:round/>
            <a:headEnd/>
            <a:tailEnd/>
          </a:ln>
          <a:effectLst/>
        </p:spPr>
      </p:cxnSp>
      <p:cxnSp>
        <p:nvCxnSpPr>
          <p:cNvPr id="102431" name="AutoShape 31"/>
          <p:cNvCxnSpPr>
            <a:cxnSpLocks noChangeShapeType="1"/>
            <a:stCxn id="102424" idx="1"/>
            <a:endCxn id="102434" idx="3"/>
          </p:cNvCxnSpPr>
          <p:nvPr/>
        </p:nvCxnSpPr>
        <p:spPr bwMode="auto">
          <a:xfrm flipH="1">
            <a:off x="3200400" y="1822450"/>
            <a:ext cx="1295400" cy="152400"/>
          </a:xfrm>
          <a:prstGeom prst="straightConnector1">
            <a:avLst/>
          </a:prstGeom>
          <a:noFill/>
          <a:ln w="9525">
            <a:solidFill>
              <a:schemeClr val="tx1"/>
            </a:solidFill>
            <a:round/>
            <a:headEnd/>
            <a:tailEnd/>
          </a:ln>
          <a:effectLst/>
        </p:spPr>
      </p:cxnSp>
      <p:cxnSp>
        <p:nvCxnSpPr>
          <p:cNvPr id="102432" name="AutoShape 32"/>
          <p:cNvCxnSpPr>
            <a:cxnSpLocks noChangeShapeType="1"/>
            <a:stCxn id="102422" idx="1"/>
            <a:endCxn id="102433" idx="4"/>
          </p:cNvCxnSpPr>
          <p:nvPr/>
        </p:nvCxnSpPr>
        <p:spPr bwMode="auto">
          <a:xfrm flipH="1" flipV="1">
            <a:off x="2362200" y="2660650"/>
            <a:ext cx="304800" cy="76200"/>
          </a:xfrm>
          <a:prstGeom prst="straightConnector1">
            <a:avLst/>
          </a:prstGeom>
          <a:noFill/>
          <a:ln w="9525">
            <a:solidFill>
              <a:schemeClr val="tx1"/>
            </a:solidFill>
            <a:round/>
            <a:headEnd/>
            <a:tailEnd/>
          </a:ln>
          <a:effectLst/>
        </p:spPr>
      </p:cxnSp>
      <p:sp>
        <p:nvSpPr>
          <p:cNvPr id="102433" name="AutoShape 33"/>
          <p:cNvSpPr>
            <a:spLocks noChangeArrowheads="1"/>
          </p:cNvSpPr>
          <p:nvPr/>
        </p:nvSpPr>
        <p:spPr bwMode="auto">
          <a:xfrm>
            <a:off x="1752600" y="2355850"/>
            <a:ext cx="609600" cy="609600"/>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600">
                <a:latin typeface="Arial" charset="0"/>
              </a:rPr>
              <a:t>VLR</a:t>
            </a:r>
          </a:p>
        </p:txBody>
      </p:sp>
      <p:sp>
        <p:nvSpPr>
          <p:cNvPr id="102434" name="AutoShape 34"/>
          <p:cNvSpPr>
            <a:spLocks noChangeArrowheads="1"/>
          </p:cNvSpPr>
          <p:nvPr/>
        </p:nvSpPr>
        <p:spPr bwMode="auto">
          <a:xfrm>
            <a:off x="2895600" y="1365250"/>
            <a:ext cx="609600" cy="609600"/>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600">
                <a:latin typeface="Arial" charset="0"/>
              </a:rPr>
              <a:t>HLR</a:t>
            </a:r>
          </a:p>
        </p:txBody>
      </p:sp>
      <p:grpSp>
        <p:nvGrpSpPr>
          <p:cNvPr id="102435" name="Group 35"/>
          <p:cNvGrpSpPr>
            <a:grpSpLocks/>
          </p:cNvGrpSpPr>
          <p:nvPr/>
        </p:nvGrpSpPr>
        <p:grpSpPr bwMode="auto">
          <a:xfrm>
            <a:off x="2209800" y="4870450"/>
            <a:ext cx="941388" cy="1155700"/>
            <a:chOff x="1392" y="2880"/>
            <a:chExt cx="593" cy="728"/>
          </a:xfrm>
        </p:grpSpPr>
        <p:grpSp>
          <p:nvGrpSpPr>
            <p:cNvPr id="102436" name="Group 36"/>
            <p:cNvGrpSpPr>
              <a:grpSpLocks/>
            </p:cNvGrpSpPr>
            <p:nvPr/>
          </p:nvGrpSpPr>
          <p:grpSpPr bwMode="auto">
            <a:xfrm>
              <a:off x="1639" y="3189"/>
              <a:ext cx="155" cy="419"/>
              <a:chOff x="3319" y="2565"/>
              <a:chExt cx="155" cy="419"/>
            </a:xfrm>
          </p:grpSpPr>
          <p:grpSp>
            <p:nvGrpSpPr>
              <p:cNvPr id="102437" name="Group 37"/>
              <p:cNvGrpSpPr>
                <a:grpSpLocks/>
              </p:cNvGrpSpPr>
              <p:nvPr/>
            </p:nvGrpSpPr>
            <p:grpSpPr bwMode="auto">
              <a:xfrm>
                <a:off x="3320" y="2709"/>
                <a:ext cx="154" cy="275"/>
                <a:chOff x="3320" y="2709"/>
                <a:chExt cx="154" cy="275"/>
              </a:xfrm>
            </p:grpSpPr>
            <p:grpSp>
              <p:nvGrpSpPr>
                <p:cNvPr id="102438" name="Group 38"/>
                <p:cNvGrpSpPr>
                  <a:grpSpLocks/>
                </p:cNvGrpSpPr>
                <p:nvPr/>
              </p:nvGrpSpPr>
              <p:grpSpPr bwMode="auto">
                <a:xfrm>
                  <a:off x="3320" y="2716"/>
                  <a:ext cx="99" cy="266"/>
                  <a:chOff x="3320" y="2716"/>
                  <a:chExt cx="99" cy="266"/>
                </a:xfrm>
              </p:grpSpPr>
              <p:sp>
                <p:nvSpPr>
                  <p:cNvPr id="102439" name="Line 39"/>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02440" name="Line 40"/>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02441" name="Line 41"/>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02442" name="Line 42"/>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02443" name="Line 43"/>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02444" name="Line 44"/>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02445" name="Line 45"/>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02446" name="Line 46"/>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02447" name="Line 47"/>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02448" name="Line 48"/>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02449" name="Line 49"/>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02450" name="Line 50"/>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02451" name="Line 51"/>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02452" name="Line 52"/>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02453" name="Group 53"/>
              <p:cNvGrpSpPr>
                <a:grpSpLocks/>
              </p:cNvGrpSpPr>
              <p:nvPr/>
            </p:nvGrpSpPr>
            <p:grpSpPr bwMode="auto">
              <a:xfrm>
                <a:off x="3319" y="2579"/>
                <a:ext cx="152" cy="403"/>
                <a:chOff x="3319" y="2579"/>
                <a:chExt cx="152" cy="403"/>
              </a:xfrm>
            </p:grpSpPr>
            <p:sp>
              <p:nvSpPr>
                <p:cNvPr id="102454" name="Line 54"/>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02455" name="Line 55"/>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02456" name="Line 56"/>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02457" name="Line 57"/>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02458" name="Line 58"/>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02459" name="Oval 59"/>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02460" name="Group 60"/>
            <p:cNvGrpSpPr>
              <a:grpSpLocks/>
            </p:cNvGrpSpPr>
            <p:nvPr/>
          </p:nvGrpSpPr>
          <p:grpSpPr bwMode="auto">
            <a:xfrm>
              <a:off x="1392" y="2880"/>
              <a:ext cx="593" cy="591"/>
              <a:chOff x="129" y="2935"/>
              <a:chExt cx="593" cy="591"/>
            </a:xfrm>
          </p:grpSpPr>
          <p:sp>
            <p:nvSpPr>
              <p:cNvPr id="102461" name="Arc 61"/>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462" name="Arc 62"/>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463" name="Arc 63"/>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nvGrpSpPr>
          <p:cNvPr id="102464" name="Group 64"/>
          <p:cNvGrpSpPr>
            <a:grpSpLocks/>
          </p:cNvGrpSpPr>
          <p:nvPr/>
        </p:nvGrpSpPr>
        <p:grpSpPr bwMode="auto">
          <a:xfrm>
            <a:off x="3429000" y="4184650"/>
            <a:ext cx="941388" cy="1155700"/>
            <a:chOff x="1392" y="2880"/>
            <a:chExt cx="593" cy="728"/>
          </a:xfrm>
        </p:grpSpPr>
        <p:grpSp>
          <p:nvGrpSpPr>
            <p:cNvPr id="102465" name="Group 65"/>
            <p:cNvGrpSpPr>
              <a:grpSpLocks/>
            </p:cNvGrpSpPr>
            <p:nvPr/>
          </p:nvGrpSpPr>
          <p:grpSpPr bwMode="auto">
            <a:xfrm>
              <a:off x="1639" y="3189"/>
              <a:ext cx="155" cy="419"/>
              <a:chOff x="3319" y="2565"/>
              <a:chExt cx="155" cy="419"/>
            </a:xfrm>
          </p:grpSpPr>
          <p:grpSp>
            <p:nvGrpSpPr>
              <p:cNvPr id="102466" name="Group 66"/>
              <p:cNvGrpSpPr>
                <a:grpSpLocks/>
              </p:cNvGrpSpPr>
              <p:nvPr/>
            </p:nvGrpSpPr>
            <p:grpSpPr bwMode="auto">
              <a:xfrm>
                <a:off x="3320" y="2709"/>
                <a:ext cx="154" cy="275"/>
                <a:chOff x="3320" y="2709"/>
                <a:chExt cx="154" cy="275"/>
              </a:xfrm>
            </p:grpSpPr>
            <p:grpSp>
              <p:nvGrpSpPr>
                <p:cNvPr id="102467" name="Group 67"/>
                <p:cNvGrpSpPr>
                  <a:grpSpLocks/>
                </p:cNvGrpSpPr>
                <p:nvPr/>
              </p:nvGrpSpPr>
              <p:grpSpPr bwMode="auto">
                <a:xfrm>
                  <a:off x="3320" y="2716"/>
                  <a:ext cx="99" cy="266"/>
                  <a:chOff x="3320" y="2716"/>
                  <a:chExt cx="99" cy="266"/>
                </a:xfrm>
              </p:grpSpPr>
              <p:sp>
                <p:nvSpPr>
                  <p:cNvPr id="102468" name="Line 68"/>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02469" name="Line 69"/>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02470" name="Line 70"/>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02471" name="Line 71"/>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02472" name="Line 72"/>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02473" name="Line 73"/>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02474" name="Line 74"/>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02475" name="Line 75"/>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02476" name="Line 76"/>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02477" name="Line 77"/>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02478" name="Line 78"/>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02479" name="Line 79"/>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02480" name="Line 80"/>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02481" name="Line 81"/>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02482" name="Group 82"/>
              <p:cNvGrpSpPr>
                <a:grpSpLocks/>
              </p:cNvGrpSpPr>
              <p:nvPr/>
            </p:nvGrpSpPr>
            <p:grpSpPr bwMode="auto">
              <a:xfrm>
                <a:off x="3319" y="2579"/>
                <a:ext cx="152" cy="403"/>
                <a:chOff x="3319" y="2579"/>
                <a:chExt cx="152" cy="403"/>
              </a:xfrm>
            </p:grpSpPr>
            <p:sp>
              <p:nvSpPr>
                <p:cNvPr id="102483" name="Line 83"/>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02484" name="Line 84"/>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02485" name="Line 85"/>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02486" name="Line 86"/>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02487" name="Line 87"/>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02488" name="Oval 88"/>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02489" name="Group 89"/>
            <p:cNvGrpSpPr>
              <a:grpSpLocks/>
            </p:cNvGrpSpPr>
            <p:nvPr/>
          </p:nvGrpSpPr>
          <p:grpSpPr bwMode="auto">
            <a:xfrm>
              <a:off x="1392" y="2880"/>
              <a:ext cx="593" cy="591"/>
              <a:chOff x="129" y="2935"/>
              <a:chExt cx="593" cy="591"/>
            </a:xfrm>
          </p:grpSpPr>
          <p:sp>
            <p:nvSpPr>
              <p:cNvPr id="102490" name="Arc 90"/>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491" name="Arc 91"/>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492" name="Arc 92"/>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nvGrpSpPr>
          <p:cNvPr id="102493" name="Group 93"/>
          <p:cNvGrpSpPr>
            <a:grpSpLocks/>
          </p:cNvGrpSpPr>
          <p:nvPr/>
        </p:nvGrpSpPr>
        <p:grpSpPr bwMode="auto">
          <a:xfrm>
            <a:off x="5867400" y="4184650"/>
            <a:ext cx="941388" cy="1155700"/>
            <a:chOff x="1392" y="2880"/>
            <a:chExt cx="593" cy="728"/>
          </a:xfrm>
        </p:grpSpPr>
        <p:grpSp>
          <p:nvGrpSpPr>
            <p:cNvPr id="102494" name="Group 94"/>
            <p:cNvGrpSpPr>
              <a:grpSpLocks/>
            </p:cNvGrpSpPr>
            <p:nvPr/>
          </p:nvGrpSpPr>
          <p:grpSpPr bwMode="auto">
            <a:xfrm>
              <a:off x="1639" y="3189"/>
              <a:ext cx="155" cy="419"/>
              <a:chOff x="3319" y="2565"/>
              <a:chExt cx="155" cy="419"/>
            </a:xfrm>
          </p:grpSpPr>
          <p:grpSp>
            <p:nvGrpSpPr>
              <p:cNvPr id="102495" name="Group 95"/>
              <p:cNvGrpSpPr>
                <a:grpSpLocks/>
              </p:cNvGrpSpPr>
              <p:nvPr/>
            </p:nvGrpSpPr>
            <p:grpSpPr bwMode="auto">
              <a:xfrm>
                <a:off x="3320" y="2709"/>
                <a:ext cx="154" cy="275"/>
                <a:chOff x="3320" y="2709"/>
                <a:chExt cx="154" cy="275"/>
              </a:xfrm>
            </p:grpSpPr>
            <p:grpSp>
              <p:nvGrpSpPr>
                <p:cNvPr id="102496" name="Group 96"/>
                <p:cNvGrpSpPr>
                  <a:grpSpLocks/>
                </p:cNvGrpSpPr>
                <p:nvPr/>
              </p:nvGrpSpPr>
              <p:grpSpPr bwMode="auto">
                <a:xfrm>
                  <a:off x="3320" y="2716"/>
                  <a:ext cx="99" cy="266"/>
                  <a:chOff x="3320" y="2716"/>
                  <a:chExt cx="99" cy="266"/>
                </a:xfrm>
              </p:grpSpPr>
              <p:sp>
                <p:nvSpPr>
                  <p:cNvPr id="102497" name="Line 97"/>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02498" name="Line 98"/>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02499" name="Line 99"/>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02500" name="Line 100"/>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02501" name="Line 101"/>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02502" name="Line 102"/>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02503" name="Line 103"/>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02504" name="Line 104"/>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02505" name="Line 105"/>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02506" name="Line 106"/>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02507" name="Line 107"/>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02508" name="Line 108"/>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02509" name="Line 109"/>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02510" name="Line 110"/>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02511" name="Group 111"/>
              <p:cNvGrpSpPr>
                <a:grpSpLocks/>
              </p:cNvGrpSpPr>
              <p:nvPr/>
            </p:nvGrpSpPr>
            <p:grpSpPr bwMode="auto">
              <a:xfrm>
                <a:off x="3319" y="2579"/>
                <a:ext cx="152" cy="403"/>
                <a:chOff x="3319" y="2579"/>
                <a:chExt cx="152" cy="403"/>
              </a:xfrm>
            </p:grpSpPr>
            <p:sp>
              <p:nvSpPr>
                <p:cNvPr id="102512" name="Line 112"/>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02513" name="Line 113"/>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02514" name="Line 114"/>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02515" name="Line 115"/>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02516" name="Line 116"/>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02517" name="Oval 117"/>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02518" name="Group 118"/>
            <p:cNvGrpSpPr>
              <a:grpSpLocks/>
            </p:cNvGrpSpPr>
            <p:nvPr/>
          </p:nvGrpSpPr>
          <p:grpSpPr bwMode="auto">
            <a:xfrm>
              <a:off x="1392" y="2880"/>
              <a:ext cx="593" cy="591"/>
              <a:chOff x="129" y="2935"/>
              <a:chExt cx="593" cy="591"/>
            </a:xfrm>
          </p:grpSpPr>
          <p:sp>
            <p:nvSpPr>
              <p:cNvPr id="102519" name="Arc 119"/>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520" name="Arc 120"/>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521" name="Arc 121"/>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nvGrpSpPr>
          <p:cNvPr id="102522" name="Group 122"/>
          <p:cNvGrpSpPr>
            <a:grpSpLocks/>
          </p:cNvGrpSpPr>
          <p:nvPr/>
        </p:nvGrpSpPr>
        <p:grpSpPr bwMode="auto">
          <a:xfrm>
            <a:off x="4572000" y="4946650"/>
            <a:ext cx="941388" cy="1155700"/>
            <a:chOff x="1392" y="2880"/>
            <a:chExt cx="593" cy="728"/>
          </a:xfrm>
        </p:grpSpPr>
        <p:grpSp>
          <p:nvGrpSpPr>
            <p:cNvPr id="102523" name="Group 123"/>
            <p:cNvGrpSpPr>
              <a:grpSpLocks/>
            </p:cNvGrpSpPr>
            <p:nvPr/>
          </p:nvGrpSpPr>
          <p:grpSpPr bwMode="auto">
            <a:xfrm>
              <a:off x="1639" y="3189"/>
              <a:ext cx="155" cy="419"/>
              <a:chOff x="3319" y="2565"/>
              <a:chExt cx="155" cy="419"/>
            </a:xfrm>
          </p:grpSpPr>
          <p:grpSp>
            <p:nvGrpSpPr>
              <p:cNvPr id="102524" name="Group 124"/>
              <p:cNvGrpSpPr>
                <a:grpSpLocks/>
              </p:cNvGrpSpPr>
              <p:nvPr/>
            </p:nvGrpSpPr>
            <p:grpSpPr bwMode="auto">
              <a:xfrm>
                <a:off x="3320" y="2709"/>
                <a:ext cx="154" cy="275"/>
                <a:chOff x="3320" y="2709"/>
                <a:chExt cx="154" cy="275"/>
              </a:xfrm>
            </p:grpSpPr>
            <p:grpSp>
              <p:nvGrpSpPr>
                <p:cNvPr id="102525" name="Group 125"/>
                <p:cNvGrpSpPr>
                  <a:grpSpLocks/>
                </p:cNvGrpSpPr>
                <p:nvPr/>
              </p:nvGrpSpPr>
              <p:grpSpPr bwMode="auto">
                <a:xfrm>
                  <a:off x="3320" y="2716"/>
                  <a:ext cx="99" cy="266"/>
                  <a:chOff x="3320" y="2716"/>
                  <a:chExt cx="99" cy="266"/>
                </a:xfrm>
              </p:grpSpPr>
              <p:sp>
                <p:nvSpPr>
                  <p:cNvPr id="102526" name="Line 126"/>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02527" name="Line 127"/>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02528" name="Line 128"/>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02529" name="Line 129"/>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02530" name="Line 130"/>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02531" name="Line 131"/>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02532" name="Line 132"/>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02533" name="Line 133"/>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02534" name="Line 134"/>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02535" name="Line 135"/>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02536" name="Line 136"/>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02537" name="Line 137"/>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02538" name="Line 138"/>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02539" name="Line 139"/>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02540" name="Group 140"/>
              <p:cNvGrpSpPr>
                <a:grpSpLocks/>
              </p:cNvGrpSpPr>
              <p:nvPr/>
            </p:nvGrpSpPr>
            <p:grpSpPr bwMode="auto">
              <a:xfrm>
                <a:off x="3319" y="2579"/>
                <a:ext cx="152" cy="403"/>
                <a:chOff x="3319" y="2579"/>
                <a:chExt cx="152" cy="403"/>
              </a:xfrm>
            </p:grpSpPr>
            <p:sp>
              <p:nvSpPr>
                <p:cNvPr id="102541" name="Line 141"/>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02542" name="Line 142"/>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02543" name="Line 143"/>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02544" name="Line 144"/>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02545" name="Line 145"/>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02546" name="Oval 146"/>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02547" name="Group 147"/>
            <p:cNvGrpSpPr>
              <a:grpSpLocks/>
            </p:cNvGrpSpPr>
            <p:nvPr/>
          </p:nvGrpSpPr>
          <p:grpSpPr bwMode="auto">
            <a:xfrm>
              <a:off x="1392" y="2880"/>
              <a:ext cx="593" cy="591"/>
              <a:chOff x="129" y="2935"/>
              <a:chExt cx="593" cy="591"/>
            </a:xfrm>
          </p:grpSpPr>
          <p:sp>
            <p:nvSpPr>
              <p:cNvPr id="102548" name="Arc 148"/>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549" name="Arc 149"/>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550" name="Arc 150"/>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nvGrpSpPr>
          <p:cNvPr id="102551" name="Group 151"/>
          <p:cNvGrpSpPr>
            <a:grpSpLocks/>
          </p:cNvGrpSpPr>
          <p:nvPr/>
        </p:nvGrpSpPr>
        <p:grpSpPr bwMode="auto">
          <a:xfrm>
            <a:off x="4572000" y="3498850"/>
            <a:ext cx="941388" cy="1155700"/>
            <a:chOff x="1392" y="2880"/>
            <a:chExt cx="593" cy="728"/>
          </a:xfrm>
        </p:grpSpPr>
        <p:grpSp>
          <p:nvGrpSpPr>
            <p:cNvPr id="102552" name="Group 152"/>
            <p:cNvGrpSpPr>
              <a:grpSpLocks/>
            </p:cNvGrpSpPr>
            <p:nvPr/>
          </p:nvGrpSpPr>
          <p:grpSpPr bwMode="auto">
            <a:xfrm>
              <a:off x="1639" y="3189"/>
              <a:ext cx="155" cy="419"/>
              <a:chOff x="3319" y="2565"/>
              <a:chExt cx="155" cy="419"/>
            </a:xfrm>
          </p:grpSpPr>
          <p:grpSp>
            <p:nvGrpSpPr>
              <p:cNvPr id="102553" name="Group 153"/>
              <p:cNvGrpSpPr>
                <a:grpSpLocks/>
              </p:cNvGrpSpPr>
              <p:nvPr/>
            </p:nvGrpSpPr>
            <p:grpSpPr bwMode="auto">
              <a:xfrm>
                <a:off x="3320" y="2709"/>
                <a:ext cx="154" cy="275"/>
                <a:chOff x="3320" y="2709"/>
                <a:chExt cx="154" cy="275"/>
              </a:xfrm>
            </p:grpSpPr>
            <p:grpSp>
              <p:nvGrpSpPr>
                <p:cNvPr id="102554" name="Group 154"/>
                <p:cNvGrpSpPr>
                  <a:grpSpLocks/>
                </p:cNvGrpSpPr>
                <p:nvPr/>
              </p:nvGrpSpPr>
              <p:grpSpPr bwMode="auto">
                <a:xfrm>
                  <a:off x="3320" y="2716"/>
                  <a:ext cx="99" cy="266"/>
                  <a:chOff x="3320" y="2716"/>
                  <a:chExt cx="99" cy="266"/>
                </a:xfrm>
              </p:grpSpPr>
              <p:sp>
                <p:nvSpPr>
                  <p:cNvPr id="102555" name="Line 155"/>
                  <p:cNvSpPr>
                    <a:spLocks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02556" name="Line 156"/>
                  <p:cNvSpPr>
                    <a:spLocks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02557" name="Line 157"/>
                  <p:cNvSpPr>
                    <a:spLocks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02558" name="Line 158"/>
                  <p:cNvSpPr>
                    <a:spLocks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02559" name="Line 159"/>
                  <p:cNvSpPr>
                    <a:spLocks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02560" name="Line 160"/>
                  <p:cNvSpPr>
                    <a:spLocks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02561" name="Line 161"/>
                  <p:cNvSpPr>
                    <a:spLocks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02562" name="Line 162"/>
                <p:cNvSpPr>
                  <a:spLocks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02563" name="Line 163"/>
                <p:cNvSpPr>
                  <a:spLocks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02564" name="Line 164"/>
                <p:cNvSpPr>
                  <a:spLocks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02565" name="Line 165"/>
                <p:cNvSpPr>
                  <a:spLocks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02566" name="Line 166"/>
                <p:cNvSpPr>
                  <a:spLocks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02567" name="Line 167"/>
                <p:cNvSpPr>
                  <a:spLocks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02568" name="Line 168"/>
                <p:cNvSpPr>
                  <a:spLocks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02569" name="Group 169"/>
              <p:cNvGrpSpPr>
                <a:grpSpLocks/>
              </p:cNvGrpSpPr>
              <p:nvPr/>
            </p:nvGrpSpPr>
            <p:grpSpPr bwMode="auto">
              <a:xfrm>
                <a:off x="3319" y="2579"/>
                <a:ext cx="152" cy="403"/>
                <a:chOff x="3319" y="2579"/>
                <a:chExt cx="152" cy="403"/>
              </a:xfrm>
            </p:grpSpPr>
            <p:sp>
              <p:nvSpPr>
                <p:cNvPr id="102570" name="Line 170"/>
                <p:cNvSpPr>
                  <a:spLocks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02571" name="Line 171"/>
                <p:cNvSpPr>
                  <a:spLocks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02572" name="Line 172"/>
                <p:cNvSpPr>
                  <a:spLocks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02573" name="Line 173"/>
                <p:cNvSpPr>
                  <a:spLocks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02574" name="Line 174"/>
                <p:cNvSpPr>
                  <a:spLocks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02575" name="Oval 175"/>
              <p:cNvSpPr>
                <a:spLocks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02576" name="Group 176"/>
            <p:cNvGrpSpPr>
              <a:grpSpLocks/>
            </p:cNvGrpSpPr>
            <p:nvPr/>
          </p:nvGrpSpPr>
          <p:grpSpPr bwMode="auto">
            <a:xfrm>
              <a:off x="1392" y="2880"/>
              <a:ext cx="593" cy="591"/>
              <a:chOff x="129" y="2935"/>
              <a:chExt cx="593" cy="591"/>
            </a:xfrm>
          </p:grpSpPr>
          <p:sp>
            <p:nvSpPr>
              <p:cNvPr id="102577" name="Arc 177"/>
              <p:cNvSpPr>
                <a:spLocks/>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578" name="Arc 178"/>
              <p:cNvSpPr>
                <a:spLocks/>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2579" name="Arc 179"/>
              <p:cNvSpPr>
                <a:spLocks/>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cxnSp>
        <p:nvCxnSpPr>
          <p:cNvPr id="102580" name="AutoShape 180"/>
          <p:cNvCxnSpPr>
            <a:cxnSpLocks noChangeShapeType="1"/>
            <a:stCxn id="102423" idx="2"/>
            <a:endCxn id="102414" idx="0"/>
          </p:cNvCxnSpPr>
          <p:nvPr/>
        </p:nvCxnSpPr>
        <p:spPr bwMode="auto">
          <a:xfrm>
            <a:off x="5676900" y="2965450"/>
            <a:ext cx="762000" cy="457200"/>
          </a:xfrm>
          <a:prstGeom prst="straightConnector1">
            <a:avLst/>
          </a:prstGeom>
          <a:noFill/>
          <a:ln w="9525">
            <a:solidFill>
              <a:schemeClr val="tx1"/>
            </a:solidFill>
            <a:round/>
            <a:headEnd/>
            <a:tailEnd/>
          </a:ln>
          <a:effectLst/>
        </p:spPr>
      </p:cxnSp>
      <p:sp>
        <p:nvSpPr>
          <p:cNvPr id="102581" name="Text Box 181"/>
          <p:cNvSpPr txBox="1">
            <a:spLocks noChangeArrowheads="1"/>
          </p:cNvSpPr>
          <p:nvPr/>
        </p:nvSpPr>
        <p:spPr bwMode="auto">
          <a:xfrm>
            <a:off x="152400" y="1836738"/>
            <a:ext cx="103028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NSS</a:t>
            </a:r>
          </a:p>
          <a:p>
            <a:pPr algn="l" eaLnBrk="0" hangingPunct="0"/>
            <a:r>
              <a:rPr lang="de-DE" sz="1600">
                <a:latin typeface="Arial" charset="0"/>
              </a:rPr>
              <a:t>with OSS</a:t>
            </a:r>
          </a:p>
        </p:txBody>
      </p:sp>
      <p:sp>
        <p:nvSpPr>
          <p:cNvPr id="102582" name="Text Box 182"/>
          <p:cNvSpPr txBox="1">
            <a:spLocks noChangeArrowheads="1"/>
          </p:cNvSpPr>
          <p:nvPr/>
        </p:nvSpPr>
        <p:spPr bwMode="auto">
          <a:xfrm>
            <a:off x="528638" y="4587875"/>
            <a:ext cx="6000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RSS</a:t>
            </a:r>
          </a:p>
        </p:txBody>
      </p:sp>
      <p:sp>
        <p:nvSpPr>
          <p:cNvPr id="102584" name="AutoShape 184"/>
          <p:cNvSpPr>
            <a:spLocks/>
          </p:cNvSpPr>
          <p:nvPr/>
        </p:nvSpPr>
        <p:spPr bwMode="auto">
          <a:xfrm>
            <a:off x="1143000" y="3346450"/>
            <a:ext cx="228600" cy="2819400"/>
          </a:xfrm>
          <a:prstGeom prst="leftBrace">
            <a:avLst>
              <a:gd name="adj1" fmla="val 102778"/>
              <a:gd name="adj2" fmla="val 50000"/>
            </a:avLst>
          </a:prstGeom>
          <a:noFill/>
          <a:ln w="9525">
            <a:solidFill>
              <a:schemeClr val="tx1"/>
            </a:solidFill>
            <a:round/>
            <a:headEnd/>
            <a:tailEnd/>
          </a:ln>
          <a:effectLst/>
        </p:spPr>
        <p:txBody>
          <a:bodyPr wrap="none" anchor="ctr"/>
          <a:lstStyle/>
          <a:p>
            <a:endParaRPr lang="en-US"/>
          </a:p>
        </p:txBody>
      </p:sp>
      <p:sp>
        <p:nvSpPr>
          <p:cNvPr id="102585" name="AutoShape 185"/>
          <p:cNvSpPr>
            <a:spLocks/>
          </p:cNvSpPr>
          <p:nvPr/>
        </p:nvSpPr>
        <p:spPr bwMode="auto">
          <a:xfrm>
            <a:off x="1143000" y="1060450"/>
            <a:ext cx="228600" cy="2133600"/>
          </a:xfrm>
          <a:prstGeom prst="leftBrace">
            <a:avLst>
              <a:gd name="adj1" fmla="val 77778"/>
              <a:gd name="adj2" fmla="val 50000"/>
            </a:avLst>
          </a:prstGeom>
          <a:noFill/>
          <a:ln w="9525">
            <a:solidFill>
              <a:schemeClr val="tx1"/>
            </a:solidFill>
            <a:round/>
            <a:headEnd/>
            <a:tailEnd/>
          </a:ln>
          <a:effectLst/>
        </p:spPr>
        <p:txBody>
          <a:bodyPr wrap="none" anchor="ctr"/>
          <a:lstStyle/>
          <a:p>
            <a:endParaRPr lang="en-US"/>
          </a:p>
        </p:txBody>
      </p:sp>
      <p:cxnSp>
        <p:nvCxnSpPr>
          <p:cNvPr id="102586" name="AutoShape 186"/>
          <p:cNvCxnSpPr>
            <a:cxnSpLocks noChangeShapeType="1"/>
            <a:stCxn id="102423" idx="1"/>
            <a:endCxn id="102587" idx="4"/>
          </p:cNvCxnSpPr>
          <p:nvPr/>
        </p:nvCxnSpPr>
        <p:spPr bwMode="auto">
          <a:xfrm flipH="1">
            <a:off x="4953000" y="2736850"/>
            <a:ext cx="304800" cy="76200"/>
          </a:xfrm>
          <a:prstGeom prst="straightConnector1">
            <a:avLst/>
          </a:prstGeom>
          <a:noFill/>
          <a:ln w="9525">
            <a:solidFill>
              <a:schemeClr val="tx1"/>
            </a:solidFill>
            <a:round/>
            <a:headEnd/>
            <a:tailEnd/>
          </a:ln>
          <a:effectLst/>
        </p:spPr>
      </p:cxnSp>
      <p:sp>
        <p:nvSpPr>
          <p:cNvPr id="102587" name="AutoShape 187"/>
          <p:cNvSpPr>
            <a:spLocks noChangeArrowheads="1"/>
          </p:cNvSpPr>
          <p:nvPr/>
        </p:nvSpPr>
        <p:spPr bwMode="auto">
          <a:xfrm>
            <a:off x="4343400" y="2508250"/>
            <a:ext cx="609600" cy="609600"/>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600">
                <a:latin typeface="Arial" charset="0"/>
              </a:rPr>
              <a:t>VLR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302" name="Line 1462"/>
          <p:cNvSpPr>
            <a:spLocks noChangeShapeType="1"/>
          </p:cNvSpPr>
          <p:nvPr/>
        </p:nvSpPr>
        <p:spPr bwMode="auto">
          <a:xfrm>
            <a:off x="755650" y="4200525"/>
            <a:ext cx="6872288" cy="1588"/>
          </a:xfrm>
          <a:prstGeom prst="line">
            <a:avLst/>
          </a:prstGeom>
          <a:noFill/>
          <a:ln w="0">
            <a:solidFill>
              <a:srgbClr val="000000"/>
            </a:solidFill>
            <a:round/>
            <a:headEnd/>
            <a:tailEnd/>
          </a:ln>
        </p:spPr>
        <p:txBody>
          <a:bodyPr/>
          <a:lstStyle/>
          <a:p>
            <a:endParaRPr lang="en-US"/>
          </a:p>
        </p:txBody>
      </p:sp>
      <p:sp>
        <p:nvSpPr>
          <p:cNvPr id="165304" name="Line 1464"/>
          <p:cNvSpPr>
            <a:spLocks noChangeShapeType="1"/>
          </p:cNvSpPr>
          <p:nvPr/>
        </p:nvSpPr>
        <p:spPr bwMode="auto">
          <a:xfrm>
            <a:off x="755650" y="3017838"/>
            <a:ext cx="6872288" cy="1587"/>
          </a:xfrm>
          <a:prstGeom prst="line">
            <a:avLst/>
          </a:prstGeom>
          <a:noFill/>
          <a:ln w="0">
            <a:solidFill>
              <a:srgbClr val="000000"/>
            </a:solidFill>
            <a:round/>
            <a:headEnd/>
            <a:tailEnd/>
          </a:ln>
        </p:spPr>
        <p:txBody>
          <a:bodyPr/>
          <a:lstStyle/>
          <a:p>
            <a:endParaRPr lang="en-US"/>
          </a:p>
        </p:txBody>
      </p:sp>
      <p:sp>
        <p:nvSpPr>
          <p:cNvPr id="165303" name="Line 1463"/>
          <p:cNvSpPr>
            <a:spLocks noChangeShapeType="1"/>
          </p:cNvSpPr>
          <p:nvPr/>
        </p:nvSpPr>
        <p:spPr bwMode="auto">
          <a:xfrm>
            <a:off x="755650" y="3609975"/>
            <a:ext cx="6872288" cy="1588"/>
          </a:xfrm>
          <a:prstGeom prst="line">
            <a:avLst/>
          </a:prstGeom>
          <a:noFill/>
          <a:ln w="0">
            <a:solidFill>
              <a:srgbClr val="000000"/>
            </a:solidFill>
            <a:round/>
            <a:headEnd/>
            <a:tailEnd/>
          </a:ln>
        </p:spPr>
        <p:txBody>
          <a:bodyPr/>
          <a:lstStyle/>
          <a:p>
            <a:endParaRPr lang="en-US"/>
          </a:p>
        </p:txBody>
      </p:sp>
      <p:sp>
        <p:nvSpPr>
          <p:cNvPr id="165614" name="Rectangle 1774"/>
          <p:cNvSpPr>
            <a:spLocks noGrp="1" noChangeArrowheads="1"/>
          </p:cNvSpPr>
          <p:nvPr>
            <p:ph type="title"/>
          </p:nvPr>
        </p:nvSpPr>
        <p:spPr/>
        <p:txBody>
          <a:bodyPr/>
          <a:lstStyle/>
          <a:p>
            <a:r>
              <a:rPr lang="en-US"/>
              <a:t>Mobile phone subscribers worldwide</a:t>
            </a:r>
          </a:p>
        </p:txBody>
      </p:sp>
      <p:sp>
        <p:nvSpPr>
          <p:cNvPr id="165260" name="Rectangle 1420"/>
          <p:cNvSpPr>
            <a:spLocks noChangeArrowheads="1"/>
          </p:cNvSpPr>
          <p:nvPr/>
        </p:nvSpPr>
        <p:spPr bwMode="auto">
          <a:xfrm>
            <a:off x="7524750" y="6137275"/>
            <a:ext cx="339725" cy="198438"/>
          </a:xfrm>
          <a:prstGeom prst="rect">
            <a:avLst/>
          </a:prstGeom>
          <a:noFill/>
          <a:ln w="9525">
            <a:noFill/>
            <a:miter lim="800000"/>
            <a:headEnd/>
            <a:tailEnd/>
          </a:ln>
        </p:spPr>
        <p:txBody>
          <a:bodyPr wrap="none" lIns="0" tIns="0" rIns="0" bIns="0">
            <a:spAutoFit/>
          </a:bodyPr>
          <a:lstStyle/>
          <a:p>
            <a:pPr algn="l" eaLnBrk="0" hangingPunct="0"/>
            <a:r>
              <a:rPr lang="de-DE" sz="1300" b="1">
                <a:solidFill>
                  <a:srgbClr val="000000"/>
                </a:solidFill>
                <a:latin typeface="Arial" charset="0"/>
              </a:rPr>
              <a:t>year</a:t>
            </a:r>
            <a:endParaRPr lang="de-DE" sz="1600">
              <a:latin typeface="Arial" charset="0"/>
            </a:endParaRPr>
          </a:p>
        </p:txBody>
      </p:sp>
      <p:sp>
        <p:nvSpPr>
          <p:cNvPr id="165261" name="Rectangle 1421"/>
          <p:cNvSpPr>
            <a:spLocks noChangeArrowheads="1"/>
          </p:cNvSpPr>
          <p:nvPr/>
        </p:nvSpPr>
        <p:spPr bwMode="auto">
          <a:xfrm rot="16200000">
            <a:off x="-615950" y="3405188"/>
            <a:ext cx="1646237" cy="198438"/>
          </a:xfrm>
          <a:prstGeom prst="rect">
            <a:avLst/>
          </a:prstGeom>
          <a:noFill/>
          <a:ln w="9525">
            <a:noFill/>
            <a:miter lim="800000"/>
            <a:headEnd/>
            <a:tailEnd/>
          </a:ln>
        </p:spPr>
        <p:txBody>
          <a:bodyPr wrap="none" lIns="0" tIns="0" rIns="0" bIns="0">
            <a:spAutoFit/>
          </a:bodyPr>
          <a:lstStyle/>
          <a:p>
            <a:pPr algn="l" eaLnBrk="0" hangingPunct="0"/>
            <a:r>
              <a:rPr lang="de-DE" sz="1300" b="1">
                <a:solidFill>
                  <a:srgbClr val="000000"/>
                </a:solidFill>
                <a:latin typeface="Arial" charset="0"/>
              </a:rPr>
              <a:t>Subscribers [million]</a:t>
            </a:r>
            <a:endParaRPr lang="de-DE" sz="1600">
              <a:latin typeface="Arial" charset="0"/>
            </a:endParaRPr>
          </a:p>
        </p:txBody>
      </p:sp>
      <p:sp>
        <p:nvSpPr>
          <p:cNvPr id="165300" name="Line 1460"/>
          <p:cNvSpPr>
            <a:spLocks noChangeShapeType="1"/>
          </p:cNvSpPr>
          <p:nvPr/>
        </p:nvSpPr>
        <p:spPr bwMode="auto">
          <a:xfrm>
            <a:off x="755650" y="5384800"/>
            <a:ext cx="6872288" cy="1588"/>
          </a:xfrm>
          <a:prstGeom prst="line">
            <a:avLst/>
          </a:prstGeom>
          <a:noFill/>
          <a:ln w="0">
            <a:solidFill>
              <a:srgbClr val="000000"/>
            </a:solidFill>
            <a:round/>
            <a:headEnd/>
            <a:tailEnd/>
          </a:ln>
        </p:spPr>
        <p:txBody>
          <a:bodyPr/>
          <a:lstStyle/>
          <a:p>
            <a:endParaRPr lang="en-US"/>
          </a:p>
        </p:txBody>
      </p:sp>
      <p:sp>
        <p:nvSpPr>
          <p:cNvPr id="165301" name="Line 1461"/>
          <p:cNvSpPr>
            <a:spLocks noChangeShapeType="1"/>
          </p:cNvSpPr>
          <p:nvPr/>
        </p:nvSpPr>
        <p:spPr bwMode="auto">
          <a:xfrm>
            <a:off x="755650" y="4792663"/>
            <a:ext cx="6872288" cy="1587"/>
          </a:xfrm>
          <a:prstGeom prst="line">
            <a:avLst/>
          </a:prstGeom>
          <a:noFill/>
          <a:ln w="0">
            <a:solidFill>
              <a:srgbClr val="000000"/>
            </a:solidFill>
            <a:round/>
            <a:headEnd/>
            <a:tailEnd/>
          </a:ln>
        </p:spPr>
        <p:txBody>
          <a:bodyPr/>
          <a:lstStyle/>
          <a:p>
            <a:endParaRPr lang="en-US"/>
          </a:p>
        </p:txBody>
      </p:sp>
      <p:sp>
        <p:nvSpPr>
          <p:cNvPr id="165305" name="Line 1465"/>
          <p:cNvSpPr>
            <a:spLocks noChangeShapeType="1"/>
          </p:cNvSpPr>
          <p:nvPr/>
        </p:nvSpPr>
        <p:spPr bwMode="auto">
          <a:xfrm>
            <a:off x="755650" y="2425700"/>
            <a:ext cx="6872288" cy="1588"/>
          </a:xfrm>
          <a:prstGeom prst="line">
            <a:avLst/>
          </a:prstGeom>
          <a:noFill/>
          <a:ln w="0">
            <a:solidFill>
              <a:srgbClr val="000000"/>
            </a:solidFill>
            <a:round/>
            <a:headEnd/>
            <a:tailEnd/>
          </a:ln>
        </p:spPr>
        <p:txBody>
          <a:bodyPr/>
          <a:lstStyle/>
          <a:p>
            <a:endParaRPr lang="en-US"/>
          </a:p>
        </p:txBody>
      </p:sp>
      <p:sp>
        <p:nvSpPr>
          <p:cNvPr id="165306" name="Line 1466"/>
          <p:cNvSpPr>
            <a:spLocks noChangeShapeType="1"/>
          </p:cNvSpPr>
          <p:nvPr/>
        </p:nvSpPr>
        <p:spPr bwMode="auto">
          <a:xfrm>
            <a:off x="755650" y="1833563"/>
            <a:ext cx="6872288" cy="1587"/>
          </a:xfrm>
          <a:prstGeom prst="line">
            <a:avLst/>
          </a:prstGeom>
          <a:noFill/>
          <a:ln w="0">
            <a:solidFill>
              <a:srgbClr val="000000"/>
            </a:solidFill>
            <a:round/>
            <a:headEnd/>
            <a:tailEnd/>
          </a:ln>
        </p:spPr>
        <p:txBody>
          <a:bodyPr/>
          <a:lstStyle/>
          <a:p>
            <a:endParaRPr lang="en-US"/>
          </a:p>
        </p:txBody>
      </p:sp>
      <p:sp>
        <p:nvSpPr>
          <p:cNvPr id="165307" name="Line 1467"/>
          <p:cNvSpPr>
            <a:spLocks noChangeShapeType="1"/>
          </p:cNvSpPr>
          <p:nvPr/>
        </p:nvSpPr>
        <p:spPr bwMode="auto">
          <a:xfrm>
            <a:off x="755650" y="1243013"/>
            <a:ext cx="6872288" cy="1587"/>
          </a:xfrm>
          <a:prstGeom prst="line">
            <a:avLst/>
          </a:prstGeom>
          <a:noFill/>
          <a:ln w="0">
            <a:solidFill>
              <a:srgbClr val="000000"/>
            </a:solidFill>
            <a:round/>
            <a:headEnd/>
            <a:tailEnd/>
          </a:ln>
        </p:spPr>
        <p:txBody>
          <a:bodyPr/>
          <a:lstStyle/>
          <a:p>
            <a:endParaRPr lang="en-US"/>
          </a:p>
        </p:txBody>
      </p:sp>
      <p:sp>
        <p:nvSpPr>
          <p:cNvPr id="165308" name="Line 1468"/>
          <p:cNvSpPr>
            <a:spLocks noChangeShapeType="1"/>
          </p:cNvSpPr>
          <p:nvPr/>
        </p:nvSpPr>
        <p:spPr bwMode="auto">
          <a:xfrm>
            <a:off x="755650" y="1243013"/>
            <a:ext cx="1588" cy="4732337"/>
          </a:xfrm>
          <a:prstGeom prst="line">
            <a:avLst/>
          </a:prstGeom>
          <a:noFill/>
          <a:ln w="0">
            <a:solidFill>
              <a:srgbClr val="000000"/>
            </a:solidFill>
            <a:round/>
            <a:headEnd/>
            <a:tailEnd/>
          </a:ln>
        </p:spPr>
        <p:txBody>
          <a:bodyPr/>
          <a:lstStyle/>
          <a:p>
            <a:endParaRPr lang="en-US"/>
          </a:p>
        </p:txBody>
      </p:sp>
      <p:sp>
        <p:nvSpPr>
          <p:cNvPr id="165309" name="Line 1469"/>
          <p:cNvSpPr>
            <a:spLocks noChangeShapeType="1"/>
          </p:cNvSpPr>
          <p:nvPr/>
        </p:nvSpPr>
        <p:spPr bwMode="auto">
          <a:xfrm>
            <a:off x="709613" y="5975350"/>
            <a:ext cx="46037" cy="1588"/>
          </a:xfrm>
          <a:prstGeom prst="line">
            <a:avLst/>
          </a:prstGeom>
          <a:noFill/>
          <a:ln w="0">
            <a:solidFill>
              <a:srgbClr val="000000"/>
            </a:solidFill>
            <a:round/>
            <a:headEnd/>
            <a:tailEnd/>
          </a:ln>
        </p:spPr>
        <p:txBody>
          <a:bodyPr/>
          <a:lstStyle/>
          <a:p>
            <a:endParaRPr lang="en-US"/>
          </a:p>
        </p:txBody>
      </p:sp>
      <p:sp>
        <p:nvSpPr>
          <p:cNvPr id="165310" name="Line 1470"/>
          <p:cNvSpPr>
            <a:spLocks noChangeShapeType="1"/>
          </p:cNvSpPr>
          <p:nvPr/>
        </p:nvSpPr>
        <p:spPr bwMode="auto">
          <a:xfrm>
            <a:off x="709613" y="5384800"/>
            <a:ext cx="46037" cy="1588"/>
          </a:xfrm>
          <a:prstGeom prst="line">
            <a:avLst/>
          </a:prstGeom>
          <a:noFill/>
          <a:ln w="0">
            <a:solidFill>
              <a:srgbClr val="000000"/>
            </a:solidFill>
            <a:round/>
            <a:headEnd/>
            <a:tailEnd/>
          </a:ln>
        </p:spPr>
        <p:txBody>
          <a:bodyPr/>
          <a:lstStyle/>
          <a:p>
            <a:endParaRPr lang="en-US"/>
          </a:p>
        </p:txBody>
      </p:sp>
      <p:sp>
        <p:nvSpPr>
          <p:cNvPr id="165311" name="Line 1471"/>
          <p:cNvSpPr>
            <a:spLocks noChangeShapeType="1"/>
          </p:cNvSpPr>
          <p:nvPr/>
        </p:nvSpPr>
        <p:spPr bwMode="auto">
          <a:xfrm>
            <a:off x="709613" y="4792663"/>
            <a:ext cx="46037" cy="1587"/>
          </a:xfrm>
          <a:prstGeom prst="line">
            <a:avLst/>
          </a:prstGeom>
          <a:noFill/>
          <a:ln w="0">
            <a:solidFill>
              <a:srgbClr val="000000"/>
            </a:solidFill>
            <a:round/>
            <a:headEnd/>
            <a:tailEnd/>
          </a:ln>
        </p:spPr>
        <p:txBody>
          <a:bodyPr/>
          <a:lstStyle/>
          <a:p>
            <a:endParaRPr lang="en-US"/>
          </a:p>
        </p:txBody>
      </p:sp>
      <p:sp>
        <p:nvSpPr>
          <p:cNvPr id="165312" name="Line 1472"/>
          <p:cNvSpPr>
            <a:spLocks noChangeShapeType="1"/>
          </p:cNvSpPr>
          <p:nvPr/>
        </p:nvSpPr>
        <p:spPr bwMode="auto">
          <a:xfrm>
            <a:off x="709613" y="4200525"/>
            <a:ext cx="46037" cy="1588"/>
          </a:xfrm>
          <a:prstGeom prst="line">
            <a:avLst/>
          </a:prstGeom>
          <a:noFill/>
          <a:ln w="0">
            <a:solidFill>
              <a:srgbClr val="000000"/>
            </a:solidFill>
            <a:round/>
            <a:headEnd/>
            <a:tailEnd/>
          </a:ln>
        </p:spPr>
        <p:txBody>
          <a:bodyPr/>
          <a:lstStyle/>
          <a:p>
            <a:endParaRPr lang="en-US"/>
          </a:p>
        </p:txBody>
      </p:sp>
      <p:sp>
        <p:nvSpPr>
          <p:cNvPr id="165313" name="Line 1473"/>
          <p:cNvSpPr>
            <a:spLocks noChangeShapeType="1"/>
          </p:cNvSpPr>
          <p:nvPr/>
        </p:nvSpPr>
        <p:spPr bwMode="auto">
          <a:xfrm>
            <a:off x="709613" y="3609975"/>
            <a:ext cx="46037" cy="1588"/>
          </a:xfrm>
          <a:prstGeom prst="line">
            <a:avLst/>
          </a:prstGeom>
          <a:noFill/>
          <a:ln w="0">
            <a:solidFill>
              <a:srgbClr val="000000"/>
            </a:solidFill>
            <a:round/>
            <a:headEnd/>
            <a:tailEnd/>
          </a:ln>
        </p:spPr>
        <p:txBody>
          <a:bodyPr/>
          <a:lstStyle/>
          <a:p>
            <a:endParaRPr lang="en-US"/>
          </a:p>
        </p:txBody>
      </p:sp>
      <p:sp>
        <p:nvSpPr>
          <p:cNvPr id="165314" name="Line 1474"/>
          <p:cNvSpPr>
            <a:spLocks noChangeShapeType="1"/>
          </p:cNvSpPr>
          <p:nvPr/>
        </p:nvSpPr>
        <p:spPr bwMode="auto">
          <a:xfrm>
            <a:off x="709613" y="3017838"/>
            <a:ext cx="46037" cy="1587"/>
          </a:xfrm>
          <a:prstGeom prst="line">
            <a:avLst/>
          </a:prstGeom>
          <a:noFill/>
          <a:ln w="0">
            <a:solidFill>
              <a:srgbClr val="000000"/>
            </a:solidFill>
            <a:round/>
            <a:headEnd/>
            <a:tailEnd/>
          </a:ln>
        </p:spPr>
        <p:txBody>
          <a:bodyPr/>
          <a:lstStyle/>
          <a:p>
            <a:endParaRPr lang="en-US"/>
          </a:p>
        </p:txBody>
      </p:sp>
      <p:sp>
        <p:nvSpPr>
          <p:cNvPr id="165315" name="Line 1475"/>
          <p:cNvSpPr>
            <a:spLocks noChangeShapeType="1"/>
          </p:cNvSpPr>
          <p:nvPr/>
        </p:nvSpPr>
        <p:spPr bwMode="auto">
          <a:xfrm>
            <a:off x="709613" y="2425700"/>
            <a:ext cx="46037" cy="1588"/>
          </a:xfrm>
          <a:prstGeom prst="line">
            <a:avLst/>
          </a:prstGeom>
          <a:noFill/>
          <a:ln w="0">
            <a:solidFill>
              <a:srgbClr val="000000"/>
            </a:solidFill>
            <a:round/>
            <a:headEnd/>
            <a:tailEnd/>
          </a:ln>
        </p:spPr>
        <p:txBody>
          <a:bodyPr/>
          <a:lstStyle/>
          <a:p>
            <a:endParaRPr lang="en-US"/>
          </a:p>
        </p:txBody>
      </p:sp>
      <p:sp>
        <p:nvSpPr>
          <p:cNvPr id="165316" name="Line 1476"/>
          <p:cNvSpPr>
            <a:spLocks noChangeShapeType="1"/>
          </p:cNvSpPr>
          <p:nvPr/>
        </p:nvSpPr>
        <p:spPr bwMode="auto">
          <a:xfrm>
            <a:off x="709613" y="1833563"/>
            <a:ext cx="46037" cy="1587"/>
          </a:xfrm>
          <a:prstGeom prst="line">
            <a:avLst/>
          </a:prstGeom>
          <a:noFill/>
          <a:ln w="0">
            <a:solidFill>
              <a:srgbClr val="000000"/>
            </a:solidFill>
            <a:round/>
            <a:headEnd/>
            <a:tailEnd/>
          </a:ln>
        </p:spPr>
        <p:txBody>
          <a:bodyPr/>
          <a:lstStyle/>
          <a:p>
            <a:endParaRPr lang="en-US"/>
          </a:p>
        </p:txBody>
      </p:sp>
      <p:sp>
        <p:nvSpPr>
          <p:cNvPr id="165317" name="Line 1477"/>
          <p:cNvSpPr>
            <a:spLocks noChangeShapeType="1"/>
          </p:cNvSpPr>
          <p:nvPr/>
        </p:nvSpPr>
        <p:spPr bwMode="auto">
          <a:xfrm>
            <a:off x="709613" y="1243013"/>
            <a:ext cx="46037" cy="1587"/>
          </a:xfrm>
          <a:prstGeom prst="line">
            <a:avLst/>
          </a:prstGeom>
          <a:noFill/>
          <a:ln w="0">
            <a:solidFill>
              <a:srgbClr val="000000"/>
            </a:solidFill>
            <a:round/>
            <a:headEnd/>
            <a:tailEnd/>
          </a:ln>
        </p:spPr>
        <p:txBody>
          <a:bodyPr/>
          <a:lstStyle/>
          <a:p>
            <a:endParaRPr lang="en-US"/>
          </a:p>
        </p:txBody>
      </p:sp>
      <p:sp>
        <p:nvSpPr>
          <p:cNvPr id="165318" name="Line 1478"/>
          <p:cNvSpPr>
            <a:spLocks noChangeShapeType="1"/>
          </p:cNvSpPr>
          <p:nvPr/>
        </p:nvSpPr>
        <p:spPr bwMode="auto">
          <a:xfrm>
            <a:off x="755650" y="5975350"/>
            <a:ext cx="6872288" cy="1588"/>
          </a:xfrm>
          <a:prstGeom prst="line">
            <a:avLst/>
          </a:prstGeom>
          <a:noFill/>
          <a:ln w="0">
            <a:solidFill>
              <a:srgbClr val="000000"/>
            </a:solidFill>
            <a:round/>
            <a:headEnd/>
            <a:tailEnd/>
          </a:ln>
        </p:spPr>
        <p:txBody>
          <a:bodyPr/>
          <a:lstStyle/>
          <a:p>
            <a:endParaRPr lang="en-US"/>
          </a:p>
        </p:txBody>
      </p:sp>
      <p:sp>
        <p:nvSpPr>
          <p:cNvPr id="165319" name="Line 1479"/>
          <p:cNvSpPr>
            <a:spLocks noChangeShapeType="1"/>
          </p:cNvSpPr>
          <p:nvPr/>
        </p:nvSpPr>
        <p:spPr bwMode="auto">
          <a:xfrm flipV="1">
            <a:off x="755650" y="5975350"/>
            <a:ext cx="1588" cy="47625"/>
          </a:xfrm>
          <a:prstGeom prst="line">
            <a:avLst/>
          </a:prstGeom>
          <a:noFill/>
          <a:ln w="0">
            <a:solidFill>
              <a:srgbClr val="000000"/>
            </a:solidFill>
            <a:round/>
            <a:headEnd/>
            <a:tailEnd/>
          </a:ln>
        </p:spPr>
        <p:txBody>
          <a:bodyPr/>
          <a:lstStyle/>
          <a:p>
            <a:endParaRPr lang="en-US"/>
          </a:p>
        </p:txBody>
      </p:sp>
      <p:sp>
        <p:nvSpPr>
          <p:cNvPr id="165320" name="Line 1480"/>
          <p:cNvSpPr>
            <a:spLocks noChangeShapeType="1"/>
          </p:cNvSpPr>
          <p:nvPr/>
        </p:nvSpPr>
        <p:spPr bwMode="auto">
          <a:xfrm flipV="1">
            <a:off x="1519238" y="5975350"/>
            <a:ext cx="1587" cy="47625"/>
          </a:xfrm>
          <a:prstGeom prst="line">
            <a:avLst/>
          </a:prstGeom>
          <a:noFill/>
          <a:ln w="0">
            <a:solidFill>
              <a:srgbClr val="000000"/>
            </a:solidFill>
            <a:round/>
            <a:headEnd/>
            <a:tailEnd/>
          </a:ln>
        </p:spPr>
        <p:txBody>
          <a:bodyPr/>
          <a:lstStyle/>
          <a:p>
            <a:endParaRPr lang="en-US"/>
          </a:p>
        </p:txBody>
      </p:sp>
      <p:sp>
        <p:nvSpPr>
          <p:cNvPr id="165321" name="Line 1481"/>
          <p:cNvSpPr>
            <a:spLocks noChangeShapeType="1"/>
          </p:cNvSpPr>
          <p:nvPr/>
        </p:nvSpPr>
        <p:spPr bwMode="auto">
          <a:xfrm flipV="1">
            <a:off x="2282825" y="5975350"/>
            <a:ext cx="1588" cy="47625"/>
          </a:xfrm>
          <a:prstGeom prst="line">
            <a:avLst/>
          </a:prstGeom>
          <a:noFill/>
          <a:ln w="0">
            <a:solidFill>
              <a:srgbClr val="000000"/>
            </a:solidFill>
            <a:round/>
            <a:headEnd/>
            <a:tailEnd/>
          </a:ln>
        </p:spPr>
        <p:txBody>
          <a:bodyPr/>
          <a:lstStyle/>
          <a:p>
            <a:endParaRPr lang="en-US"/>
          </a:p>
        </p:txBody>
      </p:sp>
      <p:sp>
        <p:nvSpPr>
          <p:cNvPr id="165322" name="Line 1482"/>
          <p:cNvSpPr>
            <a:spLocks noChangeShapeType="1"/>
          </p:cNvSpPr>
          <p:nvPr/>
        </p:nvSpPr>
        <p:spPr bwMode="auto">
          <a:xfrm flipV="1">
            <a:off x="3046413" y="5975350"/>
            <a:ext cx="1587" cy="47625"/>
          </a:xfrm>
          <a:prstGeom prst="line">
            <a:avLst/>
          </a:prstGeom>
          <a:noFill/>
          <a:ln w="0">
            <a:solidFill>
              <a:srgbClr val="000000"/>
            </a:solidFill>
            <a:round/>
            <a:headEnd/>
            <a:tailEnd/>
          </a:ln>
        </p:spPr>
        <p:txBody>
          <a:bodyPr/>
          <a:lstStyle/>
          <a:p>
            <a:endParaRPr lang="en-US"/>
          </a:p>
        </p:txBody>
      </p:sp>
      <p:sp>
        <p:nvSpPr>
          <p:cNvPr id="165323" name="Line 1483"/>
          <p:cNvSpPr>
            <a:spLocks noChangeShapeType="1"/>
          </p:cNvSpPr>
          <p:nvPr/>
        </p:nvSpPr>
        <p:spPr bwMode="auto">
          <a:xfrm flipV="1">
            <a:off x="3810000" y="5975350"/>
            <a:ext cx="1588" cy="47625"/>
          </a:xfrm>
          <a:prstGeom prst="line">
            <a:avLst/>
          </a:prstGeom>
          <a:noFill/>
          <a:ln w="0">
            <a:solidFill>
              <a:srgbClr val="000000"/>
            </a:solidFill>
            <a:round/>
            <a:headEnd/>
            <a:tailEnd/>
          </a:ln>
        </p:spPr>
        <p:txBody>
          <a:bodyPr/>
          <a:lstStyle/>
          <a:p>
            <a:endParaRPr lang="en-US"/>
          </a:p>
        </p:txBody>
      </p:sp>
      <p:sp>
        <p:nvSpPr>
          <p:cNvPr id="165324" name="Line 1484"/>
          <p:cNvSpPr>
            <a:spLocks noChangeShapeType="1"/>
          </p:cNvSpPr>
          <p:nvPr/>
        </p:nvSpPr>
        <p:spPr bwMode="auto">
          <a:xfrm flipV="1">
            <a:off x="4573588" y="5975350"/>
            <a:ext cx="1587" cy="47625"/>
          </a:xfrm>
          <a:prstGeom prst="line">
            <a:avLst/>
          </a:prstGeom>
          <a:noFill/>
          <a:ln w="0">
            <a:solidFill>
              <a:srgbClr val="000000"/>
            </a:solidFill>
            <a:round/>
            <a:headEnd/>
            <a:tailEnd/>
          </a:ln>
        </p:spPr>
        <p:txBody>
          <a:bodyPr/>
          <a:lstStyle/>
          <a:p>
            <a:endParaRPr lang="en-US"/>
          </a:p>
        </p:txBody>
      </p:sp>
      <p:sp>
        <p:nvSpPr>
          <p:cNvPr id="165325" name="Line 1485"/>
          <p:cNvSpPr>
            <a:spLocks noChangeShapeType="1"/>
          </p:cNvSpPr>
          <p:nvPr/>
        </p:nvSpPr>
        <p:spPr bwMode="auto">
          <a:xfrm flipV="1">
            <a:off x="5337175" y="5975350"/>
            <a:ext cx="1588" cy="47625"/>
          </a:xfrm>
          <a:prstGeom prst="line">
            <a:avLst/>
          </a:prstGeom>
          <a:noFill/>
          <a:ln w="0">
            <a:solidFill>
              <a:srgbClr val="000000"/>
            </a:solidFill>
            <a:round/>
            <a:headEnd/>
            <a:tailEnd/>
          </a:ln>
        </p:spPr>
        <p:txBody>
          <a:bodyPr/>
          <a:lstStyle/>
          <a:p>
            <a:endParaRPr lang="en-US"/>
          </a:p>
        </p:txBody>
      </p:sp>
      <p:sp>
        <p:nvSpPr>
          <p:cNvPr id="165326" name="Line 1486"/>
          <p:cNvSpPr>
            <a:spLocks noChangeShapeType="1"/>
          </p:cNvSpPr>
          <p:nvPr/>
        </p:nvSpPr>
        <p:spPr bwMode="auto">
          <a:xfrm flipV="1">
            <a:off x="6100763" y="5975350"/>
            <a:ext cx="1587" cy="47625"/>
          </a:xfrm>
          <a:prstGeom prst="line">
            <a:avLst/>
          </a:prstGeom>
          <a:noFill/>
          <a:ln w="0">
            <a:solidFill>
              <a:srgbClr val="000000"/>
            </a:solidFill>
            <a:round/>
            <a:headEnd/>
            <a:tailEnd/>
          </a:ln>
        </p:spPr>
        <p:txBody>
          <a:bodyPr/>
          <a:lstStyle/>
          <a:p>
            <a:endParaRPr lang="en-US"/>
          </a:p>
        </p:txBody>
      </p:sp>
      <p:sp>
        <p:nvSpPr>
          <p:cNvPr id="165327" name="Line 1487"/>
          <p:cNvSpPr>
            <a:spLocks noChangeShapeType="1"/>
          </p:cNvSpPr>
          <p:nvPr/>
        </p:nvSpPr>
        <p:spPr bwMode="auto">
          <a:xfrm flipV="1">
            <a:off x="6864350" y="5975350"/>
            <a:ext cx="1588" cy="47625"/>
          </a:xfrm>
          <a:prstGeom prst="line">
            <a:avLst/>
          </a:prstGeom>
          <a:noFill/>
          <a:ln w="0">
            <a:solidFill>
              <a:srgbClr val="000000"/>
            </a:solidFill>
            <a:round/>
            <a:headEnd/>
            <a:tailEnd/>
          </a:ln>
        </p:spPr>
        <p:txBody>
          <a:bodyPr/>
          <a:lstStyle/>
          <a:p>
            <a:endParaRPr lang="en-US"/>
          </a:p>
        </p:txBody>
      </p:sp>
      <p:sp>
        <p:nvSpPr>
          <p:cNvPr id="165328" name="Line 1488"/>
          <p:cNvSpPr>
            <a:spLocks noChangeShapeType="1"/>
          </p:cNvSpPr>
          <p:nvPr/>
        </p:nvSpPr>
        <p:spPr bwMode="auto">
          <a:xfrm flipV="1">
            <a:off x="7627938" y="5975350"/>
            <a:ext cx="1587" cy="47625"/>
          </a:xfrm>
          <a:prstGeom prst="line">
            <a:avLst/>
          </a:prstGeom>
          <a:noFill/>
          <a:ln w="0">
            <a:solidFill>
              <a:srgbClr val="000000"/>
            </a:solidFill>
            <a:round/>
            <a:headEnd/>
            <a:tailEnd/>
          </a:ln>
        </p:spPr>
        <p:txBody>
          <a:bodyPr/>
          <a:lstStyle/>
          <a:p>
            <a:endParaRPr lang="en-US"/>
          </a:p>
        </p:txBody>
      </p:sp>
      <p:sp>
        <p:nvSpPr>
          <p:cNvPr id="165329" name="Freeform 1489"/>
          <p:cNvSpPr>
            <a:spLocks/>
          </p:cNvSpPr>
          <p:nvPr/>
        </p:nvSpPr>
        <p:spPr bwMode="auto">
          <a:xfrm>
            <a:off x="1138238" y="2243138"/>
            <a:ext cx="6103937" cy="3613150"/>
          </a:xfrm>
          <a:custGeom>
            <a:avLst/>
            <a:gdLst/>
            <a:ahLst/>
            <a:cxnLst>
              <a:cxn ang="0">
                <a:pos x="0" y="2276"/>
              </a:cxn>
              <a:cxn ang="0">
                <a:pos x="481" y="2211"/>
              </a:cxn>
              <a:cxn ang="0">
                <a:pos x="962" y="2130"/>
              </a:cxn>
              <a:cxn ang="0">
                <a:pos x="1443" y="1839"/>
              </a:cxn>
              <a:cxn ang="0">
                <a:pos x="1924" y="1503"/>
              </a:cxn>
              <a:cxn ang="0">
                <a:pos x="2405" y="1147"/>
              </a:cxn>
              <a:cxn ang="0">
                <a:pos x="2886" y="859"/>
              </a:cxn>
              <a:cxn ang="0">
                <a:pos x="3366" y="553"/>
              </a:cxn>
              <a:cxn ang="0">
                <a:pos x="3845" y="0"/>
              </a:cxn>
            </a:cxnLst>
            <a:rect l="0" t="0" r="r" b="b"/>
            <a:pathLst>
              <a:path w="3845" h="2276">
                <a:moveTo>
                  <a:pt x="0" y="2276"/>
                </a:moveTo>
                <a:lnTo>
                  <a:pt x="481" y="2211"/>
                </a:lnTo>
                <a:lnTo>
                  <a:pt x="962" y="2130"/>
                </a:lnTo>
                <a:lnTo>
                  <a:pt x="1443" y="1839"/>
                </a:lnTo>
                <a:lnTo>
                  <a:pt x="1924" y="1503"/>
                </a:lnTo>
                <a:lnTo>
                  <a:pt x="2405" y="1147"/>
                </a:lnTo>
                <a:lnTo>
                  <a:pt x="2886" y="859"/>
                </a:lnTo>
                <a:lnTo>
                  <a:pt x="3366" y="553"/>
                </a:lnTo>
                <a:lnTo>
                  <a:pt x="3845" y="0"/>
                </a:lnTo>
              </a:path>
            </a:pathLst>
          </a:custGeom>
          <a:noFill/>
          <a:ln w="23813">
            <a:solidFill>
              <a:srgbClr val="000080"/>
            </a:solidFill>
            <a:prstDash val="solid"/>
            <a:round/>
            <a:headEnd/>
            <a:tailEnd/>
          </a:ln>
        </p:spPr>
        <p:txBody>
          <a:bodyPr/>
          <a:lstStyle/>
          <a:p>
            <a:endParaRPr lang="en-US"/>
          </a:p>
        </p:txBody>
      </p:sp>
      <p:sp>
        <p:nvSpPr>
          <p:cNvPr id="165330" name="Freeform 1490"/>
          <p:cNvSpPr>
            <a:spLocks/>
          </p:cNvSpPr>
          <p:nvPr/>
        </p:nvSpPr>
        <p:spPr bwMode="auto">
          <a:xfrm>
            <a:off x="1138238" y="5649913"/>
            <a:ext cx="6103937" cy="322262"/>
          </a:xfrm>
          <a:custGeom>
            <a:avLst/>
            <a:gdLst/>
            <a:ahLst/>
            <a:cxnLst>
              <a:cxn ang="0">
                <a:pos x="0" y="203"/>
              </a:cxn>
              <a:cxn ang="0">
                <a:pos x="481" y="199"/>
              </a:cxn>
              <a:cxn ang="0">
                <a:pos x="962" y="187"/>
              </a:cxn>
              <a:cxn ang="0">
                <a:pos x="1443" y="136"/>
              </a:cxn>
              <a:cxn ang="0">
                <a:pos x="1924" y="84"/>
              </a:cxn>
              <a:cxn ang="0">
                <a:pos x="2405" y="29"/>
              </a:cxn>
              <a:cxn ang="0">
                <a:pos x="2886" y="0"/>
              </a:cxn>
              <a:cxn ang="0">
                <a:pos x="3367" y="0"/>
              </a:cxn>
              <a:cxn ang="0">
                <a:pos x="3845" y="15"/>
              </a:cxn>
            </a:cxnLst>
            <a:rect l="0" t="0" r="r" b="b"/>
            <a:pathLst>
              <a:path w="3845" h="203">
                <a:moveTo>
                  <a:pt x="0" y="203"/>
                </a:moveTo>
                <a:lnTo>
                  <a:pt x="481" y="199"/>
                </a:lnTo>
                <a:lnTo>
                  <a:pt x="962" y="187"/>
                </a:lnTo>
                <a:lnTo>
                  <a:pt x="1443" y="136"/>
                </a:lnTo>
                <a:lnTo>
                  <a:pt x="1924" y="84"/>
                </a:lnTo>
                <a:lnTo>
                  <a:pt x="2405" y="29"/>
                </a:lnTo>
                <a:lnTo>
                  <a:pt x="2886" y="0"/>
                </a:lnTo>
                <a:lnTo>
                  <a:pt x="3367" y="0"/>
                </a:lnTo>
                <a:lnTo>
                  <a:pt x="3845" y="15"/>
                </a:lnTo>
              </a:path>
            </a:pathLst>
          </a:custGeom>
          <a:noFill/>
          <a:ln w="23813">
            <a:solidFill>
              <a:srgbClr val="FF00FF"/>
            </a:solidFill>
            <a:prstDash val="solid"/>
            <a:round/>
            <a:headEnd/>
            <a:tailEnd/>
          </a:ln>
        </p:spPr>
        <p:txBody>
          <a:bodyPr/>
          <a:lstStyle/>
          <a:p>
            <a:endParaRPr lang="en-US"/>
          </a:p>
        </p:txBody>
      </p:sp>
      <p:sp>
        <p:nvSpPr>
          <p:cNvPr id="165331" name="Freeform 1491"/>
          <p:cNvSpPr>
            <a:spLocks/>
          </p:cNvSpPr>
          <p:nvPr/>
        </p:nvSpPr>
        <p:spPr bwMode="auto">
          <a:xfrm>
            <a:off x="1138238" y="5275263"/>
            <a:ext cx="6113462" cy="700087"/>
          </a:xfrm>
          <a:custGeom>
            <a:avLst/>
            <a:gdLst/>
            <a:ahLst/>
            <a:cxnLst>
              <a:cxn ang="0">
                <a:pos x="0" y="441"/>
              </a:cxn>
              <a:cxn ang="0">
                <a:pos x="481" y="431"/>
              </a:cxn>
              <a:cxn ang="0">
                <a:pos x="962" y="413"/>
              </a:cxn>
              <a:cxn ang="0">
                <a:pos x="1443" y="351"/>
              </a:cxn>
              <a:cxn ang="0">
                <a:pos x="1924" y="288"/>
              </a:cxn>
              <a:cxn ang="0">
                <a:pos x="2405" y="232"/>
              </a:cxn>
              <a:cxn ang="0">
                <a:pos x="2886" y="181"/>
              </a:cxn>
              <a:cxn ang="0">
                <a:pos x="3367" y="117"/>
              </a:cxn>
              <a:cxn ang="0">
                <a:pos x="3851" y="0"/>
              </a:cxn>
            </a:cxnLst>
            <a:rect l="0" t="0" r="r" b="b"/>
            <a:pathLst>
              <a:path w="3851" h="441">
                <a:moveTo>
                  <a:pt x="0" y="441"/>
                </a:moveTo>
                <a:lnTo>
                  <a:pt x="481" y="431"/>
                </a:lnTo>
                <a:lnTo>
                  <a:pt x="962" y="413"/>
                </a:lnTo>
                <a:lnTo>
                  <a:pt x="1443" y="351"/>
                </a:lnTo>
                <a:lnTo>
                  <a:pt x="1924" y="288"/>
                </a:lnTo>
                <a:lnTo>
                  <a:pt x="2405" y="232"/>
                </a:lnTo>
                <a:lnTo>
                  <a:pt x="2886" y="181"/>
                </a:lnTo>
                <a:lnTo>
                  <a:pt x="3367" y="117"/>
                </a:lnTo>
                <a:lnTo>
                  <a:pt x="3851" y="0"/>
                </a:lnTo>
              </a:path>
            </a:pathLst>
          </a:custGeom>
          <a:noFill/>
          <a:ln w="23813">
            <a:solidFill>
              <a:srgbClr val="FFFF00"/>
            </a:solidFill>
            <a:prstDash val="solid"/>
            <a:round/>
            <a:headEnd/>
            <a:tailEnd/>
          </a:ln>
        </p:spPr>
        <p:txBody>
          <a:bodyPr/>
          <a:lstStyle/>
          <a:p>
            <a:endParaRPr lang="en-US"/>
          </a:p>
        </p:txBody>
      </p:sp>
      <p:sp>
        <p:nvSpPr>
          <p:cNvPr id="165332" name="Freeform 1492"/>
          <p:cNvSpPr>
            <a:spLocks/>
          </p:cNvSpPr>
          <p:nvPr/>
        </p:nvSpPr>
        <p:spPr bwMode="auto">
          <a:xfrm>
            <a:off x="1138238" y="5792788"/>
            <a:ext cx="6108700" cy="130175"/>
          </a:xfrm>
          <a:custGeom>
            <a:avLst/>
            <a:gdLst/>
            <a:ahLst/>
            <a:cxnLst>
              <a:cxn ang="0">
                <a:pos x="0" y="85"/>
              </a:cxn>
              <a:cxn ang="0">
                <a:pos x="501" y="65"/>
              </a:cxn>
              <a:cxn ang="0">
                <a:pos x="1002" y="41"/>
              </a:cxn>
              <a:cxn ang="0">
                <a:pos x="1503" y="31"/>
              </a:cxn>
              <a:cxn ang="0">
                <a:pos x="2004" y="21"/>
              </a:cxn>
              <a:cxn ang="0">
                <a:pos x="2505" y="10"/>
              </a:cxn>
              <a:cxn ang="0">
                <a:pos x="3006" y="0"/>
              </a:cxn>
              <a:cxn ang="0">
                <a:pos x="3507" y="0"/>
              </a:cxn>
              <a:cxn ang="0">
                <a:pos x="4008" y="0"/>
              </a:cxn>
            </a:cxnLst>
            <a:rect l="0" t="0" r="r" b="b"/>
            <a:pathLst>
              <a:path w="4008" h="85">
                <a:moveTo>
                  <a:pt x="0" y="85"/>
                </a:moveTo>
                <a:lnTo>
                  <a:pt x="501" y="65"/>
                </a:lnTo>
                <a:lnTo>
                  <a:pt x="1002" y="41"/>
                </a:lnTo>
                <a:lnTo>
                  <a:pt x="1503" y="31"/>
                </a:lnTo>
                <a:lnTo>
                  <a:pt x="2004" y="21"/>
                </a:lnTo>
                <a:lnTo>
                  <a:pt x="2505" y="10"/>
                </a:lnTo>
                <a:lnTo>
                  <a:pt x="3006" y="0"/>
                </a:lnTo>
                <a:lnTo>
                  <a:pt x="3507" y="0"/>
                </a:lnTo>
                <a:lnTo>
                  <a:pt x="4008" y="0"/>
                </a:lnTo>
              </a:path>
            </a:pathLst>
          </a:custGeom>
          <a:noFill/>
          <a:ln w="23813">
            <a:solidFill>
              <a:srgbClr val="00FFFF"/>
            </a:solidFill>
            <a:prstDash val="solid"/>
            <a:round/>
            <a:headEnd/>
            <a:tailEnd/>
          </a:ln>
        </p:spPr>
        <p:txBody>
          <a:bodyPr/>
          <a:lstStyle/>
          <a:p>
            <a:endParaRPr lang="en-US"/>
          </a:p>
        </p:txBody>
      </p:sp>
      <p:sp>
        <p:nvSpPr>
          <p:cNvPr id="165333" name="Freeform 1493"/>
          <p:cNvSpPr>
            <a:spLocks/>
          </p:cNvSpPr>
          <p:nvPr/>
        </p:nvSpPr>
        <p:spPr bwMode="auto">
          <a:xfrm>
            <a:off x="1138238" y="5691188"/>
            <a:ext cx="6103937" cy="263525"/>
          </a:xfrm>
          <a:custGeom>
            <a:avLst/>
            <a:gdLst/>
            <a:ahLst/>
            <a:cxnLst>
              <a:cxn ang="0">
                <a:pos x="0" y="37"/>
              </a:cxn>
              <a:cxn ang="0">
                <a:pos x="481" y="18"/>
              </a:cxn>
              <a:cxn ang="0">
                <a:pos x="962" y="0"/>
              </a:cxn>
              <a:cxn ang="0">
                <a:pos x="1443" y="19"/>
              </a:cxn>
              <a:cxn ang="0">
                <a:pos x="1924" y="53"/>
              </a:cxn>
              <a:cxn ang="0">
                <a:pos x="2405" y="95"/>
              </a:cxn>
              <a:cxn ang="0">
                <a:pos x="2886" y="130"/>
              </a:cxn>
              <a:cxn ang="0">
                <a:pos x="3367" y="141"/>
              </a:cxn>
              <a:cxn ang="0">
                <a:pos x="3845" y="166"/>
              </a:cxn>
            </a:cxnLst>
            <a:rect l="0" t="0" r="r" b="b"/>
            <a:pathLst>
              <a:path w="3845" h="166">
                <a:moveTo>
                  <a:pt x="0" y="37"/>
                </a:moveTo>
                <a:lnTo>
                  <a:pt x="481" y="18"/>
                </a:lnTo>
                <a:lnTo>
                  <a:pt x="962" y="0"/>
                </a:lnTo>
                <a:lnTo>
                  <a:pt x="1443" y="19"/>
                </a:lnTo>
                <a:lnTo>
                  <a:pt x="1924" y="53"/>
                </a:lnTo>
                <a:lnTo>
                  <a:pt x="2405" y="95"/>
                </a:lnTo>
                <a:lnTo>
                  <a:pt x="2886" y="130"/>
                </a:lnTo>
                <a:lnTo>
                  <a:pt x="3367" y="141"/>
                </a:lnTo>
                <a:lnTo>
                  <a:pt x="3845" y="166"/>
                </a:lnTo>
              </a:path>
            </a:pathLst>
          </a:custGeom>
          <a:noFill/>
          <a:ln w="23813">
            <a:solidFill>
              <a:srgbClr val="800080"/>
            </a:solidFill>
            <a:prstDash val="solid"/>
            <a:round/>
            <a:headEnd/>
            <a:tailEnd/>
          </a:ln>
        </p:spPr>
        <p:txBody>
          <a:bodyPr/>
          <a:lstStyle/>
          <a:p>
            <a:endParaRPr lang="en-US"/>
          </a:p>
        </p:txBody>
      </p:sp>
      <p:sp>
        <p:nvSpPr>
          <p:cNvPr id="165334" name="Freeform 1494"/>
          <p:cNvSpPr>
            <a:spLocks/>
          </p:cNvSpPr>
          <p:nvPr/>
        </p:nvSpPr>
        <p:spPr bwMode="auto">
          <a:xfrm>
            <a:off x="1138238" y="5927725"/>
            <a:ext cx="6113462" cy="47625"/>
          </a:xfrm>
          <a:custGeom>
            <a:avLst/>
            <a:gdLst/>
            <a:ahLst/>
            <a:cxnLst>
              <a:cxn ang="0">
                <a:pos x="0" y="30"/>
              </a:cxn>
              <a:cxn ang="0">
                <a:pos x="481" y="30"/>
              </a:cxn>
              <a:cxn ang="0">
                <a:pos x="962" y="30"/>
              </a:cxn>
              <a:cxn ang="0">
                <a:pos x="1443" y="30"/>
              </a:cxn>
              <a:cxn ang="0">
                <a:pos x="1924" y="30"/>
              </a:cxn>
              <a:cxn ang="0">
                <a:pos x="2405" y="30"/>
              </a:cxn>
              <a:cxn ang="0">
                <a:pos x="2886" y="30"/>
              </a:cxn>
              <a:cxn ang="0">
                <a:pos x="3367" y="27"/>
              </a:cxn>
              <a:cxn ang="0">
                <a:pos x="3851" y="0"/>
              </a:cxn>
            </a:cxnLst>
            <a:rect l="0" t="0" r="r" b="b"/>
            <a:pathLst>
              <a:path w="3851" h="30">
                <a:moveTo>
                  <a:pt x="0" y="30"/>
                </a:moveTo>
                <a:lnTo>
                  <a:pt x="481" y="30"/>
                </a:lnTo>
                <a:lnTo>
                  <a:pt x="962" y="30"/>
                </a:lnTo>
                <a:lnTo>
                  <a:pt x="1443" y="30"/>
                </a:lnTo>
                <a:lnTo>
                  <a:pt x="1924" y="30"/>
                </a:lnTo>
                <a:lnTo>
                  <a:pt x="2405" y="30"/>
                </a:lnTo>
                <a:lnTo>
                  <a:pt x="2886" y="30"/>
                </a:lnTo>
                <a:lnTo>
                  <a:pt x="3367" y="27"/>
                </a:lnTo>
                <a:lnTo>
                  <a:pt x="3851" y="0"/>
                </a:lnTo>
              </a:path>
            </a:pathLst>
          </a:custGeom>
          <a:noFill/>
          <a:ln w="23813">
            <a:solidFill>
              <a:srgbClr val="800000"/>
            </a:solidFill>
            <a:prstDash val="solid"/>
            <a:round/>
            <a:headEnd/>
            <a:tailEnd/>
          </a:ln>
        </p:spPr>
        <p:txBody>
          <a:bodyPr/>
          <a:lstStyle/>
          <a:p>
            <a:endParaRPr lang="en-US"/>
          </a:p>
        </p:txBody>
      </p:sp>
      <p:sp>
        <p:nvSpPr>
          <p:cNvPr id="165335" name="Freeform 1495"/>
          <p:cNvSpPr>
            <a:spLocks/>
          </p:cNvSpPr>
          <p:nvPr/>
        </p:nvSpPr>
        <p:spPr bwMode="auto">
          <a:xfrm>
            <a:off x="1138238" y="885825"/>
            <a:ext cx="6159500" cy="4672013"/>
          </a:xfrm>
          <a:custGeom>
            <a:avLst/>
            <a:gdLst/>
            <a:ahLst/>
            <a:cxnLst>
              <a:cxn ang="0">
                <a:pos x="0" y="2943"/>
              </a:cxn>
              <a:cxn ang="0">
                <a:pos x="481" y="2821"/>
              </a:cxn>
              <a:cxn ang="0">
                <a:pos x="962" y="2677"/>
              </a:cxn>
              <a:cxn ang="0">
                <a:pos x="1443" y="2270"/>
              </a:cxn>
              <a:cxn ang="0">
                <a:pos x="1924" y="1862"/>
              </a:cxn>
              <a:cxn ang="0">
                <a:pos x="2405" y="1426"/>
              </a:cxn>
              <a:cxn ang="0">
                <a:pos x="2886" y="1082"/>
              </a:cxn>
              <a:cxn ang="0">
                <a:pos x="3361" y="690"/>
              </a:cxn>
              <a:cxn ang="0">
                <a:pos x="3880" y="0"/>
              </a:cxn>
            </a:cxnLst>
            <a:rect l="0" t="0" r="r" b="b"/>
            <a:pathLst>
              <a:path w="3880" h="2943">
                <a:moveTo>
                  <a:pt x="0" y="2943"/>
                </a:moveTo>
                <a:lnTo>
                  <a:pt x="481" y="2821"/>
                </a:lnTo>
                <a:lnTo>
                  <a:pt x="962" y="2677"/>
                </a:lnTo>
                <a:lnTo>
                  <a:pt x="1443" y="2270"/>
                </a:lnTo>
                <a:lnTo>
                  <a:pt x="1924" y="1862"/>
                </a:lnTo>
                <a:lnTo>
                  <a:pt x="2405" y="1426"/>
                </a:lnTo>
                <a:lnTo>
                  <a:pt x="2886" y="1082"/>
                </a:lnTo>
                <a:lnTo>
                  <a:pt x="3361" y="690"/>
                </a:lnTo>
                <a:lnTo>
                  <a:pt x="3880" y="0"/>
                </a:lnTo>
              </a:path>
            </a:pathLst>
          </a:custGeom>
          <a:noFill/>
          <a:ln w="23813">
            <a:solidFill>
              <a:srgbClr val="008080"/>
            </a:solidFill>
            <a:prstDash val="solid"/>
            <a:round/>
            <a:headEnd/>
            <a:tailEnd/>
          </a:ln>
        </p:spPr>
        <p:txBody>
          <a:bodyPr/>
          <a:lstStyle/>
          <a:p>
            <a:endParaRPr lang="en-US"/>
          </a:p>
        </p:txBody>
      </p:sp>
      <p:sp>
        <p:nvSpPr>
          <p:cNvPr id="165336" name="Freeform 1496"/>
          <p:cNvSpPr>
            <a:spLocks/>
          </p:cNvSpPr>
          <p:nvPr/>
        </p:nvSpPr>
        <p:spPr bwMode="auto">
          <a:xfrm>
            <a:off x="1138238" y="3403600"/>
            <a:ext cx="4581525" cy="2154238"/>
          </a:xfrm>
          <a:custGeom>
            <a:avLst/>
            <a:gdLst/>
            <a:ahLst/>
            <a:cxnLst>
              <a:cxn ang="0">
                <a:pos x="0" y="1414"/>
              </a:cxn>
              <a:cxn ang="0">
                <a:pos x="501" y="1287"/>
              </a:cxn>
              <a:cxn ang="0">
                <a:pos x="1002" y="1137"/>
              </a:cxn>
              <a:cxn ang="0">
                <a:pos x="1503" y="946"/>
              </a:cxn>
              <a:cxn ang="0">
                <a:pos x="2004" y="709"/>
              </a:cxn>
              <a:cxn ang="0">
                <a:pos x="2505" y="408"/>
              </a:cxn>
              <a:cxn ang="0">
                <a:pos x="3006" y="0"/>
              </a:cxn>
            </a:cxnLst>
            <a:rect l="0" t="0" r="r" b="b"/>
            <a:pathLst>
              <a:path w="3006" h="1414">
                <a:moveTo>
                  <a:pt x="0" y="1414"/>
                </a:moveTo>
                <a:lnTo>
                  <a:pt x="501" y="1287"/>
                </a:lnTo>
                <a:lnTo>
                  <a:pt x="1002" y="1137"/>
                </a:lnTo>
                <a:lnTo>
                  <a:pt x="1503" y="946"/>
                </a:lnTo>
                <a:lnTo>
                  <a:pt x="2004" y="709"/>
                </a:lnTo>
                <a:lnTo>
                  <a:pt x="2505" y="408"/>
                </a:lnTo>
                <a:lnTo>
                  <a:pt x="3006" y="0"/>
                </a:lnTo>
              </a:path>
            </a:pathLst>
          </a:custGeom>
          <a:noFill/>
          <a:ln w="23813">
            <a:solidFill>
              <a:srgbClr val="0000FF"/>
            </a:solidFill>
            <a:prstDash val="solid"/>
            <a:round/>
            <a:headEnd/>
            <a:tailEnd/>
          </a:ln>
        </p:spPr>
        <p:txBody>
          <a:bodyPr/>
          <a:lstStyle/>
          <a:p>
            <a:endParaRPr lang="en-US"/>
          </a:p>
        </p:txBody>
      </p:sp>
      <p:sp>
        <p:nvSpPr>
          <p:cNvPr id="165337" name="Freeform 1497"/>
          <p:cNvSpPr>
            <a:spLocks/>
          </p:cNvSpPr>
          <p:nvPr/>
        </p:nvSpPr>
        <p:spPr bwMode="auto">
          <a:xfrm>
            <a:off x="1062038" y="5780088"/>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38" name="Freeform 1498"/>
          <p:cNvSpPr>
            <a:spLocks/>
          </p:cNvSpPr>
          <p:nvPr/>
        </p:nvSpPr>
        <p:spPr bwMode="auto">
          <a:xfrm>
            <a:off x="1825625" y="5675313"/>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39" name="Freeform 1499"/>
          <p:cNvSpPr>
            <a:spLocks/>
          </p:cNvSpPr>
          <p:nvPr/>
        </p:nvSpPr>
        <p:spPr bwMode="auto">
          <a:xfrm>
            <a:off x="2589213" y="5548313"/>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0" name="Freeform 1500"/>
          <p:cNvSpPr>
            <a:spLocks/>
          </p:cNvSpPr>
          <p:nvPr/>
        </p:nvSpPr>
        <p:spPr bwMode="auto">
          <a:xfrm>
            <a:off x="3352800" y="5086350"/>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1" name="Freeform 1501"/>
          <p:cNvSpPr>
            <a:spLocks/>
          </p:cNvSpPr>
          <p:nvPr/>
        </p:nvSpPr>
        <p:spPr bwMode="auto">
          <a:xfrm>
            <a:off x="4116388" y="4552950"/>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2" name="Freeform 1502"/>
          <p:cNvSpPr>
            <a:spLocks/>
          </p:cNvSpPr>
          <p:nvPr/>
        </p:nvSpPr>
        <p:spPr bwMode="auto">
          <a:xfrm>
            <a:off x="4879975" y="3987800"/>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3" name="Freeform 1503"/>
          <p:cNvSpPr>
            <a:spLocks/>
          </p:cNvSpPr>
          <p:nvPr/>
        </p:nvSpPr>
        <p:spPr bwMode="auto">
          <a:xfrm>
            <a:off x="5643563" y="3530600"/>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4" name="Freeform 1504"/>
          <p:cNvSpPr>
            <a:spLocks/>
          </p:cNvSpPr>
          <p:nvPr/>
        </p:nvSpPr>
        <p:spPr bwMode="auto">
          <a:xfrm>
            <a:off x="6403975" y="3038475"/>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5" name="Freeform 1505"/>
          <p:cNvSpPr>
            <a:spLocks/>
          </p:cNvSpPr>
          <p:nvPr/>
        </p:nvSpPr>
        <p:spPr bwMode="auto">
          <a:xfrm>
            <a:off x="7158038" y="2176463"/>
            <a:ext cx="152400" cy="152400"/>
          </a:xfrm>
          <a:custGeom>
            <a:avLst/>
            <a:gdLst/>
            <a:ahLst/>
            <a:cxnLst>
              <a:cxn ang="0">
                <a:pos x="96" y="0"/>
              </a:cxn>
              <a:cxn ang="0">
                <a:pos x="192" y="96"/>
              </a:cxn>
              <a:cxn ang="0">
                <a:pos x="96" y="192"/>
              </a:cxn>
              <a:cxn ang="0">
                <a:pos x="0" y="96"/>
              </a:cxn>
              <a:cxn ang="0">
                <a:pos x="96" y="0"/>
              </a:cxn>
            </a:cxnLst>
            <a:rect l="0" t="0" r="r" b="b"/>
            <a:pathLst>
              <a:path w="192" h="192">
                <a:moveTo>
                  <a:pt x="96" y="0"/>
                </a:moveTo>
                <a:lnTo>
                  <a:pt x="192" y="96"/>
                </a:lnTo>
                <a:lnTo>
                  <a:pt x="96" y="192"/>
                </a:lnTo>
                <a:lnTo>
                  <a:pt x="0" y="96"/>
                </a:lnTo>
                <a:lnTo>
                  <a:pt x="96" y="0"/>
                </a:lnTo>
                <a:close/>
              </a:path>
            </a:pathLst>
          </a:custGeom>
          <a:solidFill>
            <a:srgbClr val="000080"/>
          </a:solidFill>
          <a:ln w="12700">
            <a:solidFill>
              <a:srgbClr val="000080"/>
            </a:solidFill>
            <a:prstDash val="solid"/>
            <a:round/>
            <a:headEnd/>
            <a:tailEnd/>
          </a:ln>
        </p:spPr>
        <p:txBody>
          <a:bodyPr/>
          <a:lstStyle/>
          <a:p>
            <a:endParaRPr lang="en-US"/>
          </a:p>
        </p:txBody>
      </p:sp>
      <p:sp>
        <p:nvSpPr>
          <p:cNvPr id="165346" name="Rectangle 1506"/>
          <p:cNvSpPr>
            <a:spLocks noChangeArrowheads="1"/>
          </p:cNvSpPr>
          <p:nvPr/>
        </p:nvSpPr>
        <p:spPr bwMode="auto">
          <a:xfrm>
            <a:off x="1062038" y="5895975"/>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47" name="Rectangle 1507"/>
          <p:cNvSpPr>
            <a:spLocks noChangeArrowheads="1"/>
          </p:cNvSpPr>
          <p:nvPr/>
        </p:nvSpPr>
        <p:spPr bwMode="auto">
          <a:xfrm>
            <a:off x="1825625" y="5889625"/>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48" name="Rectangle 1508"/>
          <p:cNvSpPr>
            <a:spLocks noChangeArrowheads="1"/>
          </p:cNvSpPr>
          <p:nvPr/>
        </p:nvSpPr>
        <p:spPr bwMode="auto">
          <a:xfrm>
            <a:off x="2589213" y="5868988"/>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49" name="Rectangle 1509"/>
          <p:cNvSpPr>
            <a:spLocks noChangeArrowheads="1"/>
          </p:cNvSpPr>
          <p:nvPr/>
        </p:nvSpPr>
        <p:spPr bwMode="auto">
          <a:xfrm>
            <a:off x="3352800" y="5788025"/>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50" name="Rectangle 1510"/>
          <p:cNvSpPr>
            <a:spLocks noChangeArrowheads="1"/>
          </p:cNvSpPr>
          <p:nvPr/>
        </p:nvSpPr>
        <p:spPr bwMode="auto">
          <a:xfrm>
            <a:off x="4116388" y="5707063"/>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51" name="Rectangle 1511"/>
          <p:cNvSpPr>
            <a:spLocks noChangeArrowheads="1"/>
          </p:cNvSpPr>
          <p:nvPr/>
        </p:nvSpPr>
        <p:spPr bwMode="auto">
          <a:xfrm>
            <a:off x="4879975" y="5619750"/>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52" name="Rectangle 1512"/>
          <p:cNvSpPr>
            <a:spLocks noChangeArrowheads="1"/>
          </p:cNvSpPr>
          <p:nvPr/>
        </p:nvSpPr>
        <p:spPr bwMode="auto">
          <a:xfrm>
            <a:off x="5643563" y="5573713"/>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53" name="Rectangle 1513"/>
          <p:cNvSpPr>
            <a:spLocks noChangeArrowheads="1"/>
          </p:cNvSpPr>
          <p:nvPr/>
        </p:nvSpPr>
        <p:spPr bwMode="auto">
          <a:xfrm>
            <a:off x="6407150" y="5573713"/>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54" name="Rectangle 1514"/>
          <p:cNvSpPr>
            <a:spLocks noChangeArrowheads="1"/>
          </p:cNvSpPr>
          <p:nvPr/>
        </p:nvSpPr>
        <p:spPr bwMode="auto">
          <a:xfrm>
            <a:off x="7170738" y="5595938"/>
            <a:ext cx="152400" cy="152400"/>
          </a:xfrm>
          <a:prstGeom prst="rect">
            <a:avLst/>
          </a:prstGeom>
          <a:solidFill>
            <a:srgbClr val="FF00FF"/>
          </a:solidFill>
          <a:ln w="12700">
            <a:solidFill>
              <a:srgbClr val="FF00FF"/>
            </a:solidFill>
            <a:miter lim="800000"/>
            <a:headEnd/>
            <a:tailEnd/>
          </a:ln>
        </p:spPr>
        <p:txBody>
          <a:bodyPr/>
          <a:lstStyle/>
          <a:p>
            <a:endParaRPr lang="en-US"/>
          </a:p>
        </p:txBody>
      </p:sp>
      <p:sp>
        <p:nvSpPr>
          <p:cNvPr id="165355" name="Freeform 1515"/>
          <p:cNvSpPr>
            <a:spLocks/>
          </p:cNvSpPr>
          <p:nvPr/>
        </p:nvSpPr>
        <p:spPr bwMode="auto">
          <a:xfrm>
            <a:off x="1062038" y="5899150"/>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56" name="Freeform 1516"/>
          <p:cNvSpPr>
            <a:spLocks/>
          </p:cNvSpPr>
          <p:nvPr/>
        </p:nvSpPr>
        <p:spPr bwMode="auto">
          <a:xfrm>
            <a:off x="1825625" y="5883275"/>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57" name="Freeform 1517"/>
          <p:cNvSpPr>
            <a:spLocks/>
          </p:cNvSpPr>
          <p:nvPr/>
        </p:nvSpPr>
        <p:spPr bwMode="auto">
          <a:xfrm>
            <a:off x="2589213" y="5854700"/>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58" name="Freeform 1518"/>
          <p:cNvSpPr>
            <a:spLocks/>
          </p:cNvSpPr>
          <p:nvPr/>
        </p:nvSpPr>
        <p:spPr bwMode="auto">
          <a:xfrm>
            <a:off x="3352800" y="5754688"/>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59" name="Freeform 1519"/>
          <p:cNvSpPr>
            <a:spLocks/>
          </p:cNvSpPr>
          <p:nvPr/>
        </p:nvSpPr>
        <p:spPr bwMode="auto">
          <a:xfrm>
            <a:off x="4116388" y="5656263"/>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60" name="Freeform 1520"/>
          <p:cNvSpPr>
            <a:spLocks/>
          </p:cNvSpPr>
          <p:nvPr/>
        </p:nvSpPr>
        <p:spPr bwMode="auto">
          <a:xfrm>
            <a:off x="4879975" y="5567363"/>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61" name="Freeform 1521"/>
          <p:cNvSpPr>
            <a:spLocks/>
          </p:cNvSpPr>
          <p:nvPr/>
        </p:nvSpPr>
        <p:spPr bwMode="auto">
          <a:xfrm>
            <a:off x="5643563" y="5484813"/>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62" name="Freeform 1522"/>
          <p:cNvSpPr>
            <a:spLocks/>
          </p:cNvSpPr>
          <p:nvPr/>
        </p:nvSpPr>
        <p:spPr bwMode="auto">
          <a:xfrm>
            <a:off x="6407150" y="5384800"/>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63" name="Freeform 1523"/>
          <p:cNvSpPr>
            <a:spLocks/>
          </p:cNvSpPr>
          <p:nvPr/>
        </p:nvSpPr>
        <p:spPr bwMode="auto">
          <a:xfrm>
            <a:off x="7167563" y="5192713"/>
            <a:ext cx="152400" cy="152400"/>
          </a:xfrm>
          <a:custGeom>
            <a:avLst/>
            <a:gdLst/>
            <a:ahLst/>
            <a:cxnLst>
              <a:cxn ang="0">
                <a:pos x="96" y="0"/>
              </a:cxn>
              <a:cxn ang="0">
                <a:pos x="192" y="192"/>
              </a:cxn>
              <a:cxn ang="0">
                <a:pos x="0" y="192"/>
              </a:cxn>
              <a:cxn ang="0">
                <a:pos x="96" y="0"/>
              </a:cxn>
            </a:cxnLst>
            <a:rect l="0" t="0" r="r" b="b"/>
            <a:pathLst>
              <a:path w="192" h="192">
                <a:moveTo>
                  <a:pt x="96" y="0"/>
                </a:moveTo>
                <a:lnTo>
                  <a:pt x="192" y="192"/>
                </a:lnTo>
                <a:lnTo>
                  <a:pt x="0" y="192"/>
                </a:lnTo>
                <a:lnTo>
                  <a:pt x="96" y="0"/>
                </a:lnTo>
                <a:close/>
              </a:path>
            </a:pathLst>
          </a:custGeom>
          <a:solidFill>
            <a:srgbClr val="FFFF00"/>
          </a:solidFill>
          <a:ln w="12700">
            <a:solidFill>
              <a:srgbClr val="FFFF00"/>
            </a:solidFill>
            <a:prstDash val="solid"/>
            <a:round/>
            <a:headEnd/>
            <a:tailEnd/>
          </a:ln>
        </p:spPr>
        <p:txBody>
          <a:bodyPr/>
          <a:lstStyle/>
          <a:p>
            <a:endParaRPr lang="en-US"/>
          </a:p>
        </p:txBody>
      </p:sp>
      <p:sp>
        <p:nvSpPr>
          <p:cNvPr id="165364" name="Rectangle 1524"/>
          <p:cNvSpPr>
            <a:spLocks noChangeArrowheads="1"/>
          </p:cNvSpPr>
          <p:nvPr/>
        </p:nvSpPr>
        <p:spPr bwMode="auto">
          <a:xfrm>
            <a:off x="1060450" y="5845175"/>
            <a:ext cx="158750" cy="158750"/>
          </a:xfrm>
          <a:prstGeom prst="rect">
            <a:avLst/>
          </a:prstGeom>
          <a:noFill/>
          <a:ln w="9525">
            <a:noFill/>
            <a:miter lim="800000"/>
            <a:headEnd/>
            <a:tailEnd/>
          </a:ln>
        </p:spPr>
        <p:txBody>
          <a:bodyPr/>
          <a:lstStyle/>
          <a:p>
            <a:endParaRPr lang="en-US"/>
          </a:p>
        </p:txBody>
      </p:sp>
      <p:sp>
        <p:nvSpPr>
          <p:cNvPr id="165365" name="Line 1525"/>
          <p:cNvSpPr>
            <a:spLocks noChangeShapeType="1"/>
          </p:cNvSpPr>
          <p:nvPr/>
        </p:nvSpPr>
        <p:spPr bwMode="auto">
          <a:xfrm flipH="1" flipV="1">
            <a:off x="1062038" y="5846763"/>
            <a:ext cx="76200" cy="76200"/>
          </a:xfrm>
          <a:prstGeom prst="line">
            <a:avLst/>
          </a:prstGeom>
          <a:noFill/>
          <a:ln w="12700">
            <a:solidFill>
              <a:srgbClr val="00FFFF"/>
            </a:solidFill>
            <a:round/>
            <a:headEnd/>
            <a:tailEnd/>
          </a:ln>
        </p:spPr>
        <p:txBody>
          <a:bodyPr/>
          <a:lstStyle/>
          <a:p>
            <a:endParaRPr lang="en-US"/>
          </a:p>
        </p:txBody>
      </p:sp>
      <p:sp>
        <p:nvSpPr>
          <p:cNvPr id="165366" name="Line 1526"/>
          <p:cNvSpPr>
            <a:spLocks noChangeShapeType="1"/>
          </p:cNvSpPr>
          <p:nvPr/>
        </p:nvSpPr>
        <p:spPr bwMode="auto">
          <a:xfrm>
            <a:off x="1138238" y="5922963"/>
            <a:ext cx="76200" cy="76200"/>
          </a:xfrm>
          <a:prstGeom prst="line">
            <a:avLst/>
          </a:prstGeom>
          <a:noFill/>
          <a:ln w="12700">
            <a:solidFill>
              <a:srgbClr val="00FFFF"/>
            </a:solidFill>
            <a:round/>
            <a:headEnd/>
            <a:tailEnd/>
          </a:ln>
        </p:spPr>
        <p:txBody>
          <a:bodyPr/>
          <a:lstStyle/>
          <a:p>
            <a:endParaRPr lang="en-US"/>
          </a:p>
        </p:txBody>
      </p:sp>
      <p:sp>
        <p:nvSpPr>
          <p:cNvPr id="165367" name="Line 1527"/>
          <p:cNvSpPr>
            <a:spLocks noChangeShapeType="1"/>
          </p:cNvSpPr>
          <p:nvPr/>
        </p:nvSpPr>
        <p:spPr bwMode="auto">
          <a:xfrm flipH="1">
            <a:off x="1062038" y="5922963"/>
            <a:ext cx="76200" cy="76200"/>
          </a:xfrm>
          <a:prstGeom prst="line">
            <a:avLst/>
          </a:prstGeom>
          <a:noFill/>
          <a:ln w="12700">
            <a:solidFill>
              <a:srgbClr val="00FFFF"/>
            </a:solidFill>
            <a:round/>
            <a:headEnd/>
            <a:tailEnd/>
          </a:ln>
        </p:spPr>
        <p:txBody>
          <a:bodyPr/>
          <a:lstStyle/>
          <a:p>
            <a:endParaRPr lang="en-US"/>
          </a:p>
        </p:txBody>
      </p:sp>
      <p:sp>
        <p:nvSpPr>
          <p:cNvPr id="165368" name="Line 1528"/>
          <p:cNvSpPr>
            <a:spLocks noChangeShapeType="1"/>
          </p:cNvSpPr>
          <p:nvPr/>
        </p:nvSpPr>
        <p:spPr bwMode="auto">
          <a:xfrm flipV="1">
            <a:off x="1138238" y="5846763"/>
            <a:ext cx="76200" cy="76200"/>
          </a:xfrm>
          <a:prstGeom prst="line">
            <a:avLst/>
          </a:prstGeom>
          <a:noFill/>
          <a:ln w="12700">
            <a:solidFill>
              <a:srgbClr val="00FFFF"/>
            </a:solidFill>
            <a:round/>
            <a:headEnd/>
            <a:tailEnd/>
          </a:ln>
        </p:spPr>
        <p:txBody>
          <a:bodyPr/>
          <a:lstStyle/>
          <a:p>
            <a:endParaRPr lang="en-US"/>
          </a:p>
        </p:txBody>
      </p:sp>
      <p:sp>
        <p:nvSpPr>
          <p:cNvPr id="165369" name="Rectangle 1529"/>
          <p:cNvSpPr>
            <a:spLocks noChangeArrowheads="1"/>
          </p:cNvSpPr>
          <p:nvPr/>
        </p:nvSpPr>
        <p:spPr bwMode="auto">
          <a:xfrm>
            <a:off x="1824038" y="5815013"/>
            <a:ext cx="158750" cy="158750"/>
          </a:xfrm>
          <a:prstGeom prst="rect">
            <a:avLst/>
          </a:prstGeom>
          <a:noFill/>
          <a:ln w="9525">
            <a:noFill/>
            <a:miter lim="800000"/>
            <a:headEnd/>
            <a:tailEnd/>
          </a:ln>
        </p:spPr>
        <p:txBody>
          <a:bodyPr/>
          <a:lstStyle/>
          <a:p>
            <a:endParaRPr lang="en-US"/>
          </a:p>
        </p:txBody>
      </p:sp>
      <p:sp>
        <p:nvSpPr>
          <p:cNvPr id="165370" name="Line 1530"/>
          <p:cNvSpPr>
            <a:spLocks noChangeShapeType="1"/>
          </p:cNvSpPr>
          <p:nvPr/>
        </p:nvSpPr>
        <p:spPr bwMode="auto">
          <a:xfrm flipH="1" flipV="1">
            <a:off x="1825625" y="5816600"/>
            <a:ext cx="76200" cy="76200"/>
          </a:xfrm>
          <a:prstGeom prst="line">
            <a:avLst/>
          </a:prstGeom>
          <a:noFill/>
          <a:ln w="12700">
            <a:solidFill>
              <a:srgbClr val="00FFFF"/>
            </a:solidFill>
            <a:round/>
            <a:headEnd/>
            <a:tailEnd/>
          </a:ln>
        </p:spPr>
        <p:txBody>
          <a:bodyPr/>
          <a:lstStyle/>
          <a:p>
            <a:endParaRPr lang="en-US"/>
          </a:p>
        </p:txBody>
      </p:sp>
      <p:sp>
        <p:nvSpPr>
          <p:cNvPr id="165371" name="Line 1531"/>
          <p:cNvSpPr>
            <a:spLocks noChangeShapeType="1"/>
          </p:cNvSpPr>
          <p:nvPr/>
        </p:nvSpPr>
        <p:spPr bwMode="auto">
          <a:xfrm>
            <a:off x="1901825" y="5892800"/>
            <a:ext cx="76200" cy="76200"/>
          </a:xfrm>
          <a:prstGeom prst="line">
            <a:avLst/>
          </a:prstGeom>
          <a:noFill/>
          <a:ln w="12700">
            <a:solidFill>
              <a:srgbClr val="00FFFF"/>
            </a:solidFill>
            <a:round/>
            <a:headEnd/>
            <a:tailEnd/>
          </a:ln>
        </p:spPr>
        <p:txBody>
          <a:bodyPr/>
          <a:lstStyle/>
          <a:p>
            <a:endParaRPr lang="en-US"/>
          </a:p>
        </p:txBody>
      </p:sp>
      <p:sp>
        <p:nvSpPr>
          <p:cNvPr id="165372" name="Line 1532"/>
          <p:cNvSpPr>
            <a:spLocks noChangeShapeType="1"/>
          </p:cNvSpPr>
          <p:nvPr/>
        </p:nvSpPr>
        <p:spPr bwMode="auto">
          <a:xfrm flipH="1">
            <a:off x="1825625" y="5892800"/>
            <a:ext cx="76200" cy="76200"/>
          </a:xfrm>
          <a:prstGeom prst="line">
            <a:avLst/>
          </a:prstGeom>
          <a:noFill/>
          <a:ln w="12700">
            <a:solidFill>
              <a:srgbClr val="00FFFF"/>
            </a:solidFill>
            <a:round/>
            <a:headEnd/>
            <a:tailEnd/>
          </a:ln>
        </p:spPr>
        <p:txBody>
          <a:bodyPr/>
          <a:lstStyle/>
          <a:p>
            <a:endParaRPr lang="en-US"/>
          </a:p>
        </p:txBody>
      </p:sp>
      <p:sp>
        <p:nvSpPr>
          <p:cNvPr id="165373" name="Line 1533"/>
          <p:cNvSpPr>
            <a:spLocks noChangeShapeType="1"/>
          </p:cNvSpPr>
          <p:nvPr/>
        </p:nvSpPr>
        <p:spPr bwMode="auto">
          <a:xfrm flipV="1">
            <a:off x="1901825" y="5816600"/>
            <a:ext cx="76200" cy="76200"/>
          </a:xfrm>
          <a:prstGeom prst="line">
            <a:avLst/>
          </a:prstGeom>
          <a:noFill/>
          <a:ln w="12700">
            <a:solidFill>
              <a:srgbClr val="00FFFF"/>
            </a:solidFill>
            <a:round/>
            <a:headEnd/>
            <a:tailEnd/>
          </a:ln>
        </p:spPr>
        <p:txBody>
          <a:bodyPr/>
          <a:lstStyle/>
          <a:p>
            <a:endParaRPr lang="en-US"/>
          </a:p>
        </p:txBody>
      </p:sp>
      <p:sp>
        <p:nvSpPr>
          <p:cNvPr id="165374" name="Rectangle 1534"/>
          <p:cNvSpPr>
            <a:spLocks noChangeArrowheads="1"/>
          </p:cNvSpPr>
          <p:nvPr/>
        </p:nvSpPr>
        <p:spPr bwMode="auto">
          <a:xfrm>
            <a:off x="2587625" y="5778500"/>
            <a:ext cx="158750" cy="158750"/>
          </a:xfrm>
          <a:prstGeom prst="rect">
            <a:avLst/>
          </a:prstGeom>
          <a:noFill/>
          <a:ln w="9525">
            <a:noFill/>
            <a:miter lim="800000"/>
            <a:headEnd/>
            <a:tailEnd/>
          </a:ln>
        </p:spPr>
        <p:txBody>
          <a:bodyPr/>
          <a:lstStyle/>
          <a:p>
            <a:endParaRPr lang="en-US"/>
          </a:p>
        </p:txBody>
      </p:sp>
      <p:sp>
        <p:nvSpPr>
          <p:cNvPr id="165375" name="Line 1535"/>
          <p:cNvSpPr>
            <a:spLocks noChangeShapeType="1"/>
          </p:cNvSpPr>
          <p:nvPr/>
        </p:nvSpPr>
        <p:spPr bwMode="auto">
          <a:xfrm flipH="1" flipV="1">
            <a:off x="2589213" y="5780088"/>
            <a:ext cx="76200" cy="76200"/>
          </a:xfrm>
          <a:prstGeom prst="line">
            <a:avLst/>
          </a:prstGeom>
          <a:noFill/>
          <a:ln w="12700">
            <a:solidFill>
              <a:srgbClr val="00FFFF"/>
            </a:solidFill>
            <a:round/>
            <a:headEnd/>
            <a:tailEnd/>
          </a:ln>
        </p:spPr>
        <p:txBody>
          <a:bodyPr/>
          <a:lstStyle/>
          <a:p>
            <a:endParaRPr lang="en-US"/>
          </a:p>
        </p:txBody>
      </p:sp>
      <p:sp>
        <p:nvSpPr>
          <p:cNvPr id="165376" name="Line 1536"/>
          <p:cNvSpPr>
            <a:spLocks noChangeShapeType="1"/>
          </p:cNvSpPr>
          <p:nvPr/>
        </p:nvSpPr>
        <p:spPr bwMode="auto">
          <a:xfrm>
            <a:off x="2665413" y="5856288"/>
            <a:ext cx="76200" cy="76200"/>
          </a:xfrm>
          <a:prstGeom prst="line">
            <a:avLst/>
          </a:prstGeom>
          <a:noFill/>
          <a:ln w="12700">
            <a:solidFill>
              <a:srgbClr val="00FFFF"/>
            </a:solidFill>
            <a:round/>
            <a:headEnd/>
            <a:tailEnd/>
          </a:ln>
        </p:spPr>
        <p:txBody>
          <a:bodyPr/>
          <a:lstStyle/>
          <a:p>
            <a:endParaRPr lang="en-US"/>
          </a:p>
        </p:txBody>
      </p:sp>
      <p:sp>
        <p:nvSpPr>
          <p:cNvPr id="165377" name="Line 1537"/>
          <p:cNvSpPr>
            <a:spLocks noChangeShapeType="1"/>
          </p:cNvSpPr>
          <p:nvPr/>
        </p:nvSpPr>
        <p:spPr bwMode="auto">
          <a:xfrm flipH="1">
            <a:off x="2589213" y="5856288"/>
            <a:ext cx="76200" cy="76200"/>
          </a:xfrm>
          <a:prstGeom prst="line">
            <a:avLst/>
          </a:prstGeom>
          <a:noFill/>
          <a:ln w="12700">
            <a:solidFill>
              <a:srgbClr val="00FFFF"/>
            </a:solidFill>
            <a:round/>
            <a:headEnd/>
            <a:tailEnd/>
          </a:ln>
        </p:spPr>
        <p:txBody>
          <a:bodyPr/>
          <a:lstStyle/>
          <a:p>
            <a:endParaRPr lang="en-US"/>
          </a:p>
        </p:txBody>
      </p:sp>
      <p:sp>
        <p:nvSpPr>
          <p:cNvPr id="165378" name="Line 1538"/>
          <p:cNvSpPr>
            <a:spLocks noChangeShapeType="1"/>
          </p:cNvSpPr>
          <p:nvPr/>
        </p:nvSpPr>
        <p:spPr bwMode="auto">
          <a:xfrm flipV="1">
            <a:off x="2665413" y="5780088"/>
            <a:ext cx="76200" cy="76200"/>
          </a:xfrm>
          <a:prstGeom prst="line">
            <a:avLst/>
          </a:prstGeom>
          <a:noFill/>
          <a:ln w="12700">
            <a:solidFill>
              <a:srgbClr val="00FFFF"/>
            </a:solidFill>
            <a:round/>
            <a:headEnd/>
            <a:tailEnd/>
          </a:ln>
        </p:spPr>
        <p:txBody>
          <a:bodyPr/>
          <a:lstStyle/>
          <a:p>
            <a:endParaRPr lang="en-US"/>
          </a:p>
        </p:txBody>
      </p:sp>
      <p:sp>
        <p:nvSpPr>
          <p:cNvPr id="165379" name="Rectangle 1539"/>
          <p:cNvSpPr>
            <a:spLocks noChangeArrowheads="1"/>
          </p:cNvSpPr>
          <p:nvPr/>
        </p:nvSpPr>
        <p:spPr bwMode="auto">
          <a:xfrm>
            <a:off x="3351213" y="5762625"/>
            <a:ext cx="158750" cy="158750"/>
          </a:xfrm>
          <a:prstGeom prst="rect">
            <a:avLst/>
          </a:prstGeom>
          <a:noFill/>
          <a:ln w="9525">
            <a:noFill/>
            <a:miter lim="800000"/>
            <a:headEnd/>
            <a:tailEnd/>
          </a:ln>
        </p:spPr>
        <p:txBody>
          <a:bodyPr/>
          <a:lstStyle/>
          <a:p>
            <a:endParaRPr lang="en-US"/>
          </a:p>
        </p:txBody>
      </p:sp>
      <p:sp>
        <p:nvSpPr>
          <p:cNvPr id="165380" name="Line 1540"/>
          <p:cNvSpPr>
            <a:spLocks noChangeShapeType="1"/>
          </p:cNvSpPr>
          <p:nvPr/>
        </p:nvSpPr>
        <p:spPr bwMode="auto">
          <a:xfrm flipH="1" flipV="1">
            <a:off x="3352800" y="5764213"/>
            <a:ext cx="76200" cy="76200"/>
          </a:xfrm>
          <a:prstGeom prst="line">
            <a:avLst/>
          </a:prstGeom>
          <a:noFill/>
          <a:ln w="12700">
            <a:solidFill>
              <a:srgbClr val="00FFFF"/>
            </a:solidFill>
            <a:round/>
            <a:headEnd/>
            <a:tailEnd/>
          </a:ln>
        </p:spPr>
        <p:txBody>
          <a:bodyPr/>
          <a:lstStyle/>
          <a:p>
            <a:endParaRPr lang="en-US"/>
          </a:p>
        </p:txBody>
      </p:sp>
      <p:sp>
        <p:nvSpPr>
          <p:cNvPr id="165381" name="Line 1541"/>
          <p:cNvSpPr>
            <a:spLocks noChangeShapeType="1"/>
          </p:cNvSpPr>
          <p:nvPr/>
        </p:nvSpPr>
        <p:spPr bwMode="auto">
          <a:xfrm>
            <a:off x="3429000" y="5840413"/>
            <a:ext cx="76200" cy="76200"/>
          </a:xfrm>
          <a:prstGeom prst="line">
            <a:avLst/>
          </a:prstGeom>
          <a:noFill/>
          <a:ln w="12700">
            <a:solidFill>
              <a:srgbClr val="00FFFF"/>
            </a:solidFill>
            <a:round/>
            <a:headEnd/>
            <a:tailEnd/>
          </a:ln>
        </p:spPr>
        <p:txBody>
          <a:bodyPr/>
          <a:lstStyle/>
          <a:p>
            <a:endParaRPr lang="en-US"/>
          </a:p>
        </p:txBody>
      </p:sp>
      <p:sp>
        <p:nvSpPr>
          <p:cNvPr id="165382" name="Line 1542"/>
          <p:cNvSpPr>
            <a:spLocks noChangeShapeType="1"/>
          </p:cNvSpPr>
          <p:nvPr/>
        </p:nvSpPr>
        <p:spPr bwMode="auto">
          <a:xfrm flipH="1">
            <a:off x="3352800" y="5840413"/>
            <a:ext cx="76200" cy="76200"/>
          </a:xfrm>
          <a:prstGeom prst="line">
            <a:avLst/>
          </a:prstGeom>
          <a:noFill/>
          <a:ln w="12700">
            <a:solidFill>
              <a:srgbClr val="00FFFF"/>
            </a:solidFill>
            <a:round/>
            <a:headEnd/>
            <a:tailEnd/>
          </a:ln>
        </p:spPr>
        <p:txBody>
          <a:bodyPr/>
          <a:lstStyle/>
          <a:p>
            <a:endParaRPr lang="en-US"/>
          </a:p>
        </p:txBody>
      </p:sp>
      <p:sp>
        <p:nvSpPr>
          <p:cNvPr id="165383" name="Line 1543"/>
          <p:cNvSpPr>
            <a:spLocks noChangeShapeType="1"/>
          </p:cNvSpPr>
          <p:nvPr/>
        </p:nvSpPr>
        <p:spPr bwMode="auto">
          <a:xfrm flipV="1">
            <a:off x="3429000" y="5764213"/>
            <a:ext cx="76200" cy="76200"/>
          </a:xfrm>
          <a:prstGeom prst="line">
            <a:avLst/>
          </a:prstGeom>
          <a:noFill/>
          <a:ln w="12700">
            <a:solidFill>
              <a:srgbClr val="00FFFF"/>
            </a:solidFill>
            <a:round/>
            <a:headEnd/>
            <a:tailEnd/>
          </a:ln>
        </p:spPr>
        <p:txBody>
          <a:bodyPr/>
          <a:lstStyle/>
          <a:p>
            <a:endParaRPr lang="en-US"/>
          </a:p>
        </p:txBody>
      </p:sp>
      <p:sp>
        <p:nvSpPr>
          <p:cNvPr id="165384" name="Rectangle 1544"/>
          <p:cNvSpPr>
            <a:spLocks noChangeArrowheads="1"/>
          </p:cNvSpPr>
          <p:nvPr/>
        </p:nvSpPr>
        <p:spPr bwMode="auto">
          <a:xfrm>
            <a:off x="4114800" y="5748338"/>
            <a:ext cx="158750" cy="157162"/>
          </a:xfrm>
          <a:prstGeom prst="rect">
            <a:avLst/>
          </a:prstGeom>
          <a:noFill/>
          <a:ln w="9525">
            <a:noFill/>
            <a:miter lim="800000"/>
            <a:headEnd/>
            <a:tailEnd/>
          </a:ln>
        </p:spPr>
        <p:txBody>
          <a:bodyPr/>
          <a:lstStyle/>
          <a:p>
            <a:endParaRPr lang="en-US"/>
          </a:p>
        </p:txBody>
      </p:sp>
      <p:sp>
        <p:nvSpPr>
          <p:cNvPr id="165385" name="Line 1545"/>
          <p:cNvSpPr>
            <a:spLocks noChangeShapeType="1"/>
          </p:cNvSpPr>
          <p:nvPr/>
        </p:nvSpPr>
        <p:spPr bwMode="auto">
          <a:xfrm flipH="1" flipV="1">
            <a:off x="4116388" y="5749925"/>
            <a:ext cx="76200" cy="74613"/>
          </a:xfrm>
          <a:prstGeom prst="line">
            <a:avLst/>
          </a:prstGeom>
          <a:noFill/>
          <a:ln w="12700">
            <a:solidFill>
              <a:srgbClr val="00FFFF"/>
            </a:solidFill>
            <a:round/>
            <a:headEnd/>
            <a:tailEnd/>
          </a:ln>
        </p:spPr>
        <p:txBody>
          <a:bodyPr/>
          <a:lstStyle/>
          <a:p>
            <a:endParaRPr lang="en-US"/>
          </a:p>
        </p:txBody>
      </p:sp>
      <p:sp>
        <p:nvSpPr>
          <p:cNvPr id="165386" name="Line 1546"/>
          <p:cNvSpPr>
            <a:spLocks noChangeShapeType="1"/>
          </p:cNvSpPr>
          <p:nvPr/>
        </p:nvSpPr>
        <p:spPr bwMode="auto">
          <a:xfrm>
            <a:off x="4192588" y="5824538"/>
            <a:ext cx="76200" cy="76200"/>
          </a:xfrm>
          <a:prstGeom prst="line">
            <a:avLst/>
          </a:prstGeom>
          <a:noFill/>
          <a:ln w="12700">
            <a:solidFill>
              <a:srgbClr val="00FFFF"/>
            </a:solidFill>
            <a:round/>
            <a:headEnd/>
            <a:tailEnd/>
          </a:ln>
        </p:spPr>
        <p:txBody>
          <a:bodyPr/>
          <a:lstStyle/>
          <a:p>
            <a:endParaRPr lang="en-US"/>
          </a:p>
        </p:txBody>
      </p:sp>
      <p:sp>
        <p:nvSpPr>
          <p:cNvPr id="165387" name="Line 1547"/>
          <p:cNvSpPr>
            <a:spLocks noChangeShapeType="1"/>
          </p:cNvSpPr>
          <p:nvPr/>
        </p:nvSpPr>
        <p:spPr bwMode="auto">
          <a:xfrm flipH="1">
            <a:off x="4116388" y="5824538"/>
            <a:ext cx="76200" cy="76200"/>
          </a:xfrm>
          <a:prstGeom prst="line">
            <a:avLst/>
          </a:prstGeom>
          <a:noFill/>
          <a:ln w="12700">
            <a:solidFill>
              <a:srgbClr val="00FFFF"/>
            </a:solidFill>
            <a:round/>
            <a:headEnd/>
            <a:tailEnd/>
          </a:ln>
        </p:spPr>
        <p:txBody>
          <a:bodyPr/>
          <a:lstStyle/>
          <a:p>
            <a:endParaRPr lang="en-US"/>
          </a:p>
        </p:txBody>
      </p:sp>
      <p:sp>
        <p:nvSpPr>
          <p:cNvPr id="165388" name="Line 1548"/>
          <p:cNvSpPr>
            <a:spLocks noChangeShapeType="1"/>
          </p:cNvSpPr>
          <p:nvPr/>
        </p:nvSpPr>
        <p:spPr bwMode="auto">
          <a:xfrm flipV="1">
            <a:off x="4192588" y="5749925"/>
            <a:ext cx="76200" cy="74613"/>
          </a:xfrm>
          <a:prstGeom prst="line">
            <a:avLst/>
          </a:prstGeom>
          <a:noFill/>
          <a:ln w="12700">
            <a:solidFill>
              <a:srgbClr val="00FFFF"/>
            </a:solidFill>
            <a:round/>
            <a:headEnd/>
            <a:tailEnd/>
          </a:ln>
        </p:spPr>
        <p:txBody>
          <a:bodyPr/>
          <a:lstStyle/>
          <a:p>
            <a:endParaRPr lang="en-US"/>
          </a:p>
        </p:txBody>
      </p:sp>
      <p:sp>
        <p:nvSpPr>
          <p:cNvPr id="165389" name="Rectangle 1549"/>
          <p:cNvSpPr>
            <a:spLocks noChangeArrowheads="1"/>
          </p:cNvSpPr>
          <p:nvPr/>
        </p:nvSpPr>
        <p:spPr bwMode="auto">
          <a:xfrm>
            <a:off x="4878388" y="5730875"/>
            <a:ext cx="158750" cy="158750"/>
          </a:xfrm>
          <a:prstGeom prst="rect">
            <a:avLst/>
          </a:prstGeom>
          <a:noFill/>
          <a:ln w="9525">
            <a:noFill/>
            <a:miter lim="800000"/>
            <a:headEnd/>
            <a:tailEnd/>
          </a:ln>
        </p:spPr>
        <p:txBody>
          <a:bodyPr/>
          <a:lstStyle/>
          <a:p>
            <a:endParaRPr lang="en-US"/>
          </a:p>
        </p:txBody>
      </p:sp>
      <p:sp>
        <p:nvSpPr>
          <p:cNvPr id="165390" name="Line 1550"/>
          <p:cNvSpPr>
            <a:spLocks noChangeShapeType="1"/>
          </p:cNvSpPr>
          <p:nvPr/>
        </p:nvSpPr>
        <p:spPr bwMode="auto">
          <a:xfrm flipH="1" flipV="1">
            <a:off x="4879975" y="5732463"/>
            <a:ext cx="76200" cy="76200"/>
          </a:xfrm>
          <a:prstGeom prst="line">
            <a:avLst/>
          </a:prstGeom>
          <a:noFill/>
          <a:ln w="12700">
            <a:solidFill>
              <a:srgbClr val="00FFFF"/>
            </a:solidFill>
            <a:round/>
            <a:headEnd/>
            <a:tailEnd/>
          </a:ln>
        </p:spPr>
        <p:txBody>
          <a:bodyPr/>
          <a:lstStyle/>
          <a:p>
            <a:endParaRPr lang="en-US"/>
          </a:p>
        </p:txBody>
      </p:sp>
      <p:sp>
        <p:nvSpPr>
          <p:cNvPr id="165391" name="Line 1551"/>
          <p:cNvSpPr>
            <a:spLocks noChangeShapeType="1"/>
          </p:cNvSpPr>
          <p:nvPr/>
        </p:nvSpPr>
        <p:spPr bwMode="auto">
          <a:xfrm>
            <a:off x="4956175" y="5808663"/>
            <a:ext cx="76200" cy="76200"/>
          </a:xfrm>
          <a:prstGeom prst="line">
            <a:avLst/>
          </a:prstGeom>
          <a:noFill/>
          <a:ln w="12700">
            <a:solidFill>
              <a:srgbClr val="00FFFF"/>
            </a:solidFill>
            <a:round/>
            <a:headEnd/>
            <a:tailEnd/>
          </a:ln>
        </p:spPr>
        <p:txBody>
          <a:bodyPr/>
          <a:lstStyle/>
          <a:p>
            <a:endParaRPr lang="en-US"/>
          </a:p>
        </p:txBody>
      </p:sp>
      <p:sp>
        <p:nvSpPr>
          <p:cNvPr id="165392" name="Line 1552"/>
          <p:cNvSpPr>
            <a:spLocks noChangeShapeType="1"/>
          </p:cNvSpPr>
          <p:nvPr/>
        </p:nvSpPr>
        <p:spPr bwMode="auto">
          <a:xfrm flipH="1">
            <a:off x="4879975" y="5808663"/>
            <a:ext cx="76200" cy="76200"/>
          </a:xfrm>
          <a:prstGeom prst="line">
            <a:avLst/>
          </a:prstGeom>
          <a:noFill/>
          <a:ln w="12700">
            <a:solidFill>
              <a:srgbClr val="00FFFF"/>
            </a:solidFill>
            <a:round/>
            <a:headEnd/>
            <a:tailEnd/>
          </a:ln>
        </p:spPr>
        <p:txBody>
          <a:bodyPr/>
          <a:lstStyle/>
          <a:p>
            <a:endParaRPr lang="en-US"/>
          </a:p>
        </p:txBody>
      </p:sp>
      <p:sp>
        <p:nvSpPr>
          <p:cNvPr id="165393" name="Line 1553"/>
          <p:cNvSpPr>
            <a:spLocks noChangeShapeType="1"/>
          </p:cNvSpPr>
          <p:nvPr/>
        </p:nvSpPr>
        <p:spPr bwMode="auto">
          <a:xfrm flipV="1">
            <a:off x="4956175" y="5732463"/>
            <a:ext cx="76200" cy="76200"/>
          </a:xfrm>
          <a:prstGeom prst="line">
            <a:avLst/>
          </a:prstGeom>
          <a:noFill/>
          <a:ln w="12700">
            <a:solidFill>
              <a:srgbClr val="00FFFF"/>
            </a:solidFill>
            <a:round/>
            <a:headEnd/>
            <a:tailEnd/>
          </a:ln>
        </p:spPr>
        <p:txBody>
          <a:bodyPr/>
          <a:lstStyle/>
          <a:p>
            <a:endParaRPr lang="en-US"/>
          </a:p>
        </p:txBody>
      </p:sp>
      <p:sp>
        <p:nvSpPr>
          <p:cNvPr id="165394" name="Rectangle 1554"/>
          <p:cNvSpPr>
            <a:spLocks noChangeArrowheads="1"/>
          </p:cNvSpPr>
          <p:nvPr/>
        </p:nvSpPr>
        <p:spPr bwMode="auto">
          <a:xfrm>
            <a:off x="5641975" y="5715000"/>
            <a:ext cx="158750" cy="158750"/>
          </a:xfrm>
          <a:prstGeom prst="rect">
            <a:avLst/>
          </a:prstGeom>
          <a:noFill/>
          <a:ln w="9525">
            <a:noFill/>
            <a:miter lim="800000"/>
            <a:headEnd/>
            <a:tailEnd/>
          </a:ln>
        </p:spPr>
        <p:txBody>
          <a:bodyPr/>
          <a:lstStyle/>
          <a:p>
            <a:endParaRPr lang="en-US"/>
          </a:p>
        </p:txBody>
      </p:sp>
      <p:sp>
        <p:nvSpPr>
          <p:cNvPr id="165395" name="Line 1555"/>
          <p:cNvSpPr>
            <a:spLocks noChangeShapeType="1"/>
          </p:cNvSpPr>
          <p:nvPr/>
        </p:nvSpPr>
        <p:spPr bwMode="auto">
          <a:xfrm flipH="1" flipV="1">
            <a:off x="5643563" y="5716588"/>
            <a:ext cx="76200" cy="76200"/>
          </a:xfrm>
          <a:prstGeom prst="line">
            <a:avLst/>
          </a:prstGeom>
          <a:noFill/>
          <a:ln w="12700">
            <a:solidFill>
              <a:srgbClr val="00FFFF"/>
            </a:solidFill>
            <a:round/>
            <a:headEnd/>
            <a:tailEnd/>
          </a:ln>
        </p:spPr>
        <p:txBody>
          <a:bodyPr/>
          <a:lstStyle/>
          <a:p>
            <a:endParaRPr lang="en-US"/>
          </a:p>
        </p:txBody>
      </p:sp>
      <p:sp>
        <p:nvSpPr>
          <p:cNvPr id="165396" name="Line 1556"/>
          <p:cNvSpPr>
            <a:spLocks noChangeShapeType="1"/>
          </p:cNvSpPr>
          <p:nvPr/>
        </p:nvSpPr>
        <p:spPr bwMode="auto">
          <a:xfrm>
            <a:off x="5719763" y="5792788"/>
            <a:ext cx="76200" cy="76200"/>
          </a:xfrm>
          <a:prstGeom prst="line">
            <a:avLst/>
          </a:prstGeom>
          <a:noFill/>
          <a:ln w="12700">
            <a:solidFill>
              <a:srgbClr val="00FFFF"/>
            </a:solidFill>
            <a:round/>
            <a:headEnd/>
            <a:tailEnd/>
          </a:ln>
        </p:spPr>
        <p:txBody>
          <a:bodyPr/>
          <a:lstStyle/>
          <a:p>
            <a:endParaRPr lang="en-US"/>
          </a:p>
        </p:txBody>
      </p:sp>
      <p:sp>
        <p:nvSpPr>
          <p:cNvPr id="165397" name="Line 1557"/>
          <p:cNvSpPr>
            <a:spLocks noChangeShapeType="1"/>
          </p:cNvSpPr>
          <p:nvPr/>
        </p:nvSpPr>
        <p:spPr bwMode="auto">
          <a:xfrm flipH="1">
            <a:off x="5643563" y="5792788"/>
            <a:ext cx="76200" cy="76200"/>
          </a:xfrm>
          <a:prstGeom prst="line">
            <a:avLst/>
          </a:prstGeom>
          <a:noFill/>
          <a:ln w="12700">
            <a:solidFill>
              <a:srgbClr val="00FFFF"/>
            </a:solidFill>
            <a:round/>
            <a:headEnd/>
            <a:tailEnd/>
          </a:ln>
        </p:spPr>
        <p:txBody>
          <a:bodyPr/>
          <a:lstStyle/>
          <a:p>
            <a:endParaRPr lang="en-US"/>
          </a:p>
        </p:txBody>
      </p:sp>
      <p:sp>
        <p:nvSpPr>
          <p:cNvPr id="165398" name="Line 1558"/>
          <p:cNvSpPr>
            <a:spLocks noChangeShapeType="1"/>
          </p:cNvSpPr>
          <p:nvPr/>
        </p:nvSpPr>
        <p:spPr bwMode="auto">
          <a:xfrm flipV="1">
            <a:off x="5719763" y="5716588"/>
            <a:ext cx="76200" cy="76200"/>
          </a:xfrm>
          <a:prstGeom prst="line">
            <a:avLst/>
          </a:prstGeom>
          <a:noFill/>
          <a:ln w="12700">
            <a:solidFill>
              <a:srgbClr val="00FFFF"/>
            </a:solidFill>
            <a:round/>
            <a:headEnd/>
            <a:tailEnd/>
          </a:ln>
        </p:spPr>
        <p:txBody>
          <a:bodyPr/>
          <a:lstStyle/>
          <a:p>
            <a:endParaRPr lang="en-US"/>
          </a:p>
        </p:txBody>
      </p:sp>
      <p:sp>
        <p:nvSpPr>
          <p:cNvPr id="165399" name="Rectangle 1559"/>
          <p:cNvSpPr>
            <a:spLocks noChangeArrowheads="1"/>
          </p:cNvSpPr>
          <p:nvPr/>
        </p:nvSpPr>
        <p:spPr bwMode="auto">
          <a:xfrm>
            <a:off x="6405563" y="5715000"/>
            <a:ext cx="158750" cy="158750"/>
          </a:xfrm>
          <a:prstGeom prst="rect">
            <a:avLst/>
          </a:prstGeom>
          <a:noFill/>
          <a:ln w="9525">
            <a:noFill/>
            <a:miter lim="800000"/>
            <a:headEnd/>
            <a:tailEnd/>
          </a:ln>
        </p:spPr>
        <p:txBody>
          <a:bodyPr/>
          <a:lstStyle/>
          <a:p>
            <a:endParaRPr lang="en-US"/>
          </a:p>
        </p:txBody>
      </p:sp>
      <p:sp>
        <p:nvSpPr>
          <p:cNvPr id="165400" name="Line 1560"/>
          <p:cNvSpPr>
            <a:spLocks noChangeShapeType="1"/>
          </p:cNvSpPr>
          <p:nvPr/>
        </p:nvSpPr>
        <p:spPr bwMode="auto">
          <a:xfrm flipH="1" flipV="1">
            <a:off x="6407150" y="5716588"/>
            <a:ext cx="76200" cy="76200"/>
          </a:xfrm>
          <a:prstGeom prst="line">
            <a:avLst/>
          </a:prstGeom>
          <a:noFill/>
          <a:ln w="12700">
            <a:solidFill>
              <a:srgbClr val="00FFFF"/>
            </a:solidFill>
            <a:round/>
            <a:headEnd/>
            <a:tailEnd/>
          </a:ln>
        </p:spPr>
        <p:txBody>
          <a:bodyPr/>
          <a:lstStyle/>
          <a:p>
            <a:endParaRPr lang="en-US"/>
          </a:p>
        </p:txBody>
      </p:sp>
      <p:sp>
        <p:nvSpPr>
          <p:cNvPr id="165401" name="Line 1561"/>
          <p:cNvSpPr>
            <a:spLocks noChangeShapeType="1"/>
          </p:cNvSpPr>
          <p:nvPr/>
        </p:nvSpPr>
        <p:spPr bwMode="auto">
          <a:xfrm>
            <a:off x="6483350" y="5792788"/>
            <a:ext cx="76200" cy="76200"/>
          </a:xfrm>
          <a:prstGeom prst="line">
            <a:avLst/>
          </a:prstGeom>
          <a:noFill/>
          <a:ln w="12700">
            <a:solidFill>
              <a:srgbClr val="00FFFF"/>
            </a:solidFill>
            <a:round/>
            <a:headEnd/>
            <a:tailEnd/>
          </a:ln>
        </p:spPr>
        <p:txBody>
          <a:bodyPr/>
          <a:lstStyle/>
          <a:p>
            <a:endParaRPr lang="en-US"/>
          </a:p>
        </p:txBody>
      </p:sp>
      <p:sp>
        <p:nvSpPr>
          <p:cNvPr id="165402" name="Line 1562"/>
          <p:cNvSpPr>
            <a:spLocks noChangeShapeType="1"/>
          </p:cNvSpPr>
          <p:nvPr/>
        </p:nvSpPr>
        <p:spPr bwMode="auto">
          <a:xfrm flipH="1">
            <a:off x="6407150" y="5792788"/>
            <a:ext cx="76200" cy="76200"/>
          </a:xfrm>
          <a:prstGeom prst="line">
            <a:avLst/>
          </a:prstGeom>
          <a:noFill/>
          <a:ln w="12700">
            <a:solidFill>
              <a:srgbClr val="00FFFF"/>
            </a:solidFill>
            <a:round/>
            <a:headEnd/>
            <a:tailEnd/>
          </a:ln>
        </p:spPr>
        <p:txBody>
          <a:bodyPr/>
          <a:lstStyle/>
          <a:p>
            <a:endParaRPr lang="en-US"/>
          </a:p>
        </p:txBody>
      </p:sp>
      <p:sp>
        <p:nvSpPr>
          <p:cNvPr id="165403" name="Line 1563"/>
          <p:cNvSpPr>
            <a:spLocks noChangeShapeType="1"/>
          </p:cNvSpPr>
          <p:nvPr/>
        </p:nvSpPr>
        <p:spPr bwMode="auto">
          <a:xfrm flipV="1">
            <a:off x="6483350" y="5716588"/>
            <a:ext cx="76200" cy="76200"/>
          </a:xfrm>
          <a:prstGeom prst="line">
            <a:avLst/>
          </a:prstGeom>
          <a:noFill/>
          <a:ln w="12700">
            <a:solidFill>
              <a:srgbClr val="00FFFF"/>
            </a:solidFill>
            <a:round/>
            <a:headEnd/>
            <a:tailEnd/>
          </a:ln>
        </p:spPr>
        <p:txBody>
          <a:bodyPr/>
          <a:lstStyle/>
          <a:p>
            <a:endParaRPr lang="en-US"/>
          </a:p>
        </p:txBody>
      </p:sp>
      <p:sp>
        <p:nvSpPr>
          <p:cNvPr id="165404" name="Rectangle 1564"/>
          <p:cNvSpPr>
            <a:spLocks noChangeArrowheads="1"/>
          </p:cNvSpPr>
          <p:nvPr/>
        </p:nvSpPr>
        <p:spPr bwMode="auto">
          <a:xfrm>
            <a:off x="7169150" y="5715000"/>
            <a:ext cx="157163" cy="158750"/>
          </a:xfrm>
          <a:prstGeom prst="rect">
            <a:avLst/>
          </a:prstGeom>
          <a:noFill/>
          <a:ln w="9525">
            <a:noFill/>
            <a:miter lim="800000"/>
            <a:headEnd/>
            <a:tailEnd/>
          </a:ln>
        </p:spPr>
        <p:txBody>
          <a:bodyPr/>
          <a:lstStyle/>
          <a:p>
            <a:endParaRPr lang="en-US"/>
          </a:p>
        </p:txBody>
      </p:sp>
      <p:sp>
        <p:nvSpPr>
          <p:cNvPr id="165405" name="Line 1565"/>
          <p:cNvSpPr>
            <a:spLocks noChangeShapeType="1"/>
          </p:cNvSpPr>
          <p:nvPr/>
        </p:nvSpPr>
        <p:spPr bwMode="auto">
          <a:xfrm flipH="1" flipV="1">
            <a:off x="7170738" y="5716588"/>
            <a:ext cx="76200" cy="76200"/>
          </a:xfrm>
          <a:prstGeom prst="line">
            <a:avLst/>
          </a:prstGeom>
          <a:noFill/>
          <a:ln w="12700">
            <a:solidFill>
              <a:srgbClr val="00FFFF"/>
            </a:solidFill>
            <a:round/>
            <a:headEnd/>
            <a:tailEnd/>
          </a:ln>
        </p:spPr>
        <p:txBody>
          <a:bodyPr/>
          <a:lstStyle/>
          <a:p>
            <a:endParaRPr lang="en-US"/>
          </a:p>
        </p:txBody>
      </p:sp>
      <p:sp>
        <p:nvSpPr>
          <p:cNvPr id="165406" name="Line 1566"/>
          <p:cNvSpPr>
            <a:spLocks noChangeShapeType="1"/>
          </p:cNvSpPr>
          <p:nvPr/>
        </p:nvSpPr>
        <p:spPr bwMode="auto">
          <a:xfrm>
            <a:off x="7246938" y="5792788"/>
            <a:ext cx="76200" cy="76200"/>
          </a:xfrm>
          <a:prstGeom prst="line">
            <a:avLst/>
          </a:prstGeom>
          <a:noFill/>
          <a:ln w="12700">
            <a:solidFill>
              <a:srgbClr val="00FFFF"/>
            </a:solidFill>
            <a:round/>
            <a:headEnd/>
            <a:tailEnd/>
          </a:ln>
        </p:spPr>
        <p:txBody>
          <a:bodyPr/>
          <a:lstStyle/>
          <a:p>
            <a:endParaRPr lang="en-US"/>
          </a:p>
        </p:txBody>
      </p:sp>
      <p:sp>
        <p:nvSpPr>
          <p:cNvPr id="165407" name="Line 1567"/>
          <p:cNvSpPr>
            <a:spLocks noChangeShapeType="1"/>
          </p:cNvSpPr>
          <p:nvPr/>
        </p:nvSpPr>
        <p:spPr bwMode="auto">
          <a:xfrm flipH="1">
            <a:off x="7170738" y="5792788"/>
            <a:ext cx="76200" cy="76200"/>
          </a:xfrm>
          <a:prstGeom prst="line">
            <a:avLst/>
          </a:prstGeom>
          <a:noFill/>
          <a:ln w="12700">
            <a:solidFill>
              <a:srgbClr val="00FFFF"/>
            </a:solidFill>
            <a:round/>
            <a:headEnd/>
            <a:tailEnd/>
          </a:ln>
        </p:spPr>
        <p:txBody>
          <a:bodyPr/>
          <a:lstStyle/>
          <a:p>
            <a:endParaRPr lang="en-US"/>
          </a:p>
        </p:txBody>
      </p:sp>
      <p:sp>
        <p:nvSpPr>
          <p:cNvPr id="165408" name="Line 1568"/>
          <p:cNvSpPr>
            <a:spLocks noChangeShapeType="1"/>
          </p:cNvSpPr>
          <p:nvPr/>
        </p:nvSpPr>
        <p:spPr bwMode="auto">
          <a:xfrm flipV="1">
            <a:off x="7246938" y="5716588"/>
            <a:ext cx="76200" cy="76200"/>
          </a:xfrm>
          <a:prstGeom prst="line">
            <a:avLst/>
          </a:prstGeom>
          <a:noFill/>
          <a:ln w="12700">
            <a:solidFill>
              <a:srgbClr val="00FFFF"/>
            </a:solidFill>
            <a:round/>
            <a:headEnd/>
            <a:tailEnd/>
          </a:ln>
        </p:spPr>
        <p:txBody>
          <a:bodyPr/>
          <a:lstStyle/>
          <a:p>
            <a:endParaRPr lang="en-US"/>
          </a:p>
        </p:txBody>
      </p:sp>
      <p:sp>
        <p:nvSpPr>
          <p:cNvPr id="165409" name="Rectangle 1569"/>
          <p:cNvSpPr>
            <a:spLocks noChangeArrowheads="1"/>
          </p:cNvSpPr>
          <p:nvPr/>
        </p:nvSpPr>
        <p:spPr bwMode="auto">
          <a:xfrm>
            <a:off x="1060450" y="5673725"/>
            <a:ext cx="158750" cy="157163"/>
          </a:xfrm>
          <a:prstGeom prst="rect">
            <a:avLst/>
          </a:prstGeom>
          <a:noFill/>
          <a:ln w="9525">
            <a:noFill/>
            <a:miter lim="800000"/>
            <a:headEnd/>
            <a:tailEnd/>
          </a:ln>
        </p:spPr>
        <p:txBody>
          <a:bodyPr/>
          <a:lstStyle/>
          <a:p>
            <a:endParaRPr lang="en-US"/>
          </a:p>
        </p:txBody>
      </p:sp>
      <p:sp>
        <p:nvSpPr>
          <p:cNvPr id="165410" name="Line 1570"/>
          <p:cNvSpPr>
            <a:spLocks noChangeShapeType="1"/>
          </p:cNvSpPr>
          <p:nvPr/>
        </p:nvSpPr>
        <p:spPr bwMode="auto">
          <a:xfrm flipH="1" flipV="1">
            <a:off x="1062038" y="5673725"/>
            <a:ext cx="76200" cy="76200"/>
          </a:xfrm>
          <a:prstGeom prst="line">
            <a:avLst/>
          </a:prstGeom>
          <a:noFill/>
          <a:ln w="12700">
            <a:solidFill>
              <a:srgbClr val="800080"/>
            </a:solidFill>
            <a:round/>
            <a:headEnd/>
            <a:tailEnd/>
          </a:ln>
        </p:spPr>
        <p:txBody>
          <a:bodyPr/>
          <a:lstStyle/>
          <a:p>
            <a:endParaRPr lang="en-US"/>
          </a:p>
        </p:txBody>
      </p:sp>
      <p:sp>
        <p:nvSpPr>
          <p:cNvPr id="165411" name="Line 1571"/>
          <p:cNvSpPr>
            <a:spLocks noChangeShapeType="1"/>
          </p:cNvSpPr>
          <p:nvPr/>
        </p:nvSpPr>
        <p:spPr bwMode="auto">
          <a:xfrm>
            <a:off x="1138238" y="5749925"/>
            <a:ext cx="76200" cy="76200"/>
          </a:xfrm>
          <a:prstGeom prst="line">
            <a:avLst/>
          </a:prstGeom>
          <a:noFill/>
          <a:ln w="12700">
            <a:solidFill>
              <a:srgbClr val="800080"/>
            </a:solidFill>
            <a:round/>
            <a:headEnd/>
            <a:tailEnd/>
          </a:ln>
        </p:spPr>
        <p:txBody>
          <a:bodyPr/>
          <a:lstStyle/>
          <a:p>
            <a:endParaRPr lang="en-US"/>
          </a:p>
        </p:txBody>
      </p:sp>
      <p:sp>
        <p:nvSpPr>
          <p:cNvPr id="165412" name="Line 1572"/>
          <p:cNvSpPr>
            <a:spLocks noChangeShapeType="1"/>
          </p:cNvSpPr>
          <p:nvPr/>
        </p:nvSpPr>
        <p:spPr bwMode="auto">
          <a:xfrm flipH="1">
            <a:off x="1062038" y="5749925"/>
            <a:ext cx="76200" cy="76200"/>
          </a:xfrm>
          <a:prstGeom prst="line">
            <a:avLst/>
          </a:prstGeom>
          <a:noFill/>
          <a:ln w="12700">
            <a:solidFill>
              <a:srgbClr val="800080"/>
            </a:solidFill>
            <a:round/>
            <a:headEnd/>
            <a:tailEnd/>
          </a:ln>
        </p:spPr>
        <p:txBody>
          <a:bodyPr/>
          <a:lstStyle/>
          <a:p>
            <a:endParaRPr lang="en-US"/>
          </a:p>
        </p:txBody>
      </p:sp>
      <p:sp>
        <p:nvSpPr>
          <p:cNvPr id="165413" name="Line 1573"/>
          <p:cNvSpPr>
            <a:spLocks noChangeShapeType="1"/>
          </p:cNvSpPr>
          <p:nvPr/>
        </p:nvSpPr>
        <p:spPr bwMode="auto">
          <a:xfrm flipV="1">
            <a:off x="1138238" y="5673725"/>
            <a:ext cx="76200" cy="76200"/>
          </a:xfrm>
          <a:prstGeom prst="line">
            <a:avLst/>
          </a:prstGeom>
          <a:noFill/>
          <a:ln w="12700">
            <a:solidFill>
              <a:srgbClr val="800080"/>
            </a:solidFill>
            <a:round/>
            <a:headEnd/>
            <a:tailEnd/>
          </a:ln>
        </p:spPr>
        <p:txBody>
          <a:bodyPr/>
          <a:lstStyle/>
          <a:p>
            <a:endParaRPr lang="en-US"/>
          </a:p>
        </p:txBody>
      </p:sp>
      <p:sp>
        <p:nvSpPr>
          <p:cNvPr id="165414" name="Line 1574"/>
          <p:cNvSpPr>
            <a:spLocks noChangeShapeType="1"/>
          </p:cNvSpPr>
          <p:nvPr/>
        </p:nvSpPr>
        <p:spPr bwMode="auto">
          <a:xfrm flipV="1">
            <a:off x="1138238" y="5673725"/>
            <a:ext cx="1587" cy="76200"/>
          </a:xfrm>
          <a:prstGeom prst="line">
            <a:avLst/>
          </a:prstGeom>
          <a:noFill/>
          <a:ln w="12700">
            <a:solidFill>
              <a:srgbClr val="800080"/>
            </a:solidFill>
            <a:round/>
            <a:headEnd/>
            <a:tailEnd/>
          </a:ln>
        </p:spPr>
        <p:txBody>
          <a:bodyPr/>
          <a:lstStyle/>
          <a:p>
            <a:endParaRPr lang="en-US"/>
          </a:p>
        </p:txBody>
      </p:sp>
      <p:sp>
        <p:nvSpPr>
          <p:cNvPr id="165415" name="Line 1575"/>
          <p:cNvSpPr>
            <a:spLocks noChangeShapeType="1"/>
          </p:cNvSpPr>
          <p:nvPr/>
        </p:nvSpPr>
        <p:spPr bwMode="auto">
          <a:xfrm>
            <a:off x="1138238" y="5749925"/>
            <a:ext cx="1587" cy="76200"/>
          </a:xfrm>
          <a:prstGeom prst="line">
            <a:avLst/>
          </a:prstGeom>
          <a:noFill/>
          <a:ln w="12700">
            <a:solidFill>
              <a:srgbClr val="800080"/>
            </a:solidFill>
            <a:round/>
            <a:headEnd/>
            <a:tailEnd/>
          </a:ln>
        </p:spPr>
        <p:txBody>
          <a:bodyPr/>
          <a:lstStyle/>
          <a:p>
            <a:endParaRPr lang="en-US"/>
          </a:p>
        </p:txBody>
      </p:sp>
      <p:sp>
        <p:nvSpPr>
          <p:cNvPr id="165416" name="Rectangle 1576"/>
          <p:cNvSpPr>
            <a:spLocks noChangeArrowheads="1"/>
          </p:cNvSpPr>
          <p:nvPr/>
        </p:nvSpPr>
        <p:spPr bwMode="auto">
          <a:xfrm>
            <a:off x="1824038" y="5641975"/>
            <a:ext cx="158750" cy="158750"/>
          </a:xfrm>
          <a:prstGeom prst="rect">
            <a:avLst/>
          </a:prstGeom>
          <a:noFill/>
          <a:ln w="9525">
            <a:noFill/>
            <a:miter lim="800000"/>
            <a:headEnd/>
            <a:tailEnd/>
          </a:ln>
        </p:spPr>
        <p:txBody>
          <a:bodyPr/>
          <a:lstStyle/>
          <a:p>
            <a:endParaRPr lang="en-US"/>
          </a:p>
        </p:txBody>
      </p:sp>
      <p:sp>
        <p:nvSpPr>
          <p:cNvPr id="165417" name="Line 1577"/>
          <p:cNvSpPr>
            <a:spLocks noChangeShapeType="1"/>
          </p:cNvSpPr>
          <p:nvPr/>
        </p:nvSpPr>
        <p:spPr bwMode="auto">
          <a:xfrm flipH="1" flipV="1">
            <a:off x="1825625" y="5643563"/>
            <a:ext cx="76200" cy="76200"/>
          </a:xfrm>
          <a:prstGeom prst="line">
            <a:avLst/>
          </a:prstGeom>
          <a:noFill/>
          <a:ln w="12700">
            <a:solidFill>
              <a:srgbClr val="800080"/>
            </a:solidFill>
            <a:round/>
            <a:headEnd/>
            <a:tailEnd/>
          </a:ln>
        </p:spPr>
        <p:txBody>
          <a:bodyPr/>
          <a:lstStyle/>
          <a:p>
            <a:endParaRPr lang="en-US"/>
          </a:p>
        </p:txBody>
      </p:sp>
      <p:sp>
        <p:nvSpPr>
          <p:cNvPr id="165418" name="Line 1578"/>
          <p:cNvSpPr>
            <a:spLocks noChangeShapeType="1"/>
          </p:cNvSpPr>
          <p:nvPr/>
        </p:nvSpPr>
        <p:spPr bwMode="auto">
          <a:xfrm>
            <a:off x="1901825" y="5719763"/>
            <a:ext cx="76200" cy="76200"/>
          </a:xfrm>
          <a:prstGeom prst="line">
            <a:avLst/>
          </a:prstGeom>
          <a:noFill/>
          <a:ln w="12700">
            <a:solidFill>
              <a:srgbClr val="800080"/>
            </a:solidFill>
            <a:round/>
            <a:headEnd/>
            <a:tailEnd/>
          </a:ln>
        </p:spPr>
        <p:txBody>
          <a:bodyPr/>
          <a:lstStyle/>
          <a:p>
            <a:endParaRPr lang="en-US"/>
          </a:p>
        </p:txBody>
      </p:sp>
      <p:sp>
        <p:nvSpPr>
          <p:cNvPr id="165419" name="Line 1579"/>
          <p:cNvSpPr>
            <a:spLocks noChangeShapeType="1"/>
          </p:cNvSpPr>
          <p:nvPr/>
        </p:nvSpPr>
        <p:spPr bwMode="auto">
          <a:xfrm flipH="1">
            <a:off x="1825625" y="5719763"/>
            <a:ext cx="76200" cy="76200"/>
          </a:xfrm>
          <a:prstGeom prst="line">
            <a:avLst/>
          </a:prstGeom>
          <a:noFill/>
          <a:ln w="12700">
            <a:solidFill>
              <a:srgbClr val="800080"/>
            </a:solidFill>
            <a:round/>
            <a:headEnd/>
            <a:tailEnd/>
          </a:ln>
        </p:spPr>
        <p:txBody>
          <a:bodyPr/>
          <a:lstStyle/>
          <a:p>
            <a:endParaRPr lang="en-US"/>
          </a:p>
        </p:txBody>
      </p:sp>
      <p:sp>
        <p:nvSpPr>
          <p:cNvPr id="165420" name="Line 1580"/>
          <p:cNvSpPr>
            <a:spLocks noChangeShapeType="1"/>
          </p:cNvSpPr>
          <p:nvPr/>
        </p:nvSpPr>
        <p:spPr bwMode="auto">
          <a:xfrm flipV="1">
            <a:off x="1901825" y="5643563"/>
            <a:ext cx="76200" cy="76200"/>
          </a:xfrm>
          <a:prstGeom prst="line">
            <a:avLst/>
          </a:prstGeom>
          <a:noFill/>
          <a:ln w="12700">
            <a:solidFill>
              <a:srgbClr val="800080"/>
            </a:solidFill>
            <a:round/>
            <a:headEnd/>
            <a:tailEnd/>
          </a:ln>
        </p:spPr>
        <p:txBody>
          <a:bodyPr/>
          <a:lstStyle/>
          <a:p>
            <a:endParaRPr lang="en-US"/>
          </a:p>
        </p:txBody>
      </p:sp>
      <p:sp>
        <p:nvSpPr>
          <p:cNvPr id="165421" name="Line 1581"/>
          <p:cNvSpPr>
            <a:spLocks noChangeShapeType="1"/>
          </p:cNvSpPr>
          <p:nvPr/>
        </p:nvSpPr>
        <p:spPr bwMode="auto">
          <a:xfrm flipV="1">
            <a:off x="1901825" y="5643563"/>
            <a:ext cx="1588" cy="76200"/>
          </a:xfrm>
          <a:prstGeom prst="line">
            <a:avLst/>
          </a:prstGeom>
          <a:noFill/>
          <a:ln w="12700">
            <a:solidFill>
              <a:srgbClr val="800080"/>
            </a:solidFill>
            <a:round/>
            <a:headEnd/>
            <a:tailEnd/>
          </a:ln>
        </p:spPr>
        <p:txBody>
          <a:bodyPr/>
          <a:lstStyle/>
          <a:p>
            <a:endParaRPr lang="en-US"/>
          </a:p>
        </p:txBody>
      </p:sp>
      <p:sp>
        <p:nvSpPr>
          <p:cNvPr id="165422" name="Line 1582"/>
          <p:cNvSpPr>
            <a:spLocks noChangeShapeType="1"/>
          </p:cNvSpPr>
          <p:nvPr/>
        </p:nvSpPr>
        <p:spPr bwMode="auto">
          <a:xfrm>
            <a:off x="1901825" y="5719763"/>
            <a:ext cx="1588" cy="76200"/>
          </a:xfrm>
          <a:prstGeom prst="line">
            <a:avLst/>
          </a:prstGeom>
          <a:noFill/>
          <a:ln w="12700">
            <a:solidFill>
              <a:srgbClr val="800080"/>
            </a:solidFill>
            <a:round/>
            <a:headEnd/>
            <a:tailEnd/>
          </a:ln>
        </p:spPr>
        <p:txBody>
          <a:bodyPr/>
          <a:lstStyle/>
          <a:p>
            <a:endParaRPr lang="en-US"/>
          </a:p>
        </p:txBody>
      </p:sp>
      <p:sp>
        <p:nvSpPr>
          <p:cNvPr id="165423" name="Rectangle 1583"/>
          <p:cNvSpPr>
            <a:spLocks noChangeArrowheads="1"/>
          </p:cNvSpPr>
          <p:nvPr/>
        </p:nvSpPr>
        <p:spPr bwMode="auto">
          <a:xfrm>
            <a:off x="2587625" y="5613400"/>
            <a:ext cx="158750" cy="158750"/>
          </a:xfrm>
          <a:prstGeom prst="rect">
            <a:avLst/>
          </a:prstGeom>
          <a:noFill/>
          <a:ln w="9525">
            <a:noFill/>
            <a:miter lim="800000"/>
            <a:headEnd/>
            <a:tailEnd/>
          </a:ln>
        </p:spPr>
        <p:txBody>
          <a:bodyPr/>
          <a:lstStyle/>
          <a:p>
            <a:endParaRPr lang="en-US"/>
          </a:p>
        </p:txBody>
      </p:sp>
      <p:sp>
        <p:nvSpPr>
          <p:cNvPr id="165424" name="Line 1584"/>
          <p:cNvSpPr>
            <a:spLocks noChangeShapeType="1"/>
          </p:cNvSpPr>
          <p:nvPr/>
        </p:nvSpPr>
        <p:spPr bwMode="auto">
          <a:xfrm flipH="1" flipV="1">
            <a:off x="2589213" y="5614988"/>
            <a:ext cx="76200" cy="76200"/>
          </a:xfrm>
          <a:prstGeom prst="line">
            <a:avLst/>
          </a:prstGeom>
          <a:noFill/>
          <a:ln w="12700">
            <a:solidFill>
              <a:srgbClr val="800080"/>
            </a:solidFill>
            <a:round/>
            <a:headEnd/>
            <a:tailEnd/>
          </a:ln>
        </p:spPr>
        <p:txBody>
          <a:bodyPr/>
          <a:lstStyle/>
          <a:p>
            <a:endParaRPr lang="en-US"/>
          </a:p>
        </p:txBody>
      </p:sp>
      <p:sp>
        <p:nvSpPr>
          <p:cNvPr id="165425" name="Line 1585"/>
          <p:cNvSpPr>
            <a:spLocks noChangeShapeType="1"/>
          </p:cNvSpPr>
          <p:nvPr/>
        </p:nvSpPr>
        <p:spPr bwMode="auto">
          <a:xfrm>
            <a:off x="2665413" y="5691188"/>
            <a:ext cx="76200" cy="76200"/>
          </a:xfrm>
          <a:prstGeom prst="line">
            <a:avLst/>
          </a:prstGeom>
          <a:noFill/>
          <a:ln w="12700">
            <a:solidFill>
              <a:srgbClr val="800080"/>
            </a:solidFill>
            <a:round/>
            <a:headEnd/>
            <a:tailEnd/>
          </a:ln>
        </p:spPr>
        <p:txBody>
          <a:bodyPr/>
          <a:lstStyle/>
          <a:p>
            <a:endParaRPr lang="en-US"/>
          </a:p>
        </p:txBody>
      </p:sp>
      <p:sp>
        <p:nvSpPr>
          <p:cNvPr id="165426" name="Line 1586"/>
          <p:cNvSpPr>
            <a:spLocks noChangeShapeType="1"/>
          </p:cNvSpPr>
          <p:nvPr/>
        </p:nvSpPr>
        <p:spPr bwMode="auto">
          <a:xfrm flipH="1">
            <a:off x="2589213" y="5691188"/>
            <a:ext cx="76200" cy="76200"/>
          </a:xfrm>
          <a:prstGeom prst="line">
            <a:avLst/>
          </a:prstGeom>
          <a:noFill/>
          <a:ln w="12700">
            <a:solidFill>
              <a:srgbClr val="800080"/>
            </a:solidFill>
            <a:round/>
            <a:headEnd/>
            <a:tailEnd/>
          </a:ln>
        </p:spPr>
        <p:txBody>
          <a:bodyPr/>
          <a:lstStyle/>
          <a:p>
            <a:endParaRPr lang="en-US"/>
          </a:p>
        </p:txBody>
      </p:sp>
      <p:sp>
        <p:nvSpPr>
          <p:cNvPr id="165427" name="Line 1587"/>
          <p:cNvSpPr>
            <a:spLocks noChangeShapeType="1"/>
          </p:cNvSpPr>
          <p:nvPr/>
        </p:nvSpPr>
        <p:spPr bwMode="auto">
          <a:xfrm flipV="1">
            <a:off x="2665413" y="5614988"/>
            <a:ext cx="76200" cy="76200"/>
          </a:xfrm>
          <a:prstGeom prst="line">
            <a:avLst/>
          </a:prstGeom>
          <a:noFill/>
          <a:ln w="12700">
            <a:solidFill>
              <a:srgbClr val="800080"/>
            </a:solidFill>
            <a:round/>
            <a:headEnd/>
            <a:tailEnd/>
          </a:ln>
        </p:spPr>
        <p:txBody>
          <a:bodyPr/>
          <a:lstStyle/>
          <a:p>
            <a:endParaRPr lang="en-US"/>
          </a:p>
        </p:txBody>
      </p:sp>
      <p:sp>
        <p:nvSpPr>
          <p:cNvPr id="165428" name="Line 1588"/>
          <p:cNvSpPr>
            <a:spLocks noChangeShapeType="1"/>
          </p:cNvSpPr>
          <p:nvPr/>
        </p:nvSpPr>
        <p:spPr bwMode="auto">
          <a:xfrm flipV="1">
            <a:off x="2665413" y="5614988"/>
            <a:ext cx="1587" cy="76200"/>
          </a:xfrm>
          <a:prstGeom prst="line">
            <a:avLst/>
          </a:prstGeom>
          <a:noFill/>
          <a:ln w="12700">
            <a:solidFill>
              <a:srgbClr val="800080"/>
            </a:solidFill>
            <a:round/>
            <a:headEnd/>
            <a:tailEnd/>
          </a:ln>
        </p:spPr>
        <p:txBody>
          <a:bodyPr/>
          <a:lstStyle/>
          <a:p>
            <a:endParaRPr lang="en-US"/>
          </a:p>
        </p:txBody>
      </p:sp>
      <p:sp>
        <p:nvSpPr>
          <p:cNvPr id="165429" name="Line 1589"/>
          <p:cNvSpPr>
            <a:spLocks noChangeShapeType="1"/>
          </p:cNvSpPr>
          <p:nvPr/>
        </p:nvSpPr>
        <p:spPr bwMode="auto">
          <a:xfrm>
            <a:off x="2665413" y="5691188"/>
            <a:ext cx="1587" cy="76200"/>
          </a:xfrm>
          <a:prstGeom prst="line">
            <a:avLst/>
          </a:prstGeom>
          <a:noFill/>
          <a:ln w="12700">
            <a:solidFill>
              <a:srgbClr val="800080"/>
            </a:solidFill>
            <a:round/>
            <a:headEnd/>
            <a:tailEnd/>
          </a:ln>
        </p:spPr>
        <p:txBody>
          <a:bodyPr/>
          <a:lstStyle/>
          <a:p>
            <a:endParaRPr lang="en-US"/>
          </a:p>
        </p:txBody>
      </p:sp>
      <p:sp>
        <p:nvSpPr>
          <p:cNvPr id="165430" name="Rectangle 1590"/>
          <p:cNvSpPr>
            <a:spLocks noChangeArrowheads="1"/>
          </p:cNvSpPr>
          <p:nvPr/>
        </p:nvSpPr>
        <p:spPr bwMode="auto">
          <a:xfrm>
            <a:off x="3351213" y="5643563"/>
            <a:ext cx="158750" cy="158750"/>
          </a:xfrm>
          <a:prstGeom prst="rect">
            <a:avLst/>
          </a:prstGeom>
          <a:noFill/>
          <a:ln w="9525">
            <a:noFill/>
            <a:miter lim="800000"/>
            <a:headEnd/>
            <a:tailEnd/>
          </a:ln>
        </p:spPr>
        <p:txBody>
          <a:bodyPr/>
          <a:lstStyle/>
          <a:p>
            <a:endParaRPr lang="en-US"/>
          </a:p>
        </p:txBody>
      </p:sp>
      <p:sp>
        <p:nvSpPr>
          <p:cNvPr id="165431" name="Line 1591"/>
          <p:cNvSpPr>
            <a:spLocks noChangeShapeType="1"/>
          </p:cNvSpPr>
          <p:nvPr/>
        </p:nvSpPr>
        <p:spPr bwMode="auto">
          <a:xfrm flipH="1" flipV="1">
            <a:off x="3352800" y="5645150"/>
            <a:ext cx="76200" cy="76200"/>
          </a:xfrm>
          <a:prstGeom prst="line">
            <a:avLst/>
          </a:prstGeom>
          <a:noFill/>
          <a:ln w="12700">
            <a:solidFill>
              <a:srgbClr val="800080"/>
            </a:solidFill>
            <a:round/>
            <a:headEnd/>
            <a:tailEnd/>
          </a:ln>
        </p:spPr>
        <p:txBody>
          <a:bodyPr/>
          <a:lstStyle/>
          <a:p>
            <a:endParaRPr lang="en-US"/>
          </a:p>
        </p:txBody>
      </p:sp>
      <p:sp>
        <p:nvSpPr>
          <p:cNvPr id="165432" name="Line 1592"/>
          <p:cNvSpPr>
            <a:spLocks noChangeShapeType="1"/>
          </p:cNvSpPr>
          <p:nvPr/>
        </p:nvSpPr>
        <p:spPr bwMode="auto">
          <a:xfrm>
            <a:off x="3429000" y="5721350"/>
            <a:ext cx="76200" cy="76200"/>
          </a:xfrm>
          <a:prstGeom prst="line">
            <a:avLst/>
          </a:prstGeom>
          <a:noFill/>
          <a:ln w="12700">
            <a:solidFill>
              <a:srgbClr val="800080"/>
            </a:solidFill>
            <a:round/>
            <a:headEnd/>
            <a:tailEnd/>
          </a:ln>
        </p:spPr>
        <p:txBody>
          <a:bodyPr/>
          <a:lstStyle/>
          <a:p>
            <a:endParaRPr lang="en-US"/>
          </a:p>
        </p:txBody>
      </p:sp>
      <p:sp>
        <p:nvSpPr>
          <p:cNvPr id="165433" name="Line 1593"/>
          <p:cNvSpPr>
            <a:spLocks noChangeShapeType="1"/>
          </p:cNvSpPr>
          <p:nvPr/>
        </p:nvSpPr>
        <p:spPr bwMode="auto">
          <a:xfrm flipH="1">
            <a:off x="3352800" y="5721350"/>
            <a:ext cx="76200" cy="76200"/>
          </a:xfrm>
          <a:prstGeom prst="line">
            <a:avLst/>
          </a:prstGeom>
          <a:noFill/>
          <a:ln w="12700">
            <a:solidFill>
              <a:srgbClr val="800080"/>
            </a:solidFill>
            <a:round/>
            <a:headEnd/>
            <a:tailEnd/>
          </a:ln>
        </p:spPr>
        <p:txBody>
          <a:bodyPr/>
          <a:lstStyle/>
          <a:p>
            <a:endParaRPr lang="en-US"/>
          </a:p>
        </p:txBody>
      </p:sp>
      <p:sp>
        <p:nvSpPr>
          <p:cNvPr id="165434" name="Line 1594"/>
          <p:cNvSpPr>
            <a:spLocks noChangeShapeType="1"/>
          </p:cNvSpPr>
          <p:nvPr/>
        </p:nvSpPr>
        <p:spPr bwMode="auto">
          <a:xfrm flipV="1">
            <a:off x="3429000" y="5645150"/>
            <a:ext cx="76200" cy="76200"/>
          </a:xfrm>
          <a:prstGeom prst="line">
            <a:avLst/>
          </a:prstGeom>
          <a:noFill/>
          <a:ln w="12700">
            <a:solidFill>
              <a:srgbClr val="800080"/>
            </a:solidFill>
            <a:round/>
            <a:headEnd/>
            <a:tailEnd/>
          </a:ln>
        </p:spPr>
        <p:txBody>
          <a:bodyPr/>
          <a:lstStyle/>
          <a:p>
            <a:endParaRPr lang="en-US"/>
          </a:p>
        </p:txBody>
      </p:sp>
      <p:sp>
        <p:nvSpPr>
          <p:cNvPr id="165435" name="Line 1595"/>
          <p:cNvSpPr>
            <a:spLocks noChangeShapeType="1"/>
          </p:cNvSpPr>
          <p:nvPr/>
        </p:nvSpPr>
        <p:spPr bwMode="auto">
          <a:xfrm flipV="1">
            <a:off x="3429000" y="5645150"/>
            <a:ext cx="1588" cy="76200"/>
          </a:xfrm>
          <a:prstGeom prst="line">
            <a:avLst/>
          </a:prstGeom>
          <a:noFill/>
          <a:ln w="12700">
            <a:solidFill>
              <a:srgbClr val="800080"/>
            </a:solidFill>
            <a:round/>
            <a:headEnd/>
            <a:tailEnd/>
          </a:ln>
        </p:spPr>
        <p:txBody>
          <a:bodyPr/>
          <a:lstStyle/>
          <a:p>
            <a:endParaRPr lang="en-US"/>
          </a:p>
        </p:txBody>
      </p:sp>
      <p:sp>
        <p:nvSpPr>
          <p:cNvPr id="165436" name="Line 1596"/>
          <p:cNvSpPr>
            <a:spLocks noChangeShapeType="1"/>
          </p:cNvSpPr>
          <p:nvPr/>
        </p:nvSpPr>
        <p:spPr bwMode="auto">
          <a:xfrm>
            <a:off x="3429000" y="5721350"/>
            <a:ext cx="1588" cy="76200"/>
          </a:xfrm>
          <a:prstGeom prst="line">
            <a:avLst/>
          </a:prstGeom>
          <a:noFill/>
          <a:ln w="12700">
            <a:solidFill>
              <a:srgbClr val="800080"/>
            </a:solidFill>
            <a:round/>
            <a:headEnd/>
            <a:tailEnd/>
          </a:ln>
        </p:spPr>
        <p:txBody>
          <a:bodyPr/>
          <a:lstStyle/>
          <a:p>
            <a:endParaRPr lang="en-US"/>
          </a:p>
        </p:txBody>
      </p:sp>
      <p:sp>
        <p:nvSpPr>
          <p:cNvPr id="165437" name="Rectangle 1597"/>
          <p:cNvSpPr>
            <a:spLocks noChangeArrowheads="1"/>
          </p:cNvSpPr>
          <p:nvPr/>
        </p:nvSpPr>
        <p:spPr bwMode="auto">
          <a:xfrm>
            <a:off x="4114800" y="5697538"/>
            <a:ext cx="158750" cy="158750"/>
          </a:xfrm>
          <a:prstGeom prst="rect">
            <a:avLst/>
          </a:prstGeom>
          <a:noFill/>
          <a:ln w="9525">
            <a:noFill/>
            <a:miter lim="800000"/>
            <a:headEnd/>
            <a:tailEnd/>
          </a:ln>
        </p:spPr>
        <p:txBody>
          <a:bodyPr/>
          <a:lstStyle/>
          <a:p>
            <a:endParaRPr lang="en-US"/>
          </a:p>
        </p:txBody>
      </p:sp>
      <p:sp>
        <p:nvSpPr>
          <p:cNvPr id="165438" name="Line 1598"/>
          <p:cNvSpPr>
            <a:spLocks noChangeShapeType="1"/>
          </p:cNvSpPr>
          <p:nvPr/>
        </p:nvSpPr>
        <p:spPr bwMode="auto">
          <a:xfrm flipH="1" flipV="1">
            <a:off x="4116388" y="5699125"/>
            <a:ext cx="76200" cy="76200"/>
          </a:xfrm>
          <a:prstGeom prst="line">
            <a:avLst/>
          </a:prstGeom>
          <a:noFill/>
          <a:ln w="12700">
            <a:solidFill>
              <a:srgbClr val="800080"/>
            </a:solidFill>
            <a:round/>
            <a:headEnd/>
            <a:tailEnd/>
          </a:ln>
        </p:spPr>
        <p:txBody>
          <a:bodyPr/>
          <a:lstStyle/>
          <a:p>
            <a:endParaRPr lang="en-US"/>
          </a:p>
        </p:txBody>
      </p:sp>
      <p:sp>
        <p:nvSpPr>
          <p:cNvPr id="165439" name="Line 1599"/>
          <p:cNvSpPr>
            <a:spLocks noChangeShapeType="1"/>
          </p:cNvSpPr>
          <p:nvPr/>
        </p:nvSpPr>
        <p:spPr bwMode="auto">
          <a:xfrm>
            <a:off x="4192588" y="5775325"/>
            <a:ext cx="76200" cy="76200"/>
          </a:xfrm>
          <a:prstGeom prst="line">
            <a:avLst/>
          </a:prstGeom>
          <a:noFill/>
          <a:ln w="12700">
            <a:solidFill>
              <a:srgbClr val="800080"/>
            </a:solidFill>
            <a:round/>
            <a:headEnd/>
            <a:tailEnd/>
          </a:ln>
        </p:spPr>
        <p:txBody>
          <a:bodyPr/>
          <a:lstStyle/>
          <a:p>
            <a:endParaRPr lang="en-US"/>
          </a:p>
        </p:txBody>
      </p:sp>
      <p:sp>
        <p:nvSpPr>
          <p:cNvPr id="165440" name="Line 1600"/>
          <p:cNvSpPr>
            <a:spLocks noChangeShapeType="1"/>
          </p:cNvSpPr>
          <p:nvPr/>
        </p:nvSpPr>
        <p:spPr bwMode="auto">
          <a:xfrm flipH="1">
            <a:off x="4116388" y="5775325"/>
            <a:ext cx="76200" cy="76200"/>
          </a:xfrm>
          <a:prstGeom prst="line">
            <a:avLst/>
          </a:prstGeom>
          <a:noFill/>
          <a:ln w="12700">
            <a:solidFill>
              <a:srgbClr val="800080"/>
            </a:solidFill>
            <a:round/>
            <a:headEnd/>
            <a:tailEnd/>
          </a:ln>
        </p:spPr>
        <p:txBody>
          <a:bodyPr/>
          <a:lstStyle/>
          <a:p>
            <a:endParaRPr lang="en-US"/>
          </a:p>
        </p:txBody>
      </p:sp>
      <p:sp>
        <p:nvSpPr>
          <p:cNvPr id="165441" name="Line 1601"/>
          <p:cNvSpPr>
            <a:spLocks noChangeShapeType="1"/>
          </p:cNvSpPr>
          <p:nvPr/>
        </p:nvSpPr>
        <p:spPr bwMode="auto">
          <a:xfrm flipV="1">
            <a:off x="4192588" y="5699125"/>
            <a:ext cx="76200" cy="76200"/>
          </a:xfrm>
          <a:prstGeom prst="line">
            <a:avLst/>
          </a:prstGeom>
          <a:noFill/>
          <a:ln w="12700">
            <a:solidFill>
              <a:srgbClr val="800080"/>
            </a:solidFill>
            <a:round/>
            <a:headEnd/>
            <a:tailEnd/>
          </a:ln>
        </p:spPr>
        <p:txBody>
          <a:bodyPr/>
          <a:lstStyle/>
          <a:p>
            <a:endParaRPr lang="en-US"/>
          </a:p>
        </p:txBody>
      </p:sp>
      <p:sp>
        <p:nvSpPr>
          <p:cNvPr id="165442" name="Line 1602"/>
          <p:cNvSpPr>
            <a:spLocks noChangeShapeType="1"/>
          </p:cNvSpPr>
          <p:nvPr/>
        </p:nvSpPr>
        <p:spPr bwMode="auto">
          <a:xfrm flipV="1">
            <a:off x="4192588" y="5699125"/>
            <a:ext cx="1587" cy="76200"/>
          </a:xfrm>
          <a:prstGeom prst="line">
            <a:avLst/>
          </a:prstGeom>
          <a:noFill/>
          <a:ln w="12700">
            <a:solidFill>
              <a:srgbClr val="800080"/>
            </a:solidFill>
            <a:round/>
            <a:headEnd/>
            <a:tailEnd/>
          </a:ln>
        </p:spPr>
        <p:txBody>
          <a:bodyPr/>
          <a:lstStyle/>
          <a:p>
            <a:endParaRPr lang="en-US"/>
          </a:p>
        </p:txBody>
      </p:sp>
      <p:sp>
        <p:nvSpPr>
          <p:cNvPr id="165443" name="Line 1603"/>
          <p:cNvSpPr>
            <a:spLocks noChangeShapeType="1"/>
          </p:cNvSpPr>
          <p:nvPr/>
        </p:nvSpPr>
        <p:spPr bwMode="auto">
          <a:xfrm>
            <a:off x="4192588" y="5775325"/>
            <a:ext cx="1587" cy="76200"/>
          </a:xfrm>
          <a:prstGeom prst="line">
            <a:avLst/>
          </a:prstGeom>
          <a:noFill/>
          <a:ln w="12700">
            <a:solidFill>
              <a:srgbClr val="800080"/>
            </a:solidFill>
            <a:round/>
            <a:headEnd/>
            <a:tailEnd/>
          </a:ln>
        </p:spPr>
        <p:txBody>
          <a:bodyPr/>
          <a:lstStyle/>
          <a:p>
            <a:endParaRPr lang="en-US"/>
          </a:p>
        </p:txBody>
      </p:sp>
      <p:sp>
        <p:nvSpPr>
          <p:cNvPr id="165444" name="Rectangle 1604"/>
          <p:cNvSpPr>
            <a:spLocks noChangeArrowheads="1"/>
          </p:cNvSpPr>
          <p:nvPr/>
        </p:nvSpPr>
        <p:spPr bwMode="auto">
          <a:xfrm>
            <a:off x="4878388" y="5764213"/>
            <a:ext cx="158750" cy="158750"/>
          </a:xfrm>
          <a:prstGeom prst="rect">
            <a:avLst/>
          </a:prstGeom>
          <a:noFill/>
          <a:ln w="9525">
            <a:noFill/>
            <a:miter lim="800000"/>
            <a:headEnd/>
            <a:tailEnd/>
          </a:ln>
        </p:spPr>
        <p:txBody>
          <a:bodyPr/>
          <a:lstStyle/>
          <a:p>
            <a:endParaRPr lang="en-US"/>
          </a:p>
        </p:txBody>
      </p:sp>
      <p:sp>
        <p:nvSpPr>
          <p:cNvPr id="165445" name="Line 1605"/>
          <p:cNvSpPr>
            <a:spLocks noChangeShapeType="1"/>
          </p:cNvSpPr>
          <p:nvPr/>
        </p:nvSpPr>
        <p:spPr bwMode="auto">
          <a:xfrm flipH="1" flipV="1">
            <a:off x="4879975" y="5765800"/>
            <a:ext cx="76200" cy="76200"/>
          </a:xfrm>
          <a:prstGeom prst="line">
            <a:avLst/>
          </a:prstGeom>
          <a:noFill/>
          <a:ln w="12700">
            <a:solidFill>
              <a:srgbClr val="800080"/>
            </a:solidFill>
            <a:round/>
            <a:headEnd/>
            <a:tailEnd/>
          </a:ln>
        </p:spPr>
        <p:txBody>
          <a:bodyPr/>
          <a:lstStyle/>
          <a:p>
            <a:endParaRPr lang="en-US"/>
          </a:p>
        </p:txBody>
      </p:sp>
      <p:sp>
        <p:nvSpPr>
          <p:cNvPr id="165446" name="Line 1606"/>
          <p:cNvSpPr>
            <a:spLocks noChangeShapeType="1"/>
          </p:cNvSpPr>
          <p:nvPr/>
        </p:nvSpPr>
        <p:spPr bwMode="auto">
          <a:xfrm>
            <a:off x="4956175" y="5842000"/>
            <a:ext cx="76200" cy="76200"/>
          </a:xfrm>
          <a:prstGeom prst="line">
            <a:avLst/>
          </a:prstGeom>
          <a:noFill/>
          <a:ln w="12700">
            <a:solidFill>
              <a:srgbClr val="800080"/>
            </a:solidFill>
            <a:round/>
            <a:headEnd/>
            <a:tailEnd/>
          </a:ln>
        </p:spPr>
        <p:txBody>
          <a:bodyPr/>
          <a:lstStyle/>
          <a:p>
            <a:endParaRPr lang="en-US"/>
          </a:p>
        </p:txBody>
      </p:sp>
      <p:sp>
        <p:nvSpPr>
          <p:cNvPr id="165447" name="Line 1607"/>
          <p:cNvSpPr>
            <a:spLocks noChangeShapeType="1"/>
          </p:cNvSpPr>
          <p:nvPr/>
        </p:nvSpPr>
        <p:spPr bwMode="auto">
          <a:xfrm flipH="1">
            <a:off x="4879975" y="5842000"/>
            <a:ext cx="76200" cy="76200"/>
          </a:xfrm>
          <a:prstGeom prst="line">
            <a:avLst/>
          </a:prstGeom>
          <a:noFill/>
          <a:ln w="12700">
            <a:solidFill>
              <a:srgbClr val="800080"/>
            </a:solidFill>
            <a:round/>
            <a:headEnd/>
            <a:tailEnd/>
          </a:ln>
        </p:spPr>
        <p:txBody>
          <a:bodyPr/>
          <a:lstStyle/>
          <a:p>
            <a:endParaRPr lang="en-US"/>
          </a:p>
        </p:txBody>
      </p:sp>
      <p:sp>
        <p:nvSpPr>
          <p:cNvPr id="165448" name="Line 1608"/>
          <p:cNvSpPr>
            <a:spLocks noChangeShapeType="1"/>
          </p:cNvSpPr>
          <p:nvPr/>
        </p:nvSpPr>
        <p:spPr bwMode="auto">
          <a:xfrm flipV="1">
            <a:off x="4956175" y="5765800"/>
            <a:ext cx="76200" cy="76200"/>
          </a:xfrm>
          <a:prstGeom prst="line">
            <a:avLst/>
          </a:prstGeom>
          <a:noFill/>
          <a:ln w="12700">
            <a:solidFill>
              <a:srgbClr val="800080"/>
            </a:solidFill>
            <a:round/>
            <a:headEnd/>
            <a:tailEnd/>
          </a:ln>
        </p:spPr>
        <p:txBody>
          <a:bodyPr/>
          <a:lstStyle/>
          <a:p>
            <a:endParaRPr lang="en-US"/>
          </a:p>
        </p:txBody>
      </p:sp>
      <p:sp>
        <p:nvSpPr>
          <p:cNvPr id="165449" name="Line 1609"/>
          <p:cNvSpPr>
            <a:spLocks noChangeShapeType="1"/>
          </p:cNvSpPr>
          <p:nvPr/>
        </p:nvSpPr>
        <p:spPr bwMode="auto">
          <a:xfrm flipV="1">
            <a:off x="4956175" y="5765800"/>
            <a:ext cx="1588" cy="76200"/>
          </a:xfrm>
          <a:prstGeom prst="line">
            <a:avLst/>
          </a:prstGeom>
          <a:noFill/>
          <a:ln w="12700">
            <a:solidFill>
              <a:srgbClr val="800080"/>
            </a:solidFill>
            <a:round/>
            <a:headEnd/>
            <a:tailEnd/>
          </a:ln>
        </p:spPr>
        <p:txBody>
          <a:bodyPr/>
          <a:lstStyle/>
          <a:p>
            <a:endParaRPr lang="en-US"/>
          </a:p>
        </p:txBody>
      </p:sp>
      <p:sp>
        <p:nvSpPr>
          <p:cNvPr id="165450" name="Line 1610"/>
          <p:cNvSpPr>
            <a:spLocks noChangeShapeType="1"/>
          </p:cNvSpPr>
          <p:nvPr/>
        </p:nvSpPr>
        <p:spPr bwMode="auto">
          <a:xfrm>
            <a:off x="4956175" y="5842000"/>
            <a:ext cx="1588" cy="76200"/>
          </a:xfrm>
          <a:prstGeom prst="line">
            <a:avLst/>
          </a:prstGeom>
          <a:noFill/>
          <a:ln w="12700">
            <a:solidFill>
              <a:srgbClr val="800080"/>
            </a:solidFill>
            <a:round/>
            <a:headEnd/>
            <a:tailEnd/>
          </a:ln>
        </p:spPr>
        <p:txBody>
          <a:bodyPr/>
          <a:lstStyle/>
          <a:p>
            <a:endParaRPr lang="en-US"/>
          </a:p>
        </p:txBody>
      </p:sp>
      <p:sp>
        <p:nvSpPr>
          <p:cNvPr id="165451" name="Rectangle 1611"/>
          <p:cNvSpPr>
            <a:spLocks noChangeArrowheads="1"/>
          </p:cNvSpPr>
          <p:nvPr/>
        </p:nvSpPr>
        <p:spPr bwMode="auto">
          <a:xfrm>
            <a:off x="5641975" y="5819775"/>
            <a:ext cx="158750" cy="157163"/>
          </a:xfrm>
          <a:prstGeom prst="rect">
            <a:avLst/>
          </a:prstGeom>
          <a:noFill/>
          <a:ln w="9525">
            <a:noFill/>
            <a:miter lim="800000"/>
            <a:headEnd/>
            <a:tailEnd/>
          </a:ln>
        </p:spPr>
        <p:txBody>
          <a:bodyPr/>
          <a:lstStyle/>
          <a:p>
            <a:endParaRPr lang="en-US"/>
          </a:p>
        </p:txBody>
      </p:sp>
      <p:sp>
        <p:nvSpPr>
          <p:cNvPr id="165452" name="Line 1612"/>
          <p:cNvSpPr>
            <a:spLocks noChangeShapeType="1"/>
          </p:cNvSpPr>
          <p:nvPr/>
        </p:nvSpPr>
        <p:spPr bwMode="auto">
          <a:xfrm flipH="1" flipV="1">
            <a:off x="5643563" y="5821363"/>
            <a:ext cx="76200" cy="76200"/>
          </a:xfrm>
          <a:prstGeom prst="line">
            <a:avLst/>
          </a:prstGeom>
          <a:noFill/>
          <a:ln w="12700">
            <a:solidFill>
              <a:srgbClr val="800080"/>
            </a:solidFill>
            <a:round/>
            <a:headEnd/>
            <a:tailEnd/>
          </a:ln>
        </p:spPr>
        <p:txBody>
          <a:bodyPr/>
          <a:lstStyle/>
          <a:p>
            <a:endParaRPr lang="en-US"/>
          </a:p>
        </p:txBody>
      </p:sp>
      <p:sp>
        <p:nvSpPr>
          <p:cNvPr id="165453" name="Line 1613"/>
          <p:cNvSpPr>
            <a:spLocks noChangeShapeType="1"/>
          </p:cNvSpPr>
          <p:nvPr/>
        </p:nvSpPr>
        <p:spPr bwMode="auto">
          <a:xfrm>
            <a:off x="5719763" y="5897563"/>
            <a:ext cx="76200" cy="76200"/>
          </a:xfrm>
          <a:prstGeom prst="line">
            <a:avLst/>
          </a:prstGeom>
          <a:noFill/>
          <a:ln w="12700">
            <a:solidFill>
              <a:srgbClr val="800080"/>
            </a:solidFill>
            <a:round/>
            <a:headEnd/>
            <a:tailEnd/>
          </a:ln>
        </p:spPr>
        <p:txBody>
          <a:bodyPr/>
          <a:lstStyle/>
          <a:p>
            <a:endParaRPr lang="en-US"/>
          </a:p>
        </p:txBody>
      </p:sp>
      <p:sp>
        <p:nvSpPr>
          <p:cNvPr id="165454" name="Line 1614"/>
          <p:cNvSpPr>
            <a:spLocks noChangeShapeType="1"/>
          </p:cNvSpPr>
          <p:nvPr/>
        </p:nvSpPr>
        <p:spPr bwMode="auto">
          <a:xfrm flipH="1">
            <a:off x="5643563" y="5897563"/>
            <a:ext cx="76200" cy="76200"/>
          </a:xfrm>
          <a:prstGeom prst="line">
            <a:avLst/>
          </a:prstGeom>
          <a:noFill/>
          <a:ln w="12700">
            <a:solidFill>
              <a:srgbClr val="800080"/>
            </a:solidFill>
            <a:round/>
            <a:headEnd/>
            <a:tailEnd/>
          </a:ln>
        </p:spPr>
        <p:txBody>
          <a:bodyPr/>
          <a:lstStyle/>
          <a:p>
            <a:endParaRPr lang="en-US"/>
          </a:p>
        </p:txBody>
      </p:sp>
      <p:sp>
        <p:nvSpPr>
          <p:cNvPr id="165455" name="Line 1615"/>
          <p:cNvSpPr>
            <a:spLocks noChangeShapeType="1"/>
          </p:cNvSpPr>
          <p:nvPr/>
        </p:nvSpPr>
        <p:spPr bwMode="auto">
          <a:xfrm flipV="1">
            <a:off x="5719763" y="5821363"/>
            <a:ext cx="76200" cy="76200"/>
          </a:xfrm>
          <a:prstGeom prst="line">
            <a:avLst/>
          </a:prstGeom>
          <a:noFill/>
          <a:ln w="12700">
            <a:solidFill>
              <a:srgbClr val="800080"/>
            </a:solidFill>
            <a:round/>
            <a:headEnd/>
            <a:tailEnd/>
          </a:ln>
        </p:spPr>
        <p:txBody>
          <a:bodyPr/>
          <a:lstStyle/>
          <a:p>
            <a:endParaRPr lang="en-US"/>
          </a:p>
        </p:txBody>
      </p:sp>
      <p:sp>
        <p:nvSpPr>
          <p:cNvPr id="165456" name="Line 1616"/>
          <p:cNvSpPr>
            <a:spLocks noChangeShapeType="1"/>
          </p:cNvSpPr>
          <p:nvPr/>
        </p:nvSpPr>
        <p:spPr bwMode="auto">
          <a:xfrm flipV="1">
            <a:off x="5719763" y="5821363"/>
            <a:ext cx="1587" cy="76200"/>
          </a:xfrm>
          <a:prstGeom prst="line">
            <a:avLst/>
          </a:prstGeom>
          <a:noFill/>
          <a:ln w="12700">
            <a:solidFill>
              <a:srgbClr val="800080"/>
            </a:solidFill>
            <a:round/>
            <a:headEnd/>
            <a:tailEnd/>
          </a:ln>
        </p:spPr>
        <p:txBody>
          <a:bodyPr/>
          <a:lstStyle/>
          <a:p>
            <a:endParaRPr lang="en-US"/>
          </a:p>
        </p:txBody>
      </p:sp>
      <p:sp>
        <p:nvSpPr>
          <p:cNvPr id="165457" name="Line 1617"/>
          <p:cNvSpPr>
            <a:spLocks noChangeShapeType="1"/>
          </p:cNvSpPr>
          <p:nvPr/>
        </p:nvSpPr>
        <p:spPr bwMode="auto">
          <a:xfrm>
            <a:off x="5719763" y="5897563"/>
            <a:ext cx="1587" cy="76200"/>
          </a:xfrm>
          <a:prstGeom prst="line">
            <a:avLst/>
          </a:prstGeom>
          <a:noFill/>
          <a:ln w="12700">
            <a:solidFill>
              <a:srgbClr val="800080"/>
            </a:solidFill>
            <a:round/>
            <a:headEnd/>
            <a:tailEnd/>
          </a:ln>
        </p:spPr>
        <p:txBody>
          <a:bodyPr/>
          <a:lstStyle/>
          <a:p>
            <a:endParaRPr lang="en-US"/>
          </a:p>
        </p:txBody>
      </p:sp>
      <p:sp>
        <p:nvSpPr>
          <p:cNvPr id="165458" name="Rectangle 1618"/>
          <p:cNvSpPr>
            <a:spLocks noChangeArrowheads="1"/>
          </p:cNvSpPr>
          <p:nvPr/>
        </p:nvSpPr>
        <p:spPr bwMode="auto">
          <a:xfrm>
            <a:off x="6405563" y="5837238"/>
            <a:ext cx="158750" cy="158750"/>
          </a:xfrm>
          <a:prstGeom prst="rect">
            <a:avLst/>
          </a:prstGeom>
          <a:noFill/>
          <a:ln w="9525">
            <a:noFill/>
            <a:miter lim="800000"/>
            <a:headEnd/>
            <a:tailEnd/>
          </a:ln>
        </p:spPr>
        <p:txBody>
          <a:bodyPr/>
          <a:lstStyle/>
          <a:p>
            <a:endParaRPr lang="en-US"/>
          </a:p>
        </p:txBody>
      </p:sp>
      <p:sp>
        <p:nvSpPr>
          <p:cNvPr id="165459" name="Line 1619"/>
          <p:cNvSpPr>
            <a:spLocks noChangeShapeType="1"/>
          </p:cNvSpPr>
          <p:nvPr/>
        </p:nvSpPr>
        <p:spPr bwMode="auto">
          <a:xfrm flipH="1" flipV="1">
            <a:off x="6407150" y="5838825"/>
            <a:ext cx="76200" cy="76200"/>
          </a:xfrm>
          <a:prstGeom prst="line">
            <a:avLst/>
          </a:prstGeom>
          <a:noFill/>
          <a:ln w="12700">
            <a:solidFill>
              <a:srgbClr val="800080"/>
            </a:solidFill>
            <a:round/>
            <a:headEnd/>
            <a:tailEnd/>
          </a:ln>
        </p:spPr>
        <p:txBody>
          <a:bodyPr/>
          <a:lstStyle/>
          <a:p>
            <a:endParaRPr lang="en-US"/>
          </a:p>
        </p:txBody>
      </p:sp>
      <p:sp>
        <p:nvSpPr>
          <p:cNvPr id="165460" name="Line 1620"/>
          <p:cNvSpPr>
            <a:spLocks noChangeShapeType="1"/>
          </p:cNvSpPr>
          <p:nvPr/>
        </p:nvSpPr>
        <p:spPr bwMode="auto">
          <a:xfrm>
            <a:off x="6483350" y="5915025"/>
            <a:ext cx="76200" cy="76200"/>
          </a:xfrm>
          <a:prstGeom prst="line">
            <a:avLst/>
          </a:prstGeom>
          <a:noFill/>
          <a:ln w="12700">
            <a:solidFill>
              <a:srgbClr val="800080"/>
            </a:solidFill>
            <a:round/>
            <a:headEnd/>
            <a:tailEnd/>
          </a:ln>
        </p:spPr>
        <p:txBody>
          <a:bodyPr/>
          <a:lstStyle/>
          <a:p>
            <a:endParaRPr lang="en-US"/>
          </a:p>
        </p:txBody>
      </p:sp>
      <p:sp>
        <p:nvSpPr>
          <p:cNvPr id="165461" name="Line 1621"/>
          <p:cNvSpPr>
            <a:spLocks noChangeShapeType="1"/>
          </p:cNvSpPr>
          <p:nvPr/>
        </p:nvSpPr>
        <p:spPr bwMode="auto">
          <a:xfrm flipH="1">
            <a:off x="6407150" y="5915025"/>
            <a:ext cx="76200" cy="76200"/>
          </a:xfrm>
          <a:prstGeom prst="line">
            <a:avLst/>
          </a:prstGeom>
          <a:noFill/>
          <a:ln w="12700">
            <a:solidFill>
              <a:srgbClr val="800080"/>
            </a:solidFill>
            <a:round/>
            <a:headEnd/>
            <a:tailEnd/>
          </a:ln>
        </p:spPr>
        <p:txBody>
          <a:bodyPr/>
          <a:lstStyle/>
          <a:p>
            <a:endParaRPr lang="en-US"/>
          </a:p>
        </p:txBody>
      </p:sp>
      <p:sp>
        <p:nvSpPr>
          <p:cNvPr id="165462" name="Line 1622"/>
          <p:cNvSpPr>
            <a:spLocks noChangeShapeType="1"/>
          </p:cNvSpPr>
          <p:nvPr/>
        </p:nvSpPr>
        <p:spPr bwMode="auto">
          <a:xfrm flipV="1">
            <a:off x="6483350" y="5838825"/>
            <a:ext cx="76200" cy="76200"/>
          </a:xfrm>
          <a:prstGeom prst="line">
            <a:avLst/>
          </a:prstGeom>
          <a:noFill/>
          <a:ln w="12700">
            <a:solidFill>
              <a:srgbClr val="800080"/>
            </a:solidFill>
            <a:round/>
            <a:headEnd/>
            <a:tailEnd/>
          </a:ln>
        </p:spPr>
        <p:txBody>
          <a:bodyPr/>
          <a:lstStyle/>
          <a:p>
            <a:endParaRPr lang="en-US"/>
          </a:p>
        </p:txBody>
      </p:sp>
      <p:sp>
        <p:nvSpPr>
          <p:cNvPr id="165463" name="Line 1623"/>
          <p:cNvSpPr>
            <a:spLocks noChangeShapeType="1"/>
          </p:cNvSpPr>
          <p:nvPr/>
        </p:nvSpPr>
        <p:spPr bwMode="auto">
          <a:xfrm flipV="1">
            <a:off x="6483350" y="5838825"/>
            <a:ext cx="1588" cy="76200"/>
          </a:xfrm>
          <a:prstGeom prst="line">
            <a:avLst/>
          </a:prstGeom>
          <a:noFill/>
          <a:ln w="12700">
            <a:solidFill>
              <a:srgbClr val="800080"/>
            </a:solidFill>
            <a:round/>
            <a:headEnd/>
            <a:tailEnd/>
          </a:ln>
        </p:spPr>
        <p:txBody>
          <a:bodyPr/>
          <a:lstStyle/>
          <a:p>
            <a:endParaRPr lang="en-US"/>
          </a:p>
        </p:txBody>
      </p:sp>
      <p:sp>
        <p:nvSpPr>
          <p:cNvPr id="165464" name="Line 1624"/>
          <p:cNvSpPr>
            <a:spLocks noChangeShapeType="1"/>
          </p:cNvSpPr>
          <p:nvPr/>
        </p:nvSpPr>
        <p:spPr bwMode="auto">
          <a:xfrm>
            <a:off x="6483350" y="5915025"/>
            <a:ext cx="1588" cy="76200"/>
          </a:xfrm>
          <a:prstGeom prst="line">
            <a:avLst/>
          </a:prstGeom>
          <a:noFill/>
          <a:ln w="12700">
            <a:solidFill>
              <a:srgbClr val="800080"/>
            </a:solidFill>
            <a:round/>
            <a:headEnd/>
            <a:tailEnd/>
          </a:ln>
        </p:spPr>
        <p:txBody>
          <a:bodyPr/>
          <a:lstStyle/>
          <a:p>
            <a:endParaRPr lang="en-US"/>
          </a:p>
        </p:txBody>
      </p:sp>
      <p:sp>
        <p:nvSpPr>
          <p:cNvPr id="165465" name="Rectangle 1625"/>
          <p:cNvSpPr>
            <a:spLocks noChangeArrowheads="1"/>
          </p:cNvSpPr>
          <p:nvPr/>
        </p:nvSpPr>
        <p:spPr bwMode="auto">
          <a:xfrm>
            <a:off x="7169150" y="5849938"/>
            <a:ext cx="157163" cy="158750"/>
          </a:xfrm>
          <a:prstGeom prst="rect">
            <a:avLst/>
          </a:prstGeom>
          <a:noFill/>
          <a:ln w="9525">
            <a:noFill/>
            <a:miter lim="800000"/>
            <a:headEnd/>
            <a:tailEnd/>
          </a:ln>
        </p:spPr>
        <p:txBody>
          <a:bodyPr/>
          <a:lstStyle/>
          <a:p>
            <a:endParaRPr lang="en-US"/>
          </a:p>
        </p:txBody>
      </p:sp>
      <p:sp>
        <p:nvSpPr>
          <p:cNvPr id="165466" name="Line 1626"/>
          <p:cNvSpPr>
            <a:spLocks noChangeShapeType="1"/>
          </p:cNvSpPr>
          <p:nvPr/>
        </p:nvSpPr>
        <p:spPr bwMode="auto">
          <a:xfrm flipH="1" flipV="1">
            <a:off x="7170738" y="5851525"/>
            <a:ext cx="76200" cy="76200"/>
          </a:xfrm>
          <a:prstGeom prst="line">
            <a:avLst/>
          </a:prstGeom>
          <a:noFill/>
          <a:ln w="12700">
            <a:solidFill>
              <a:srgbClr val="800080"/>
            </a:solidFill>
            <a:round/>
            <a:headEnd/>
            <a:tailEnd/>
          </a:ln>
        </p:spPr>
        <p:txBody>
          <a:bodyPr/>
          <a:lstStyle/>
          <a:p>
            <a:endParaRPr lang="en-US"/>
          </a:p>
        </p:txBody>
      </p:sp>
      <p:sp>
        <p:nvSpPr>
          <p:cNvPr id="165467" name="Line 1627"/>
          <p:cNvSpPr>
            <a:spLocks noChangeShapeType="1"/>
          </p:cNvSpPr>
          <p:nvPr/>
        </p:nvSpPr>
        <p:spPr bwMode="auto">
          <a:xfrm>
            <a:off x="7246938" y="5927725"/>
            <a:ext cx="76200" cy="76200"/>
          </a:xfrm>
          <a:prstGeom prst="line">
            <a:avLst/>
          </a:prstGeom>
          <a:noFill/>
          <a:ln w="12700">
            <a:solidFill>
              <a:srgbClr val="800080"/>
            </a:solidFill>
            <a:round/>
            <a:headEnd/>
            <a:tailEnd/>
          </a:ln>
        </p:spPr>
        <p:txBody>
          <a:bodyPr/>
          <a:lstStyle/>
          <a:p>
            <a:endParaRPr lang="en-US"/>
          </a:p>
        </p:txBody>
      </p:sp>
      <p:sp>
        <p:nvSpPr>
          <p:cNvPr id="165468" name="Line 1628"/>
          <p:cNvSpPr>
            <a:spLocks noChangeShapeType="1"/>
          </p:cNvSpPr>
          <p:nvPr/>
        </p:nvSpPr>
        <p:spPr bwMode="auto">
          <a:xfrm flipH="1">
            <a:off x="7170738" y="5927725"/>
            <a:ext cx="76200" cy="76200"/>
          </a:xfrm>
          <a:prstGeom prst="line">
            <a:avLst/>
          </a:prstGeom>
          <a:noFill/>
          <a:ln w="12700">
            <a:solidFill>
              <a:srgbClr val="800080"/>
            </a:solidFill>
            <a:round/>
            <a:headEnd/>
            <a:tailEnd/>
          </a:ln>
        </p:spPr>
        <p:txBody>
          <a:bodyPr/>
          <a:lstStyle/>
          <a:p>
            <a:endParaRPr lang="en-US"/>
          </a:p>
        </p:txBody>
      </p:sp>
      <p:sp>
        <p:nvSpPr>
          <p:cNvPr id="165469" name="Line 1629"/>
          <p:cNvSpPr>
            <a:spLocks noChangeShapeType="1"/>
          </p:cNvSpPr>
          <p:nvPr/>
        </p:nvSpPr>
        <p:spPr bwMode="auto">
          <a:xfrm flipV="1">
            <a:off x="7246938" y="5851525"/>
            <a:ext cx="76200" cy="76200"/>
          </a:xfrm>
          <a:prstGeom prst="line">
            <a:avLst/>
          </a:prstGeom>
          <a:noFill/>
          <a:ln w="12700">
            <a:solidFill>
              <a:srgbClr val="800080"/>
            </a:solidFill>
            <a:round/>
            <a:headEnd/>
            <a:tailEnd/>
          </a:ln>
        </p:spPr>
        <p:txBody>
          <a:bodyPr/>
          <a:lstStyle/>
          <a:p>
            <a:endParaRPr lang="en-US"/>
          </a:p>
        </p:txBody>
      </p:sp>
      <p:sp>
        <p:nvSpPr>
          <p:cNvPr id="165470" name="Line 1630"/>
          <p:cNvSpPr>
            <a:spLocks noChangeShapeType="1"/>
          </p:cNvSpPr>
          <p:nvPr/>
        </p:nvSpPr>
        <p:spPr bwMode="auto">
          <a:xfrm flipV="1">
            <a:off x="7246938" y="5851525"/>
            <a:ext cx="1587" cy="76200"/>
          </a:xfrm>
          <a:prstGeom prst="line">
            <a:avLst/>
          </a:prstGeom>
          <a:noFill/>
          <a:ln w="12700">
            <a:solidFill>
              <a:srgbClr val="800080"/>
            </a:solidFill>
            <a:round/>
            <a:headEnd/>
            <a:tailEnd/>
          </a:ln>
        </p:spPr>
        <p:txBody>
          <a:bodyPr/>
          <a:lstStyle/>
          <a:p>
            <a:endParaRPr lang="en-US"/>
          </a:p>
        </p:txBody>
      </p:sp>
      <p:sp>
        <p:nvSpPr>
          <p:cNvPr id="165471" name="Line 1631"/>
          <p:cNvSpPr>
            <a:spLocks noChangeShapeType="1"/>
          </p:cNvSpPr>
          <p:nvPr/>
        </p:nvSpPr>
        <p:spPr bwMode="auto">
          <a:xfrm>
            <a:off x="7246938" y="5927725"/>
            <a:ext cx="1587" cy="76200"/>
          </a:xfrm>
          <a:prstGeom prst="line">
            <a:avLst/>
          </a:prstGeom>
          <a:noFill/>
          <a:ln w="12700">
            <a:solidFill>
              <a:srgbClr val="800080"/>
            </a:solidFill>
            <a:round/>
            <a:headEnd/>
            <a:tailEnd/>
          </a:ln>
        </p:spPr>
        <p:txBody>
          <a:bodyPr/>
          <a:lstStyle/>
          <a:p>
            <a:endParaRPr lang="en-US"/>
          </a:p>
        </p:txBody>
      </p:sp>
      <p:sp>
        <p:nvSpPr>
          <p:cNvPr id="165472" name="Oval 1632"/>
          <p:cNvSpPr>
            <a:spLocks noChangeArrowheads="1"/>
          </p:cNvSpPr>
          <p:nvPr/>
        </p:nvSpPr>
        <p:spPr bwMode="auto">
          <a:xfrm>
            <a:off x="1062038"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3" name="Oval 1633"/>
          <p:cNvSpPr>
            <a:spLocks noChangeArrowheads="1"/>
          </p:cNvSpPr>
          <p:nvPr/>
        </p:nvSpPr>
        <p:spPr bwMode="auto">
          <a:xfrm>
            <a:off x="1825625"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4" name="Oval 1634"/>
          <p:cNvSpPr>
            <a:spLocks noChangeArrowheads="1"/>
          </p:cNvSpPr>
          <p:nvPr/>
        </p:nvSpPr>
        <p:spPr bwMode="auto">
          <a:xfrm>
            <a:off x="2589213"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5" name="Oval 1635"/>
          <p:cNvSpPr>
            <a:spLocks noChangeArrowheads="1"/>
          </p:cNvSpPr>
          <p:nvPr/>
        </p:nvSpPr>
        <p:spPr bwMode="auto">
          <a:xfrm>
            <a:off x="3352800"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6" name="Oval 1636"/>
          <p:cNvSpPr>
            <a:spLocks noChangeArrowheads="1"/>
          </p:cNvSpPr>
          <p:nvPr/>
        </p:nvSpPr>
        <p:spPr bwMode="auto">
          <a:xfrm>
            <a:off x="4116388"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7" name="Oval 1637"/>
          <p:cNvSpPr>
            <a:spLocks noChangeArrowheads="1"/>
          </p:cNvSpPr>
          <p:nvPr/>
        </p:nvSpPr>
        <p:spPr bwMode="auto">
          <a:xfrm>
            <a:off x="4879975"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8" name="Oval 1638"/>
          <p:cNvSpPr>
            <a:spLocks noChangeArrowheads="1"/>
          </p:cNvSpPr>
          <p:nvPr/>
        </p:nvSpPr>
        <p:spPr bwMode="auto">
          <a:xfrm>
            <a:off x="5643563" y="5900738"/>
            <a:ext cx="152400" cy="150812"/>
          </a:xfrm>
          <a:prstGeom prst="ellipse">
            <a:avLst/>
          </a:prstGeom>
          <a:solidFill>
            <a:srgbClr val="800000"/>
          </a:solidFill>
          <a:ln w="12700">
            <a:solidFill>
              <a:srgbClr val="800000"/>
            </a:solidFill>
            <a:round/>
            <a:headEnd/>
            <a:tailEnd/>
          </a:ln>
        </p:spPr>
        <p:txBody>
          <a:bodyPr/>
          <a:lstStyle/>
          <a:p>
            <a:endParaRPr lang="en-US"/>
          </a:p>
        </p:txBody>
      </p:sp>
      <p:sp>
        <p:nvSpPr>
          <p:cNvPr id="165479" name="Oval 1639"/>
          <p:cNvSpPr>
            <a:spLocks noChangeArrowheads="1"/>
          </p:cNvSpPr>
          <p:nvPr/>
        </p:nvSpPr>
        <p:spPr bwMode="auto">
          <a:xfrm>
            <a:off x="6407150" y="5894388"/>
            <a:ext cx="152400" cy="152400"/>
          </a:xfrm>
          <a:prstGeom prst="ellipse">
            <a:avLst/>
          </a:prstGeom>
          <a:solidFill>
            <a:srgbClr val="800000"/>
          </a:solidFill>
          <a:ln w="12700">
            <a:solidFill>
              <a:srgbClr val="800000"/>
            </a:solidFill>
            <a:round/>
            <a:headEnd/>
            <a:tailEnd/>
          </a:ln>
        </p:spPr>
        <p:txBody>
          <a:bodyPr/>
          <a:lstStyle/>
          <a:p>
            <a:endParaRPr lang="en-US"/>
          </a:p>
        </p:txBody>
      </p:sp>
      <p:sp>
        <p:nvSpPr>
          <p:cNvPr id="165480" name="Oval 1640"/>
          <p:cNvSpPr>
            <a:spLocks noChangeArrowheads="1"/>
          </p:cNvSpPr>
          <p:nvPr/>
        </p:nvSpPr>
        <p:spPr bwMode="auto">
          <a:xfrm>
            <a:off x="7173913" y="5846763"/>
            <a:ext cx="152400" cy="152400"/>
          </a:xfrm>
          <a:prstGeom prst="ellipse">
            <a:avLst/>
          </a:prstGeom>
          <a:solidFill>
            <a:srgbClr val="800000"/>
          </a:solidFill>
          <a:ln w="12700">
            <a:solidFill>
              <a:srgbClr val="800000"/>
            </a:solidFill>
            <a:round/>
            <a:headEnd/>
            <a:tailEnd/>
          </a:ln>
        </p:spPr>
        <p:txBody>
          <a:bodyPr/>
          <a:lstStyle/>
          <a:p>
            <a:endParaRPr lang="en-US"/>
          </a:p>
        </p:txBody>
      </p:sp>
      <p:sp>
        <p:nvSpPr>
          <p:cNvPr id="165481" name="Rectangle 1641"/>
          <p:cNvSpPr>
            <a:spLocks noChangeArrowheads="1"/>
          </p:cNvSpPr>
          <p:nvPr/>
        </p:nvSpPr>
        <p:spPr bwMode="auto">
          <a:xfrm>
            <a:off x="1060450" y="5480050"/>
            <a:ext cx="158750" cy="157163"/>
          </a:xfrm>
          <a:prstGeom prst="rect">
            <a:avLst/>
          </a:prstGeom>
          <a:noFill/>
          <a:ln w="9525">
            <a:noFill/>
            <a:miter lim="800000"/>
            <a:headEnd/>
            <a:tailEnd/>
          </a:ln>
        </p:spPr>
        <p:txBody>
          <a:bodyPr/>
          <a:lstStyle/>
          <a:p>
            <a:endParaRPr lang="en-US"/>
          </a:p>
        </p:txBody>
      </p:sp>
      <p:sp>
        <p:nvSpPr>
          <p:cNvPr id="165482" name="Line 1642"/>
          <p:cNvSpPr>
            <a:spLocks noChangeShapeType="1"/>
          </p:cNvSpPr>
          <p:nvPr/>
        </p:nvSpPr>
        <p:spPr bwMode="auto">
          <a:xfrm flipV="1">
            <a:off x="1138238" y="5481638"/>
            <a:ext cx="1587" cy="76200"/>
          </a:xfrm>
          <a:prstGeom prst="line">
            <a:avLst/>
          </a:prstGeom>
          <a:noFill/>
          <a:ln w="12700">
            <a:solidFill>
              <a:srgbClr val="008080"/>
            </a:solidFill>
            <a:round/>
            <a:headEnd/>
            <a:tailEnd/>
          </a:ln>
        </p:spPr>
        <p:txBody>
          <a:bodyPr/>
          <a:lstStyle/>
          <a:p>
            <a:endParaRPr lang="en-US"/>
          </a:p>
        </p:txBody>
      </p:sp>
      <p:sp>
        <p:nvSpPr>
          <p:cNvPr id="165483" name="Line 1643"/>
          <p:cNvSpPr>
            <a:spLocks noChangeShapeType="1"/>
          </p:cNvSpPr>
          <p:nvPr/>
        </p:nvSpPr>
        <p:spPr bwMode="auto">
          <a:xfrm>
            <a:off x="1138238" y="5557838"/>
            <a:ext cx="1587" cy="76200"/>
          </a:xfrm>
          <a:prstGeom prst="line">
            <a:avLst/>
          </a:prstGeom>
          <a:noFill/>
          <a:ln w="12700">
            <a:solidFill>
              <a:srgbClr val="008080"/>
            </a:solidFill>
            <a:round/>
            <a:headEnd/>
            <a:tailEnd/>
          </a:ln>
        </p:spPr>
        <p:txBody>
          <a:bodyPr/>
          <a:lstStyle/>
          <a:p>
            <a:endParaRPr lang="en-US"/>
          </a:p>
        </p:txBody>
      </p:sp>
      <p:sp>
        <p:nvSpPr>
          <p:cNvPr id="165484" name="Line 1644"/>
          <p:cNvSpPr>
            <a:spLocks noChangeShapeType="1"/>
          </p:cNvSpPr>
          <p:nvPr/>
        </p:nvSpPr>
        <p:spPr bwMode="auto">
          <a:xfrm flipH="1">
            <a:off x="1062038" y="5557838"/>
            <a:ext cx="76200" cy="1587"/>
          </a:xfrm>
          <a:prstGeom prst="line">
            <a:avLst/>
          </a:prstGeom>
          <a:noFill/>
          <a:ln w="12700">
            <a:solidFill>
              <a:srgbClr val="008080"/>
            </a:solidFill>
            <a:round/>
            <a:headEnd/>
            <a:tailEnd/>
          </a:ln>
        </p:spPr>
        <p:txBody>
          <a:bodyPr/>
          <a:lstStyle/>
          <a:p>
            <a:endParaRPr lang="en-US"/>
          </a:p>
        </p:txBody>
      </p:sp>
      <p:sp>
        <p:nvSpPr>
          <p:cNvPr id="165485" name="Line 1645"/>
          <p:cNvSpPr>
            <a:spLocks noChangeShapeType="1"/>
          </p:cNvSpPr>
          <p:nvPr/>
        </p:nvSpPr>
        <p:spPr bwMode="auto">
          <a:xfrm>
            <a:off x="1138238" y="5557838"/>
            <a:ext cx="76200" cy="1587"/>
          </a:xfrm>
          <a:prstGeom prst="line">
            <a:avLst/>
          </a:prstGeom>
          <a:noFill/>
          <a:ln w="12700">
            <a:solidFill>
              <a:srgbClr val="008080"/>
            </a:solidFill>
            <a:round/>
            <a:headEnd/>
            <a:tailEnd/>
          </a:ln>
        </p:spPr>
        <p:txBody>
          <a:bodyPr/>
          <a:lstStyle/>
          <a:p>
            <a:endParaRPr lang="en-US"/>
          </a:p>
        </p:txBody>
      </p:sp>
      <p:sp>
        <p:nvSpPr>
          <p:cNvPr id="165486" name="Rectangle 1646"/>
          <p:cNvSpPr>
            <a:spLocks noChangeArrowheads="1"/>
          </p:cNvSpPr>
          <p:nvPr/>
        </p:nvSpPr>
        <p:spPr bwMode="auto">
          <a:xfrm>
            <a:off x="1824038" y="5286375"/>
            <a:ext cx="158750" cy="158750"/>
          </a:xfrm>
          <a:prstGeom prst="rect">
            <a:avLst/>
          </a:prstGeom>
          <a:noFill/>
          <a:ln w="9525">
            <a:noFill/>
            <a:miter lim="800000"/>
            <a:headEnd/>
            <a:tailEnd/>
          </a:ln>
        </p:spPr>
        <p:txBody>
          <a:bodyPr/>
          <a:lstStyle/>
          <a:p>
            <a:endParaRPr lang="en-US"/>
          </a:p>
        </p:txBody>
      </p:sp>
      <p:sp>
        <p:nvSpPr>
          <p:cNvPr id="165487" name="Line 1647"/>
          <p:cNvSpPr>
            <a:spLocks noChangeShapeType="1"/>
          </p:cNvSpPr>
          <p:nvPr/>
        </p:nvSpPr>
        <p:spPr bwMode="auto">
          <a:xfrm flipV="1">
            <a:off x="1901825" y="5287963"/>
            <a:ext cx="1588" cy="76200"/>
          </a:xfrm>
          <a:prstGeom prst="line">
            <a:avLst/>
          </a:prstGeom>
          <a:noFill/>
          <a:ln w="12700">
            <a:solidFill>
              <a:srgbClr val="008080"/>
            </a:solidFill>
            <a:round/>
            <a:headEnd/>
            <a:tailEnd/>
          </a:ln>
        </p:spPr>
        <p:txBody>
          <a:bodyPr/>
          <a:lstStyle/>
          <a:p>
            <a:endParaRPr lang="en-US"/>
          </a:p>
        </p:txBody>
      </p:sp>
      <p:sp>
        <p:nvSpPr>
          <p:cNvPr id="165488" name="Line 1648"/>
          <p:cNvSpPr>
            <a:spLocks noChangeShapeType="1"/>
          </p:cNvSpPr>
          <p:nvPr/>
        </p:nvSpPr>
        <p:spPr bwMode="auto">
          <a:xfrm>
            <a:off x="1901825" y="5364163"/>
            <a:ext cx="1588" cy="76200"/>
          </a:xfrm>
          <a:prstGeom prst="line">
            <a:avLst/>
          </a:prstGeom>
          <a:noFill/>
          <a:ln w="12700">
            <a:solidFill>
              <a:srgbClr val="008080"/>
            </a:solidFill>
            <a:round/>
            <a:headEnd/>
            <a:tailEnd/>
          </a:ln>
        </p:spPr>
        <p:txBody>
          <a:bodyPr/>
          <a:lstStyle/>
          <a:p>
            <a:endParaRPr lang="en-US"/>
          </a:p>
        </p:txBody>
      </p:sp>
      <p:sp>
        <p:nvSpPr>
          <p:cNvPr id="165489" name="Line 1649"/>
          <p:cNvSpPr>
            <a:spLocks noChangeShapeType="1"/>
          </p:cNvSpPr>
          <p:nvPr/>
        </p:nvSpPr>
        <p:spPr bwMode="auto">
          <a:xfrm flipH="1">
            <a:off x="1825625" y="5364163"/>
            <a:ext cx="76200" cy="1587"/>
          </a:xfrm>
          <a:prstGeom prst="line">
            <a:avLst/>
          </a:prstGeom>
          <a:noFill/>
          <a:ln w="12700">
            <a:solidFill>
              <a:srgbClr val="008080"/>
            </a:solidFill>
            <a:round/>
            <a:headEnd/>
            <a:tailEnd/>
          </a:ln>
        </p:spPr>
        <p:txBody>
          <a:bodyPr/>
          <a:lstStyle/>
          <a:p>
            <a:endParaRPr lang="en-US"/>
          </a:p>
        </p:txBody>
      </p:sp>
      <p:sp>
        <p:nvSpPr>
          <p:cNvPr id="165490" name="Line 1650"/>
          <p:cNvSpPr>
            <a:spLocks noChangeShapeType="1"/>
          </p:cNvSpPr>
          <p:nvPr/>
        </p:nvSpPr>
        <p:spPr bwMode="auto">
          <a:xfrm>
            <a:off x="1901825" y="5364163"/>
            <a:ext cx="76200" cy="1587"/>
          </a:xfrm>
          <a:prstGeom prst="line">
            <a:avLst/>
          </a:prstGeom>
          <a:noFill/>
          <a:ln w="12700">
            <a:solidFill>
              <a:srgbClr val="008080"/>
            </a:solidFill>
            <a:round/>
            <a:headEnd/>
            <a:tailEnd/>
          </a:ln>
        </p:spPr>
        <p:txBody>
          <a:bodyPr/>
          <a:lstStyle/>
          <a:p>
            <a:endParaRPr lang="en-US"/>
          </a:p>
        </p:txBody>
      </p:sp>
      <p:sp>
        <p:nvSpPr>
          <p:cNvPr id="165491" name="Rectangle 1651"/>
          <p:cNvSpPr>
            <a:spLocks noChangeArrowheads="1"/>
          </p:cNvSpPr>
          <p:nvPr/>
        </p:nvSpPr>
        <p:spPr bwMode="auto">
          <a:xfrm>
            <a:off x="2587625" y="5057775"/>
            <a:ext cx="158750" cy="158750"/>
          </a:xfrm>
          <a:prstGeom prst="rect">
            <a:avLst/>
          </a:prstGeom>
          <a:noFill/>
          <a:ln w="9525">
            <a:noFill/>
            <a:miter lim="800000"/>
            <a:headEnd/>
            <a:tailEnd/>
          </a:ln>
        </p:spPr>
        <p:txBody>
          <a:bodyPr/>
          <a:lstStyle/>
          <a:p>
            <a:endParaRPr lang="en-US"/>
          </a:p>
        </p:txBody>
      </p:sp>
      <p:sp>
        <p:nvSpPr>
          <p:cNvPr id="165492" name="Line 1652"/>
          <p:cNvSpPr>
            <a:spLocks noChangeShapeType="1"/>
          </p:cNvSpPr>
          <p:nvPr/>
        </p:nvSpPr>
        <p:spPr bwMode="auto">
          <a:xfrm flipV="1">
            <a:off x="2665413" y="5059363"/>
            <a:ext cx="1587" cy="76200"/>
          </a:xfrm>
          <a:prstGeom prst="line">
            <a:avLst/>
          </a:prstGeom>
          <a:noFill/>
          <a:ln w="12700">
            <a:solidFill>
              <a:srgbClr val="008080"/>
            </a:solidFill>
            <a:round/>
            <a:headEnd/>
            <a:tailEnd/>
          </a:ln>
        </p:spPr>
        <p:txBody>
          <a:bodyPr/>
          <a:lstStyle/>
          <a:p>
            <a:endParaRPr lang="en-US"/>
          </a:p>
        </p:txBody>
      </p:sp>
      <p:sp>
        <p:nvSpPr>
          <p:cNvPr id="165493" name="Line 1653"/>
          <p:cNvSpPr>
            <a:spLocks noChangeShapeType="1"/>
          </p:cNvSpPr>
          <p:nvPr/>
        </p:nvSpPr>
        <p:spPr bwMode="auto">
          <a:xfrm>
            <a:off x="2665413" y="5135563"/>
            <a:ext cx="1587" cy="76200"/>
          </a:xfrm>
          <a:prstGeom prst="line">
            <a:avLst/>
          </a:prstGeom>
          <a:noFill/>
          <a:ln w="12700">
            <a:solidFill>
              <a:srgbClr val="008080"/>
            </a:solidFill>
            <a:round/>
            <a:headEnd/>
            <a:tailEnd/>
          </a:ln>
        </p:spPr>
        <p:txBody>
          <a:bodyPr/>
          <a:lstStyle/>
          <a:p>
            <a:endParaRPr lang="en-US"/>
          </a:p>
        </p:txBody>
      </p:sp>
      <p:sp>
        <p:nvSpPr>
          <p:cNvPr id="165494" name="Line 1654"/>
          <p:cNvSpPr>
            <a:spLocks noChangeShapeType="1"/>
          </p:cNvSpPr>
          <p:nvPr/>
        </p:nvSpPr>
        <p:spPr bwMode="auto">
          <a:xfrm flipH="1">
            <a:off x="2589213" y="5135563"/>
            <a:ext cx="76200" cy="1587"/>
          </a:xfrm>
          <a:prstGeom prst="line">
            <a:avLst/>
          </a:prstGeom>
          <a:noFill/>
          <a:ln w="12700">
            <a:solidFill>
              <a:srgbClr val="008080"/>
            </a:solidFill>
            <a:round/>
            <a:headEnd/>
            <a:tailEnd/>
          </a:ln>
        </p:spPr>
        <p:txBody>
          <a:bodyPr/>
          <a:lstStyle/>
          <a:p>
            <a:endParaRPr lang="en-US"/>
          </a:p>
        </p:txBody>
      </p:sp>
      <p:sp>
        <p:nvSpPr>
          <p:cNvPr id="165495" name="Line 1655"/>
          <p:cNvSpPr>
            <a:spLocks noChangeShapeType="1"/>
          </p:cNvSpPr>
          <p:nvPr/>
        </p:nvSpPr>
        <p:spPr bwMode="auto">
          <a:xfrm>
            <a:off x="2665413" y="5135563"/>
            <a:ext cx="76200" cy="1587"/>
          </a:xfrm>
          <a:prstGeom prst="line">
            <a:avLst/>
          </a:prstGeom>
          <a:noFill/>
          <a:ln w="12700">
            <a:solidFill>
              <a:srgbClr val="008080"/>
            </a:solidFill>
            <a:round/>
            <a:headEnd/>
            <a:tailEnd/>
          </a:ln>
        </p:spPr>
        <p:txBody>
          <a:bodyPr/>
          <a:lstStyle/>
          <a:p>
            <a:endParaRPr lang="en-US"/>
          </a:p>
        </p:txBody>
      </p:sp>
      <p:sp>
        <p:nvSpPr>
          <p:cNvPr id="165496" name="Rectangle 1656"/>
          <p:cNvSpPr>
            <a:spLocks noChangeArrowheads="1"/>
          </p:cNvSpPr>
          <p:nvPr/>
        </p:nvSpPr>
        <p:spPr bwMode="auto">
          <a:xfrm>
            <a:off x="3351213" y="4411663"/>
            <a:ext cx="158750" cy="158750"/>
          </a:xfrm>
          <a:prstGeom prst="rect">
            <a:avLst/>
          </a:prstGeom>
          <a:noFill/>
          <a:ln w="9525">
            <a:noFill/>
            <a:miter lim="800000"/>
            <a:headEnd/>
            <a:tailEnd/>
          </a:ln>
        </p:spPr>
        <p:txBody>
          <a:bodyPr/>
          <a:lstStyle/>
          <a:p>
            <a:endParaRPr lang="en-US"/>
          </a:p>
        </p:txBody>
      </p:sp>
      <p:sp>
        <p:nvSpPr>
          <p:cNvPr id="165497" name="Line 1657"/>
          <p:cNvSpPr>
            <a:spLocks noChangeShapeType="1"/>
          </p:cNvSpPr>
          <p:nvPr/>
        </p:nvSpPr>
        <p:spPr bwMode="auto">
          <a:xfrm flipV="1">
            <a:off x="3429000" y="4413250"/>
            <a:ext cx="1588" cy="76200"/>
          </a:xfrm>
          <a:prstGeom prst="line">
            <a:avLst/>
          </a:prstGeom>
          <a:noFill/>
          <a:ln w="12700">
            <a:solidFill>
              <a:srgbClr val="008080"/>
            </a:solidFill>
            <a:round/>
            <a:headEnd/>
            <a:tailEnd/>
          </a:ln>
        </p:spPr>
        <p:txBody>
          <a:bodyPr/>
          <a:lstStyle/>
          <a:p>
            <a:endParaRPr lang="en-US"/>
          </a:p>
        </p:txBody>
      </p:sp>
      <p:sp>
        <p:nvSpPr>
          <p:cNvPr id="165498" name="Line 1658"/>
          <p:cNvSpPr>
            <a:spLocks noChangeShapeType="1"/>
          </p:cNvSpPr>
          <p:nvPr/>
        </p:nvSpPr>
        <p:spPr bwMode="auto">
          <a:xfrm>
            <a:off x="3429000" y="4489450"/>
            <a:ext cx="1588" cy="76200"/>
          </a:xfrm>
          <a:prstGeom prst="line">
            <a:avLst/>
          </a:prstGeom>
          <a:noFill/>
          <a:ln w="12700">
            <a:solidFill>
              <a:srgbClr val="008080"/>
            </a:solidFill>
            <a:round/>
            <a:headEnd/>
            <a:tailEnd/>
          </a:ln>
        </p:spPr>
        <p:txBody>
          <a:bodyPr/>
          <a:lstStyle/>
          <a:p>
            <a:endParaRPr lang="en-US"/>
          </a:p>
        </p:txBody>
      </p:sp>
      <p:sp>
        <p:nvSpPr>
          <p:cNvPr id="165499" name="Line 1659"/>
          <p:cNvSpPr>
            <a:spLocks noChangeShapeType="1"/>
          </p:cNvSpPr>
          <p:nvPr/>
        </p:nvSpPr>
        <p:spPr bwMode="auto">
          <a:xfrm flipH="1">
            <a:off x="3352800" y="4489450"/>
            <a:ext cx="76200" cy="1588"/>
          </a:xfrm>
          <a:prstGeom prst="line">
            <a:avLst/>
          </a:prstGeom>
          <a:noFill/>
          <a:ln w="12700">
            <a:solidFill>
              <a:srgbClr val="008080"/>
            </a:solidFill>
            <a:round/>
            <a:headEnd/>
            <a:tailEnd/>
          </a:ln>
        </p:spPr>
        <p:txBody>
          <a:bodyPr/>
          <a:lstStyle/>
          <a:p>
            <a:endParaRPr lang="en-US"/>
          </a:p>
        </p:txBody>
      </p:sp>
      <p:sp>
        <p:nvSpPr>
          <p:cNvPr id="165500" name="Line 1660"/>
          <p:cNvSpPr>
            <a:spLocks noChangeShapeType="1"/>
          </p:cNvSpPr>
          <p:nvPr/>
        </p:nvSpPr>
        <p:spPr bwMode="auto">
          <a:xfrm>
            <a:off x="3429000" y="4489450"/>
            <a:ext cx="76200" cy="1588"/>
          </a:xfrm>
          <a:prstGeom prst="line">
            <a:avLst/>
          </a:prstGeom>
          <a:noFill/>
          <a:ln w="12700">
            <a:solidFill>
              <a:srgbClr val="008080"/>
            </a:solidFill>
            <a:round/>
            <a:headEnd/>
            <a:tailEnd/>
          </a:ln>
        </p:spPr>
        <p:txBody>
          <a:bodyPr/>
          <a:lstStyle/>
          <a:p>
            <a:endParaRPr lang="en-US"/>
          </a:p>
        </p:txBody>
      </p:sp>
      <p:sp>
        <p:nvSpPr>
          <p:cNvPr id="165501" name="Rectangle 1661"/>
          <p:cNvSpPr>
            <a:spLocks noChangeArrowheads="1"/>
          </p:cNvSpPr>
          <p:nvPr/>
        </p:nvSpPr>
        <p:spPr bwMode="auto">
          <a:xfrm>
            <a:off x="4114800" y="3763963"/>
            <a:ext cx="158750" cy="158750"/>
          </a:xfrm>
          <a:prstGeom prst="rect">
            <a:avLst/>
          </a:prstGeom>
          <a:noFill/>
          <a:ln w="9525">
            <a:noFill/>
            <a:miter lim="800000"/>
            <a:headEnd/>
            <a:tailEnd/>
          </a:ln>
        </p:spPr>
        <p:txBody>
          <a:bodyPr/>
          <a:lstStyle/>
          <a:p>
            <a:endParaRPr lang="en-US"/>
          </a:p>
        </p:txBody>
      </p:sp>
      <p:sp>
        <p:nvSpPr>
          <p:cNvPr id="165502" name="Line 1662"/>
          <p:cNvSpPr>
            <a:spLocks noChangeShapeType="1"/>
          </p:cNvSpPr>
          <p:nvPr/>
        </p:nvSpPr>
        <p:spPr bwMode="auto">
          <a:xfrm flipV="1">
            <a:off x="4192588" y="3765550"/>
            <a:ext cx="1587" cy="76200"/>
          </a:xfrm>
          <a:prstGeom prst="line">
            <a:avLst/>
          </a:prstGeom>
          <a:noFill/>
          <a:ln w="12700">
            <a:solidFill>
              <a:srgbClr val="008080"/>
            </a:solidFill>
            <a:round/>
            <a:headEnd/>
            <a:tailEnd/>
          </a:ln>
        </p:spPr>
        <p:txBody>
          <a:bodyPr/>
          <a:lstStyle/>
          <a:p>
            <a:endParaRPr lang="en-US"/>
          </a:p>
        </p:txBody>
      </p:sp>
      <p:sp>
        <p:nvSpPr>
          <p:cNvPr id="165503" name="Line 1663"/>
          <p:cNvSpPr>
            <a:spLocks noChangeShapeType="1"/>
          </p:cNvSpPr>
          <p:nvPr/>
        </p:nvSpPr>
        <p:spPr bwMode="auto">
          <a:xfrm>
            <a:off x="4192588" y="3841750"/>
            <a:ext cx="1587" cy="76200"/>
          </a:xfrm>
          <a:prstGeom prst="line">
            <a:avLst/>
          </a:prstGeom>
          <a:noFill/>
          <a:ln w="12700">
            <a:solidFill>
              <a:srgbClr val="008080"/>
            </a:solidFill>
            <a:round/>
            <a:headEnd/>
            <a:tailEnd/>
          </a:ln>
        </p:spPr>
        <p:txBody>
          <a:bodyPr/>
          <a:lstStyle/>
          <a:p>
            <a:endParaRPr lang="en-US"/>
          </a:p>
        </p:txBody>
      </p:sp>
      <p:sp>
        <p:nvSpPr>
          <p:cNvPr id="165504" name="Line 1664"/>
          <p:cNvSpPr>
            <a:spLocks noChangeShapeType="1"/>
          </p:cNvSpPr>
          <p:nvPr/>
        </p:nvSpPr>
        <p:spPr bwMode="auto">
          <a:xfrm flipH="1">
            <a:off x="4116388" y="3841750"/>
            <a:ext cx="76200" cy="1588"/>
          </a:xfrm>
          <a:prstGeom prst="line">
            <a:avLst/>
          </a:prstGeom>
          <a:noFill/>
          <a:ln w="12700">
            <a:solidFill>
              <a:srgbClr val="008080"/>
            </a:solidFill>
            <a:round/>
            <a:headEnd/>
            <a:tailEnd/>
          </a:ln>
        </p:spPr>
        <p:txBody>
          <a:bodyPr/>
          <a:lstStyle/>
          <a:p>
            <a:endParaRPr lang="en-US"/>
          </a:p>
        </p:txBody>
      </p:sp>
      <p:sp>
        <p:nvSpPr>
          <p:cNvPr id="165505" name="Line 1665"/>
          <p:cNvSpPr>
            <a:spLocks noChangeShapeType="1"/>
          </p:cNvSpPr>
          <p:nvPr/>
        </p:nvSpPr>
        <p:spPr bwMode="auto">
          <a:xfrm>
            <a:off x="4192588" y="3841750"/>
            <a:ext cx="76200" cy="1588"/>
          </a:xfrm>
          <a:prstGeom prst="line">
            <a:avLst/>
          </a:prstGeom>
          <a:noFill/>
          <a:ln w="12700">
            <a:solidFill>
              <a:srgbClr val="008080"/>
            </a:solidFill>
            <a:round/>
            <a:headEnd/>
            <a:tailEnd/>
          </a:ln>
        </p:spPr>
        <p:txBody>
          <a:bodyPr/>
          <a:lstStyle/>
          <a:p>
            <a:endParaRPr lang="en-US"/>
          </a:p>
        </p:txBody>
      </p:sp>
      <p:sp>
        <p:nvSpPr>
          <p:cNvPr id="165506" name="Rectangle 1666"/>
          <p:cNvSpPr>
            <a:spLocks noChangeArrowheads="1"/>
          </p:cNvSpPr>
          <p:nvPr/>
        </p:nvSpPr>
        <p:spPr bwMode="auto">
          <a:xfrm>
            <a:off x="4878388" y="3071813"/>
            <a:ext cx="158750" cy="158750"/>
          </a:xfrm>
          <a:prstGeom prst="rect">
            <a:avLst/>
          </a:prstGeom>
          <a:noFill/>
          <a:ln w="9525">
            <a:noFill/>
            <a:miter lim="800000"/>
            <a:headEnd/>
            <a:tailEnd/>
          </a:ln>
        </p:spPr>
        <p:txBody>
          <a:bodyPr/>
          <a:lstStyle/>
          <a:p>
            <a:endParaRPr lang="en-US"/>
          </a:p>
        </p:txBody>
      </p:sp>
      <p:sp>
        <p:nvSpPr>
          <p:cNvPr id="165507" name="Line 1667"/>
          <p:cNvSpPr>
            <a:spLocks noChangeShapeType="1"/>
          </p:cNvSpPr>
          <p:nvPr/>
        </p:nvSpPr>
        <p:spPr bwMode="auto">
          <a:xfrm flipV="1">
            <a:off x="4956175" y="3073400"/>
            <a:ext cx="1588" cy="76200"/>
          </a:xfrm>
          <a:prstGeom prst="line">
            <a:avLst/>
          </a:prstGeom>
          <a:noFill/>
          <a:ln w="12700">
            <a:solidFill>
              <a:srgbClr val="008080"/>
            </a:solidFill>
            <a:round/>
            <a:headEnd/>
            <a:tailEnd/>
          </a:ln>
        </p:spPr>
        <p:txBody>
          <a:bodyPr/>
          <a:lstStyle/>
          <a:p>
            <a:endParaRPr lang="en-US"/>
          </a:p>
        </p:txBody>
      </p:sp>
      <p:sp>
        <p:nvSpPr>
          <p:cNvPr id="165508" name="Line 1668"/>
          <p:cNvSpPr>
            <a:spLocks noChangeShapeType="1"/>
          </p:cNvSpPr>
          <p:nvPr/>
        </p:nvSpPr>
        <p:spPr bwMode="auto">
          <a:xfrm>
            <a:off x="4956175" y="3149600"/>
            <a:ext cx="1588" cy="76200"/>
          </a:xfrm>
          <a:prstGeom prst="line">
            <a:avLst/>
          </a:prstGeom>
          <a:noFill/>
          <a:ln w="12700">
            <a:solidFill>
              <a:srgbClr val="008080"/>
            </a:solidFill>
            <a:round/>
            <a:headEnd/>
            <a:tailEnd/>
          </a:ln>
        </p:spPr>
        <p:txBody>
          <a:bodyPr/>
          <a:lstStyle/>
          <a:p>
            <a:endParaRPr lang="en-US"/>
          </a:p>
        </p:txBody>
      </p:sp>
      <p:sp>
        <p:nvSpPr>
          <p:cNvPr id="165509" name="Line 1669"/>
          <p:cNvSpPr>
            <a:spLocks noChangeShapeType="1"/>
          </p:cNvSpPr>
          <p:nvPr/>
        </p:nvSpPr>
        <p:spPr bwMode="auto">
          <a:xfrm flipH="1">
            <a:off x="4879975" y="3149600"/>
            <a:ext cx="76200" cy="1588"/>
          </a:xfrm>
          <a:prstGeom prst="line">
            <a:avLst/>
          </a:prstGeom>
          <a:noFill/>
          <a:ln w="12700">
            <a:solidFill>
              <a:srgbClr val="008080"/>
            </a:solidFill>
            <a:round/>
            <a:headEnd/>
            <a:tailEnd/>
          </a:ln>
        </p:spPr>
        <p:txBody>
          <a:bodyPr/>
          <a:lstStyle/>
          <a:p>
            <a:endParaRPr lang="en-US"/>
          </a:p>
        </p:txBody>
      </p:sp>
      <p:sp>
        <p:nvSpPr>
          <p:cNvPr id="165510" name="Line 1670"/>
          <p:cNvSpPr>
            <a:spLocks noChangeShapeType="1"/>
          </p:cNvSpPr>
          <p:nvPr/>
        </p:nvSpPr>
        <p:spPr bwMode="auto">
          <a:xfrm>
            <a:off x="4956175" y="3149600"/>
            <a:ext cx="76200" cy="1588"/>
          </a:xfrm>
          <a:prstGeom prst="line">
            <a:avLst/>
          </a:prstGeom>
          <a:noFill/>
          <a:ln w="12700">
            <a:solidFill>
              <a:srgbClr val="008080"/>
            </a:solidFill>
            <a:round/>
            <a:headEnd/>
            <a:tailEnd/>
          </a:ln>
        </p:spPr>
        <p:txBody>
          <a:bodyPr/>
          <a:lstStyle/>
          <a:p>
            <a:endParaRPr lang="en-US"/>
          </a:p>
        </p:txBody>
      </p:sp>
      <p:sp>
        <p:nvSpPr>
          <p:cNvPr id="165511" name="Rectangle 1671"/>
          <p:cNvSpPr>
            <a:spLocks noChangeArrowheads="1"/>
          </p:cNvSpPr>
          <p:nvPr/>
        </p:nvSpPr>
        <p:spPr bwMode="auto">
          <a:xfrm>
            <a:off x="5641975" y="2525713"/>
            <a:ext cx="158750" cy="158750"/>
          </a:xfrm>
          <a:prstGeom prst="rect">
            <a:avLst/>
          </a:prstGeom>
          <a:noFill/>
          <a:ln w="9525">
            <a:noFill/>
            <a:miter lim="800000"/>
            <a:headEnd/>
            <a:tailEnd/>
          </a:ln>
        </p:spPr>
        <p:txBody>
          <a:bodyPr/>
          <a:lstStyle/>
          <a:p>
            <a:endParaRPr lang="en-US"/>
          </a:p>
        </p:txBody>
      </p:sp>
      <p:sp>
        <p:nvSpPr>
          <p:cNvPr id="165512" name="Line 1672"/>
          <p:cNvSpPr>
            <a:spLocks noChangeShapeType="1"/>
          </p:cNvSpPr>
          <p:nvPr/>
        </p:nvSpPr>
        <p:spPr bwMode="auto">
          <a:xfrm flipV="1">
            <a:off x="5719763" y="2527300"/>
            <a:ext cx="1587" cy="76200"/>
          </a:xfrm>
          <a:prstGeom prst="line">
            <a:avLst/>
          </a:prstGeom>
          <a:noFill/>
          <a:ln w="12700">
            <a:solidFill>
              <a:srgbClr val="008080"/>
            </a:solidFill>
            <a:round/>
            <a:headEnd/>
            <a:tailEnd/>
          </a:ln>
        </p:spPr>
        <p:txBody>
          <a:bodyPr/>
          <a:lstStyle/>
          <a:p>
            <a:endParaRPr lang="en-US"/>
          </a:p>
        </p:txBody>
      </p:sp>
      <p:sp>
        <p:nvSpPr>
          <p:cNvPr id="165513" name="Line 1673"/>
          <p:cNvSpPr>
            <a:spLocks noChangeShapeType="1"/>
          </p:cNvSpPr>
          <p:nvPr/>
        </p:nvSpPr>
        <p:spPr bwMode="auto">
          <a:xfrm>
            <a:off x="5719763" y="2603500"/>
            <a:ext cx="1587" cy="76200"/>
          </a:xfrm>
          <a:prstGeom prst="line">
            <a:avLst/>
          </a:prstGeom>
          <a:noFill/>
          <a:ln w="12700">
            <a:solidFill>
              <a:srgbClr val="008080"/>
            </a:solidFill>
            <a:round/>
            <a:headEnd/>
            <a:tailEnd/>
          </a:ln>
        </p:spPr>
        <p:txBody>
          <a:bodyPr/>
          <a:lstStyle/>
          <a:p>
            <a:endParaRPr lang="en-US"/>
          </a:p>
        </p:txBody>
      </p:sp>
      <p:sp>
        <p:nvSpPr>
          <p:cNvPr id="165514" name="Line 1674"/>
          <p:cNvSpPr>
            <a:spLocks noChangeShapeType="1"/>
          </p:cNvSpPr>
          <p:nvPr/>
        </p:nvSpPr>
        <p:spPr bwMode="auto">
          <a:xfrm flipH="1">
            <a:off x="5643563" y="2603500"/>
            <a:ext cx="76200" cy="1588"/>
          </a:xfrm>
          <a:prstGeom prst="line">
            <a:avLst/>
          </a:prstGeom>
          <a:noFill/>
          <a:ln w="12700">
            <a:solidFill>
              <a:srgbClr val="008080"/>
            </a:solidFill>
            <a:round/>
            <a:headEnd/>
            <a:tailEnd/>
          </a:ln>
        </p:spPr>
        <p:txBody>
          <a:bodyPr/>
          <a:lstStyle/>
          <a:p>
            <a:endParaRPr lang="en-US"/>
          </a:p>
        </p:txBody>
      </p:sp>
      <p:sp>
        <p:nvSpPr>
          <p:cNvPr id="165515" name="Line 1675"/>
          <p:cNvSpPr>
            <a:spLocks noChangeShapeType="1"/>
          </p:cNvSpPr>
          <p:nvPr/>
        </p:nvSpPr>
        <p:spPr bwMode="auto">
          <a:xfrm>
            <a:off x="5719763" y="2603500"/>
            <a:ext cx="76200" cy="1588"/>
          </a:xfrm>
          <a:prstGeom prst="line">
            <a:avLst/>
          </a:prstGeom>
          <a:noFill/>
          <a:ln w="12700">
            <a:solidFill>
              <a:srgbClr val="008080"/>
            </a:solidFill>
            <a:round/>
            <a:headEnd/>
            <a:tailEnd/>
          </a:ln>
        </p:spPr>
        <p:txBody>
          <a:bodyPr/>
          <a:lstStyle/>
          <a:p>
            <a:endParaRPr lang="en-US"/>
          </a:p>
        </p:txBody>
      </p:sp>
      <p:sp>
        <p:nvSpPr>
          <p:cNvPr id="165516" name="Rectangle 1676"/>
          <p:cNvSpPr>
            <a:spLocks noChangeArrowheads="1"/>
          </p:cNvSpPr>
          <p:nvPr/>
        </p:nvSpPr>
        <p:spPr bwMode="auto">
          <a:xfrm>
            <a:off x="6405563" y="1885950"/>
            <a:ext cx="158750" cy="157163"/>
          </a:xfrm>
          <a:prstGeom prst="rect">
            <a:avLst/>
          </a:prstGeom>
          <a:noFill/>
          <a:ln w="9525">
            <a:noFill/>
            <a:miter lim="800000"/>
            <a:headEnd/>
            <a:tailEnd/>
          </a:ln>
        </p:spPr>
        <p:txBody>
          <a:bodyPr/>
          <a:lstStyle/>
          <a:p>
            <a:endParaRPr lang="en-US"/>
          </a:p>
        </p:txBody>
      </p:sp>
      <p:sp>
        <p:nvSpPr>
          <p:cNvPr id="165517" name="Line 1677"/>
          <p:cNvSpPr>
            <a:spLocks noChangeShapeType="1"/>
          </p:cNvSpPr>
          <p:nvPr/>
        </p:nvSpPr>
        <p:spPr bwMode="auto">
          <a:xfrm flipV="1">
            <a:off x="6483350" y="1887538"/>
            <a:ext cx="1588" cy="76200"/>
          </a:xfrm>
          <a:prstGeom prst="line">
            <a:avLst/>
          </a:prstGeom>
          <a:noFill/>
          <a:ln w="12700">
            <a:solidFill>
              <a:srgbClr val="008080"/>
            </a:solidFill>
            <a:round/>
            <a:headEnd/>
            <a:tailEnd/>
          </a:ln>
        </p:spPr>
        <p:txBody>
          <a:bodyPr/>
          <a:lstStyle/>
          <a:p>
            <a:endParaRPr lang="en-US"/>
          </a:p>
        </p:txBody>
      </p:sp>
      <p:sp>
        <p:nvSpPr>
          <p:cNvPr id="165518" name="Line 1678"/>
          <p:cNvSpPr>
            <a:spLocks noChangeShapeType="1"/>
          </p:cNvSpPr>
          <p:nvPr/>
        </p:nvSpPr>
        <p:spPr bwMode="auto">
          <a:xfrm>
            <a:off x="6483350" y="1963738"/>
            <a:ext cx="1588" cy="74612"/>
          </a:xfrm>
          <a:prstGeom prst="line">
            <a:avLst/>
          </a:prstGeom>
          <a:noFill/>
          <a:ln w="12700">
            <a:solidFill>
              <a:srgbClr val="008080"/>
            </a:solidFill>
            <a:round/>
            <a:headEnd/>
            <a:tailEnd/>
          </a:ln>
        </p:spPr>
        <p:txBody>
          <a:bodyPr/>
          <a:lstStyle/>
          <a:p>
            <a:endParaRPr lang="en-US"/>
          </a:p>
        </p:txBody>
      </p:sp>
      <p:sp>
        <p:nvSpPr>
          <p:cNvPr id="165519" name="Line 1679"/>
          <p:cNvSpPr>
            <a:spLocks noChangeShapeType="1"/>
          </p:cNvSpPr>
          <p:nvPr/>
        </p:nvSpPr>
        <p:spPr bwMode="auto">
          <a:xfrm flipH="1">
            <a:off x="6407150" y="1963738"/>
            <a:ext cx="76200" cy="1587"/>
          </a:xfrm>
          <a:prstGeom prst="line">
            <a:avLst/>
          </a:prstGeom>
          <a:noFill/>
          <a:ln w="12700">
            <a:solidFill>
              <a:srgbClr val="008080"/>
            </a:solidFill>
            <a:round/>
            <a:headEnd/>
            <a:tailEnd/>
          </a:ln>
        </p:spPr>
        <p:txBody>
          <a:bodyPr/>
          <a:lstStyle/>
          <a:p>
            <a:endParaRPr lang="en-US"/>
          </a:p>
        </p:txBody>
      </p:sp>
      <p:sp>
        <p:nvSpPr>
          <p:cNvPr id="165520" name="Line 1680"/>
          <p:cNvSpPr>
            <a:spLocks noChangeShapeType="1"/>
          </p:cNvSpPr>
          <p:nvPr/>
        </p:nvSpPr>
        <p:spPr bwMode="auto">
          <a:xfrm>
            <a:off x="6483350" y="1963738"/>
            <a:ext cx="76200" cy="1587"/>
          </a:xfrm>
          <a:prstGeom prst="line">
            <a:avLst/>
          </a:prstGeom>
          <a:noFill/>
          <a:ln w="12700">
            <a:solidFill>
              <a:srgbClr val="008080"/>
            </a:solidFill>
            <a:round/>
            <a:headEnd/>
            <a:tailEnd/>
          </a:ln>
        </p:spPr>
        <p:txBody>
          <a:bodyPr/>
          <a:lstStyle/>
          <a:p>
            <a:endParaRPr lang="en-US"/>
          </a:p>
        </p:txBody>
      </p:sp>
      <p:sp>
        <p:nvSpPr>
          <p:cNvPr id="165521" name="Rectangle 1681"/>
          <p:cNvSpPr>
            <a:spLocks noChangeArrowheads="1"/>
          </p:cNvSpPr>
          <p:nvPr/>
        </p:nvSpPr>
        <p:spPr bwMode="auto">
          <a:xfrm>
            <a:off x="7207250" y="815975"/>
            <a:ext cx="157163" cy="158750"/>
          </a:xfrm>
          <a:prstGeom prst="rect">
            <a:avLst/>
          </a:prstGeom>
          <a:noFill/>
          <a:ln w="9525">
            <a:noFill/>
            <a:miter lim="800000"/>
            <a:headEnd/>
            <a:tailEnd/>
          </a:ln>
        </p:spPr>
        <p:txBody>
          <a:bodyPr/>
          <a:lstStyle/>
          <a:p>
            <a:endParaRPr lang="en-US"/>
          </a:p>
        </p:txBody>
      </p:sp>
      <p:sp>
        <p:nvSpPr>
          <p:cNvPr id="165522" name="Line 1682"/>
          <p:cNvSpPr>
            <a:spLocks noChangeShapeType="1"/>
          </p:cNvSpPr>
          <p:nvPr/>
        </p:nvSpPr>
        <p:spPr bwMode="auto">
          <a:xfrm flipV="1">
            <a:off x="7285038" y="817563"/>
            <a:ext cx="1587" cy="76200"/>
          </a:xfrm>
          <a:prstGeom prst="line">
            <a:avLst/>
          </a:prstGeom>
          <a:noFill/>
          <a:ln w="12700">
            <a:solidFill>
              <a:srgbClr val="008080"/>
            </a:solidFill>
            <a:round/>
            <a:headEnd/>
            <a:tailEnd/>
          </a:ln>
        </p:spPr>
        <p:txBody>
          <a:bodyPr/>
          <a:lstStyle/>
          <a:p>
            <a:endParaRPr lang="en-US"/>
          </a:p>
        </p:txBody>
      </p:sp>
      <p:sp>
        <p:nvSpPr>
          <p:cNvPr id="165523" name="Line 1683"/>
          <p:cNvSpPr>
            <a:spLocks noChangeShapeType="1"/>
          </p:cNvSpPr>
          <p:nvPr/>
        </p:nvSpPr>
        <p:spPr bwMode="auto">
          <a:xfrm>
            <a:off x="7285038" y="893763"/>
            <a:ext cx="1587" cy="76200"/>
          </a:xfrm>
          <a:prstGeom prst="line">
            <a:avLst/>
          </a:prstGeom>
          <a:noFill/>
          <a:ln w="12700">
            <a:solidFill>
              <a:srgbClr val="008080"/>
            </a:solidFill>
            <a:round/>
            <a:headEnd/>
            <a:tailEnd/>
          </a:ln>
        </p:spPr>
        <p:txBody>
          <a:bodyPr/>
          <a:lstStyle/>
          <a:p>
            <a:endParaRPr lang="en-US"/>
          </a:p>
        </p:txBody>
      </p:sp>
      <p:sp>
        <p:nvSpPr>
          <p:cNvPr id="165524" name="Line 1684"/>
          <p:cNvSpPr>
            <a:spLocks noChangeShapeType="1"/>
          </p:cNvSpPr>
          <p:nvPr/>
        </p:nvSpPr>
        <p:spPr bwMode="auto">
          <a:xfrm flipH="1">
            <a:off x="7208838" y="893763"/>
            <a:ext cx="76200" cy="1587"/>
          </a:xfrm>
          <a:prstGeom prst="line">
            <a:avLst/>
          </a:prstGeom>
          <a:noFill/>
          <a:ln w="12700">
            <a:solidFill>
              <a:srgbClr val="008080"/>
            </a:solidFill>
            <a:round/>
            <a:headEnd/>
            <a:tailEnd/>
          </a:ln>
        </p:spPr>
        <p:txBody>
          <a:bodyPr/>
          <a:lstStyle/>
          <a:p>
            <a:endParaRPr lang="en-US"/>
          </a:p>
        </p:txBody>
      </p:sp>
      <p:sp>
        <p:nvSpPr>
          <p:cNvPr id="165525" name="Line 1685"/>
          <p:cNvSpPr>
            <a:spLocks noChangeShapeType="1"/>
          </p:cNvSpPr>
          <p:nvPr/>
        </p:nvSpPr>
        <p:spPr bwMode="auto">
          <a:xfrm>
            <a:off x="7285038" y="893763"/>
            <a:ext cx="76200" cy="1587"/>
          </a:xfrm>
          <a:prstGeom prst="line">
            <a:avLst/>
          </a:prstGeom>
          <a:noFill/>
          <a:ln w="12700">
            <a:solidFill>
              <a:srgbClr val="008080"/>
            </a:solidFill>
            <a:round/>
            <a:headEnd/>
            <a:tailEnd/>
          </a:ln>
        </p:spPr>
        <p:txBody>
          <a:bodyPr/>
          <a:lstStyle/>
          <a:p>
            <a:endParaRPr lang="en-US"/>
          </a:p>
        </p:txBody>
      </p:sp>
      <p:sp>
        <p:nvSpPr>
          <p:cNvPr id="165526" name="Rectangle 1686"/>
          <p:cNvSpPr>
            <a:spLocks noChangeArrowheads="1"/>
          </p:cNvSpPr>
          <p:nvPr/>
        </p:nvSpPr>
        <p:spPr bwMode="auto">
          <a:xfrm>
            <a:off x="1138238" y="5541963"/>
            <a:ext cx="77787" cy="30162"/>
          </a:xfrm>
          <a:prstGeom prst="rect">
            <a:avLst/>
          </a:prstGeom>
          <a:solidFill>
            <a:srgbClr val="0000FF"/>
          </a:solidFill>
          <a:ln w="12700">
            <a:solidFill>
              <a:srgbClr val="0000FF"/>
            </a:solidFill>
            <a:miter lim="800000"/>
            <a:headEnd/>
            <a:tailEnd/>
          </a:ln>
        </p:spPr>
        <p:txBody>
          <a:bodyPr/>
          <a:lstStyle/>
          <a:p>
            <a:endParaRPr lang="en-US"/>
          </a:p>
        </p:txBody>
      </p:sp>
      <p:sp>
        <p:nvSpPr>
          <p:cNvPr id="165527" name="Rectangle 1687"/>
          <p:cNvSpPr>
            <a:spLocks noChangeArrowheads="1"/>
          </p:cNvSpPr>
          <p:nvPr/>
        </p:nvSpPr>
        <p:spPr bwMode="auto">
          <a:xfrm>
            <a:off x="1901825" y="5348288"/>
            <a:ext cx="77788" cy="30162"/>
          </a:xfrm>
          <a:prstGeom prst="rect">
            <a:avLst/>
          </a:prstGeom>
          <a:solidFill>
            <a:srgbClr val="0000FF"/>
          </a:solidFill>
          <a:ln w="12700">
            <a:solidFill>
              <a:srgbClr val="0000FF"/>
            </a:solidFill>
            <a:miter lim="800000"/>
            <a:headEnd/>
            <a:tailEnd/>
          </a:ln>
        </p:spPr>
        <p:txBody>
          <a:bodyPr/>
          <a:lstStyle/>
          <a:p>
            <a:endParaRPr lang="en-US"/>
          </a:p>
        </p:txBody>
      </p:sp>
      <p:sp>
        <p:nvSpPr>
          <p:cNvPr id="165528" name="Rectangle 1688"/>
          <p:cNvSpPr>
            <a:spLocks noChangeArrowheads="1"/>
          </p:cNvSpPr>
          <p:nvPr/>
        </p:nvSpPr>
        <p:spPr bwMode="auto">
          <a:xfrm>
            <a:off x="2665413" y="5119688"/>
            <a:ext cx="77787" cy="30162"/>
          </a:xfrm>
          <a:prstGeom prst="rect">
            <a:avLst/>
          </a:prstGeom>
          <a:solidFill>
            <a:srgbClr val="0000FF"/>
          </a:solidFill>
          <a:ln w="12700">
            <a:solidFill>
              <a:srgbClr val="0000FF"/>
            </a:solidFill>
            <a:miter lim="800000"/>
            <a:headEnd/>
            <a:tailEnd/>
          </a:ln>
        </p:spPr>
        <p:txBody>
          <a:bodyPr/>
          <a:lstStyle/>
          <a:p>
            <a:endParaRPr lang="en-US"/>
          </a:p>
        </p:txBody>
      </p:sp>
      <p:sp>
        <p:nvSpPr>
          <p:cNvPr id="165529" name="Rectangle 1689"/>
          <p:cNvSpPr>
            <a:spLocks noChangeArrowheads="1"/>
          </p:cNvSpPr>
          <p:nvPr/>
        </p:nvSpPr>
        <p:spPr bwMode="auto">
          <a:xfrm>
            <a:off x="3429000" y="4829175"/>
            <a:ext cx="77788" cy="30163"/>
          </a:xfrm>
          <a:prstGeom prst="rect">
            <a:avLst/>
          </a:prstGeom>
          <a:solidFill>
            <a:srgbClr val="0000FF"/>
          </a:solidFill>
          <a:ln w="12700">
            <a:solidFill>
              <a:srgbClr val="0000FF"/>
            </a:solidFill>
            <a:miter lim="800000"/>
            <a:headEnd/>
            <a:tailEnd/>
          </a:ln>
        </p:spPr>
        <p:txBody>
          <a:bodyPr/>
          <a:lstStyle/>
          <a:p>
            <a:endParaRPr lang="en-US"/>
          </a:p>
        </p:txBody>
      </p:sp>
      <p:sp>
        <p:nvSpPr>
          <p:cNvPr id="165530" name="Rectangle 1690"/>
          <p:cNvSpPr>
            <a:spLocks noChangeArrowheads="1"/>
          </p:cNvSpPr>
          <p:nvPr/>
        </p:nvSpPr>
        <p:spPr bwMode="auto">
          <a:xfrm>
            <a:off x="4192588" y="4467225"/>
            <a:ext cx="77787" cy="31750"/>
          </a:xfrm>
          <a:prstGeom prst="rect">
            <a:avLst/>
          </a:prstGeom>
          <a:solidFill>
            <a:srgbClr val="0000FF"/>
          </a:solidFill>
          <a:ln w="12700">
            <a:solidFill>
              <a:srgbClr val="0000FF"/>
            </a:solidFill>
            <a:miter lim="800000"/>
            <a:headEnd/>
            <a:tailEnd/>
          </a:ln>
        </p:spPr>
        <p:txBody>
          <a:bodyPr/>
          <a:lstStyle/>
          <a:p>
            <a:endParaRPr lang="en-US"/>
          </a:p>
        </p:txBody>
      </p:sp>
      <p:sp>
        <p:nvSpPr>
          <p:cNvPr id="165531" name="Rectangle 1691"/>
          <p:cNvSpPr>
            <a:spLocks noChangeArrowheads="1"/>
          </p:cNvSpPr>
          <p:nvPr/>
        </p:nvSpPr>
        <p:spPr bwMode="auto">
          <a:xfrm>
            <a:off x="4956175" y="4010025"/>
            <a:ext cx="77788" cy="30163"/>
          </a:xfrm>
          <a:prstGeom prst="rect">
            <a:avLst/>
          </a:prstGeom>
          <a:solidFill>
            <a:srgbClr val="0000FF"/>
          </a:solidFill>
          <a:ln w="12700">
            <a:solidFill>
              <a:srgbClr val="0000FF"/>
            </a:solidFill>
            <a:miter lim="800000"/>
            <a:headEnd/>
            <a:tailEnd/>
          </a:ln>
        </p:spPr>
        <p:txBody>
          <a:bodyPr/>
          <a:lstStyle/>
          <a:p>
            <a:endParaRPr lang="en-US"/>
          </a:p>
        </p:txBody>
      </p:sp>
      <p:sp>
        <p:nvSpPr>
          <p:cNvPr id="165532" name="Rectangle 1692"/>
          <p:cNvSpPr>
            <a:spLocks noChangeArrowheads="1"/>
          </p:cNvSpPr>
          <p:nvPr/>
        </p:nvSpPr>
        <p:spPr bwMode="auto">
          <a:xfrm>
            <a:off x="5719763" y="3387725"/>
            <a:ext cx="77787" cy="30163"/>
          </a:xfrm>
          <a:prstGeom prst="rect">
            <a:avLst/>
          </a:prstGeom>
          <a:solidFill>
            <a:srgbClr val="0000FF"/>
          </a:solidFill>
          <a:ln w="12700">
            <a:solidFill>
              <a:srgbClr val="0000FF"/>
            </a:solidFill>
            <a:miter lim="800000"/>
            <a:headEnd/>
            <a:tailEnd/>
          </a:ln>
        </p:spPr>
        <p:txBody>
          <a:bodyPr/>
          <a:lstStyle/>
          <a:p>
            <a:endParaRPr lang="en-US"/>
          </a:p>
        </p:txBody>
      </p:sp>
      <p:sp>
        <p:nvSpPr>
          <p:cNvPr id="165533" name="Rectangle 1693"/>
          <p:cNvSpPr>
            <a:spLocks noChangeArrowheads="1"/>
          </p:cNvSpPr>
          <p:nvPr/>
        </p:nvSpPr>
        <p:spPr bwMode="auto">
          <a:xfrm>
            <a:off x="555625" y="5888038"/>
            <a:ext cx="84138"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0</a:t>
            </a:r>
            <a:endParaRPr lang="de-DE" sz="1600">
              <a:latin typeface="Arial" charset="0"/>
            </a:endParaRPr>
          </a:p>
        </p:txBody>
      </p:sp>
      <p:sp>
        <p:nvSpPr>
          <p:cNvPr id="165534" name="Rectangle 1694"/>
          <p:cNvSpPr>
            <a:spLocks noChangeArrowheads="1"/>
          </p:cNvSpPr>
          <p:nvPr/>
        </p:nvSpPr>
        <p:spPr bwMode="auto">
          <a:xfrm>
            <a:off x="384175" y="5295900"/>
            <a:ext cx="252413"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200</a:t>
            </a:r>
            <a:endParaRPr lang="de-DE" sz="1600">
              <a:latin typeface="Arial" charset="0"/>
            </a:endParaRPr>
          </a:p>
        </p:txBody>
      </p:sp>
      <p:sp>
        <p:nvSpPr>
          <p:cNvPr id="165535" name="Rectangle 1695"/>
          <p:cNvSpPr>
            <a:spLocks noChangeArrowheads="1"/>
          </p:cNvSpPr>
          <p:nvPr/>
        </p:nvSpPr>
        <p:spPr bwMode="auto">
          <a:xfrm>
            <a:off x="384175" y="4703763"/>
            <a:ext cx="252413"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400</a:t>
            </a:r>
            <a:endParaRPr lang="de-DE" sz="1600">
              <a:latin typeface="Arial" charset="0"/>
            </a:endParaRPr>
          </a:p>
        </p:txBody>
      </p:sp>
      <p:sp>
        <p:nvSpPr>
          <p:cNvPr id="165536" name="Rectangle 1696"/>
          <p:cNvSpPr>
            <a:spLocks noChangeArrowheads="1"/>
          </p:cNvSpPr>
          <p:nvPr/>
        </p:nvSpPr>
        <p:spPr bwMode="auto">
          <a:xfrm>
            <a:off x="384175" y="4113213"/>
            <a:ext cx="252413"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600</a:t>
            </a:r>
            <a:endParaRPr lang="de-DE" sz="1600">
              <a:latin typeface="Arial" charset="0"/>
            </a:endParaRPr>
          </a:p>
        </p:txBody>
      </p:sp>
      <p:sp>
        <p:nvSpPr>
          <p:cNvPr id="165537" name="Rectangle 1697"/>
          <p:cNvSpPr>
            <a:spLocks noChangeArrowheads="1"/>
          </p:cNvSpPr>
          <p:nvPr/>
        </p:nvSpPr>
        <p:spPr bwMode="auto">
          <a:xfrm>
            <a:off x="384175" y="3521075"/>
            <a:ext cx="252413"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800</a:t>
            </a:r>
            <a:endParaRPr lang="de-DE" sz="1600">
              <a:latin typeface="Arial" charset="0"/>
            </a:endParaRPr>
          </a:p>
        </p:txBody>
      </p:sp>
      <p:sp>
        <p:nvSpPr>
          <p:cNvPr id="165538" name="Rectangle 1698"/>
          <p:cNvSpPr>
            <a:spLocks noChangeArrowheads="1"/>
          </p:cNvSpPr>
          <p:nvPr/>
        </p:nvSpPr>
        <p:spPr bwMode="auto">
          <a:xfrm>
            <a:off x="298450" y="2928938"/>
            <a:ext cx="336550"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1000</a:t>
            </a:r>
            <a:endParaRPr lang="de-DE" sz="1600">
              <a:latin typeface="Arial" charset="0"/>
            </a:endParaRPr>
          </a:p>
        </p:txBody>
      </p:sp>
      <p:sp>
        <p:nvSpPr>
          <p:cNvPr id="165539" name="Rectangle 1699"/>
          <p:cNvSpPr>
            <a:spLocks noChangeArrowheads="1"/>
          </p:cNvSpPr>
          <p:nvPr/>
        </p:nvSpPr>
        <p:spPr bwMode="auto">
          <a:xfrm>
            <a:off x="298450" y="2338388"/>
            <a:ext cx="336550"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1200</a:t>
            </a:r>
            <a:endParaRPr lang="de-DE" sz="1600">
              <a:latin typeface="Arial" charset="0"/>
            </a:endParaRPr>
          </a:p>
        </p:txBody>
      </p:sp>
      <p:sp>
        <p:nvSpPr>
          <p:cNvPr id="165540" name="Rectangle 1700"/>
          <p:cNvSpPr>
            <a:spLocks noChangeArrowheads="1"/>
          </p:cNvSpPr>
          <p:nvPr/>
        </p:nvSpPr>
        <p:spPr bwMode="auto">
          <a:xfrm>
            <a:off x="298450" y="1744663"/>
            <a:ext cx="336550"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1400</a:t>
            </a:r>
            <a:endParaRPr lang="de-DE" sz="1600">
              <a:latin typeface="Arial" charset="0"/>
            </a:endParaRPr>
          </a:p>
        </p:txBody>
      </p:sp>
      <p:sp>
        <p:nvSpPr>
          <p:cNvPr id="165541" name="Rectangle 1701"/>
          <p:cNvSpPr>
            <a:spLocks noChangeArrowheads="1"/>
          </p:cNvSpPr>
          <p:nvPr/>
        </p:nvSpPr>
        <p:spPr bwMode="auto">
          <a:xfrm>
            <a:off x="298450" y="1154113"/>
            <a:ext cx="336550"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1600</a:t>
            </a:r>
            <a:endParaRPr lang="de-DE" sz="1600">
              <a:latin typeface="Arial" charset="0"/>
            </a:endParaRPr>
          </a:p>
        </p:txBody>
      </p:sp>
      <p:sp>
        <p:nvSpPr>
          <p:cNvPr id="165542" name="Rectangle 1702"/>
          <p:cNvSpPr>
            <a:spLocks noChangeArrowheads="1"/>
          </p:cNvSpPr>
          <p:nvPr/>
        </p:nvSpPr>
        <p:spPr bwMode="auto">
          <a:xfrm>
            <a:off x="968375"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1996</a:t>
            </a:r>
            <a:endParaRPr lang="de-DE" sz="1600">
              <a:latin typeface="Arial" charset="0"/>
            </a:endParaRPr>
          </a:p>
        </p:txBody>
      </p:sp>
      <p:sp>
        <p:nvSpPr>
          <p:cNvPr id="165543" name="Rectangle 1703"/>
          <p:cNvSpPr>
            <a:spLocks noChangeArrowheads="1"/>
          </p:cNvSpPr>
          <p:nvPr/>
        </p:nvSpPr>
        <p:spPr bwMode="auto">
          <a:xfrm>
            <a:off x="1731963"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1997</a:t>
            </a:r>
            <a:endParaRPr lang="de-DE" sz="1600">
              <a:latin typeface="Arial" charset="0"/>
            </a:endParaRPr>
          </a:p>
        </p:txBody>
      </p:sp>
      <p:sp>
        <p:nvSpPr>
          <p:cNvPr id="165544" name="Rectangle 1704"/>
          <p:cNvSpPr>
            <a:spLocks noChangeArrowheads="1"/>
          </p:cNvSpPr>
          <p:nvPr/>
        </p:nvSpPr>
        <p:spPr bwMode="auto">
          <a:xfrm>
            <a:off x="2495550"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1998</a:t>
            </a:r>
            <a:endParaRPr lang="de-DE" sz="1600">
              <a:latin typeface="Arial" charset="0"/>
            </a:endParaRPr>
          </a:p>
        </p:txBody>
      </p:sp>
      <p:sp>
        <p:nvSpPr>
          <p:cNvPr id="165545" name="Rectangle 1705"/>
          <p:cNvSpPr>
            <a:spLocks noChangeArrowheads="1"/>
          </p:cNvSpPr>
          <p:nvPr/>
        </p:nvSpPr>
        <p:spPr bwMode="auto">
          <a:xfrm>
            <a:off x="3257550"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1999</a:t>
            </a:r>
            <a:endParaRPr lang="de-DE" sz="1600">
              <a:latin typeface="Arial" charset="0"/>
            </a:endParaRPr>
          </a:p>
        </p:txBody>
      </p:sp>
      <p:sp>
        <p:nvSpPr>
          <p:cNvPr id="165546" name="Rectangle 1706"/>
          <p:cNvSpPr>
            <a:spLocks noChangeArrowheads="1"/>
          </p:cNvSpPr>
          <p:nvPr/>
        </p:nvSpPr>
        <p:spPr bwMode="auto">
          <a:xfrm>
            <a:off x="4021138"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2000</a:t>
            </a:r>
            <a:endParaRPr lang="de-DE" sz="1600">
              <a:latin typeface="Arial" charset="0"/>
            </a:endParaRPr>
          </a:p>
        </p:txBody>
      </p:sp>
      <p:sp>
        <p:nvSpPr>
          <p:cNvPr id="165547" name="Rectangle 1707"/>
          <p:cNvSpPr>
            <a:spLocks noChangeArrowheads="1"/>
          </p:cNvSpPr>
          <p:nvPr/>
        </p:nvSpPr>
        <p:spPr bwMode="auto">
          <a:xfrm>
            <a:off x="4784725"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2001</a:t>
            </a:r>
            <a:endParaRPr lang="de-DE" sz="1600">
              <a:latin typeface="Arial" charset="0"/>
            </a:endParaRPr>
          </a:p>
        </p:txBody>
      </p:sp>
      <p:sp>
        <p:nvSpPr>
          <p:cNvPr id="165548" name="Rectangle 1708"/>
          <p:cNvSpPr>
            <a:spLocks noChangeArrowheads="1"/>
          </p:cNvSpPr>
          <p:nvPr/>
        </p:nvSpPr>
        <p:spPr bwMode="auto">
          <a:xfrm>
            <a:off x="5548313"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2002</a:t>
            </a:r>
            <a:endParaRPr lang="de-DE" sz="1600">
              <a:latin typeface="Arial" charset="0"/>
            </a:endParaRPr>
          </a:p>
        </p:txBody>
      </p:sp>
      <p:sp>
        <p:nvSpPr>
          <p:cNvPr id="165549" name="Rectangle 1709"/>
          <p:cNvSpPr>
            <a:spLocks noChangeArrowheads="1"/>
          </p:cNvSpPr>
          <p:nvPr/>
        </p:nvSpPr>
        <p:spPr bwMode="auto">
          <a:xfrm>
            <a:off x="6311900"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2003</a:t>
            </a:r>
            <a:endParaRPr lang="de-DE" sz="1600">
              <a:latin typeface="Arial" charset="0"/>
            </a:endParaRPr>
          </a:p>
        </p:txBody>
      </p:sp>
      <p:sp>
        <p:nvSpPr>
          <p:cNvPr id="165550" name="Rectangle 1710"/>
          <p:cNvSpPr>
            <a:spLocks noChangeArrowheads="1"/>
          </p:cNvSpPr>
          <p:nvPr/>
        </p:nvSpPr>
        <p:spPr bwMode="auto">
          <a:xfrm>
            <a:off x="7092950" y="6108700"/>
            <a:ext cx="33655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2004</a:t>
            </a:r>
            <a:endParaRPr lang="de-DE" sz="1600">
              <a:latin typeface="Arial" charset="0"/>
            </a:endParaRPr>
          </a:p>
        </p:txBody>
      </p:sp>
      <p:sp>
        <p:nvSpPr>
          <p:cNvPr id="165573" name="Text Box 1733"/>
          <p:cNvSpPr txBox="1">
            <a:spLocks noChangeArrowheads="1"/>
          </p:cNvSpPr>
          <p:nvPr/>
        </p:nvSpPr>
        <p:spPr bwMode="auto">
          <a:xfrm>
            <a:off x="7451725" y="860425"/>
            <a:ext cx="1484313" cy="336550"/>
          </a:xfrm>
          <a:prstGeom prst="rect">
            <a:avLst/>
          </a:prstGeom>
          <a:noFill/>
          <a:ln w="9525">
            <a:noFill/>
            <a:miter lim="800000"/>
            <a:headEnd/>
            <a:tailEnd/>
          </a:ln>
          <a:effectLst/>
        </p:spPr>
        <p:txBody>
          <a:bodyPr wrap="none">
            <a:spAutoFit/>
          </a:bodyPr>
          <a:lstStyle/>
          <a:p>
            <a:pPr algn="l" eaLnBrk="0" hangingPunct="0"/>
            <a:r>
              <a:rPr lang="en-US" sz="1600">
                <a:solidFill>
                  <a:srgbClr val="008080"/>
                </a:solidFill>
                <a:latin typeface="Arial" charset="0"/>
              </a:rPr>
              <a:t>approx. 1.7 bn</a:t>
            </a:r>
          </a:p>
        </p:txBody>
      </p:sp>
      <p:sp>
        <p:nvSpPr>
          <p:cNvPr id="165575" name="Rectangle 1735"/>
          <p:cNvSpPr>
            <a:spLocks noChangeArrowheads="1"/>
          </p:cNvSpPr>
          <p:nvPr/>
        </p:nvSpPr>
        <p:spPr bwMode="auto">
          <a:xfrm>
            <a:off x="7412038" y="2692400"/>
            <a:ext cx="1697037" cy="2046288"/>
          </a:xfrm>
          <a:prstGeom prst="rect">
            <a:avLst/>
          </a:prstGeom>
          <a:solidFill>
            <a:srgbClr val="FFFFFF"/>
          </a:solidFill>
          <a:ln w="0">
            <a:solidFill>
              <a:srgbClr val="000000"/>
            </a:solidFill>
            <a:miter lim="800000"/>
            <a:headEnd/>
            <a:tailEnd/>
          </a:ln>
        </p:spPr>
        <p:txBody>
          <a:bodyPr/>
          <a:lstStyle/>
          <a:p>
            <a:endParaRPr lang="en-US"/>
          </a:p>
        </p:txBody>
      </p:sp>
      <p:sp>
        <p:nvSpPr>
          <p:cNvPr id="165576" name="Line 1736"/>
          <p:cNvSpPr>
            <a:spLocks noChangeShapeType="1"/>
          </p:cNvSpPr>
          <p:nvPr/>
        </p:nvSpPr>
        <p:spPr bwMode="auto">
          <a:xfrm>
            <a:off x="7512050" y="2819400"/>
            <a:ext cx="284163" cy="1588"/>
          </a:xfrm>
          <a:prstGeom prst="line">
            <a:avLst/>
          </a:prstGeom>
          <a:noFill/>
          <a:ln w="23813">
            <a:solidFill>
              <a:srgbClr val="000080"/>
            </a:solidFill>
            <a:round/>
            <a:headEnd/>
            <a:tailEnd/>
          </a:ln>
        </p:spPr>
        <p:txBody>
          <a:bodyPr/>
          <a:lstStyle/>
          <a:p>
            <a:endParaRPr lang="en-US"/>
          </a:p>
        </p:txBody>
      </p:sp>
      <p:sp>
        <p:nvSpPr>
          <p:cNvPr id="165577" name="Freeform 1737"/>
          <p:cNvSpPr>
            <a:spLocks/>
          </p:cNvSpPr>
          <p:nvPr/>
        </p:nvSpPr>
        <p:spPr bwMode="auto">
          <a:xfrm>
            <a:off x="7605713" y="2771775"/>
            <a:ext cx="95250" cy="95250"/>
          </a:xfrm>
          <a:custGeom>
            <a:avLst/>
            <a:gdLst/>
            <a:ahLst/>
            <a:cxnLst>
              <a:cxn ang="0">
                <a:pos x="60" y="0"/>
              </a:cxn>
              <a:cxn ang="0">
                <a:pos x="119" y="60"/>
              </a:cxn>
              <a:cxn ang="0">
                <a:pos x="60" y="119"/>
              </a:cxn>
              <a:cxn ang="0">
                <a:pos x="0" y="60"/>
              </a:cxn>
              <a:cxn ang="0">
                <a:pos x="60" y="0"/>
              </a:cxn>
            </a:cxnLst>
            <a:rect l="0" t="0" r="r" b="b"/>
            <a:pathLst>
              <a:path w="119" h="119">
                <a:moveTo>
                  <a:pt x="60" y="0"/>
                </a:moveTo>
                <a:lnTo>
                  <a:pt x="119" y="60"/>
                </a:lnTo>
                <a:lnTo>
                  <a:pt x="60" y="119"/>
                </a:lnTo>
                <a:lnTo>
                  <a:pt x="0" y="60"/>
                </a:lnTo>
                <a:lnTo>
                  <a:pt x="60" y="0"/>
                </a:lnTo>
                <a:close/>
              </a:path>
            </a:pathLst>
          </a:custGeom>
          <a:solidFill>
            <a:srgbClr val="000080"/>
          </a:solidFill>
          <a:ln w="12700">
            <a:solidFill>
              <a:srgbClr val="000080"/>
            </a:solidFill>
            <a:prstDash val="solid"/>
            <a:round/>
            <a:headEnd/>
            <a:tailEnd/>
          </a:ln>
        </p:spPr>
        <p:txBody>
          <a:bodyPr/>
          <a:lstStyle/>
          <a:p>
            <a:endParaRPr lang="en-US"/>
          </a:p>
        </p:txBody>
      </p:sp>
      <p:sp>
        <p:nvSpPr>
          <p:cNvPr id="165578" name="Rectangle 1738"/>
          <p:cNvSpPr>
            <a:spLocks noChangeArrowheads="1"/>
          </p:cNvSpPr>
          <p:nvPr/>
        </p:nvSpPr>
        <p:spPr bwMode="auto">
          <a:xfrm>
            <a:off x="7831138" y="2740025"/>
            <a:ext cx="677862"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GSM total</a:t>
            </a:r>
            <a:endParaRPr lang="de-DE" sz="1600">
              <a:latin typeface="Arial" charset="0"/>
            </a:endParaRPr>
          </a:p>
        </p:txBody>
      </p:sp>
      <p:sp>
        <p:nvSpPr>
          <p:cNvPr id="165579" name="Line 1739"/>
          <p:cNvSpPr>
            <a:spLocks noChangeShapeType="1"/>
          </p:cNvSpPr>
          <p:nvPr/>
        </p:nvSpPr>
        <p:spPr bwMode="auto">
          <a:xfrm>
            <a:off x="7512050" y="3074988"/>
            <a:ext cx="284163" cy="1587"/>
          </a:xfrm>
          <a:prstGeom prst="line">
            <a:avLst/>
          </a:prstGeom>
          <a:noFill/>
          <a:ln w="23813">
            <a:solidFill>
              <a:srgbClr val="FF00FF"/>
            </a:solidFill>
            <a:round/>
            <a:headEnd/>
            <a:tailEnd/>
          </a:ln>
        </p:spPr>
        <p:txBody>
          <a:bodyPr/>
          <a:lstStyle/>
          <a:p>
            <a:endParaRPr lang="en-US"/>
          </a:p>
        </p:txBody>
      </p:sp>
      <p:sp>
        <p:nvSpPr>
          <p:cNvPr id="165580" name="Rectangle 1740"/>
          <p:cNvSpPr>
            <a:spLocks noChangeArrowheads="1"/>
          </p:cNvSpPr>
          <p:nvPr/>
        </p:nvSpPr>
        <p:spPr bwMode="auto">
          <a:xfrm>
            <a:off x="7605713" y="3027363"/>
            <a:ext cx="95250" cy="95250"/>
          </a:xfrm>
          <a:prstGeom prst="rect">
            <a:avLst/>
          </a:prstGeom>
          <a:solidFill>
            <a:srgbClr val="FF00FF"/>
          </a:solidFill>
          <a:ln w="12700">
            <a:solidFill>
              <a:srgbClr val="FF00FF"/>
            </a:solidFill>
            <a:miter lim="800000"/>
            <a:headEnd/>
            <a:tailEnd/>
          </a:ln>
        </p:spPr>
        <p:txBody>
          <a:bodyPr/>
          <a:lstStyle/>
          <a:p>
            <a:endParaRPr lang="en-US"/>
          </a:p>
        </p:txBody>
      </p:sp>
      <p:sp>
        <p:nvSpPr>
          <p:cNvPr id="165581" name="Rectangle 1741"/>
          <p:cNvSpPr>
            <a:spLocks noChangeArrowheads="1"/>
          </p:cNvSpPr>
          <p:nvPr/>
        </p:nvSpPr>
        <p:spPr bwMode="auto">
          <a:xfrm>
            <a:off x="7831138" y="2995613"/>
            <a:ext cx="762000"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TDMA total</a:t>
            </a:r>
          </a:p>
        </p:txBody>
      </p:sp>
      <p:sp>
        <p:nvSpPr>
          <p:cNvPr id="165582" name="Line 1742"/>
          <p:cNvSpPr>
            <a:spLocks noChangeShapeType="1"/>
          </p:cNvSpPr>
          <p:nvPr/>
        </p:nvSpPr>
        <p:spPr bwMode="auto">
          <a:xfrm>
            <a:off x="7512050" y="3328988"/>
            <a:ext cx="284163" cy="1587"/>
          </a:xfrm>
          <a:prstGeom prst="line">
            <a:avLst/>
          </a:prstGeom>
          <a:noFill/>
          <a:ln w="23813">
            <a:solidFill>
              <a:srgbClr val="FFFF00"/>
            </a:solidFill>
            <a:round/>
            <a:headEnd/>
            <a:tailEnd/>
          </a:ln>
        </p:spPr>
        <p:txBody>
          <a:bodyPr/>
          <a:lstStyle/>
          <a:p>
            <a:endParaRPr lang="en-US"/>
          </a:p>
        </p:txBody>
      </p:sp>
      <p:sp>
        <p:nvSpPr>
          <p:cNvPr id="165583" name="Freeform 1743"/>
          <p:cNvSpPr>
            <a:spLocks/>
          </p:cNvSpPr>
          <p:nvPr/>
        </p:nvSpPr>
        <p:spPr bwMode="auto">
          <a:xfrm>
            <a:off x="7605713" y="3282950"/>
            <a:ext cx="95250" cy="93663"/>
          </a:xfrm>
          <a:custGeom>
            <a:avLst/>
            <a:gdLst/>
            <a:ahLst/>
            <a:cxnLst>
              <a:cxn ang="0">
                <a:pos x="60" y="0"/>
              </a:cxn>
              <a:cxn ang="0">
                <a:pos x="119" y="119"/>
              </a:cxn>
              <a:cxn ang="0">
                <a:pos x="0" y="119"/>
              </a:cxn>
              <a:cxn ang="0">
                <a:pos x="60" y="0"/>
              </a:cxn>
            </a:cxnLst>
            <a:rect l="0" t="0" r="r" b="b"/>
            <a:pathLst>
              <a:path w="119" h="119">
                <a:moveTo>
                  <a:pt x="60" y="0"/>
                </a:moveTo>
                <a:lnTo>
                  <a:pt x="119" y="119"/>
                </a:lnTo>
                <a:lnTo>
                  <a:pt x="0" y="119"/>
                </a:lnTo>
                <a:lnTo>
                  <a:pt x="60" y="0"/>
                </a:lnTo>
                <a:close/>
              </a:path>
            </a:pathLst>
          </a:custGeom>
          <a:solidFill>
            <a:srgbClr val="FFFF00"/>
          </a:solidFill>
          <a:ln w="12700">
            <a:solidFill>
              <a:srgbClr val="FFFF00"/>
            </a:solidFill>
            <a:prstDash val="solid"/>
            <a:round/>
            <a:headEnd/>
            <a:tailEnd/>
          </a:ln>
        </p:spPr>
        <p:txBody>
          <a:bodyPr/>
          <a:lstStyle/>
          <a:p>
            <a:endParaRPr lang="en-US"/>
          </a:p>
        </p:txBody>
      </p:sp>
      <p:sp>
        <p:nvSpPr>
          <p:cNvPr id="165584" name="Rectangle 1744"/>
          <p:cNvSpPr>
            <a:spLocks noChangeArrowheads="1"/>
          </p:cNvSpPr>
          <p:nvPr/>
        </p:nvSpPr>
        <p:spPr bwMode="auto">
          <a:xfrm>
            <a:off x="7831138" y="3251200"/>
            <a:ext cx="777875"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CDMA total</a:t>
            </a:r>
          </a:p>
        </p:txBody>
      </p:sp>
      <p:sp>
        <p:nvSpPr>
          <p:cNvPr id="165585" name="Line 1745"/>
          <p:cNvSpPr>
            <a:spLocks noChangeShapeType="1"/>
          </p:cNvSpPr>
          <p:nvPr/>
        </p:nvSpPr>
        <p:spPr bwMode="auto">
          <a:xfrm>
            <a:off x="7512050" y="3586163"/>
            <a:ext cx="284163" cy="1587"/>
          </a:xfrm>
          <a:prstGeom prst="line">
            <a:avLst/>
          </a:prstGeom>
          <a:noFill/>
          <a:ln w="23813">
            <a:solidFill>
              <a:srgbClr val="00FFFF"/>
            </a:solidFill>
            <a:round/>
            <a:headEnd/>
            <a:tailEnd/>
          </a:ln>
        </p:spPr>
        <p:txBody>
          <a:bodyPr/>
          <a:lstStyle/>
          <a:p>
            <a:endParaRPr lang="en-US"/>
          </a:p>
        </p:txBody>
      </p:sp>
      <p:sp>
        <p:nvSpPr>
          <p:cNvPr id="165586" name="Rectangle 1746"/>
          <p:cNvSpPr>
            <a:spLocks noChangeArrowheads="1"/>
          </p:cNvSpPr>
          <p:nvPr/>
        </p:nvSpPr>
        <p:spPr bwMode="auto">
          <a:xfrm>
            <a:off x="7604125" y="3536950"/>
            <a:ext cx="101600" cy="100013"/>
          </a:xfrm>
          <a:prstGeom prst="rect">
            <a:avLst/>
          </a:prstGeom>
          <a:noFill/>
          <a:ln w="9525">
            <a:noFill/>
            <a:miter lim="800000"/>
            <a:headEnd/>
            <a:tailEnd/>
          </a:ln>
        </p:spPr>
        <p:txBody>
          <a:bodyPr/>
          <a:lstStyle/>
          <a:p>
            <a:endParaRPr lang="en-US"/>
          </a:p>
        </p:txBody>
      </p:sp>
      <p:sp>
        <p:nvSpPr>
          <p:cNvPr id="165587" name="Line 1747"/>
          <p:cNvSpPr>
            <a:spLocks noChangeShapeType="1"/>
          </p:cNvSpPr>
          <p:nvPr/>
        </p:nvSpPr>
        <p:spPr bwMode="auto">
          <a:xfrm flipH="1" flipV="1">
            <a:off x="7605713" y="3538538"/>
            <a:ext cx="47625" cy="47625"/>
          </a:xfrm>
          <a:prstGeom prst="line">
            <a:avLst/>
          </a:prstGeom>
          <a:noFill/>
          <a:ln w="12700">
            <a:solidFill>
              <a:srgbClr val="00FFFF"/>
            </a:solidFill>
            <a:round/>
            <a:headEnd/>
            <a:tailEnd/>
          </a:ln>
        </p:spPr>
        <p:txBody>
          <a:bodyPr/>
          <a:lstStyle/>
          <a:p>
            <a:endParaRPr lang="en-US"/>
          </a:p>
        </p:txBody>
      </p:sp>
      <p:sp>
        <p:nvSpPr>
          <p:cNvPr id="165588" name="Line 1748"/>
          <p:cNvSpPr>
            <a:spLocks noChangeShapeType="1"/>
          </p:cNvSpPr>
          <p:nvPr/>
        </p:nvSpPr>
        <p:spPr bwMode="auto">
          <a:xfrm>
            <a:off x="7653338" y="3586163"/>
            <a:ext cx="47625" cy="46037"/>
          </a:xfrm>
          <a:prstGeom prst="line">
            <a:avLst/>
          </a:prstGeom>
          <a:noFill/>
          <a:ln w="12700">
            <a:solidFill>
              <a:srgbClr val="00FFFF"/>
            </a:solidFill>
            <a:round/>
            <a:headEnd/>
            <a:tailEnd/>
          </a:ln>
        </p:spPr>
        <p:txBody>
          <a:bodyPr/>
          <a:lstStyle/>
          <a:p>
            <a:endParaRPr lang="en-US"/>
          </a:p>
        </p:txBody>
      </p:sp>
      <p:sp>
        <p:nvSpPr>
          <p:cNvPr id="165589" name="Line 1749"/>
          <p:cNvSpPr>
            <a:spLocks noChangeShapeType="1"/>
          </p:cNvSpPr>
          <p:nvPr/>
        </p:nvSpPr>
        <p:spPr bwMode="auto">
          <a:xfrm flipH="1">
            <a:off x="7605713" y="3586163"/>
            <a:ext cx="47625" cy="46037"/>
          </a:xfrm>
          <a:prstGeom prst="line">
            <a:avLst/>
          </a:prstGeom>
          <a:noFill/>
          <a:ln w="12700">
            <a:solidFill>
              <a:srgbClr val="00FFFF"/>
            </a:solidFill>
            <a:round/>
            <a:headEnd/>
            <a:tailEnd/>
          </a:ln>
        </p:spPr>
        <p:txBody>
          <a:bodyPr/>
          <a:lstStyle/>
          <a:p>
            <a:endParaRPr lang="en-US"/>
          </a:p>
        </p:txBody>
      </p:sp>
      <p:sp>
        <p:nvSpPr>
          <p:cNvPr id="165590" name="Line 1750"/>
          <p:cNvSpPr>
            <a:spLocks noChangeShapeType="1"/>
          </p:cNvSpPr>
          <p:nvPr/>
        </p:nvSpPr>
        <p:spPr bwMode="auto">
          <a:xfrm flipV="1">
            <a:off x="7653338" y="3538538"/>
            <a:ext cx="47625" cy="47625"/>
          </a:xfrm>
          <a:prstGeom prst="line">
            <a:avLst/>
          </a:prstGeom>
          <a:noFill/>
          <a:ln w="12700">
            <a:solidFill>
              <a:srgbClr val="00FFFF"/>
            </a:solidFill>
            <a:round/>
            <a:headEnd/>
            <a:tailEnd/>
          </a:ln>
        </p:spPr>
        <p:txBody>
          <a:bodyPr/>
          <a:lstStyle/>
          <a:p>
            <a:endParaRPr lang="en-US"/>
          </a:p>
        </p:txBody>
      </p:sp>
      <p:sp>
        <p:nvSpPr>
          <p:cNvPr id="165591" name="Rectangle 1751"/>
          <p:cNvSpPr>
            <a:spLocks noChangeArrowheads="1"/>
          </p:cNvSpPr>
          <p:nvPr/>
        </p:nvSpPr>
        <p:spPr bwMode="auto">
          <a:xfrm>
            <a:off x="7831138" y="3506788"/>
            <a:ext cx="650875"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PDC total</a:t>
            </a:r>
          </a:p>
        </p:txBody>
      </p:sp>
      <p:sp>
        <p:nvSpPr>
          <p:cNvPr id="165592" name="Line 1752"/>
          <p:cNvSpPr>
            <a:spLocks noChangeShapeType="1"/>
          </p:cNvSpPr>
          <p:nvPr/>
        </p:nvSpPr>
        <p:spPr bwMode="auto">
          <a:xfrm>
            <a:off x="7512050" y="3840163"/>
            <a:ext cx="284163" cy="1587"/>
          </a:xfrm>
          <a:prstGeom prst="line">
            <a:avLst/>
          </a:prstGeom>
          <a:noFill/>
          <a:ln w="23813">
            <a:solidFill>
              <a:srgbClr val="800080"/>
            </a:solidFill>
            <a:round/>
            <a:headEnd/>
            <a:tailEnd/>
          </a:ln>
        </p:spPr>
        <p:txBody>
          <a:bodyPr/>
          <a:lstStyle/>
          <a:p>
            <a:endParaRPr lang="en-US"/>
          </a:p>
        </p:txBody>
      </p:sp>
      <p:sp>
        <p:nvSpPr>
          <p:cNvPr id="165593" name="Rectangle 1753"/>
          <p:cNvSpPr>
            <a:spLocks noChangeArrowheads="1"/>
          </p:cNvSpPr>
          <p:nvPr/>
        </p:nvSpPr>
        <p:spPr bwMode="auto">
          <a:xfrm>
            <a:off x="7604125" y="3790950"/>
            <a:ext cx="101600" cy="101600"/>
          </a:xfrm>
          <a:prstGeom prst="rect">
            <a:avLst/>
          </a:prstGeom>
          <a:noFill/>
          <a:ln w="9525">
            <a:noFill/>
            <a:miter lim="800000"/>
            <a:headEnd/>
            <a:tailEnd/>
          </a:ln>
        </p:spPr>
        <p:txBody>
          <a:bodyPr/>
          <a:lstStyle/>
          <a:p>
            <a:endParaRPr lang="en-US"/>
          </a:p>
        </p:txBody>
      </p:sp>
      <p:sp>
        <p:nvSpPr>
          <p:cNvPr id="165594" name="Line 1754"/>
          <p:cNvSpPr>
            <a:spLocks noChangeShapeType="1"/>
          </p:cNvSpPr>
          <p:nvPr/>
        </p:nvSpPr>
        <p:spPr bwMode="auto">
          <a:xfrm flipH="1" flipV="1">
            <a:off x="7605713" y="3792538"/>
            <a:ext cx="47625" cy="47625"/>
          </a:xfrm>
          <a:prstGeom prst="line">
            <a:avLst/>
          </a:prstGeom>
          <a:noFill/>
          <a:ln w="12700">
            <a:solidFill>
              <a:srgbClr val="800080"/>
            </a:solidFill>
            <a:round/>
            <a:headEnd/>
            <a:tailEnd/>
          </a:ln>
        </p:spPr>
        <p:txBody>
          <a:bodyPr/>
          <a:lstStyle/>
          <a:p>
            <a:endParaRPr lang="en-US"/>
          </a:p>
        </p:txBody>
      </p:sp>
      <p:sp>
        <p:nvSpPr>
          <p:cNvPr id="165595" name="Line 1755"/>
          <p:cNvSpPr>
            <a:spLocks noChangeShapeType="1"/>
          </p:cNvSpPr>
          <p:nvPr/>
        </p:nvSpPr>
        <p:spPr bwMode="auto">
          <a:xfrm>
            <a:off x="7653338" y="3840163"/>
            <a:ext cx="47625" cy="47625"/>
          </a:xfrm>
          <a:prstGeom prst="line">
            <a:avLst/>
          </a:prstGeom>
          <a:noFill/>
          <a:ln w="12700">
            <a:solidFill>
              <a:srgbClr val="800080"/>
            </a:solidFill>
            <a:round/>
            <a:headEnd/>
            <a:tailEnd/>
          </a:ln>
        </p:spPr>
        <p:txBody>
          <a:bodyPr/>
          <a:lstStyle/>
          <a:p>
            <a:endParaRPr lang="en-US"/>
          </a:p>
        </p:txBody>
      </p:sp>
      <p:sp>
        <p:nvSpPr>
          <p:cNvPr id="165596" name="Line 1756"/>
          <p:cNvSpPr>
            <a:spLocks noChangeShapeType="1"/>
          </p:cNvSpPr>
          <p:nvPr/>
        </p:nvSpPr>
        <p:spPr bwMode="auto">
          <a:xfrm flipH="1">
            <a:off x="7605713" y="3840163"/>
            <a:ext cx="47625" cy="47625"/>
          </a:xfrm>
          <a:prstGeom prst="line">
            <a:avLst/>
          </a:prstGeom>
          <a:noFill/>
          <a:ln w="12700">
            <a:solidFill>
              <a:srgbClr val="800080"/>
            </a:solidFill>
            <a:round/>
            <a:headEnd/>
            <a:tailEnd/>
          </a:ln>
        </p:spPr>
        <p:txBody>
          <a:bodyPr/>
          <a:lstStyle/>
          <a:p>
            <a:endParaRPr lang="en-US"/>
          </a:p>
        </p:txBody>
      </p:sp>
      <p:sp>
        <p:nvSpPr>
          <p:cNvPr id="165597" name="Line 1757"/>
          <p:cNvSpPr>
            <a:spLocks noChangeShapeType="1"/>
          </p:cNvSpPr>
          <p:nvPr/>
        </p:nvSpPr>
        <p:spPr bwMode="auto">
          <a:xfrm flipV="1">
            <a:off x="7653338" y="3792538"/>
            <a:ext cx="47625" cy="47625"/>
          </a:xfrm>
          <a:prstGeom prst="line">
            <a:avLst/>
          </a:prstGeom>
          <a:noFill/>
          <a:ln w="12700">
            <a:solidFill>
              <a:srgbClr val="800080"/>
            </a:solidFill>
            <a:round/>
            <a:headEnd/>
            <a:tailEnd/>
          </a:ln>
        </p:spPr>
        <p:txBody>
          <a:bodyPr/>
          <a:lstStyle/>
          <a:p>
            <a:endParaRPr lang="en-US"/>
          </a:p>
        </p:txBody>
      </p:sp>
      <p:sp>
        <p:nvSpPr>
          <p:cNvPr id="165598" name="Line 1758"/>
          <p:cNvSpPr>
            <a:spLocks noChangeShapeType="1"/>
          </p:cNvSpPr>
          <p:nvPr/>
        </p:nvSpPr>
        <p:spPr bwMode="auto">
          <a:xfrm flipV="1">
            <a:off x="7653338" y="3792538"/>
            <a:ext cx="1587" cy="47625"/>
          </a:xfrm>
          <a:prstGeom prst="line">
            <a:avLst/>
          </a:prstGeom>
          <a:noFill/>
          <a:ln w="12700">
            <a:solidFill>
              <a:srgbClr val="800080"/>
            </a:solidFill>
            <a:round/>
            <a:headEnd/>
            <a:tailEnd/>
          </a:ln>
        </p:spPr>
        <p:txBody>
          <a:bodyPr/>
          <a:lstStyle/>
          <a:p>
            <a:endParaRPr lang="en-US"/>
          </a:p>
        </p:txBody>
      </p:sp>
      <p:sp>
        <p:nvSpPr>
          <p:cNvPr id="165599" name="Line 1759"/>
          <p:cNvSpPr>
            <a:spLocks noChangeShapeType="1"/>
          </p:cNvSpPr>
          <p:nvPr/>
        </p:nvSpPr>
        <p:spPr bwMode="auto">
          <a:xfrm>
            <a:off x="7653338" y="3840163"/>
            <a:ext cx="1587" cy="47625"/>
          </a:xfrm>
          <a:prstGeom prst="line">
            <a:avLst/>
          </a:prstGeom>
          <a:noFill/>
          <a:ln w="12700">
            <a:solidFill>
              <a:srgbClr val="800080"/>
            </a:solidFill>
            <a:round/>
            <a:headEnd/>
            <a:tailEnd/>
          </a:ln>
        </p:spPr>
        <p:txBody>
          <a:bodyPr/>
          <a:lstStyle/>
          <a:p>
            <a:endParaRPr lang="en-US"/>
          </a:p>
        </p:txBody>
      </p:sp>
      <p:sp>
        <p:nvSpPr>
          <p:cNvPr id="165600" name="Rectangle 1760"/>
          <p:cNvSpPr>
            <a:spLocks noChangeArrowheads="1"/>
          </p:cNvSpPr>
          <p:nvPr/>
        </p:nvSpPr>
        <p:spPr bwMode="auto">
          <a:xfrm>
            <a:off x="7831138" y="3760788"/>
            <a:ext cx="969962" cy="182562"/>
          </a:xfrm>
          <a:prstGeom prst="rect">
            <a:avLst/>
          </a:prstGeom>
          <a:noFill/>
          <a:ln w="9525">
            <a:noFill/>
            <a:miter lim="800000"/>
            <a:headEnd/>
            <a:tailEnd/>
          </a:ln>
        </p:spPr>
        <p:txBody>
          <a:bodyPr wrap="none" lIns="0" tIns="0" rIns="0" bIns="0">
            <a:spAutoFit/>
          </a:bodyPr>
          <a:lstStyle/>
          <a:p>
            <a:pPr algn="l" eaLnBrk="0" hangingPunct="0"/>
            <a:r>
              <a:rPr lang="en-US" sz="1200">
                <a:solidFill>
                  <a:srgbClr val="000000"/>
                </a:solidFill>
                <a:latin typeface="Arial" charset="0"/>
              </a:rPr>
              <a:t>Analogue</a:t>
            </a:r>
            <a:r>
              <a:rPr lang="de-DE" sz="1200">
                <a:solidFill>
                  <a:srgbClr val="000000"/>
                </a:solidFill>
                <a:latin typeface="Arial" charset="0"/>
              </a:rPr>
              <a:t> total</a:t>
            </a:r>
          </a:p>
        </p:txBody>
      </p:sp>
      <p:sp>
        <p:nvSpPr>
          <p:cNvPr id="165601" name="Line 1761"/>
          <p:cNvSpPr>
            <a:spLocks noChangeShapeType="1"/>
          </p:cNvSpPr>
          <p:nvPr/>
        </p:nvSpPr>
        <p:spPr bwMode="auto">
          <a:xfrm>
            <a:off x="7512050" y="4095750"/>
            <a:ext cx="284163" cy="1588"/>
          </a:xfrm>
          <a:prstGeom prst="line">
            <a:avLst/>
          </a:prstGeom>
          <a:noFill/>
          <a:ln w="23813">
            <a:solidFill>
              <a:srgbClr val="800000"/>
            </a:solidFill>
            <a:round/>
            <a:headEnd/>
            <a:tailEnd/>
          </a:ln>
        </p:spPr>
        <p:txBody>
          <a:bodyPr/>
          <a:lstStyle/>
          <a:p>
            <a:endParaRPr lang="en-US"/>
          </a:p>
        </p:txBody>
      </p:sp>
      <p:sp>
        <p:nvSpPr>
          <p:cNvPr id="165602" name="Oval 1762"/>
          <p:cNvSpPr>
            <a:spLocks noChangeArrowheads="1"/>
          </p:cNvSpPr>
          <p:nvPr/>
        </p:nvSpPr>
        <p:spPr bwMode="auto">
          <a:xfrm>
            <a:off x="7605713" y="4048125"/>
            <a:ext cx="95250" cy="95250"/>
          </a:xfrm>
          <a:prstGeom prst="ellipse">
            <a:avLst/>
          </a:prstGeom>
          <a:solidFill>
            <a:srgbClr val="800000"/>
          </a:solidFill>
          <a:ln w="12700">
            <a:solidFill>
              <a:srgbClr val="800000"/>
            </a:solidFill>
            <a:round/>
            <a:headEnd/>
            <a:tailEnd/>
          </a:ln>
        </p:spPr>
        <p:txBody>
          <a:bodyPr/>
          <a:lstStyle/>
          <a:p>
            <a:endParaRPr lang="en-US"/>
          </a:p>
        </p:txBody>
      </p:sp>
      <p:sp>
        <p:nvSpPr>
          <p:cNvPr id="165603" name="Rectangle 1763"/>
          <p:cNvSpPr>
            <a:spLocks noChangeArrowheads="1"/>
          </p:cNvSpPr>
          <p:nvPr/>
        </p:nvSpPr>
        <p:spPr bwMode="auto">
          <a:xfrm>
            <a:off x="7831138" y="4016375"/>
            <a:ext cx="642937"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W-CDMA</a:t>
            </a:r>
            <a:endParaRPr lang="de-DE" sz="1600">
              <a:latin typeface="Arial" charset="0"/>
            </a:endParaRPr>
          </a:p>
        </p:txBody>
      </p:sp>
      <p:sp>
        <p:nvSpPr>
          <p:cNvPr id="165604" name="Line 1764"/>
          <p:cNvSpPr>
            <a:spLocks noChangeShapeType="1"/>
          </p:cNvSpPr>
          <p:nvPr/>
        </p:nvSpPr>
        <p:spPr bwMode="auto">
          <a:xfrm>
            <a:off x="7512050" y="4349750"/>
            <a:ext cx="284163" cy="1588"/>
          </a:xfrm>
          <a:prstGeom prst="line">
            <a:avLst/>
          </a:prstGeom>
          <a:noFill/>
          <a:ln w="23813">
            <a:solidFill>
              <a:srgbClr val="008080"/>
            </a:solidFill>
            <a:round/>
            <a:headEnd/>
            <a:tailEnd/>
          </a:ln>
        </p:spPr>
        <p:txBody>
          <a:bodyPr/>
          <a:lstStyle/>
          <a:p>
            <a:endParaRPr lang="en-US"/>
          </a:p>
        </p:txBody>
      </p:sp>
      <p:sp>
        <p:nvSpPr>
          <p:cNvPr id="165605" name="Rectangle 1765"/>
          <p:cNvSpPr>
            <a:spLocks noChangeArrowheads="1"/>
          </p:cNvSpPr>
          <p:nvPr/>
        </p:nvSpPr>
        <p:spPr bwMode="auto">
          <a:xfrm>
            <a:off x="7604125" y="4302125"/>
            <a:ext cx="101600" cy="100013"/>
          </a:xfrm>
          <a:prstGeom prst="rect">
            <a:avLst/>
          </a:prstGeom>
          <a:noFill/>
          <a:ln w="9525">
            <a:noFill/>
            <a:miter lim="800000"/>
            <a:headEnd/>
            <a:tailEnd/>
          </a:ln>
        </p:spPr>
        <p:txBody>
          <a:bodyPr/>
          <a:lstStyle/>
          <a:p>
            <a:endParaRPr lang="en-US"/>
          </a:p>
        </p:txBody>
      </p:sp>
      <p:sp>
        <p:nvSpPr>
          <p:cNvPr id="165606" name="Line 1766"/>
          <p:cNvSpPr>
            <a:spLocks noChangeShapeType="1"/>
          </p:cNvSpPr>
          <p:nvPr/>
        </p:nvSpPr>
        <p:spPr bwMode="auto">
          <a:xfrm flipV="1">
            <a:off x="7653338" y="4303713"/>
            <a:ext cx="1587" cy="46037"/>
          </a:xfrm>
          <a:prstGeom prst="line">
            <a:avLst/>
          </a:prstGeom>
          <a:noFill/>
          <a:ln w="12700">
            <a:solidFill>
              <a:srgbClr val="008080"/>
            </a:solidFill>
            <a:round/>
            <a:headEnd/>
            <a:tailEnd/>
          </a:ln>
        </p:spPr>
        <p:txBody>
          <a:bodyPr/>
          <a:lstStyle/>
          <a:p>
            <a:endParaRPr lang="en-US"/>
          </a:p>
        </p:txBody>
      </p:sp>
      <p:sp>
        <p:nvSpPr>
          <p:cNvPr id="165607" name="Line 1767"/>
          <p:cNvSpPr>
            <a:spLocks noChangeShapeType="1"/>
          </p:cNvSpPr>
          <p:nvPr/>
        </p:nvSpPr>
        <p:spPr bwMode="auto">
          <a:xfrm>
            <a:off x="7653338" y="4349750"/>
            <a:ext cx="1587" cy="47625"/>
          </a:xfrm>
          <a:prstGeom prst="line">
            <a:avLst/>
          </a:prstGeom>
          <a:noFill/>
          <a:ln w="12700">
            <a:solidFill>
              <a:srgbClr val="008080"/>
            </a:solidFill>
            <a:round/>
            <a:headEnd/>
            <a:tailEnd/>
          </a:ln>
        </p:spPr>
        <p:txBody>
          <a:bodyPr/>
          <a:lstStyle/>
          <a:p>
            <a:endParaRPr lang="en-US"/>
          </a:p>
        </p:txBody>
      </p:sp>
      <p:sp>
        <p:nvSpPr>
          <p:cNvPr id="165608" name="Line 1768"/>
          <p:cNvSpPr>
            <a:spLocks noChangeShapeType="1"/>
          </p:cNvSpPr>
          <p:nvPr/>
        </p:nvSpPr>
        <p:spPr bwMode="auto">
          <a:xfrm flipH="1">
            <a:off x="7605713" y="4349750"/>
            <a:ext cx="47625" cy="1588"/>
          </a:xfrm>
          <a:prstGeom prst="line">
            <a:avLst/>
          </a:prstGeom>
          <a:noFill/>
          <a:ln w="12700">
            <a:solidFill>
              <a:srgbClr val="008080"/>
            </a:solidFill>
            <a:round/>
            <a:headEnd/>
            <a:tailEnd/>
          </a:ln>
        </p:spPr>
        <p:txBody>
          <a:bodyPr/>
          <a:lstStyle/>
          <a:p>
            <a:endParaRPr lang="en-US"/>
          </a:p>
        </p:txBody>
      </p:sp>
      <p:sp>
        <p:nvSpPr>
          <p:cNvPr id="165609" name="Line 1769"/>
          <p:cNvSpPr>
            <a:spLocks noChangeShapeType="1"/>
          </p:cNvSpPr>
          <p:nvPr/>
        </p:nvSpPr>
        <p:spPr bwMode="auto">
          <a:xfrm>
            <a:off x="7653338" y="4349750"/>
            <a:ext cx="47625" cy="1588"/>
          </a:xfrm>
          <a:prstGeom prst="line">
            <a:avLst/>
          </a:prstGeom>
          <a:noFill/>
          <a:ln w="12700">
            <a:solidFill>
              <a:srgbClr val="008080"/>
            </a:solidFill>
            <a:round/>
            <a:headEnd/>
            <a:tailEnd/>
          </a:ln>
        </p:spPr>
        <p:txBody>
          <a:bodyPr/>
          <a:lstStyle/>
          <a:p>
            <a:endParaRPr lang="en-US"/>
          </a:p>
        </p:txBody>
      </p:sp>
      <p:sp>
        <p:nvSpPr>
          <p:cNvPr id="165610" name="Rectangle 1770"/>
          <p:cNvSpPr>
            <a:spLocks noChangeArrowheads="1"/>
          </p:cNvSpPr>
          <p:nvPr/>
        </p:nvSpPr>
        <p:spPr bwMode="auto">
          <a:xfrm>
            <a:off x="7831138" y="4271963"/>
            <a:ext cx="928687" cy="182562"/>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Total wireless</a:t>
            </a:r>
            <a:endParaRPr lang="de-DE" sz="1600">
              <a:latin typeface="Arial" charset="0"/>
            </a:endParaRPr>
          </a:p>
        </p:txBody>
      </p:sp>
      <p:sp>
        <p:nvSpPr>
          <p:cNvPr id="165611" name="Line 1771"/>
          <p:cNvSpPr>
            <a:spLocks noChangeShapeType="1"/>
          </p:cNvSpPr>
          <p:nvPr/>
        </p:nvSpPr>
        <p:spPr bwMode="auto">
          <a:xfrm>
            <a:off x="7512050" y="4606925"/>
            <a:ext cx="284163" cy="1588"/>
          </a:xfrm>
          <a:prstGeom prst="line">
            <a:avLst/>
          </a:prstGeom>
          <a:noFill/>
          <a:ln w="23813">
            <a:solidFill>
              <a:srgbClr val="0000FF"/>
            </a:solidFill>
            <a:round/>
            <a:headEnd/>
            <a:tailEnd/>
          </a:ln>
        </p:spPr>
        <p:txBody>
          <a:bodyPr/>
          <a:lstStyle/>
          <a:p>
            <a:endParaRPr lang="en-US"/>
          </a:p>
        </p:txBody>
      </p:sp>
      <p:sp>
        <p:nvSpPr>
          <p:cNvPr id="165612" name="Rectangle 1772"/>
          <p:cNvSpPr>
            <a:spLocks noChangeArrowheads="1"/>
          </p:cNvSpPr>
          <p:nvPr/>
        </p:nvSpPr>
        <p:spPr bwMode="auto">
          <a:xfrm>
            <a:off x="7653338" y="4597400"/>
            <a:ext cx="49212" cy="17463"/>
          </a:xfrm>
          <a:prstGeom prst="rect">
            <a:avLst/>
          </a:prstGeom>
          <a:solidFill>
            <a:srgbClr val="0000FF"/>
          </a:solidFill>
          <a:ln w="12700">
            <a:solidFill>
              <a:srgbClr val="0000FF"/>
            </a:solidFill>
            <a:miter lim="800000"/>
            <a:headEnd/>
            <a:tailEnd/>
          </a:ln>
        </p:spPr>
        <p:txBody>
          <a:bodyPr/>
          <a:lstStyle/>
          <a:p>
            <a:endParaRPr lang="en-US"/>
          </a:p>
        </p:txBody>
      </p:sp>
      <p:sp>
        <p:nvSpPr>
          <p:cNvPr id="165613" name="Rectangle 1773"/>
          <p:cNvSpPr>
            <a:spLocks noChangeArrowheads="1"/>
          </p:cNvSpPr>
          <p:nvPr/>
        </p:nvSpPr>
        <p:spPr bwMode="auto">
          <a:xfrm>
            <a:off x="7831138" y="4527550"/>
            <a:ext cx="1155700" cy="182563"/>
          </a:xfrm>
          <a:prstGeom prst="rect">
            <a:avLst/>
          </a:prstGeom>
          <a:noFill/>
          <a:ln w="9525">
            <a:noFill/>
            <a:miter lim="800000"/>
            <a:headEnd/>
            <a:tailEnd/>
          </a:ln>
        </p:spPr>
        <p:txBody>
          <a:bodyPr wrap="none" lIns="0" tIns="0" rIns="0" bIns="0">
            <a:spAutoFit/>
          </a:bodyPr>
          <a:lstStyle/>
          <a:p>
            <a:pPr algn="l" eaLnBrk="0" hangingPunct="0"/>
            <a:r>
              <a:rPr lang="de-DE" sz="1200">
                <a:solidFill>
                  <a:srgbClr val="000000"/>
                </a:solidFill>
                <a:latin typeface="Arial" charset="0"/>
              </a:rPr>
              <a:t>Prediction (1998)</a:t>
            </a:r>
            <a:endParaRPr lang="de-DE" sz="1600">
              <a:latin typeface="Arial" charset="0"/>
            </a:endParaRPr>
          </a:p>
        </p:txBody>
      </p:sp>
      <p:sp>
        <p:nvSpPr>
          <p:cNvPr id="165615" name="Text Box 1775"/>
          <p:cNvSpPr txBox="1">
            <a:spLocks noChangeArrowheads="1"/>
          </p:cNvSpPr>
          <p:nvPr/>
        </p:nvSpPr>
        <p:spPr bwMode="auto">
          <a:xfrm>
            <a:off x="7794625" y="1341438"/>
            <a:ext cx="1293944" cy="646331"/>
          </a:xfrm>
          <a:prstGeom prst="rect">
            <a:avLst/>
          </a:prstGeom>
          <a:noFill/>
          <a:ln w="25400" algn="ctr">
            <a:noFill/>
            <a:miter lim="800000"/>
            <a:headEnd/>
            <a:tailEnd/>
          </a:ln>
          <a:effectLst/>
        </p:spPr>
        <p:txBody>
          <a:bodyPr wrap="none">
            <a:spAutoFit/>
          </a:bodyPr>
          <a:lstStyle/>
          <a:p>
            <a:pPr algn="l"/>
            <a:r>
              <a:rPr lang="en-US" b="1" dirty="0" smtClean="0">
                <a:solidFill>
                  <a:srgbClr val="E8004D"/>
                </a:solidFill>
              </a:rPr>
              <a:t>2011:</a:t>
            </a:r>
            <a:endParaRPr lang="en-US" b="1" dirty="0">
              <a:solidFill>
                <a:srgbClr val="E8004D"/>
              </a:solidFill>
            </a:endParaRPr>
          </a:p>
          <a:p>
            <a:pPr algn="l"/>
            <a:r>
              <a:rPr lang="en-US" b="1" dirty="0" smtClean="0">
                <a:solidFill>
                  <a:srgbClr val="E8004D"/>
                </a:solidFill>
              </a:rPr>
              <a:t>&gt;4.8 </a:t>
            </a:r>
            <a:r>
              <a:rPr lang="en-US" b="1" dirty="0" err="1">
                <a:solidFill>
                  <a:srgbClr val="E8004D"/>
                </a:solidFill>
              </a:rPr>
              <a:t>bn</a:t>
            </a:r>
            <a:r>
              <a:rPr lang="en-US" b="1" dirty="0">
                <a:solidFill>
                  <a:srgbClr val="E8004D"/>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GSM: elements and interfaces</a:t>
            </a:r>
          </a:p>
        </p:txBody>
      </p:sp>
      <p:sp>
        <p:nvSpPr>
          <p:cNvPr id="132100" name="AutoShape 4"/>
          <p:cNvSpPr>
            <a:spLocks noChangeArrowheads="1"/>
          </p:cNvSpPr>
          <p:nvPr/>
        </p:nvSpPr>
        <p:spPr bwMode="auto">
          <a:xfrm>
            <a:off x="4021138" y="2163763"/>
            <a:ext cx="1600200" cy="1295400"/>
          </a:xfrm>
          <a:prstGeom prst="hexagon">
            <a:avLst>
              <a:gd name="adj" fmla="val 30882"/>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32101" name="AutoShape 5"/>
          <p:cNvSpPr>
            <a:spLocks noChangeArrowheads="1"/>
          </p:cNvSpPr>
          <p:nvPr/>
        </p:nvSpPr>
        <p:spPr bwMode="auto">
          <a:xfrm>
            <a:off x="2819400" y="1517650"/>
            <a:ext cx="1600200" cy="1295400"/>
          </a:xfrm>
          <a:prstGeom prst="hexagon">
            <a:avLst>
              <a:gd name="adj" fmla="val 30882"/>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32102" name="Oval 6"/>
          <p:cNvSpPr>
            <a:spLocks noChangeArrowheads="1"/>
          </p:cNvSpPr>
          <p:nvPr/>
        </p:nvSpPr>
        <p:spPr bwMode="auto">
          <a:xfrm>
            <a:off x="2667000" y="1136650"/>
            <a:ext cx="3048000" cy="2895600"/>
          </a:xfrm>
          <a:prstGeom prst="ellipse">
            <a:avLst/>
          </a:prstGeom>
          <a:noFill/>
          <a:ln w="19050">
            <a:solidFill>
              <a:schemeClr val="tx1"/>
            </a:solidFill>
            <a:prstDash val="sysDot"/>
            <a:round/>
            <a:headEnd/>
            <a:tailEnd/>
          </a:ln>
          <a:effectLst/>
        </p:spPr>
        <p:txBody>
          <a:bodyPr wrap="none" lIns="0" tIns="0" rIns="0" bIns="0" anchor="ctr"/>
          <a:lstStyle/>
          <a:p>
            <a:pPr algn="l" eaLnBrk="0" hangingPunct="0"/>
            <a:endParaRPr lang="en-US" sz="1000">
              <a:latin typeface="Arial" charset="0"/>
            </a:endParaRPr>
          </a:p>
        </p:txBody>
      </p:sp>
      <p:sp>
        <p:nvSpPr>
          <p:cNvPr id="132103" name="Text Box 7"/>
          <p:cNvSpPr txBox="1">
            <a:spLocks noChangeArrowheads="1"/>
          </p:cNvSpPr>
          <p:nvPr/>
        </p:nvSpPr>
        <p:spPr bwMode="auto">
          <a:xfrm>
            <a:off x="1600200" y="4718050"/>
            <a:ext cx="479425"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NSS </a:t>
            </a:r>
          </a:p>
        </p:txBody>
      </p:sp>
      <p:sp>
        <p:nvSpPr>
          <p:cNvPr id="132104" name="Oval 8"/>
          <p:cNvSpPr>
            <a:spLocks noChangeArrowheads="1"/>
          </p:cNvSpPr>
          <p:nvPr/>
        </p:nvSpPr>
        <p:spPr bwMode="auto">
          <a:xfrm>
            <a:off x="3200400" y="1746250"/>
            <a:ext cx="304800" cy="3048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MS</a:t>
            </a:r>
          </a:p>
        </p:txBody>
      </p:sp>
      <p:sp>
        <p:nvSpPr>
          <p:cNvPr id="132105" name="Oval 9"/>
          <p:cNvSpPr>
            <a:spLocks noChangeArrowheads="1"/>
          </p:cNvSpPr>
          <p:nvPr/>
        </p:nvSpPr>
        <p:spPr bwMode="auto">
          <a:xfrm>
            <a:off x="3733800" y="1746250"/>
            <a:ext cx="304800" cy="3048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MS</a:t>
            </a:r>
          </a:p>
        </p:txBody>
      </p:sp>
      <p:sp>
        <p:nvSpPr>
          <p:cNvPr id="132106" name="Freeform 10"/>
          <p:cNvSpPr>
            <a:spLocks/>
          </p:cNvSpPr>
          <p:nvPr/>
        </p:nvSpPr>
        <p:spPr bwMode="auto">
          <a:xfrm rot="-5400000">
            <a:off x="3276600" y="2203450"/>
            <a:ext cx="457200" cy="152400"/>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US"/>
          </a:p>
        </p:txBody>
      </p:sp>
      <p:sp>
        <p:nvSpPr>
          <p:cNvPr id="132107" name="Rectangle 11"/>
          <p:cNvSpPr>
            <a:spLocks noChangeArrowheads="1"/>
          </p:cNvSpPr>
          <p:nvPr/>
        </p:nvSpPr>
        <p:spPr bwMode="auto">
          <a:xfrm>
            <a:off x="3429000" y="25082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BTS</a:t>
            </a:r>
          </a:p>
        </p:txBody>
      </p:sp>
      <p:sp>
        <p:nvSpPr>
          <p:cNvPr id="132108" name="Rectangle 12"/>
          <p:cNvSpPr>
            <a:spLocks noChangeArrowheads="1"/>
          </p:cNvSpPr>
          <p:nvPr/>
        </p:nvSpPr>
        <p:spPr bwMode="auto">
          <a:xfrm>
            <a:off x="2667000" y="37274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BSC</a:t>
            </a:r>
          </a:p>
        </p:txBody>
      </p:sp>
      <p:sp>
        <p:nvSpPr>
          <p:cNvPr id="132109" name="Rectangle 13"/>
          <p:cNvSpPr>
            <a:spLocks noChangeArrowheads="1"/>
          </p:cNvSpPr>
          <p:nvPr/>
        </p:nvSpPr>
        <p:spPr bwMode="auto">
          <a:xfrm>
            <a:off x="4572000" y="50228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GMSC</a:t>
            </a:r>
          </a:p>
        </p:txBody>
      </p:sp>
      <p:sp>
        <p:nvSpPr>
          <p:cNvPr id="132110" name="Rectangle 14"/>
          <p:cNvSpPr>
            <a:spLocks noChangeArrowheads="1"/>
          </p:cNvSpPr>
          <p:nvPr/>
        </p:nvSpPr>
        <p:spPr bwMode="auto">
          <a:xfrm>
            <a:off x="4800600" y="52514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IWF</a:t>
            </a:r>
          </a:p>
        </p:txBody>
      </p:sp>
      <p:sp>
        <p:nvSpPr>
          <p:cNvPr id="132111" name="Rectangle 15"/>
          <p:cNvSpPr>
            <a:spLocks noChangeArrowheads="1"/>
          </p:cNvSpPr>
          <p:nvPr/>
        </p:nvSpPr>
        <p:spPr bwMode="auto">
          <a:xfrm>
            <a:off x="3733800" y="57848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OMC</a:t>
            </a:r>
          </a:p>
        </p:txBody>
      </p:sp>
      <p:sp>
        <p:nvSpPr>
          <p:cNvPr id="132112" name="Freeform 16"/>
          <p:cNvSpPr>
            <a:spLocks/>
          </p:cNvSpPr>
          <p:nvPr/>
        </p:nvSpPr>
        <p:spPr bwMode="auto">
          <a:xfrm rot="5400000" flipH="1">
            <a:off x="3505200" y="2203450"/>
            <a:ext cx="457200" cy="152400"/>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US"/>
          </a:p>
        </p:txBody>
      </p:sp>
      <p:sp>
        <p:nvSpPr>
          <p:cNvPr id="132113" name="Rectangle 17"/>
          <p:cNvSpPr>
            <a:spLocks noChangeArrowheads="1"/>
          </p:cNvSpPr>
          <p:nvPr/>
        </p:nvSpPr>
        <p:spPr bwMode="auto">
          <a:xfrm>
            <a:off x="4648200" y="31178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BTS</a:t>
            </a:r>
          </a:p>
        </p:txBody>
      </p:sp>
      <p:sp>
        <p:nvSpPr>
          <p:cNvPr id="132114" name="Rectangle 18"/>
          <p:cNvSpPr>
            <a:spLocks noChangeArrowheads="1"/>
          </p:cNvSpPr>
          <p:nvPr/>
        </p:nvSpPr>
        <p:spPr bwMode="auto">
          <a:xfrm>
            <a:off x="3886200" y="37274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BSC</a:t>
            </a:r>
          </a:p>
        </p:txBody>
      </p:sp>
      <p:sp>
        <p:nvSpPr>
          <p:cNvPr id="132115" name="Rectangle 19"/>
          <p:cNvSpPr>
            <a:spLocks noChangeArrowheads="1"/>
          </p:cNvSpPr>
          <p:nvPr/>
        </p:nvSpPr>
        <p:spPr bwMode="auto">
          <a:xfrm>
            <a:off x="3124200" y="43370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MSC</a:t>
            </a:r>
          </a:p>
        </p:txBody>
      </p:sp>
      <p:sp>
        <p:nvSpPr>
          <p:cNvPr id="132116" name="Rectangle 20"/>
          <p:cNvSpPr>
            <a:spLocks noChangeArrowheads="1"/>
          </p:cNvSpPr>
          <p:nvPr/>
        </p:nvSpPr>
        <p:spPr bwMode="auto">
          <a:xfrm>
            <a:off x="4572000" y="43370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MSC</a:t>
            </a:r>
          </a:p>
        </p:txBody>
      </p:sp>
      <p:cxnSp>
        <p:nvCxnSpPr>
          <p:cNvPr id="132117" name="AutoShape 21"/>
          <p:cNvCxnSpPr>
            <a:cxnSpLocks noChangeShapeType="1"/>
            <a:stCxn id="132107" idx="2"/>
            <a:endCxn id="132114" idx="0"/>
          </p:cNvCxnSpPr>
          <p:nvPr/>
        </p:nvCxnSpPr>
        <p:spPr bwMode="auto">
          <a:xfrm>
            <a:off x="3619500" y="2736850"/>
            <a:ext cx="457200" cy="990600"/>
          </a:xfrm>
          <a:prstGeom prst="straightConnector1">
            <a:avLst/>
          </a:prstGeom>
          <a:noFill/>
          <a:ln w="9525">
            <a:solidFill>
              <a:schemeClr val="tx1"/>
            </a:solidFill>
            <a:round/>
            <a:headEnd/>
            <a:tailEnd/>
          </a:ln>
          <a:effectLst/>
        </p:spPr>
      </p:cxnSp>
      <p:cxnSp>
        <p:nvCxnSpPr>
          <p:cNvPr id="132118" name="AutoShape 22"/>
          <p:cNvCxnSpPr>
            <a:cxnSpLocks noChangeShapeType="1"/>
            <a:stCxn id="132113" idx="2"/>
            <a:endCxn id="132114" idx="3"/>
          </p:cNvCxnSpPr>
          <p:nvPr/>
        </p:nvCxnSpPr>
        <p:spPr bwMode="auto">
          <a:xfrm flipH="1">
            <a:off x="4267200" y="3346450"/>
            <a:ext cx="571500" cy="495300"/>
          </a:xfrm>
          <a:prstGeom prst="straightConnector1">
            <a:avLst/>
          </a:prstGeom>
          <a:noFill/>
          <a:ln w="9525">
            <a:solidFill>
              <a:schemeClr val="tx1"/>
            </a:solidFill>
            <a:round/>
            <a:headEnd/>
            <a:tailEnd/>
          </a:ln>
          <a:effectLst/>
        </p:spPr>
      </p:cxnSp>
      <p:cxnSp>
        <p:nvCxnSpPr>
          <p:cNvPr id="132119" name="AutoShape 23"/>
          <p:cNvCxnSpPr>
            <a:cxnSpLocks noChangeShapeType="1"/>
            <a:stCxn id="132114" idx="2"/>
            <a:endCxn id="132115" idx="0"/>
          </p:cNvCxnSpPr>
          <p:nvPr/>
        </p:nvCxnSpPr>
        <p:spPr bwMode="auto">
          <a:xfrm flipH="1">
            <a:off x="3314700" y="3956050"/>
            <a:ext cx="762000" cy="381000"/>
          </a:xfrm>
          <a:prstGeom prst="straightConnector1">
            <a:avLst/>
          </a:prstGeom>
          <a:noFill/>
          <a:ln w="12700">
            <a:solidFill>
              <a:schemeClr val="tx1"/>
            </a:solidFill>
            <a:round/>
            <a:headEnd/>
            <a:tailEnd/>
          </a:ln>
          <a:effectLst/>
        </p:spPr>
      </p:cxnSp>
      <p:cxnSp>
        <p:nvCxnSpPr>
          <p:cNvPr id="132120" name="AutoShape 24"/>
          <p:cNvCxnSpPr>
            <a:cxnSpLocks noChangeShapeType="1"/>
            <a:stCxn id="132108" idx="3"/>
            <a:endCxn id="132115" idx="0"/>
          </p:cNvCxnSpPr>
          <p:nvPr/>
        </p:nvCxnSpPr>
        <p:spPr bwMode="auto">
          <a:xfrm>
            <a:off x="3048000" y="3841750"/>
            <a:ext cx="266700" cy="495300"/>
          </a:xfrm>
          <a:prstGeom prst="straightConnector1">
            <a:avLst/>
          </a:prstGeom>
          <a:noFill/>
          <a:ln w="12700">
            <a:solidFill>
              <a:schemeClr val="tx1"/>
            </a:solidFill>
            <a:round/>
            <a:headEnd/>
            <a:tailEnd/>
          </a:ln>
          <a:effectLst/>
        </p:spPr>
      </p:cxnSp>
      <p:cxnSp>
        <p:nvCxnSpPr>
          <p:cNvPr id="132121" name="AutoShape 25"/>
          <p:cNvCxnSpPr>
            <a:cxnSpLocks noChangeShapeType="1"/>
            <a:stCxn id="132108" idx="0"/>
          </p:cNvCxnSpPr>
          <p:nvPr/>
        </p:nvCxnSpPr>
        <p:spPr bwMode="auto">
          <a:xfrm flipH="1" flipV="1">
            <a:off x="2667000" y="3346450"/>
            <a:ext cx="190500" cy="381000"/>
          </a:xfrm>
          <a:prstGeom prst="straightConnector1">
            <a:avLst/>
          </a:prstGeom>
          <a:noFill/>
          <a:ln w="9525">
            <a:solidFill>
              <a:schemeClr val="tx1"/>
            </a:solidFill>
            <a:round/>
            <a:headEnd/>
            <a:tailEnd/>
          </a:ln>
          <a:effectLst/>
        </p:spPr>
      </p:cxnSp>
      <p:sp>
        <p:nvSpPr>
          <p:cNvPr id="132122" name="Freeform 26"/>
          <p:cNvSpPr>
            <a:spLocks/>
          </p:cNvSpPr>
          <p:nvPr/>
        </p:nvSpPr>
        <p:spPr bwMode="auto">
          <a:xfrm rot="5400000" flipH="1">
            <a:off x="4686300" y="2851150"/>
            <a:ext cx="381000" cy="152400"/>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US"/>
          </a:p>
        </p:txBody>
      </p:sp>
      <p:cxnSp>
        <p:nvCxnSpPr>
          <p:cNvPr id="132123" name="AutoShape 27"/>
          <p:cNvCxnSpPr>
            <a:cxnSpLocks noChangeShapeType="1"/>
            <a:stCxn id="132116" idx="0"/>
          </p:cNvCxnSpPr>
          <p:nvPr/>
        </p:nvCxnSpPr>
        <p:spPr bwMode="auto">
          <a:xfrm flipV="1">
            <a:off x="4762500" y="3810000"/>
            <a:ext cx="622300" cy="527050"/>
          </a:xfrm>
          <a:prstGeom prst="straightConnector1">
            <a:avLst/>
          </a:prstGeom>
          <a:noFill/>
          <a:ln w="12700">
            <a:solidFill>
              <a:schemeClr val="tx1"/>
            </a:solidFill>
            <a:round/>
            <a:headEnd/>
            <a:tailEnd/>
          </a:ln>
          <a:effectLst/>
        </p:spPr>
      </p:cxnSp>
      <p:sp>
        <p:nvSpPr>
          <p:cNvPr id="132124" name="Line 28"/>
          <p:cNvSpPr>
            <a:spLocks noChangeShapeType="1"/>
          </p:cNvSpPr>
          <p:nvPr/>
        </p:nvSpPr>
        <p:spPr bwMode="auto">
          <a:xfrm flipH="1">
            <a:off x="2514600" y="3575050"/>
            <a:ext cx="3505200" cy="0"/>
          </a:xfrm>
          <a:prstGeom prst="line">
            <a:avLst/>
          </a:prstGeom>
          <a:noFill/>
          <a:ln w="9525">
            <a:solidFill>
              <a:schemeClr val="tx1"/>
            </a:solidFill>
            <a:prstDash val="dash"/>
            <a:round/>
            <a:headEnd/>
            <a:tailEnd/>
          </a:ln>
          <a:effectLst/>
        </p:spPr>
        <p:txBody>
          <a:bodyPr wrap="none" anchor="ctr"/>
          <a:lstStyle/>
          <a:p>
            <a:endParaRPr lang="en-US"/>
          </a:p>
        </p:txBody>
      </p:sp>
      <p:sp>
        <p:nvSpPr>
          <p:cNvPr id="132125" name="Text Box 29"/>
          <p:cNvSpPr txBox="1">
            <a:spLocks noChangeArrowheads="1"/>
          </p:cNvSpPr>
          <p:nvPr/>
        </p:nvSpPr>
        <p:spPr bwMode="auto">
          <a:xfrm>
            <a:off x="2209800" y="3421063"/>
            <a:ext cx="381000" cy="244475"/>
          </a:xfrm>
          <a:prstGeom prst="rect">
            <a:avLst/>
          </a:prstGeom>
          <a:noFill/>
          <a:ln w="9525">
            <a:noFill/>
            <a:miter lim="800000"/>
            <a:headEnd/>
            <a:tailEnd/>
          </a:ln>
          <a:effectLst/>
        </p:spPr>
        <p:txBody>
          <a:bodyPr wrap="none">
            <a:spAutoFit/>
          </a:bodyPr>
          <a:lstStyle/>
          <a:p>
            <a:pPr algn="r" eaLnBrk="0" hangingPunct="0"/>
            <a:r>
              <a:rPr lang="de-DE" sz="1000">
                <a:latin typeface="Arial" charset="0"/>
              </a:rPr>
              <a:t>A</a:t>
            </a:r>
            <a:r>
              <a:rPr lang="de-DE" sz="1000" baseline="-25000">
                <a:latin typeface="Arial" charset="0"/>
              </a:rPr>
              <a:t>bis</a:t>
            </a:r>
            <a:endParaRPr lang="de-DE" sz="1000">
              <a:latin typeface="Arial" charset="0"/>
            </a:endParaRPr>
          </a:p>
        </p:txBody>
      </p:sp>
      <p:sp>
        <p:nvSpPr>
          <p:cNvPr id="132126" name="Line 30"/>
          <p:cNvSpPr>
            <a:spLocks noChangeShapeType="1"/>
          </p:cNvSpPr>
          <p:nvPr/>
        </p:nvSpPr>
        <p:spPr bwMode="auto">
          <a:xfrm>
            <a:off x="3200400" y="2279650"/>
            <a:ext cx="838200" cy="0"/>
          </a:xfrm>
          <a:prstGeom prst="line">
            <a:avLst/>
          </a:prstGeom>
          <a:noFill/>
          <a:ln w="9525">
            <a:solidFill>
              <a:schemeClr val="tx1"/>
            </a:solidFill>
            <a:prstDash val="dash"/>
            <a:round/>
            <a:headEnd/>
            <a:tailEnd/>
          </a:ln>
          <a:effectLst/>
        </p:spPr>
        <p:txBody>
          <a:bodyPr wrap="none" anchor="ctr"/>
          <a:lstStyle/>
          <a:p>
            <a:endParaRPr lang="en-US"/>
          </a:p>
        </p:txBody>
      </p:sp>
      <p:sp>
        <p:nvSpPr>
          <p:cNvPr id="132127" name="Text Box 31"/>
          <p:cNvSpPr txBox="1">
            <a:spLocks noChangeArrowheads="1"/>
          </p:cNvSpPr>
          <p:nvPr/>
        </p:nvSpPr>
        <p:spPr bwMode="auto">
          <a:xfrm>
            <a:off x="2890838" y="2125663"/>
            <a:ext cx="350837" cy="244475"/>
          </a:xfrm>
          <a:prstGeom prst="rect">
            <a:avLst/>
          </a:prstGeom>
          <a:noFill/>
          <a:ln w="9525">
            <a:noFill/>
            <a:miter lim="800000"/>
            <a:headEnd/>
            <a:tailEnd/>
          </a:ln>
          <a:effectLst/>
        </p:spPr>
        <p:txBody>
          <a:bodyPr wrap="none">
            <a:spAutoFit/>
          </a:bodyPr>
          <a:lstStyle/>
          <a:p>
            <a:pPr algn="r" eaLnBrk="0" hangingPunct="0"/>
            <a:r>
              <a:rPr lang="de-DE" sz="1000">
                <a:latin typeface="Arial" charset="0"/>
              </a:rPr>
              <a:t>U</a:t>
            </a:r>
            <a:r>
              <a:rPr lang="de-DE" sz="1000" baseline="-25000">
                <a:latin typeface="Arial" charset="0"/>
              </a:rPr>
              <a:t>m</a:t>
            </a:r>
            <a:endParaRPr lang="de-DE" sz="1000">
              <a:latin typeface="Arial" charset="0"/>
            </a:endParaRPr>
          </a:p>
        </p:txBody>
      </p:sp>
      <p:sp>
        <p:nvSpPr>
          <p:cNvPr id="132131" name="AutoShape 35"/>
          <p:cNvSpPr>
            <a:spLocks noChangeArrowheads="1"/>
          </p:cNvSpPr>
          <p:nvPr/>
        </p:nvSpPr>
        <p:spPr bwMode="auto">
          <a:xfrm>
            <a:off x="2514600" y="5708650"/>
            <a:ext cx="407988" cy="330200"/>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EIR</a:t>
            </a:r>
          </a:p>
        </p:txBody>
      </p:sp>
      <p:sp>
        <p:nvSpPr>
          <p:cNvPr id="132133" name="AutoShape 37"/>
          <p:cNvSpPr>
            <a:spLocks noChangeArrowheads="1"/>
          </p:cNvSpPr>
          <p:nvPr/>
        </p:nvSpPr>
        <p:spPr bwMode="auto">
          <a:xfrm>
            <a:off x="3200400" y="4946650"/>
            <a:ext cx="407988" cy="330200"/>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HLR</a:t>
            </a:r>
          </a:p>
        </p:txBody>
      </p:sp>
      <p:sp>
        <p:nvSpPr>
          <p:cNvPr id="132137" name="AutoShape 41"/>
          <p:cNvSpPr>
            <a:spLocks noChangeArrowheads="1"/>
          </p:cNvSpPr>
          <p:nvPr/>
        </p:nvSpPr>
        <p:spPr bwMode="auto">
          <a:xfrm>
            <a:off x="2590800" y="4718050"/>
            <a:ext cx="407988" cy="328613"/>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VLR</a:t>
            </a:r>
          </a:p>
        </p:txBody>
      </p:sp>
      <p:sp>
        <p:nvSpPr>
          <p:cNvPr id="132138" name="AutoShape 42"/>
          <p:cNvSpPr>
            <a:spLocks noChangeArrowheads="1"/>
          </p:cNvSpPr>
          <p:nvPr/>
        </p:nvSpPr>
        <p:spPr bwMode="auto">
          <a:xfrm>
            <a:off x="4038600" y="4718050"/>
            <a:ext cx="407988" cy="328613"/>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VLR</a:t>
            </a:r>
          </a:p>
        </p:txBody>
      </p:sp>
      <p:sp>
        <p:nvSpPr>
          <p:cNvPr id="132140" name="Line 44"/>
          <p:cNvSpPr>
            <a:spLocks noChangeShapeType="1"/>
          </p:cNvSpPr>
          <p:nvPr/>
        </p:nvSpPr>
        <p:spPr bwMode="auto">
          <a:xfrm flipH="1" flipV="1">
            <a:off x="2514600" y="4108450"/>
            <a:ext cx="3505200" cy="0"/>
          </a:xfrm>
          <a:prstGeom prst="line">
            <a:avLst/>
          </a:prstGeom>
          <a:noFill/>
          <a:ln w="9525">
            <a:solidFill>
              <a:schemeClr val="tx1"/>
            </a:solidFill>
            <a:prstDash val="dash"/>
            <a:round/>
            <a:headEnd/>
            <a:tailEnd/>
          </a:ln>
          <a:effectLst/>
        </p:spPr>
        <p:txBody>
          <a:bodyPr wrap="none" anchor="ctr"/>
          <a:lstStyle/>
          <a:p>
            <a:endParaRPr lang="en-US"/>
          </a:p>
        </p:txBody>
      </p:sp>
      <p:sp>
        <p:nvSpPr>
          <p:cNvPr id="132141" name="Text Box 45"/>
          <p:cNvSpPr txBox="1">
            <a:spLocks noChangeArrowheads="1"/>
          </p:cNvSpPr>
          <p:nvPr/>
        </p:nvSpPr>
        <p:spPr bwMode="auto">
          <a:xfrm>
            <a:off x="2293938" y="3954463"/>
            <a:ext cx="268287" cy="244475"/>
          </a:xfrm>
          <a:prstGeom prst="rect">
            <a:avLst/>
          </a:prstGeom>
          <a:noFill/>
          <a:ln w="9525">
            <a:noFill/>
            <a:miter lim="800000"/>
            <a:headEnd/>
            <a:tailEnd/>
          </a:ln>
          <a:effectLst/>
        </p:spPr>
        <p:txBody>
          <a:bodyPr wrap="none">
            <a:spAutoFit/>
          </a:bodyPr>
          <a:lstStyle/>
          <a:p>
            <a:pPr algn="r" eaLnBrk="0" hangingPunct="0"/>
            <a:r>
              <a:rPr lang="de-DE" sz="1000">
                <a:latin typeface="Arial" charset="0"/>
              </a:rPr>
              <a:t>A</a:t>
            </a:r>
          </a:p>
        </p:txBody>
      </p:sp>
      <p:cxnSp>
        <p:nvCxnSpPr>
          <p:cNvPr id="132142" name="AutoShape 46"/>
          <p:cNvCxnSpPr>
            <a:cxnSpLocks noChangeShapeType="1"/>
            <a:stCxn id="132116" idx="1"/>
            <a:endCxn id="132115" idx="3"/>
          </p:cNvCxnSpPr>
          <p:nvPr/>
        </p:nvCxnSpPr>
        <p:spPr bwMode="auto">
          <a:xfrm flipH="1">
            <a:off x="3505200" y="4451350"/>
            <a:ext cx="1066800" cy="0"/>
          </a:xfrm>
          <a:prstGeom prst="straightConnector1">
            <a:avLst/>
          </a:prstGeom>
          <a:noFill/>
          <a:ln w="12700">
            <a:solidFill>
              <a:schemeClr val="tx1"/>
            </a:solidFill>
            <a:round/>
            <a:headEnd/>
            <a:tailEnd/>
          </a:ln>
          <a:effectLst/>
        </p:spPr>
      </p:cxnSp>
      <p:cxnSp>
        <p:nvCxnSpPr>
          <p:cNvPr id="132143" name="AutoShape 47"/>
          <p:cNvCxnSpPr>
            <a:cxnSpLocks noChangeShapeType="1"/>
            <a:stCxn id="132116" idx="2"/>
            <a:endCxn id="132109" idx="0"/>
          </p:cNvCxnSpPr>
          <p:nvPr/>
        </p:nvCxnSpPr>
        <p:spPr bwMode="auto">
          <a:xfrm>
            <a:off x="4762500" y="4565650"/>
            <a:ext cx="0" cy="457200"/>
          </a:xfrm>
          <a:prstGeom prst="straightConnector1">
            <a:avLst/>
          </a:prstGeom>
          <a:noFill/>
          <a:ln w="12700">
            <a:solidFill>
              <a:schemeClr val="tx1"/>
            </a:solidFill>
            <a:round/>
            <a:headEnd/>
            <a:tailEnd/>
          </a:ln>
          <a:effectLst/>
        </p:spPr>
      </p:cxnSp>
      <p:cxnSp>
        <p:nvCxnSpPr>
          <p:cNvPr id="132146" name="AutoShape 50"/>
          <p:cNvCxnSpPr>
            <a:cxnSpLocks noChangeShapeType="1"/>
            <a:stCxn id="132115" idx="1"/>
            <a:endCxn id="132137" idx="1"/>
          </p:cNvCxnSpPr>
          <p:nvPr/>
        </p:nvCxnSpPr>
        <p:spPr bwMode="auto">
          <a:xfrm flipH="1">
            <a:off x="2795588" y="4451350"/>
            <a:ext cx="328612" cy="266700"/>
          </a:xfrm>
          <a:prstGeom prst="straightConnector1">
            <a:avLst/>
          </a:prstGeom>
          <a:noFill/>
          <a:ln w="12700">
            <a:solidFill>
              <a:schemeClr val="tx1"/>
            </a:solidFill>
            <a:prstDash val="dash"/>
            <a:round/>
            <a:headEnd/>
            <a:tailEnd/>
          </a:ln>
          <a:effectLst/>
        </p:spPr>
      </p:cxnSp>
      <p:sp>
        <p:nvSpPr>
          <p:cNvPr id="132154" name="Text Box 58"/>
          <p:cNvSpPr txBox="1">
            <a:spLocks noChangeArrowheads="1"/>
          </p:cNvSpPr>
          <p:nvPr/>
        </p:nvSpPr>
        <p:spPr bwMode="auto">
          <a:xfrm>
            <a:off x="4772025" y="1668463"/>
            <a:ext cx="436563" cy="244475"/>
          </a:xfrm>
          <a:prstGeom prst="rect">
            <a:avLst/>
          </a:prstGeom>
          <a:noFill/>
          <a:ln w="9525">
            <a:noFill/>
            <a:miter lim="800000"/>
            <a:headEnd/>
            <a:tailEnd/>
          </a:ln>
          <a:effectLst/>
        </p:spPr>
        <p:txBody>
          <a:bodyPr wrap="none">
            <a:spAutoFit/>
          </a:bodyPr>
          <a:lstStyle/>
          <a:p>
            <a:pPr algn="r" eaLnBrk="0" hangingPunct="0"/>
            <a:r>
              <a:rPr lang="de-DE" sz="1000">
                <a:latin typeface="Arial" charset="0"/>
              </a:rPr>
              <a:t>BSS</a:t>
            </a:r>
          </a:p>
        </p:txBody>
      </p:sp>
      <p:sp>
        <p:nvSpPr>
          <p:cNvPr id="132155" name="Text Box 59"/>
          <p:cNvSpPr txBox="1">
            <a:spLocks noChangeArrowheads="1"/>
          </p:cNvSpPr>
          <p:nvPr/>
        </p:nvSpPr>
        <p:spPr bwMode="auto">
          <a:xfrm>
            <a:off x="5486400" y="5175250"/>
            <a:ext cx="452438"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PDN</a:t>
            </a:r>
          </a:p>
        </p:txBody>
      </p:sp>
      <p:sp>
        <p:nvSpPr>
          <p:cNvPr id="132156" name="Text Box 60"/>
          <p:cNvSpPr txBox="1">
            <a:spLocks noChangeArrowheads="1"/>
          </p:cNvSpPr>
          <p:nvPr/>
        </p:nvSpPr>
        <p:spPr bwMode="auto">
          <a:xfrm>
            <a:off x="5181600" y="4946650"/>
            <a:ext cx="895350"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ISDN, PSTN</a:t>
            </a:r>
          </a:p>
        </p:txBody>
      </p:sp>
      <p:sp>
        <p:nvSpPr>
          <p:cNvPr id="132158" name="Text Box 62"/>
          <p:cNvSpPr txBox="1">
            <a:spLocks noChangeArrowheads="1"/>
          </p:cNvSpPr>
          <p:nvPr/>
        </p:nvSpPr>
        <p:spPr bwMode="auto">
          <a:xfrm>
            <a:off x="1676400" y="2506663"/>
            <a:ext cx="444500"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RSS</a:t>
            </a:r>
          </a:p>
        </p:txBody>
      </p:sp>
      <p:sp>
        <p:nvSpPr>
          <p:cNvPr id="132159" name="Text Box 63"/>
          <p:cNvSpPr txBox="1">
            <a:spLocks noChangeArrowheads="1"/>
          </p:cNvSpPr>
          <p:nvPr/>
        </p:nvSpPr>
        <p:spPr bwMode="auto">
          <a:xfrm>
            <a:off x="3276600" y="1516063"/>
            <a:ext cx="690563"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radio cell</a:t>
            </a:r>
          </a:p>
        </p:txBody>
      </p:sp>
      <p:sp>
        <p:nvSpPr>
          <p:cNvPr id="132161" name="Text Box 65"/>
          <p:cNvSpPr txBox="1">
            <a:spLocks noChangeArrowheads="1"/>
          </p:cNvSpPr>
          <p:nvPr/>
        </p:nvSpPr>
        <p:spPr bwMode="auto">
          <a:xfrm>
            <a:off x="4495800" y="2125663"/>
            <a:ext cx="690563"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radio cell</a:t>
            </a:r>
          </a:p>
        </p:txBody>
      </p:sp>
      <p:sp>
        <p:nvSpPr>
          <p:cNvPr id="132162" name="Oval 66"/>
          <p:cNvSpPr>
            <a:spLocks noChangeArrowheads="1"/>
          </p:cNvSpPr>
          <p:nvPr/>
        </p:nvSpPr>
        <p:spPr bwMode="auto">
          <a:xfrm>
            <a:off x="4800600" y="2432050"/>
            <a:ext cx="304800" cy="3048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000">
                <a:latin typeface="Arial" charset="0"/>
              </a:rPr>
              <a:t>MS</a:t>
            </a:r>
          </a:p>
        </p:txBody>
      </p:sp>
      <p:cxnSp>
        <p:nvCxnSpPr>
          <p:cNvPr id="132163" name="AutoShape 67"/>
          <p:cNvCxnSpPr>
            <a:cxnSpLocks noChangeShapeType="1"/>
            <a:stCxn id="132114" idx="1"/>
          </p:cNvCxnSpPr>
          <p:nvPr/>
        </p:nvCxnSpPr>
        <p:spPr bwMode="auto">
          <a:xfrm flipH="1" flipV="1">
            <a:off x="3581400" y="3422650"/>
            <a:ext cx="304800" cy="419100"/>
          </a:xfrm>
          <a:prstGeom prst="straightConnector1">
            <a:avLst/>
          </a:prstGeom>
          <a:noFill/>
          <a:ln w="9525">
            <a:solidFill>
              <a:schemeClr val="tx1"/>
            </a:solidFill>
            <a:round/>
            <a:headEnd/>
            <a:tailEnd/>
          </a:ln>
          <a:effectLst/>
        </p:spPr>
      </p:cxnSp>
      <p:sp>
        <p:nvSpPr>
          <p:cNvPr id="132164" name="AutoShape 68"/>
          <p:cNvSpPr>
            <a:spLocks/>
          </p:cNvSpPr>
          <p:nvPr/>
        </p:nvSpPr>
        <p:spPr bwMode="auto">
          <a:xfrm>
            <a:off x="2057400" y="1136650"/>
            <a:ext cx="152400" cy="2971800"/>
          </a:xfrm>
          <a:prstGeom prst="leftBrace">
            <a:avLst>
              <a:gd name="adj1" fmla="val 162500"/>
              <a:gd name="adj2" fmla="val 50000"/>
            </a:avLst>
          </a:prstGeom>
          <a:noFill/>
          <a:ln w="9525">
            <a:solidFill>
              <a:schemeClr val="tx1"/>
            </a:solidFill>
            <a:round/>
            <a:headEnd/>
            <a:tailEnd/>
          </a:ln>
          <a:effectLst/>
        </p:spPr>
        <p:txBody>
          <a:bodyPr wrap="none" anchor="ctr"/>
          <a:lstStyle/>
          <a:p>
            <a:endParaRPr lang="en-US"/>
          </a:p>
        </p:txBody>
      </p:sp>
      <p:sp>
        <p:nvSpPr>
          <p:cNvPr id="132165" name="AutoShape 69"/>
          <p:cNvSpPr>
            <a:spLocks/>
          </p:cNvSpPr>
          <p:nvPr/>
        </p:nvSpPr>
        <p:spPr bwMode="auto">
          <a:xfrm>
            <a:off x="2057400" y="4108450"/>
            <a:ext cx="152400" cy="1447800"/>
          </a:xfrm>
          <a:prstGeom prst="leftBrace">
            <a:avLst>
              <a:gd name="adj1" fmla="val 79167"/>
              <a:gd name="adj2" fmla="val 50000"/>
            </a:avLst>
          </a:prstGeom>
          <a:noFill/>
          <a:ln w="9525">
            <a:solidFill>
              <a:schemeClr val="tx1"/>
            </a:solidFill>
            <a:round/>
            <a:headEnd/>
            <a:tailEnd/>
          </a:ln>
          <a:effectLst/>
        </p:spPr>
        <p:txBody>
          <a:bodyPr wrap="none" anchor="ctr"/>
          <a:lstStyle/>
          <a:p>
            <a:endParaRPr lang="en-US"/>
          </a:p>
        </p:txBody>
      </p:sp>
      <p:cxnSp>
        <p:nvCxnSpPr>
          <p:cNvPr id="132167" name="AutoShape 71"/>
          <p:cNvCxnSpPr>
            <a:cxnSpLocks noChangeShapeType="1"/>
            <a:stCxn id="132109" idx="3"/>
            <a:endCxn id="132156" idx="1"/>
          </p:cNvCxnSpPr>
          <p:nvPr/>
        </p:nvCxnSpPr>
        <p:spPr bwMode="auto">
          <a:xfrm flipV="1">
            <a:off x="4953000" y="5068888"/>
            <a:ext cx="228600" cy="68262"/>
          </a:xfrm>
          <a:prstGeom prst="straightConnector1">
            <a:avLst/>
          </a:prstGeom>
          <a:noFill/>
          <a:ln w="12700">
            <a:solidFill>
              <a:schemeClr val="tx1"/>
            </a:solidFill>
            <a:round/>
            <a:headEnd/>
            <a:tailEnd/>
          </a:ln>
          <a:effectLst/>
        </p:spPr>
      </p:cxnSp>
      <p:cxnSp>
        <p:nvCxnSpPr>
          <p:cNvPr id="132168" name="AutoShape 72"/>
          <p:cNvCxnSpPr>
            <a:cxnSpLocks noChangeShapeType="1"/>
            <a:stCxn id="132110" idx="3"/>
            <a:endCxn id="132155" idx="1"/>
          </p:cNvCxnSpPr>
          <p:nvPr/>
        </p:nvCxnSpPr>
        <p:spPr bwMode="auto">
          <a:xfrm flipV="1">
            <a:off x="5181600" y="5297488"/>
            <a:ext cx="304800" cy="68262"/>
          </a:xfrm>
          <a:prstGeom prst="straightConnector1">
            <a:avLst/>
          </a:prstGeom>
          <a:noFill/>
          <a:ln w="12700">
            <a:solidFill>
              <a:schemeClr val="tx1"/>
            </a:solidFill>
            <a:round/>
            <a:headEnd/>
            <a:tailEnd/>
          </a:ln>
          <a:effectLst/>
        </p:spPr>
      </p:cxnSp>
      <p:sp>
        <p:nvSpPr>
          <p:cNvPr id="132169" name="Rectangle 73"/>
          <p:cNvSpPr>
            <a:spLocks noChangeArrowheads="1"/>
          </p:cNvSpPr>
          <p:nvPr/>
        </p:nvSpPr>
        <p:spPr bwMode="auto">
          <a:xfrm>
            <a:off x="3200400" y="5784850"/>
            <a:ext cx="381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000">
                <a:latin typeface="Arial" charset="0"/>
              </a:rPr>
              <a:t>AUC</a:t>
            </a:r>
          </a:p>
        </p:txBody>
      </p:sp>
      <p:cxnSp>
        <p:nvCxnSpPr>
          <p:cNvPr id="132171" name="AutoShape 75"/>
          <p:cNvCxnSpPr>
            <a:cxnSpLocks noChangeShapeType="1"/>
            <a:stCxn id="132111" idx="0"/>
            <a:endCxn id="132114" idx="2"/>
          </p:cNvCxnSpPr>
          <p:nvPr/>
        </p:nvCxnSpPr>
        <p:spPr bwMode="auto">
          <a:xfrm rot="16200000">
            <a:off x="3086100" y="4794250"/>
            <a:ext cx="1828800" cy="152400"/>
          </a:xfrm>
          <a:prstGeom prst="curvedConnector3">
            <a:avLst>
              <a:gd name="adj1" fmla="val 64236"/>
            </a:avLst>
          </a:prstGeom>
          <a:noFill/>
          <a:ln w="12700">
            <a:solidFill>
              <a:schemeClr val="tx1"/>
            </a:solidFill>
            <a:prstDash val="dash"/>
            <a:round/>
            <a:headEnd/>
            <a:tailEnd/>
          </a:ln>
          <a:effectLst/>
        </p:spPr>
      </p:cxnSp>
      <p:sp>
        <p:nvSpPr>
          <p:cNvPr id="132172" name="AutoShape 76"/>
          <p:cNvSpPr>
            <a:spLocks/>
          </p:cNvSpPr>
          <p:nvPr/>
        </p:nvSpPr>
        <p:spPr bwMode="auto">
          <a:xfrm>
            <a:off x="2057400" y="5556250"/>
            <a:ext cx="152400" cy="609600"/>
          </a:xfrm>
          <a:prstGeom prst="leftBrace">
            <a:avLst>
              <a:gd name="adj1" fmla="val 33333"/>
              <a:gd name="adj2" fmla="val 50000"/>
            </a:avLst>
          </a:prstGeom>
          <a:noFill/>
          <a:ln w="9525">
            <a:solidFill>
              <a:schemeClr val="tx1"/>
            </a:solidFill>
            <a:round/>
            <a:headEnd/>
            <a:tailEnd/>
          </a:ln>
          <a:effectLst/>
        </p:spPr>
        <p:txBody>
          <a:bodyPr wrap="none" anchor="ctr"/>
          <a:lstStyle/>
          <a:p>
            <a:endParaRPr lang="en-US"/>
          </a:p>
        </p:txBody>
      </p:sp>
      <p:sp>
        <p:nvSpPr>
          <p:cNvPr id="132173" name="Text Box 77"/>
          <p:cNvSpPr txBox="1">
            <a:spLocks noChangeArrowheads="1"/>
          </p:cNvSpPr>
          <p:nvPr/>
        </p:nvSpPr>
        <p:spPr bwMode="auto">
          <a:xfrm>
            <a:off x="1600200" y="5708650"/>
            <a:ext cx="485775"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OSS </a:t>
            </a:r>
          </a:p>
        </p:txBody>
      </p:sp>
      <p:cxnSp>
        <p:nvCxnSpPr>
          <p:cNvPr id="132174" name="AutoShape 78"/>
          <p:cNvCxnSpPr>
            <a:cxnSpLocks noChangeShapeType="1"/>
            <a:stCxn id="132116" idx="0"/>
          </p:cNvCxnSpPr>
          <p:nvPr/>
        </p:nvCxnSpPr>
        <p:spPr bwMode="auto">
          <a:xfrm flipV="1">
            <a:off x="4762500" y="3854450"/>
            <a:ext cx="1123950" cy="482600"/>
          </a:xfrm>
          <a:prstGeom prst="straightConnector1">
            <a:avLst/>
          </a:prstGeom>
          <a:noFill/>
          <a:ln w="12700">
            <a:solidFill>
              <a:schemeClr val="tx1"/>
            </a:solidFill>
            <a:round/>
            <a:headEnd/>
            <a:tailEnd/>
          </a:ln>
          <a:effectLst/>
        </p:spPr>
      </p:cxnSp>
      <p:cxnSp>
        <p:nvCxnSpPr>
          <p:cNvPr id="132175" name="AutoShape 79"/>
          <p:cNvCxnSpPr>
            <a:cxnSpLocks noChangeShapeType="1"/>
            <a:stCxn id="132116" idx="1"/>
            <a:endCxn id="132138" idx="1"/>
          </p:cNvCxnSpPr>
          <p:nvPr/>
        </p:nvCxnSpPr>
        <p:spPr bwMode="auto">
          <a:xfrm flipH="1">
            <a:off x="4243388" y="4451350"/>
            <a:ext cx="328612" cy="266700"/>
          </a:xfrm>
          <a:prstGeom prst="straightConnector1">
            <a:avLst/>
          </a:prstGeom>
          <a:noFill/>
          <a:ln w="12700">
            <a:solidFill>
              <a:schemeClr val="tx1"/>
            </a:solidFill>
            <a:prstDash val="dash"/>
            <a:round/>
            <a:headEnd/>
            <a:tailEnd/>
          </a:ln>
          <a:effectLst/>
        </p:spPr>
      </p:cxnSp>
      <p:cxnSp>
        <p:nvCxnSpPr>
          <p:cNvPr id="132176" name="AutoShape 80"/>
          <p:cNvCxnSpPr>
            <a:cxnSpLocks noChangeShapeType="1"/>
            <a:stCxn id="132115" idx="2"/>
            <a:endCxn id="132133" idx="1"/>
          </p:cNvCxnSpPr>
          <p:nvPr/>
        </p:nvCxnSpPr>
        <p:spPr bwMode="auto">
          <a:xfrm>
            <a:off x="3314700" y="4565650"/>
            <a:ext cx="90488" cy="381000"/>
          </a:xfrm>
          <a:prstGeom prst="straightConnector1">
            <a:avLst/>
          </a:prstGeom>
          <a:noFill/>
          <a:ln w="12700">
            <a:solidFill>
              <a:schemeClr val="tx1"/>
            </a:solidFill>
            <a:prstDash val="dash"/>
            <a:round/>
            <a:headEnd/>
            <a:tailEnd/>
          </a:ln>
          <a:effectLst/>
        </p:spPr>
      </p:cxnSp>
      <p:cxnSp>
        <p:nvCxnSpPr>
          <p:cNvPr id="132177" name="AutoShape 81"/>
          <p:cNvCxnSpPr>
            <a:cxnSpLocks noChangeShapeType="1"/>
            <a:stCxn id="132115" idx="2"/>
            <a:endCxn id="132131" idx="1"/>
          </p:cNvCxnSpPr>
          <p:nvPr/>
        </p:nvCxnSpPr>
        <p:spPr bwMode="auto">
          <a:xfrm flipH="1">
            <a:off x="2719388" y="4565650"/>
            <a:ext cx="595312" cy="1143000"/>
          </a:xfrm>
          <a:prstGeom prst="straightConnector1">
            <a:avLst/>
          </a:prstGeom>
          <a:noFill/>
          <a:ln w="12700">
            <a:solidFill>
              <a:schemeClr val="tx1"/>
            </a:solidFill>
            <a:prstDash val="dash"/>
            <a:round/>
            <a:headEnd/>
            <a:tailEnd/>
          </a:ln>
          <a:effectLst/>
        </p:spPr>
      </p:cxnSp>
      <p:cxnSp>
        <p:nvCxnSpPr>
          <p:cNvPr id="132178" name="AutoShape 82"/>
          <p:cNvCxnSpPr>
            <a:cxnSpLocks noChangeShapeType="1"/>
            <a:stCxn id="132133" idx="3"/>
            <a:endCxn id="132169" idx="0"/>
          </p:cNvCxnSpPr>
          <p:nvPr/>
        </p:nvCxnSpPr>
        <p:spPr bwMode="auto">
          <a:xfrm flipH="1">
            <a:off x="3390900" y="5276850"/>
            <a:ext cx="14288" cy="508000"/>
          </a:xfrm>
          <a:prstGeom prst="straightConnector1">
            <a:avLst/>
          </a:prstGeom>
          <a:noFill/>
          <a:ln w="12700">
            <a:solidFill>
              <a:schemeClr val="tx1"/>
            </a:solidFill>
            <a:prstDash val="dash"/>
            <a:round/>
            <a:headEnd/>
            <a:tailEnd/>
          </a:ln>
          <a:effectLst/>
        </p:spPr>
      </p:cxnSp>
      <p:cxnSp>
        <p:nvCxnSpPr>
          <p:cNvPr id="132179" name="AutoShape 83"/>
          <p:cNvCxnSpPr>
            <a:cxnSpLocks noChangeShapeType="1"/>
            <a:stCxn id="132116" idx="2"/>
            <a:endCxn id="132111" idx="0"/>
          </p:cNvCxnSpPr>
          <p:nvPr/>
        </p:nvCxnSpPr>
        <p:spPr bwMode="auto">
          <a:xfrm flipH="1">
            <a:off x="3924300" y="4565650"/>
            <a:ext cx="838200" cy="1219200"/>
          </a:xfrm>
          <a:prstGeom prst="straightConnector1">
            <a:avLst/>
          </a:prstGeom>
          <a:noFill/>
          <a:ln w="12700">
            <a:solidFill>
              <a:schemeClr val="tx1"/>
            </a:solidFill>
            <a:prstDash val="dash"/>
            <a:round/>
            <a:headEnd/>
            <a:tailEnd/>
          </a:ln>
          <a:effectLst/>
        </p:spPr>
      </p:cxnSp>
      <p:cxnSp>
        <p:nvCxnSpPr>
          <p:cNvPr id="132180" name="AutoShape 84"/>
          <p:cNvCxnSpPr>
            <a:cxnSpLocks noChangeShapeType="1"/>
            <a:stCxn id="132115" idx="2"/>
            <a:endCxn id="132111" idx="0"/>
          </p:cNvCxnSpPr>
          <p:nvPr/>
        </p:nvCxnSpPr>
        <p:spPr bwMode="auto">
          <a:xfrm rot="16200000" flipH="1">
            <a:off x="3009900" y="4870450"/>
            <a:ext cx="1219200" cy="609600"/>
          </a:xfrm>
          <a:prstGeom prst="curvedConnector3">
            <a:avLst>
              <a:gd name="adj1" fmla="val 26949"/>
            </a:avLst>
          </a:prstGeom>
          <a:noFill/>
          <a:ln w="12700">
            <a:solidFill>
              <a:schemeClr val="tx1"/>
            </a:solidFill>
            <a:prstDash val="dash"/>
            <a:round/>
            <a:headEnd/>
            <a:tailEnd/>
          </a:ln>
          <a:effectLst/>
        </p:spPr>
      </p:cxnSp>
      <p:cxnSp>
        <p:nvCxnSpPr>
          <p:cNvPr id="132181" name="AutoShape 85"/>
          <p:cNvCxnSpPr>
            <a:cxnSpLocks noChangeShapeType="1"/>
            <a:stCxn id="132111" idx="0"/>
            <a:endCxn id="132108" idx="3"/>
          </p:cNvCxnSpPr>
          <p:nvPr/>
        </p:nvCxnSpPr>
        <p:spPr bwMode="auto">
          <a:xfrm rot="5400000" flipH="1">
            <a:off x="2514600" y="4375150"/>
            <a:ext cx="1943100" cy="876300"/>
          </a:xfrm>
          <a:prstGeom prst="curvedConnector2">
            <a:avLst/>
          </a:prstGeom>
          <a:noFill/>
          <a:ln w="12700">
            <a:solidFill>
              <a:schemeClr val="tx1"/>
            </a:solidFill>
            <a:prstDash val="dash"/>
            <a:round/>
            <a:headEnd/>
            <a:tailEnd/>
          </a:ln>
          <a:effectLst/>
        </p:spPr>
      </p:cxnSp>
      <p:cxnSp>
        <p:nvCxnSpPr>
          <p:cNvPr id="132182" name="AutoShape 86"/>
          <p:cNvCxnSpPr>
            <a:cxnSpLocks noChangeShapeType="1"/>
            <a:stCxn id="132109" idx="2"/>
            <a:endCxn id="132111" idx="0"/>
          </p:cNvCxnSpPr>
          <p:nvPr/>
        </p:nvCxnSpPr>
        <p:spPr bwMode="auto">
          <a:xfrm flipH="1">
            <a:off x="3924300" y="5251450"/>
            <a:ext cx="838200" cy="533400"/>
          </a:xfrm>
          <a:prstGeom prst="straightConnector1">
            <a:avLst/>
          </a:prstGeom>
          <a:noFill/>
          <a:ln w="12700">
            <a:solidFill>
              <a:schemeClr val="tx1"/>
            </a:solidFill>
            <a:prstDash val="dash"/>
            <a:round/>
            <a:headEnd/>
            <a:tailEnd/>
          </a:ln>
          <a:effectLst/>
        </p:spPr>
      </p:cxnSp>
      <p:sp>
        <p:nvSpPr>
          <p:cNvPr id="132183" name="Text Box 87"/>
          <p:cNvSpPr txBox="1">
            <a:spLocks noChangeArrowheads="1"/>
          </p:cNvSpPr>
          <p:nvPr/>
        </p:nvSpPr>
        <p:spPr bwMode="auto">
          <a:xfrm>
            <a:off x="5181600" y="4718050"/>
            <a:ext cx="682625" cy="244475"/>
          </a:xfrm>
          <a:prstGeom prst="rect">
            <a:avLst/>
          </a:prstGeom>
          <a:noFill/>
          <a:ln w="9525">
            <a:noFill/>
            <a:miter lim="800000"/>
            <a:headEnd/>
            <a:tailEnd/>
          </a:ln>
          <a:effectLst/>
        </p:spPr>
        <p:txBody>
          <a:bodyPr wrap="none">
            <a:spAutoFit/>
          </a:bodyPr>
          <a:lstStyle/>
          <a:p>
            <a:pPr algn="l" eaLnBrk="0" hangingPunct="0"/>
            <a:r>
              <a:rPr lang="de-DE" sz="1000">
                <a:latin typeface="Arial" charset="0"/>
              </a:rPr>
              <a:t>signaling</a:t>
            </a:r>
          </a:p>
        </p:txBody>
      </p:sp>
      <p:cxnSp>
        <p:nvCxnSpPr>
          <p:cNvPr id="132184" name="AutoShape 88"/>
          <p:cNvCxnSpPr>
            <a:cxnSpLocks noChangeShapeType="1"/>
            <a:stCxn id="132183" idx="1"/>
            <a:endCxn id="132109" idx="3"/>
          </p:cNvCxnSpPr>
          <p:nvPr/>
        </p:nvCxnSpPr>
        <p:spPr bwMode="auto">
          <a:xfrm flipH="1">
            <a:off x="4953000" y="4840288"/>
            <a:ext cx="228600" cy="296862"/>
          </a:xfrm>
          <a:prstGeom prst="straightConnector1">
            <a:avLst/>
          </a:prstGeom>
          <a:noFill/>
          <a:ln w="12700">
            <a:solidFill>
              <a:schemeClr val="tx1"/>
            </a:solidFill>
            <a:prstDash val="dash"/>
            <a:round/>
            <a:headEnd/>
            <a:tailEnd/>
          </a:ln>
          <a:effectLst/>
        </p:spPr>
      </p:cxnSp>
      <p:sp>
        <p:nvSpPr>
          <p:cNvPr id="132185" name="Line 89"/>
          <p:cNvSpPr>
            <a:spLocks noChangeShapeType="1"/>
          </p:cNvSpPr>
          <p:nvPr/>
        </p:nvSpPr>
        <p:spPr bwMode="auto">
          <a:xfrm flipH="1" flipV="1">
            <a:off x="3733800" y="5556250"/>
            <a:ext cx="914400" cy="0"/>
          </a:xfrm>
          <a:prstGeom prst="line">
            <a:avLst/>
          </a:prstGeom>
          <a:noFill/>
          <a:ln w="9525">
            <a:solidFill>
              <a:schemeClr val="tx1"/>
            </a:solidFill>
            <a:prstDash val="dash"/>
            <a:round/>
            <a:headEnd/>
            <a:tailEnd/>
          </a:ln>
          <a:effectLst/>
        </p:spPr>
        <p:txBody>
          <a:bodyPr wrap="none" anchor="ctr"/>
          <a:lstStyle/>
          <a:p>
            <a:endParaRPr lang="en-US"/>
          </a:p>
        </p:txBody>
      </p:sp>
      <p:sp>
        <p:nvSpPr>
          <p:cNvPr id="132186" name="Text Box 90"/>
          <p:cNvSpPr txBox="1">
            <a:spLocks noChangeArrowheads="1"/>
          </p:cNvSpPr>
          <p:nvPr/>
        </p:nvSpPr>
        <p:spPr bwMode="auto">
          <a:xfrm>
            <a:off x="3505200" y="5403850"/>
            <a:ext cx="282575" cy="244475"/>
          </a:xfrm>
          <a:prstGeom prst="rect">
            <a:avLst/>
          </a:prstGeom>
          <a:noFill/>
          <a:ln w="9525">
            <a:noFill/>
            <a:miter lim="800000"/>
            <a:headEnd/>
            <a:tailEnd/>
          </a:ln>
          <a:effectLst/>
        </p:spPr>
        <p:txBody>
          <a:bodyPr wrap="none">
            <a:spAutoFit/>
          </a:bodyPr>
          <a:lstStyle/>
          <a:p>
            <a:pPr algn="r" eaLnBrk="0" hangingPunct="0"/>
            <a:r>
              <a:rPr lang="de-DE" sz="1000">
                <a:latin typeface="Arial" charset="0"/>
              </a:rPr>
              <a: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Line 3"/>
          <p:cNvSpPr>
            <a:spLocks noChangeShapeType="1"/>
          </p:cNvSpPr>
          <p:nvPr/>
        </p:nvSpPr>
        <p:spPr bwMode="auto">
          <a:xfrm>
            <a:off x="3662363" y="1081088"/>
            <a:ext cx="0" cy="5127625"/>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3972" name="Rectangle 4"/>
          <p:cNvSpPr>
            <a:spLocks noChangeArrowheads="1"/>
          </p:cNvSpPr>
          <p:nvPr/>
        </p:nvSpPr>
        <p:spPr bwMode="auto">
          <a:xfrm>
            <a:off x="2763838" y="2409825"/>
            <a:ext cx="641350" cy="314325"/>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U</a:t>
            </a:r>
            <a:r>
              <a:rPr lang="de-DE" sz="1400" baseline="-25000">
                <a:latin typeface="Arial" charset="0"/>
              </a:rPr>
              <a:t>m</a:t>
            </a:r>
          </a:p>
        </p:txBody>
      </p:sp>
      <p:sp>
        <p:nvSpPr>
          <p:cNvPr id="83973" name="Rectangle 5"/>
          <p:cNvSpPr>
            <a:spLocks noChangeArrowheads="1"/>
          </p:cNvSpPr>
          <p:nvPr/>
        </p:nvSpPr>
        <p:spPr bwMode="auto">
          <a:xfrm>
            <a:off x="2654300" y="2779713"/>
            <a:ext cx="641350" cy="314325"/>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A</a:t>
            </a:r>
            <a:r>
              <a:rPr lang="de-DE" sz="1400" baseline="-25000">
                <a:latin typeface="Arial" charset="0"/>
              </a:rPr>
              <a:t>bis</a:t>
            </a:r>
          </a:p>
        </p:txBody>
      </p:sp>
      <p:sp>
        <p:nvSpPr>
          <p:cNvPr id="83974" name="Rectangle 6"/>
          <p:cNvSpPr>
            <a:spLocks noChangeArrowheads="1"/>
          </p:cNvSpPr>
          <p:nvPr/>
        </p:nvSpPr>
        <p:spPr bwMode="auto">
          <a:xfrm>
            <a:off x="3375025" y="5426075"/>
            <a:ext cx="360363" cy="314325"/>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A</a:t>
            </a:r>
          </a:p>
        </p:txBody>
      </p:sp>
      <p:sp>
        <p:nvSpPr>
          <p:cNvPr id="83975" name="Rectangle 7"/>
          <p:cNvSpPr>
            <a:spLocks noChangeArrowheads="1"/>
          </p:cNvSpPr>
          <p:nvPr/>
        </p:nvSpPr>
        <p:spPr bwMode="auto">
          <a:xfrm>
            <a:off x="2316163" y="5629275"/>
            <a:ext cx="574675" cy="314325"/>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BSS</a:t>
            </a:r>
          </a:p>
        </p:txBody>
      </p:sp>
      <p:sp>
        <p:nvSpPr>
          <p:cNvPr id="83976" name="Rectangle 8"/>
          <p:cNvSpPr>
            <a:spLocks noChangeArrowheads="1"/>
          </p:cNvSpPr>
          <p:nvPr/>
        </p:nvSpPr>
        <p:spPr bwMode="auto">
          <a:xfrm>
            <a:off x="1914525" y="1027113"/>
            <a:ext cx="1285875" cy="527050"/>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radio</a:t>
            </a:r>
            <a:br>
              <a:rPr lang="de-DE" sz="1400">
                <a:latin typeface="Arial" charset="0"/>
              </a:rPr>
            </a:br>
            <a:r>
              <a:rPr lang="de-DE" sz="1400">
                <a:latin typeface="Arial" charset="0"/>
              </a:rPr>
              <a:t>subsystem</a:t>
            </a:r>
          </a:p>
        </p:txBody>
      </p:sp>
      <p:sp>
        <p:nvSpPr>
          <p:cNvPr id="83977" name="Line 9"/>
          <p:cNvSpPr>
            <a:spLocks noChangeShapeType="1"/>
          </p:cNvSpPr>
          <p:nvPr/>
        </p:nvSpPr>
        <p:spPr bwMode="auto">
          <a:xfrm flipV="1">
            <a:off x="2255838" y="2513013"/>
            <a:ext cx="231775" cy="3730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78" name="Line 10"/>
          <p:cNvSpPr>
            <a:spLocks noChangeShapeType="1"/>
          </p:cNvSpPr>
          <p:nvPr/>
        </p:nvSpPr>
        <p:spPr bwMode="auto">
          <a:xfrm flipH="1">
            <a:off x="2255838" y="2513013"/>
            <a:ext cx="231775" cy="2413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79" name="Line 11"/>
          <p:cNvSpPr>
            <a:spLocks noChangeShapeType="1"/>
          </p:cNvSpPr>
          <p:nvPr/>
        </p:nvSpPr>
        <p:spPr bwMode="auto">
          <a:xfrm flipV="1">
            <a:off x="2263775" y="2151063"/>
            <a:ext cx="295275" cy="587375"/>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3980" name="Line 12"/>
          <p:cNvSpPr>
            <a:spLocks noChangeShapeType="1"/>
          </p:cNvSpPr>
          <p:nvPr/>
        </p:nvSpPr>
        <p:spPr bwMode="auto">
          <a:xfrm>
            <a:off x="2014538" y="2563813"/>
            <a:ext cx="823912" cy="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83981" name="Line 13"/>
          <p:cNvSpPr>
            <a:spLocks noChangeShapeType="1"/>
          </p:cNvSpPr>
          <p:nvPr/>
        </p:nvSpPr>
        <p:spPr bwMode="auto">
          <a:xfrm>
            <a:off x="2509838" y="3055938"/>
            <a:ext cx="328612" cy="2460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82" name="Line 14"/>
          <p:cNvSpPr>
            <a:spLocks noChangeShapeType="1"/>
          </p:cNvSpPr>
          <p:nvPr/>
        </p:nvSpPr>
        <p:spPr bwMode="auto">
          <a:xfrm flipV="1">
            <a:off x="2509838" y="3303588"/>
            <a:ext cx="328612" cy="1651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84" name="Rectangle 16"/>
          <p:cNvSpPr>
            <a:spLocks noChangeArrowheads="1"/>
          </p:cNvSpPr>
          <p:nvPr/>
        </p:nvSpPr>
        <p:spPr bwMode="auto">
          <a:xfrm>
            <a:off x="1939925" y="1746250"/>
            <a:ext cx="481013"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a:t>
            </a:r>
          </a:p>
        </p:txBody>
      </p:sp>
      <p:sp>
        <p:nvSpPr>
          <p:cNvPr id="83986" name="Rectangle 18"/>
          <p:cNvSpPr>
            <a:spLocks noChangeArrowheads="1"/>
          </p:cNvSpPr>
          <p:nvPr/>
        </p:nvSpPr>
        <p:spPr bwMode="auto">
          <a:xfrm>
            <a:off x="2597150" y="1746250"/>
            <a:ext cx="481013"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a:t>
            </a:r>
          </a:p>
        </p:txBody>
      </p:sp>
      <p:sp>
        <p:nvSpPr>
          <p:cNvPr id="83987" name="Rectangle 19"/>
          <p:cNvSpPr>
            <a:spLocks noChangeArrowheads="1"/>
          </p:cNvSpPr>
          <p:nvPr/>
        </p:nvSpPr>
        <p:spPr bwMode="auto">
          <a:xfrm>
            <a:off x="2020888" y="2898775"/>
            <a:ext cx="482600" cy="233363"/>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3989" name="Rectangle 21"/>
          <p:cNvSpPr>
            <a:spLocks noChangeArrowheads="1"/>
          </p:cNvSpPr>
          <p:nvPr/>
        </p:nvSpPr>
        <p:spPr bwMode="auto">
          <a:xfrm>
            <a:off x="2844800" y="3144838"/>
            <a:ext cx="481013"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BSC</a:t>
            </a:r>
          </a:p>
        </p:txBody>
      </p:sp>
      <p:sp>
        <p:nvSpPr>
          <p:cNvPr id="83991" name="Rectangle 23"/>
          <p:cNvSpPr>
            <a:spLocks noChangeArrowheads="1"/>
          </p:cNvSpPr>
          <p:nvPr/>
        </p:nvSpPr>
        <p:spPr bwMode="auto">
          <a:xfrm>
            <a:off x="2020888" y="3309938"/>
            <a:ext cx="482600"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3993" name="Oval 25"/>
          <p:cNvSpPr>
            <a:spLocks noChangeArrowheads="1"/>
          </p:cNvSpPr>
          <p:nvPr/>
        </p:nvSpPr>
        <p:spPr bwMode="auto">
          <a:xfrm>
            <a:off x="1774825" y="4710113"/>
            <a:ext cx="1633538" cy="1220787"/>
          </a:xfrm>
          <a:prstGeom prst="ellipse">
            <a:avLst/>
          </a:prstGeom>
          <a:noFill/>
          <a:ln w="12700">
            <a:solidFill>
              <a:schemeClr val="tx1"/>
            </a:solidFill>
            <a:prstDash val="dash"/>
            <a:round/>
            <a:headEnd/>
            <a:tailEnd/>
          </a:ln>
          <a:effectLst/>
        </p:spPr>
        <p:txBody>
          <a:bodyPr wrap="none" anchor="ctr"/>
          <a:lstStyle/>
          <a:p>
            <a:endParaRPr lang="en-US"/>
          </a:p>
        </p:txBody>
      </p:sp>
      <p:sp>
        <p:nvSpPr>
          <p:cNvPr id="83994" name="Line 26"/>
          <p:cNvSpPr>
            <a:spLocks noChangeShapeType="1"/>
          </p:cNvSpPr>
          <p:nvPr/>
        </p:nvSpPr>
        <p:spPr bwMode="auto">
          <a:xfrm flipV="1">
            <a:off x="2255838" y="4570413"/>
            <a:ext cx="231775" cy="3730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95" name="Line 27"/>
          <p:cNvSpPr>
            <a:spLocks noChangeShapeType="1"/>
          </p:cNvSpPr>
          <p:nvPr/>
        </p:nvSpPr>
        <p:spPr bwMode="auto">
          <a:xfrm flipH="1">
            <a:off x="2255838" y="4570413"/>
            <a:ext cx="231775" cy="242887"/>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96" name="Line 28"/>
          <p:cNvSpPr>
            <a:spLocks noChangeShapeType="1"/>
          </p:cNvSpPr>
          <p:nvPr/>
        </p:nvSpPr>
        <p:spPr bwMode="auto">
          <a:xfrm flipV="1">
            <a:off x="2263775" y="4208463"/>
            <a:ext cx="295275" cy="587375"/>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3997" name="Line 29"/>
          <p:cNvSpPr>
            <a:spLocks noChangeShapeType="1"/>
          </p:cNvSpPr>
          <p:nvPr/>
        </p:nvSpPr>
        <p:spPr bwMode="auto">
          <a:xfrm>
            <a:off x="2509838" y="5114925"/>
            <a:ext cx="328612" cy="24765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98" name="Line 30"/>
          <p:cNvSpPr>
            <a:spLocks noChangeShapeType="1"/>
          </p:cNvSpPr>
          <p:nvPr/>
        </p:nvSpPr>
        <p:spPr bwMode="auto">
          <a:xfrm flipV="1">
            <a:off x="2509838" y="5362575"/>
            <a:ext cx="328612" cy="16351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3999" name="Rectangle 31"/>
          <p:cNvSpPr>
            <a:spLocks noChangeArrowheads="1"/>
          </p:cNvSpPr>
          <p:nvPr/>
        </p:nvSpPr>
        <p:spPr bwMode="auto">
          <a:xfrm>
            <a:off x="2020888" y="4957763"/>
            <a:ext cx="482600" cy="231775"/>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4001" name="Rectangle 33"/>
          <p:cNvSpPr>
            <a:spLocks noChangeArrowheads="1"/>
          </p:cNvSpPr>
          <p:nvPr/>
        </p:nvSpPr>
        <p:spPr bwMode="auto">
          <a:xfrm>
            <a:off x="2844800" y="5202238"/>
            <a:ext cx="481013"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BSC</a:t>
            </a:r>
          </a:p>
        </p:txBody>
      </p:sp>
      <p:sp>
        <p:nvSpPr>
          <p:cNvPr id="84003" name="Rectangle 35"/>
          <p:cNvSpPr>
            <a:spLocks noChangeArrowheads="1"/>
          </p:cNvSpPr>
          <p:nvPr/>
        </p:nvSpPr>
        <p:spPr bwMode="auto">
          <a:xfrm>
            <a:off x="2020888" y="5368925"/>
            <a:ext cx="482600" cy="231775"/>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4005" name="Line 37"/>
          <p:cNvSpPr>
            <a:spLocks noChangeShapeType="1"/>
          </p:cNvSpPr>
          <p:nvPr/>
        </p:nvSpPr>
        <p:spPr bwMode="auto">
          <a:xfrm flipV="1">
            <a:off x="2592388" y="3055938"/>
            <a:ext cx="163512" cy="246062"/>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84006" name="Line 38"/>
          <p:cNvSpPr>
            <a:spLocks noChangeShapeType="1"/>
          </p:cNvSpPr>
          <p:nvPr/>
        </p:nvSpPr>
        <p:spPr bwMode="auto">
          <a:xfrm flipV="1">
            <a:off x="3332163" y="2563813"/>
            <a:ext cx="563562" cy="7397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07" name="Line 39"/>
          <p:cNvSpPr>
            <a:spLocks noChangeShapeType="1"/>
          </p:cNvSpPr>
          <p:nvPr/>
        </p:nvSpPr>
        <p:spPr bwMode="auto">
          <a:xfrm>
            <a:off x="3332163" y="5278438"/>
            <a:ext cx="563562" cy="24765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08" name="Line 40"/>
          <p:cNvSpPr>
            <a:spLocks noChangeShapeType="1"/>
          </p:cNvSpPr>
          <p:nvPr/>
        </p:nvSpPr>
        <p:spPr bwMode="auto">
          <a:xfrm flipV="1">
            <a:off x="3495675" y="5114925"/>
            <a:ext cx="0" cy="328613"/>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84009" name="Line 41"/>
          <p:cNvSpPr>
            <a:spLocks noChangeShapeType="1"/>
          </p:cNvSpPr>
          <p:nvPr/>
        </p:nvSpPr>
        <p:spPr bwMode="auto">
          <a:xfrm flipH="1">
            <a:off x="3414713" y="2563813"/>
            <a:ext cx="481012" cy="8255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10" name="Line 42"/>
          <p:cNvSpPr>
            <a:spLocks noChangeShapeType="1"/>
          </p:cNvSpPr>
          <p:nvPr/>
        </p:nvSpPr>
        <p:spPr bwMode="auto">
          <a:xfrm flipH="1" flipV="1">
            <a:off x="3167063" y="4208463"/>
            <a:ext cx="727075" cy="131762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11" name="Line 43"/>
          <p:cNvSpPr>
            <a:spLocks noChangeShapeType="1"/>
          </p:cNvSpPr>
          <p:nvPr/>
        </p:nvSpPr>
        <p:spPr bwMode="auto">
          <a:xfrm>
            <a:off x="1768475" y="1576388"/>
            <a:ext cx="3457575" cy="0"/>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4013" name="Line 45"/>
          <p:cNvSpPr>
            <a:spLocks noChangeShapeType="1"/>
          </p:cNvSpPr>
          <p:nvPr/>
        </p:nvSpPr>
        <p:spPr bwMode="auto">
          <a:xfrm>
            <a:off x="5959475" y="1081088"/>
            <a:ext cx="0" cy="5127625"/>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4014" name="Rectangle 46"/>
          <p:cNvSpPr>
            <a:spLocks noChangeArrowheads="1"/>
          </p:cNvSpPr>
          <p:nvPr/>
        </p:nvSpPr>
        <p:spPr bwMode="auto">
          <a:xfrm>
            <a:off x="3886200" y="1027113"/>
            <a:ext cx="1905000" cy="527050"/>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network and switching subsystem</a:t>
            </a:r>
          </a:p>
        </p:txBody>
      </p:sp>
      <p:sp>
        <p:nvSpPr>
          <p:cNvPr id="84016" name="Rectangle 48"/>
          <p:cNvSpPr>
            <a:spLocks noChangeArrowheads="1"/>
          </p:cNvSpPr>
          <p:nvPr/>
        </p:nvSpPr>
        <p:spPr bwMode="auto">
          <a:xfrm>
            <a:off x="3906838" y="2405063"/>
            <a:ext cx="482600"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MSC</a:t>
            </a:r>
          </a:p>
        </p:txBody>
      </p:sp>
      <p:sp>
        <p:nvSpPr>
          <p:cNvPr id="84018" name="Rectangle 50"/>
          <p:cNvSpPr>
            <a:spLocks noChangeArrowheads="1"/>
          </p:cNvSpPr>
          <p:nvPr/>
        </p:nvSpPr>
        <p:spPr bwMode="auto">
          <a:xfrm>
            <a:off x="3906838" y="5368925"/>
            <a:ext cx="482600" cy="231775"/>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MSC</a:t>
            </a:r>
          </a:p>
        </p:txBody>
      </p:sp>
      <p:sp>
        <p:nvSpPr>
          <p:cNvPr id="84019" name="Line 51"/>
          <p:cNvSpPr>
            <a:spLocks noChangeShapeType="1"/>
          </p:cNvSpPr>
          <p:nvPr/>
        </p:nvSpPr>
        <p:spPr bwMode="auto">
          <a:xfrm>
            <a:off x="4149725" y="2646363"/>
            <a:ext cx="0" cy="27162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20" name="Line 52"/>
          <p:cNvSpPr>
            <a:spLocks noChangeShapeType="1"/>
          </p:cNvSpPr>
          <p:nvPr/>
        </p:nvSpPr>
        <p:spPr bwMode="auto">
          <a:xfrm>
            <a:off x="3819525" y="1576388"/>
            <a:ext cx="3457575" cy="0"/>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4021" name="Rectangle 53"/>
          <p:cNvSpPr>
            <a:spLocks noChangeArrowheads="1"/>
          </p:cNvSpPr>
          <p:nvPr/>
        </p:nvSpPr>
        <p:spPr bwMode="auto">
          <a:xfrm>
            <a:off x="6019800" y="1027113"/>
            <a:ext cx="1614488" cy="527050"/>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fixed</a:t>
            </a:r>
            <a:br>
              <a:rPr lang="de-DE" sz="1400">
                <a:latin typeface="Arial" charset="0"/>
              </a:rPr>
            </a:br>
            <a:r>
              <a:rPr lang="de-DE" sz="1400">
                <a:latin typeface="Arial" charset="0"/>
              </a:rPr>
              <a:t>partner networks</a:t>
            </a:r>
          </a:p>
        </p:txBody>
      </p:sp>
      <p:sp>
        <p:nvSpPr>
          <p:cNvPr id="84022" name="Line 54"/>
          <p:cNvSpPr>
            <a:spLocks noChangeShapeType="1"/>
          </p:cNvSpPr>
          <p:nvPr/>
        </p:nvSpPr>
        <p:spPr bwMode="auto">
          <a:xfrm flipV="1">
            <a:off x="4149725" y="1824038"/>
            <a:ext cx="0" cy="57467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23" name="Line 55"/>
          <p:cNvSpPr>
            <a:spLocks noChangeShapeType="1"/>
          </p:cNvSpPr>
          <p:nvPr/>
        </p:nvSpPr>
        <p:spPr bwMode="auto">
          <a:xfrm>
            <a:off x="4149725" y="5607050"/>
            <a:ext cx="0" cy="60166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25" name="Rectangle 57"/>
          <p:cNvSpPr>
            <a:spLocks noChangeArrowheads="1"/>
          </p:cNvSpPr>
          <p:nvPr/>
        </p:nvSpPr>
        <p:spPr bwMode="auto">
          <a:xfrm>
            <a:off x="4235450" y="5613400"/>
            <a:ext cx="484188" cy="23495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IWF</a:t>
            </a:r>
          </a:p>
        </p:txBody>
      </p:sp>
      <p:sp>
        <p:nvSpPr>
          <p:cNvPr id="84026" name="Line 58"/>
          <p:cNvSpPr>
            <a:spLocks noChangeShapeType="1"/>
          </p:cNvSpPr>
          <p:nvPr/>
        </p:nvSpPr>
        <p:spPr bwMode="auto">
          <a:xfrm>
            <a:off x="4395788" y="5443538"/>
            <a:ext cx="213995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4027" name="Line 59"/>
          <p:cNvSpPr>
            <a:spLocks noChangeShapeType="1"/>
          </p:cNvSpPr>
          <p:nvPr/>
        </p:nvSpPr>
        <p:spPr bwMode="auto">
          <a:xfrm>
            <a:off x="5137150" y="6102350"/>
            <a:ext cx="1398588"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4028" name="Rectangle 60"/>
          <p:cNvSpPr>
            <a:spLocks noChangeArrowheads="1"/>
          </p:cNvSpPr>
          <p:nvPr/>
        </p:nvSpPr>
        <p:spPr bwMode="auto">
          <a:xfrm>
            <a:off x="6459538" y="5195888"/>
            <a:ext cx="806450" cy="527050"/>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ISDN</a:t>
            </a:r>
            <a:br>
              <a:rPr lang="de-DE" sz="1400">
                <a:latin typeface="Arial" charset="0"/>
              </a:rPr>
            </a:br>
            <a:r>
              <a:rPr lang="de-DE" sz="1400">
                <a:latin typeface="Arial" charset="0"/>
              </a:rPr>
              <a:t>PSTN</a:t>
            </a:r>
          </a:p>
        </p:txBody>
      </p:sp>
      <p:sp>
        <p:nvSpPr>
          <p:cNvPr id="84029" name="Rectangle 61"/>
          <p:cNvSpPr>
            <a:spLocks noChangeArrowheads="1"/>
          </p:cNvSpPr>
          <p:nvPr/>
        </p:nvSpPr>
        <p:spPr bwMode="auto">
          <a:xfrm>
            <a:off x="6459538" y="5854700"/>
            <a:ext cx="890587" cy="527050"/>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PSPDN</a:t>
            </a:r>
            <a:br>
              <a:rPr lang="de-DE" sz="1400">
                <a:latin typeface="Arial" charset="0"/>
              </a:rPr>
            </a:br>
            <a:r>
              <a:rPr lang="de-DE" sz="1400">
                <a:latin typeface="Arial" charset="0"/>
              </a:rPr>
              <a:t>CSPDN</a:t>
            </a:r>
          </a:p>
        </p:txBody>
      </p:sp>
      <p:sp>
        <p:nvSpPr>
          <p:cNvPr id="84030" name="Oval 62"/>
          <p:cNvSpPr>
            <a:spLocks noChangeArrowheads="1"/>
          </p:cNvSpPr>
          <p:nvPr/>
        </p:nvSpPr>
        <p:spPr bwMode="auto">
          <a:xfrm>
            <a:off x="4235450" y="3228975"/>
            <a:ext cx="566738" cy="1631950"/>
          </a:xfrm>
          <a:prstGeom prst="ellipse">
            <a:avLst/>
          </a:prstGeom>
          <a:noFill/>
          <a:ln w="12700">
            <a:solidFill>
              <a:schemeClr val="tx1"/>
            </a:solidFill>
            <a:prstDash val="dashDot"/>
            <a:round/>
            <a:headEnd/>
            <a:tailEnd/>
          </a:ln>
          <a:effectLst/>
        </p:spPr>
        <p:txBody>
          <a:bodyPr wrap="none" anchor="ctr"/>
          <a:lstStyle/>
          <a:p>
            <a:endParaRPr lang="en-US"/>
          </a:p>
        </p:txBody>
      </p:sp>
      <p:sp>
        <p:nvSpPr>
          <p:cNvPr id="84031" name="Line 63"/>
          <p:cNvSpPr>
            <a:spLocks noChangeShapeType="1"/>
          </p:cNvSpPr>
          <p:nvPr/>
        </p:nvSpPr>
        <p:spPr bwMode="auto">
          <a:xfrm>
            <a:off x="4230688" y="2646363"/>
            <a:ext cx="82550" cy="822325"/>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4032" name="Line 64"/>
          <p:cNvSpPr>
            <a:spLocks noChangeShapeType="1"/>
          </p:cNvSpPr>
          <p:nvPr/>
        </p:nvSpPr>
        <p:spPr bwMode="auto">
          <a:xfrm flipV="1">
            <a:off x="4230688" y="4538663"/>
            <a:ext cx="82550" cy="823912"/>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4033" name="Rectangle 65"/>
          <p:cNvSpPr>
            <a:spLocks noChangeArrowheads="1"/>
          </p:cNvSpPr>
          <p:nvPr/>
        </p:nvSpPr>
        <p:spPr bwMode="auto">
          <a:xfrm rot="16200000">
            <a:off x="4170363" y="3790950"/>
            <a:ext cx="660400" cy="314325"/>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SS7</a:t>
            </a:r>
          </a:p>
        </p:txBody>
      </p:sp>
      <p:sp>
        <p:nvSpPr>
          <p:cNvPr id="84034" name="Rectangle 66"/>
          <p:cNvSpPr>
            <a:spLocks noChangeArrowheads="1"/>
          </p:cNvSpPr>
          <p:nvPr/>
        </p:nvSpPr>
        <p:spPr bwMode="auto">
          <a:xfrm>
            <a:off x="5389563" y="2981325"/>
            <a:ext cx="482600"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35" name="Rectangle 67"/>
          <p:cNvSpPr>
            <a:spLocks noChangeArrowheads="1"/>
          </p:cNvSpPr>
          <p:nvPr/>
        </p:nvSpPr>
        <p:spPr bwMode="auto">
          <a:xfrm>
            <a:off x="5305425" y="3063875"/>
            <a:ext cx="484188" cy="233363"/>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36" name="Rectangle 68"/>
          <p:cNvSpPr>
            <a:spLocks noChangeArrowheads="1"/>
          </p:cNvSpPr>
          <p:nvPr/>
        </p:nvSpPr>
        <p:spPr bwMode="auto">
          <a:xfrm>
            <a:off x="5224463" y="3144838"/>
            <a:ext cx="481012"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37" name="Rectangle 69"/>
          <p:cNvSpPr>
            <a:spLocks noChangeArrowheads="1"/>
          </p:cNvSpPr>
          <p:nvPr/>
        </p:nvSpPr>
        <p:spPr bwMode="auto">
          <a:xfrm>
            <a:off x="5143500" y="3228975"/>
            <a:ext cx="481013" cy="233363"/>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400">
                <a:latin typeface="Arial" charset="0"/>
              </a:rPr>
              <a:t>EIR</a:t>
            </a:r>
          </a:p>
        </p:txBody>
      </p:sp>
      <p:sp>
        <p:nvSpPr>
          <p:cNvPr id="84039" name="Rectangle 71"/>
          <p:cNvSpPr>
            <a:spLocks noChangeArrowheads="1"/>
          </p:cNvSpPr>
          <p:nvPr/>
        </p:nvSpPr>
        <p:spPr bwMode="auto">
          <a:xfrm>
            <a:off x="5389563" y="3721100"/>
            <a:ext cx="482600"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40" name="Rectangle 72"/>
          <p:cNvSpPr>
            <a:spLocks noChangeArrowheads="1"/>
          </p:cNvSpPr>
          <p:nvPr/>
        </p:nvSpPr>
        <p:spPr bwMode="auto">
          <a:xfrm>
            <a:off x="5305425" y="3803650"/>
            <a:ext cx="484188"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41" name="Rectangle 73"/>
          <p:cNvSpPr>
            <a:spLocks noChangeArrowheads="1"/>
          </p:cNvSpPr>
          <p:nvPr/>
        </p:nvSpPr>
        <p:spPr bwMode="auto">
          <a:xfrm>
            <a:off x="5224463" y="3886200"/>
            <a:ext cx="481012"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42" name="Rectangle 74"/>
          <p:cNvSpPr>
            <a:spLocks noChangeArrowheads="1"/>
          </p:cNvSpPr>
          <p:nvPr/>
        </p:nvSpPr>
        <p:spPr bwMode="auto">
          <a:xfrm>
            <a:off x="5143500" y="3968750"/>
            <a:ext cx="481013" cy="233363"/>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400">
                <a:latin typeface="Arial" charset="0"/>
              </a:rPr>
              <a:t>HLR</a:t>
            </a:r>
          </a:p>
        </p:txBody>
      </p:sp>
      <p:sp>
        <p:nvSpPr>
          <p:cNvPr id="84044" name="Rectangle 76"/>
          <p:cNvSpPr>
            <a:spLocks noChangeArrowheads="1"/>
          </p:cNvSpPr>
          <p:nvPr/>
        </p:nvSpPr>
        <p:spPr bwMode="auto">
          <a:xfrm>
            <a:off x="5305425" y="4627563"/>
            <a:ext cx="484188" cy="23336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45" name="Rectangle 77"/>
          <p:cNvSpPr>
            <a:spLocks noChangeArrowheads="1"/>
          </p:cNvSpPr>
          <p:nvPr/>
        </p:nvSpPr>
        <p:spPr bwMode="auto">
          <a:xfrm>
            <a:off x="5224463" y="4710113"/>
            <a:ext cx="481012"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46" name="Rectangle 78"/>
          <p:cNvSpPr>
            <a:spLocks noChangeArrowheads="1"/>
          </p:cNvSpPr>
          <p:nvPr/>
        </p:nvSpPr>
        <p:spPr bwMode="auto">
          <a:xfrm>
            <a:off x="5143500" y="4791075"/>
            <a:ext cx="481013" cy="23495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4047" name="Rectangle 79"/>
          <p:cNvSpPr>
            <a:spLocks noChangeArrowheads="1"/>
          </p:cNvSpPr>
          <p:nvPr/>
        </p:nvSpPr>
        <p:spPr bwMode="auto">
          <a:xfrm>
            <a:off x="5059363" y="4873625"/>
            <a:ext cx="484187" cy="234950"/>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400">
                <a:latin typeface="Arial" charset="0"/>
              </a:rPr>
              <a:t>VLR</a:t>
            </a:r>
          </a:p>
        </p:txBody>
      </p:sp>
      <p:sp>
        <p:nvSpPr>
          <p:cNvPr id="84049" name="Line 81"/>
          <p:cNvSpPr>
            <a:spLocks noChangeShapeType="1"/>
          </p:cNvSpPr>
          <p:nvPr/>
        </p:nvSpPr>
        <p:spPr bwMode="auto">
          <a:xfrm>
            <a:off x="4724400" y="5773738"/>
            <a:ext cx="412750" cy="3286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4050" name="Line 82"/>
          <p:cNvSpPr>
            <a:spLocks noChangeShapeType="1"/>
          </p:cNvSpPr>
          <p:nvPr/>
        </p:nvSpPr>
        <p:spPr bwMode="auto">
          <a:xfrm flipV="1">
            <a:off x="4806950" y="3384550"/>
            <a:ext cx="330200" cy="328613"/>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4051" name="Line 83"/>
          <p:cNvSpPr>
            <a:spLocks noChangeShapeType="1"/>
          </p:cNvSpPr>
          <p:nvPr/>
        </p:nvSpPr>
        <p:spPr bwMode="auto">
          <a:xfrm>
            <a:off x="4806950" y="4044950"/>
            <a:ext cx="330200" cy="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4052" name="Line 84"/>
          <p:cNvSpPr>
            <a:spLocks noChangeShapeType="1"/>
          </p:cNvSpPr>
          <p:nvPr/>
        </p:nvSpPr>
        <p:spPr bwMode="auto">
          <a:xfrm>
            <a:off x="4725988" y="4621213"/>
            <a:ext cx="327025" cy="411162"/>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4053" name="Line 85"/>
          <p:cNvSpPr>
            <a:spLocks noChangeShapeType="1"/>
          </p:cNvSpPr>
          <p:nvPr/>
        </p:nvSpPr>
        <p:spPr bwMode="auto">
          <a:xfrm flipV="1">
            <a:off x="4559300" y="2152650"/>
            <a:ext cx="247650" cy="1069975"/>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4054" name="Line 86"/>
          <p:cNvSpPr>
            <a:spLocks noChangeShapeType="1"/>
          </p:cNvSpPr>
          <p:nvPr/>
        </p:nvSpPr>
        <p:spPr bwMode="auto">
          <a:xfrm>
            <a:off x="4806950" y="2152650"/>
            <a:ext cx="1728788" cy="0"/>
          </a:xfrm>
          <a:prstGeom prst="line">
            <a:avLst/>
          </a:prstGeom>
          <a:noFill/>
          <a:ln w="12700">
            <a:solidFill>
              <a:schemeClr val="tx1"/>
            </a:solidFill>
            <a:prstDash val="dashDot"/>
            <a:round/>
            <a:headEnd type="none" w="sm" len="sm"/>
            <a:tailEnd type="stealth" w="med" len="lg"/>
          </a:ln>
          <a:effectLst/>
        </p:spPr>
        <p:txBody>
          <a:bodyPr wrap="none" anchor="ctr"/>
          <a:lstStyle/>
          <a:p>
            <a:endParaRPr lang="en-US"/>
          </a:p>
        </p:txBody>
      </p:sp>
      <p:sp>
        <p:nvSpPr>
          <p:cNvPr id="84055" name="Rectangle 87"/>
          <p:cNvSpPr>
            <a:spLocks noChangeArrowheads="1"/>
          </p:cNvSpPr>
          <p:nvPr/>
        </p:nvSpPr>
        <p:spPr bwMode="auto">
          <a:xfrm>
            <a:off x="6459538" y="1905000"/>
            <a:ext cx="725487" cy="527050"/>
          </a:xfrm>
          <a:prstGeom prst="rect">
            <a:avLst/>
          </a:prstGeom>
          <a:noFill/>
          <a:ln w="9525">
            <a:noFill/>
            <a:miter lim="800000"/>
            <a:headEnd/>
            <a:tailEnd/>
          </a:ln>
          <a:effectLst/>
        </p:spPr>
        <p:txBody>
          <a:bodyPr lIns="100012" tIns="50800" rIns="100012" bIns="50800">
            <a:spAutoFit/>
          </a:bodyPr>
          <a:lstStyle/>
          <a:p>
            <a:pPr algn="l" defTabSz="1065213" eaLnBrk="0" hangingPunct="0">
              <a:spcBef>
                <a:spcPct val="50000"/>
              </a:spcBef>
            </a:pPr>
            <a:r>
              <a:rPr lang="de-DE" sz="1400">
                <a:latin typeface="Arial" charset="0"/>
              </a:rPr>
              <a:t>ISDN</a:t>
            </a:r>
            <a:br>
              <a:rPr lang="de-DE" sz="1400">
                <a:latin typeface="Arial" charset="0"/>
              </a:rPr>
            </a:br>
            <a:r>
              <a:rPr lang="de-DE" sz="1400">
                <a:latin typeface="Arial" charset="0"/>
              </a:rPr>
              <a:t>PSTN</a:t>
            </a:r>
          </a:p>
        </p:txBody>
      </p:sp>
      <p:sp>
        <p:nvSpPr>
          <p:cNvPr id="84058" name="Rectangle 90"/>
          <p:cNvSpPr>
            <a:spLocks noGrp="1" noChangeArrowheads="1"/>
          </p:cNvSpPr>
          <p:nvPr>
            <p:ph type="title"/>
          </p:nvPr>
        </p:nvSpPr>
        <p:spPr/>
        <p:txBody>
          <a:bodyPr/>
          <a:lstStyle/>
          <a:p>
            <a:r>
              <a:rPr lang="en-US"/>
              <a:t>GSM: system architecture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p:spPr>
        <p:txBody>
          <a:bodyPr lIns="92075" tIns="46038" rIns="92075" bIns="46038"/>
          <a:lstStyle/>
          <a:p>
            <a:r>
              <a:rPr lang="en-US"/>
              <a:t>System architecture: radio subsystem</a:t>
            </a:r>
          </a:p>
        </p:txBody>
      </p:sp>
      <p:sp>
        <p:nvSpPr>
          <p:cNvPr id="84995" name="Rectangle 3"/>
          <p:cNvSpPr>
            <a:spLocks noGrp="1" noChangeArrowheads="1"/>
          </p:cNvSpPr>
          <p:nvPr>
            <p:ph type="body" idx="4294967295"/>
          </p:nvPr>
        </p:nvSpPr>
        <p:spPr>
          <a:xfrm>
            <a:off x="4648200" y="1268413"/>
            <a:ext cx="4495800" cy="4897437"/>
          </a:xfrm>
          <a:noFill/>
          <a:ln/>
        </p:spPr>
        <p:txBody>
          <a:bodyPr lIns="92075" tIns="46038" rIns="92075" bIns="46038"/>
          <a:lstStyle/>
          <a:p>
            <a:pPr>
              <a:lnSpc>
                <a:spcPct val="80000"/>
              </a:lnSpc>
            </a:pPr>
            <a:r>
              <a:rPr lang="en-US"/>
              <a:t>Components</a:t>
            </a:r>
          </a:p>
          <a:p>
            <a:pPr lvl="1">
              <a:lnSpc>
                <a:spcPct val="80000"/>
              </a:lnSpc>
            </a:pPr>
            <a:r>
              <a:rPr lang="en-US" sz="1800" i="1"/>
              <a:t>MS</a:t>
            </a:r>
            <a:r>
              <a:rPr lang="en-US" sz="1800"/>
              <a:t> (Mobile Station)</a:t>
            </a:r>
          </a:p>
          <a:p>
            <a:pPr lvl="1">
              <a:lnSpc>
                <a:spcPct val="80000"/>
              </a:lnSpc>
            </a:pPr>
            <a:r>
              <a:rPr lang="en-US" sz="1800" i="1"/>
              <a:t>BSS</a:t>
            </a:r>
            <a:r>
              <a:rPr lang="en-US" sz="1800"/>
              <a:t> (Base Station Subsystem):</a:t>
            </a:r>
            <a:br>
              <a:rPr lang="en-US" sz="1800"/>
            </a:br>
            <a:r>
              <a:rPr lang="en-US" sz="1800"/>
              <a:t>consisting of</a:t>
            </a:r>
          </a:p>
          <a:p>
            <a:pPr lvl="2">
              <a:lnSpc>
                <a:spcPct val="80000"/>
              </a:lnSpc>
            </a:pPr>
            <a:r>
              <a:rPr lang="en-US" sz="1600" i="1"/>
              <a:t>BTS</a:t>
            </a:r>
            <a:r>
              <a:rPr lang="en-US" sz="1600"/>
              <a:t> (Base Transceiver Station):</a:t>
            </a:r>
            <a:br>
              <a:rPr lang="en-US" sz="1600"/>
            </a:br>
            <a:r>
              <a:rPr lang="en-US" sz="1600"/>
              <a:t>sender and receiver</a:t>
            </a:r>
          </a:p>
          <a:p>
            <a:pPr lvl="2">
              <a:lnSpc>
                <a:spcPct val="80000"/>
              </a:lnSpc>
            </a:pPr>
            <a:r>
              <a:rPr lang="en-US" sz="1600" i="1"/>
              <a:t>BSC</a:t>
            </a:r>
            <a:r>
              <a:rPr lang="en-US" sz="1600"/>
              <a:t> (Base Station Controller):</a:t>
            </a:r>
            <a:br>
              <a:rPr lang="en-US" sz="1600"/>
            </a:br>
            <a:r>
              <a:rPr lang="en-US" sz="1600"/>
              <a:t>controlling several transceivers</a:t>
            </a:r>
          </a:p>
          <a:p>
            <a:pPr>
              <a:lnSpc>
                <a:spcPct val="80000"/>
              </a:lnSpc>
            </a:pPr>
            <a:endParaRPr lang="en-US" sz="900"/>
          </a:p>
          <a:p>
            <a:pPr>
              <a:lnSpc>
                <a:spcPct val="80000"/>
              </a:lnSpc>
            </a:pPr>
            <a:r>
              <a:rPr lang="en-US"/>
              <a:t>Interfaces</a:t>
            </a:r>
          </a:p>
          <a:p>
            <a:pPr lvl="1">
              <a:lnSpc>
                <a:spcPct val="80000"/>
              </a:lnSpc>
            </a:pPr>
            <a:r>
              <a:rPr lang="en-US" sz="1800" i="1"/>
              <a:t>U</a:t>
            </a:r>
            <a:r>
              <a:rPr lang="en-US" sz="1800" i="1" baseline="-25000"/>
              <a:t>m</a:t>
            </a:r>
            <a:r>
              <a:rPr lang="en-US" sz="1800"/>
              <a:t> : radio interface</a:t>
            </a:r>
          </a:p>
          <a:p>
            <a:pPr lvl="1">
              <a:lnSpc>
                <a:spcPct val="80000"/>
              </a:lnSpc>
            </a:pPr>
            <a:r>
              <a:rPr lang="en-US" sz="1800"/>
              <a:t>A</a:t>
            </a:r>
            <a:r>
              <a:rPr lang="en-US" sz="1800" baseline="-25000"/>
              <a:t>bis</a:t>
            </a:r>
            <a:r>
              <a:rPr lang="en-US" sz="1800"/>
              <a:t> : standardized, open interface with </a:t>
            </a:r>
            <a:br>
              <a:rPr lang="en-US" sz="1800"/>
            </a:br>
            <a:r>
              <a:rPr lang="en-US" sz="1800"/>
              <a:t>16 kbit/s user channels</a:t>
            </a:r>
          </a:p>
          <a:p>
            <a:pPr lvl="1">
              <a:lnSpc>
                <a:spcPct val="80000"/>
              </a:lnSpc>
            </a:pPr>
            <a:r>
              <a:rPr lang="en-US" sz="1800" i="1"/>
              <a:t>A</a:t>
            </a:r>
            <a:r>
              <a:rPr lang="en-US" sz="1800"/>
              <a:t>: standardized, open interface with </a:t>
            </a:r>
            <a:br>
              <a:rPr lang="en-US" sz="1800"/>
            </a:br>
            <a:r>
              <a:rPr lang="en-US" sz="1800"/>
              <a:t>64 kbit/s user channels</a:t>
            </a:r>
          </a:p>
        </p:txBody>
      </p:sp>
      <p:sp>
        <p:nvSpPr>
          <p:cNvPr id="84997" name="Line 5"/>
          <p:cNvSpPr>
            <a:spLocks noChangeShapeType="1"/>
          </p:cNvSpPr>
          <p:nvPr/>
        </p:nvSpPr>
        <p:spPr bwMode="auto">
          <a:xfrm>
            <a:off x="2579688" y="1208088"/>
            <a:ext cx="0" cy="5029200"/>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4998" name="Rectangle 6"/>
          <p:cNvSpPr>
            <a:spLocks noChangeArrowheads="1"/>
          </p:cNvSpPr>
          <p:nvPr/>
        </p:nvSpPr>
        <p:spPr bwMode="auto">
          <a:xfrm>
            <a:off x="1749425" y="2438400"/>
            <a:ext cx="593725"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U</a:t>
            </a:r>
            <a:r>
              <a:rPr lang="de-DE" sz="1400" baseline="-25000">
                <a:latin typeface="Arial" charset="0"/>
              </a:rPr>
              <a:t>m</a:t>
            </a:r>
          </a:p>
        </p:txBody>
      </p:sp>
      <p:sp>
        <p:nvSpPr>
          <p:cNvPr id="84999" name="Rectangle 7"/>
          <p:cNvSpPr>
            <a:spLocks noChangeArrowheads="1"/>
          </p:cNvSpPr>
          <p:nvPr/>
        </p:nvSpPr>
        <p:spPr bwMode="auto">
          <a:xfrm>
            <a:off x="1647825" y="2779713"/>
            <a:ext cx="593725"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A</a:t>
            </a:r>
            <a:r>
              <a:rPr lang="de-DE" sz="1400" baseline="-25000">
                <a:latin typeface="Arial" charset="0"/>
              </a:rPr>
              <a:t>bis</a:t>
            </a:r>
          </a:p>
        </p:txBody>
      </p:sp>
      <p:sp>
        <p:nvSpPr>
          <p:cNvPr id="85000" name="Rectangle 8"/>
          <p:cNvSpPr>
            <a:spLocks noChangeArrowheads="1"/>
          </p:cNvSpPr>
          <p:nvPr/>
        </p:nvSpPr>
        <p:spPr bwMode="auto">
          <a:xfrm>
            <a:off x="2316163" y="4621213"/>
            <a:ext cx="331787"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A</a:t>
            </a:r>
          </a:p>
        </p:txBody>
      </p:sp>
      <p:sp>
        <p:nvSpPr>
          <p:cNvPr id="85001" name="Rectangle 9"/>
          <p:cNvSpPr>
            <a:spLocks noChangeArrowheads="1"/>
          </p:cNvSpPr>
          <p:nvPr/>
        </p:nvSpPr>
        <p:spPr bwMode="auto">
          <a:xfrm>
            <a:off x="1336675" y="5418138"/>
            <a:ext cx="633413"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BSS</a:t>
            </a:r>
          </a:p>
        </p:txBody>
      </p:sp>
      <p:sp>
        <p:nvSpPr>
          <p:cNvPr id="85002" name="Rectangle 10"/>
          <p:cNvSpPr>
            <a:spLocks noChangeArrowheads="1"/>
          </p:cNvSpPr>
          <p:nvPr/>
        </p:nvSpPr>
        <p:spPr bwMode="auto">
          <a:xfrm>
            <a:off x="963613" y="1093788"/>
            <a:ext cx="1158875"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radio</a:t>
            </a:r>
            <a:br>
              <a:rPr lang="de-DE" sz="1400">
                <a:latin typeface="Arial" charset="0"/>
              </a:rPr>
            </a:br>
            <a:r>
              <a:rPr lang="de-DE" sz="1400">
                <a:latin typeface="Arial" charset="0"/>
              </a:rPr>
              <a:t>subsystem</a:t>
            </a:r>
          </a:p>
        </p:txBody>
      </p:sp>
      <p:sp>
        <p:nvSpPr>
          <p:cNvPr id="85003" name="Rectangle 11"/>
          <p:cNvSpPr>
            <a:spLocks noChangeArrowheads="1"/>
          </p:cNvSpPr>
          <p:nvPr/>
        </p:nvSpPr>
        <p:spPr bwMode="auto">
          <a:xfrm>
            <a:off x="2732088" y="1093788"/>
            <a:ext cx="2133600"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network and switching</a:t>
            </a:r>
            <a:br>
              <a:rPr lang="de-DE" sz="1400">
                <a:latin typeface="Arial" charset="0"/>
              </a:rPr>
            </a:br>
            <a:r>
              <a:rPr lang="de-DE" sz="1400">
                <a:latin typeface="Arial" charset="0"/>
              </a:rPr>
              <a:t>subsystem</a:t>
            </a:r>
          </a:p>
        </p:txBody>
      </p:sp>
      <p:sp>
        <p:nvSpPr>
          <p:cNvPr id="85004" name="Line 12"/>
          <p:cNvSpPr>
            <a:spLocks noChangeShapeType="1"/>
          </p:cNvSpPr>
          <p:nvPr/>
        </p:nvSpPr>
        <p:spPr bwMode="auto">
          <a:xfrm flipV="1">
            <a:off x="1277938" y="2533650"/>
            <a:ext cx="215900" cy="34448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05" name="Line 13"/>
          <p:cNvSpPr>
            <a:spLocks noChangeShapeType="1"/>
          </p:cNvSpPr>
          <p:nvPr/>
        </p:nvSpPr>
        <p:spPr bwMode="auto">
          <a:xfrm flipH="1">
            <a:off x="1277938" y="2533650"/>
            <a:ext cx="215900" cy="22383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06" name="Line 14"/>
          <p:cNvSpPr>
            <a:spLocks noChangeShapeType="1"/>
          </p:cNvSpPr>
          <p:nvPr/>
        </p:nvSpPr>
        <p:spPr bwMode="auto">
          <a:xfrm flipV="1">
            <a:off x="1285875" y="2197100"/>
            <a:ext cx="273050" cy="544513"/>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5007" name="Line 15"/>
          <p:cNvSpPr>
            <a:spLocks noChangeShapeType="1"/>
          </p:cNvSpPr>
          <p:nvPr/>
        </p:nvSpPr>
        <p:spPr bwMode="auto">
          <a:xfrm>
            <a:off x="1055688" y="2579688"/>
            <a:ext cx="762000" cy="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85008" name="Line 16"/>
          <p:cNvSpPr>
            <a:spLocks noChangeShapeType="1"/>
          </p:cNvSpPr>
          <p:nvPr/>
        </p:nvSpPr>
        <p:spPr bwMode="auto">
          <a:xfrm>
            <a:off x="1512888" y="3036888"/>
            <a:ext cx="30480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09" name="Line 17"/>
          <p:cNvSpPr>
            <a:spLocks noChangeShapeType="1"/>
          </p:cNvSpPr>
          <p:nvPr/>
        </p:nvSpPr>
        <p:spPr bwMode="auto">
          <a:xfrm flipV="1">
            <a:off x="1512888" y="3265488"/>
            <a:ext cx="304800" cy="15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11" name="Rectangle 19"/>
          <p:cNvSpPr>
            <a:spLocks noChangeArrowheads="1"/>
          </p:cNvSpPr>
          <p:nvPr/>
        </p:nvSpPr>
        <p:spPr bwMode="auto">
          <a:xfrm>
            <a:off x="985838" y="18240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a:t>
            </a:r>
          </a:p>
        </p:txBody>
      </p:sp>
      <p:sp>
        <p:nvSpPr>
          <p:cNvPr id="85013" name="Rectangle 21"/>
          <p:cNvSpPr>
            <a:spLocks noChangeArrowheads="1"/>
          </p:cNvSpPr>
          <p:nvPr/>
        </p:nvSpPr>
        <p:spPr bwMode="auto">
          <a:xfrm>
            <a:off x="1595438" y="18240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a:t>
            </a:r>
          </a:p>
        </p:txBody>
      </p:sp>
      <p:sp>
        <p:nvSpPr>
          <p:cNvPr id="85014" name="Rectangle 22"/>
          <p:cNvSpPr>
            <a:spLocks noChangeArrowheads="1"/>
          </p:cNvSpPr>
          <p:nvPr/>
        </p:nvSpPr>
        <p:spPr bwMode="auto">
          <a:xfrm>
            <a:off x="1062038" y="28908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5016" name="Rectangle 24"/>
          <p:cNvSpPr>
            <a:spLocks noChangeArrowheads="1"/>
          </p:cNvSpPr>
          <p:nvPr/>
        </p:nvSpPr>
        <p:spPr bwMode="auto">
          <a:xfrm>
            <a:off x="1824038" y="31194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BSC</a:t>
            </a:r>
          </a:p>
        </p:txBody>
      </p:sp>
      <p:sp>
        <p:nvSpPr>
          <p:cNvPr id="85018" name="Rectangle 26"/>
          <p:cNvSpPr>
            <a:spLocks noChangeArrowheads="1"/>
          </p:cNvSpPr>
          <p:nvPr/>
        </p:nvSpPr>
        <p:spPr bwMode="auto">
          <a:xfrm>
            <a:off x="2970213" y="3078163"/>
            <a:ext cx="592137"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MSC</a:t>
            </a:r>
          </a:p>
        </p:txBody>
      </p:sp>
      <p:sp>
        <p:nvSpPr>
          <p:cNvPr id="85019" name="Rectangle 27"/>
          <p:cNvSpPr>
            <a:spLocks noChangeArrowheads="1"/>
          </p:cNvSpPr>
          <p:nvPr/>
        </p:nvSpPr>
        <p:spPr bwMode="auto">
          <a:xfrm>
            <a:off x="3041650" y="3119438"/>
            <a:ext cx="446088" cy="215900"/>
          </a:xfrm>
          <a:prstGeom prst="rect">
            <a:avLst/>
          </a:prstGeom>
          <a:noFill/>
          <a:ln w="12700">
            <a:solidFill>
              <a:schemeClr val="tx1"/>
            </a:solidFill>
            <a:miter lim="800000"/>
            <a:headEnd/>
            <a:tailEnd/>
          </a:ln>
          <a:effectLst/>
        </p:spPr>
        <p:txBody>
          <a:bodyPr wrap="none" anchor="ctr"/>
          <a:lstStyle/>
          <a:p>
            <a:endParaRPr lang="en-US"/>
          </a:p>
        </p:txBody>
      </p:sp>
      <p:sp>
        <p:nvSpPr>
          <p:cNvPr id="85020" name="Rectangle 28"/>
          <p:cNvSpPr>
            <a:spLocks noChangeArrowheads="1"/>
          </p:cNvSpPr>
          <p:nvPr/>
        </p:nvSpPr>
        <p:spPr bwMode="auto">
          <a:xfrm>
            <a:off x="1062038" y="32718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5022" name="Oval 30"/>
          <p:cNvSpPr>
            <a:spLocks noChangeArrowheads="1"/>
          </p:cNvSpPr>
          <p:nvPr/>
        </p:nvSpPr>
        <p:spPr bwMode="auto">
          <a:xfrm>
            <a:off x="833438" y="4567238"/>
            <a:ext cx="1511300" cy="1130300"/>
          </a:xfrm>
          <a:prstGeom prst="ellipse">
            <a:avLst/>
          </a:prstGeom>
          <a:noFill/>
          <a:ln w="12700">
            <a:solidFill>
              <a:schemeClr val="tx1"/>
            </a:solidFill>
            <a:prstDash val="dash"/>
            <a:round/>
            <a:headEnd/>
            <a:tailEnd/>
          </a:ln>
          <a:effectLst/>
        </p:spPr>
        <p:txBody>
          <a:bodyPr wrap="none" anchor="ctr"/>
          <a:lstStyle/>
          <a:p>
            <a:endParaRPr lang="en-US"/>
          </a:p>
        </p:txBody>
      </p:sp>
      <p:sp>
        <p:nvSpPr>
          <p:cNvPr id="85023" name="Line 31"/>
          <p:cNvSpPr>
            <a:spLocks noChangeShapeType="1"/>
          </p:cNvSpPr>
          <p:nvPr/>
        </p:nvSpPr>
        <p:spPr bwMode="auto">
          <a:xfrm flipV="1">
            <a:off x="1277938" y="4438650"/>
            <a:ext cx="215900" cy="34448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24" name="Line 32"/>
          <p:cNvSpPr>
            <a:spLocks noChangeShapeType="1"/>
          </p:cNvSpPr>
          <p:nvPr/>
        </p:nvSpPr>
        <p:spPr bwMode="auto">
          <a:xfrm flipH="1">
            <a:off x="1277938" y="4438650"/>
            <a:ext cx="215900" cy="22383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25" name="Line 33"/>
          <p:cNvSpPr>
            <a:spLocks noChangeShapeType="1"/>
          </p:cNvSpPr>
          <p:nvPr/>
        </p:nvSpPr>
        <p:spPr bwMode="auto">
          <a:xfrm flipV="1">
            <a:off x="1285875" y="4102100"/>
            <a:ext cx="273050" cy="544513"/>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5026" name="Line 34"/>
          <p:cNvSpPr>
            <a:spLocks noChangeShapeType="1"/>
          </p:cNvSpPr>
          <p:nvPr/>
        </p:nvSpPr>
        <p:spPr bwMode="auto">
          <a:xfrm>
            <a:off x="1512888" y="4941888"/>
            <a:ext cx="30480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27" name="Line 35"/>
          <p:cNvSpPr>
            <a:spLocks noChangeShapeType="1"/>
          </p:cNvSpPr>
          <p:nvPr/>
        </p:nvSpPr>
        <p:spPr bwMode="auto">
          <a:xfrm flipV="1">
            <a:off x="1512888" y="5170488"/>
            <a:ext cx="304800" cy="15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28" name="Rectangle 36"/>
          <p:cNvSpPr>
            <a:spLocks noChangeArrowheads="1"/>
          </p:cNvSpPr>
          <p:nvPr/>
        </p:nvSpPr>
        <p:spPr bwMode="auto">
          <a:xfrm>
            <a:off x="1062038" y="47958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5030" name="Rectangle 38"/>
          <p:cNvSpPr>
            <a:spLocks noChangeArrowheads="1"/>
          </p:cNvSpPr>
          <p:nvPr/>
        </p:nvSpPr>
        <p:spPr bwMode="auto">
          <a:xfrm>
            <a:off x="1824038" y="50244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BSC</a:t>
            </a:r>
          </a:p>
        </p:txBody>
      </p:sp>
      <p:sp>
        <p:nvSpPr>
          <p:cNvPr id="85032" name="Rectangle 40"/>
          <p:cNvSpPr>
            <a:spLocks noChangeArrowheads="1"/>
          </p:cNvSpPr>
          <p:nvPr/>
        </p:nvSpPr>
        <p:spPr bwMode="auto">
          <a:xfrm>
            <a:off x="1062038" y="5176838"/>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BTS</a:t>
            </a:r>
          </a:p>
        </p:txBody>
      </p:sp>
      <p:sp>
        <p:nvSpPr>
          <p:cNvPr id="85034" name="Line 42"/>
          <p:cNvSpPr>
            <a:spLocks noChangeShapeType="1"/>
          </p:cNvSpPr>
          <p:nvPr/>
        </p:nvSpPr>
        <p:spPr bwMode="auto">
          <a:xfrm flipV="1">
            <a:off x="1589088" y="3036888"/>
            <a:ext cx="152400" cy="22860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85035" name="Line 43"/>
          <p:cNvSpPr>
            <a:spLocks noChangeShapeType="1"/>
          </p:cNvSpPr>
          <p:nvPr/>
        </p:nvSpPr>
        <p:spPr bwMode="auto">
          <a:xfrm>
            <a:off x="2274888" y="3265488"/>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36" name="Line 44"/>
          <p:cNvSpPr>
            <a:spLocks noChangeShapeType="1"/>
          </p:cNvSpPr>
          <p:nvPr/>
        </p:nvSpPr>
        <p:spPr bwMode="auto">
          <a:xfrm>
            <a:off x="2274888" y="5094288"/>
            <a:ext cx="7620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37" name="Rectangle 45"/>
          <p:cNvSpPr>
            <a:spLocks noChangeArrowheads="1"/>
          </p:cNvSpPr>
          <p:nvPr/>
        </p:nvSpPr>
        <p:spPr bwMode="auto">
          <a:xfrm>
            <a:off x="2970213" y="4906963"/>
            <a:ext cx="592137"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MSC</a:t>
            </a:r>
          </a:p>
        </p:txBody>
      </p:sp>
      <p:sp>
        <p:nvSpPr>
          <p:cNvPr id="85038" name="Rectangle 46"/>
          <p:cNvSpPr>
            <a:spLocks noChangeArrowheads="1"/>
          </p:cNvSpPr>
          <p:nvPr/>
        </p:nvSpPr>
        <p:spPr bwMode="auto">
          <a:xfrm>
            <a:off x="3041650" y="4948238"/>
            <a:ext cx="446088" cy="215900"/>
          </a:xfrm>
          <a:prstGeom prst="rect">
            <a:avLst/>
          </a:prstGeom>
          <a:noFill/>
          <a:ln w="12700">
            <a:solidFill>
              <a:schemeClr val="tx1"/>
            </a:solidFill>
            <a:miter lim="800000"/>
            <a:headEnd/>
            <a:tailEnd/>
          </a:ln>
          <a:effectLst/>
        </p:spPr>
        <p:txBody>
          <a:bodyPr wrap="none" anchor="ctr"/>
          <a:lstStyle/>
          <a:p>
            <a:endParaRPr lang="en-US"/>
          </a:p>
        </p:txBody>
      </p:sp>
      <p:sp>
        <p:nvSpPr>
          <p:cNvPr id="85039" name="Line 47"/>
          <p:cNvSpPr>
            <a:spLocks noChangeShapeType="1"/>
          </p:cNvSpPr>
          <p:nvPr/>
        </p:nvSpPr>
        <p:spPr bwMode="auto">
          <a:xfrm>
            <a:off x="3265488" y="3341688"/>
            <a:ext cx="0" cy="1600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40" name="Line 48"/>
          <p:cNvSpPr>
            <a:spLocks noChangeShapeType="1"/>
          </p:cNvSpPr>
          <p:nvPr/>
        </p:nvSpPr>
        <p:spPr bwMode="auto">
          <a:xfrm flipV="1">
            <a:off x="2427288" y="4941888"/>
            <a:ext cx="0" cy="304800"/>
          </a:xfrm>
          <a:prstGeom prst="line">
            <a:avLst/>
          </a:prstGeom>
          <a:noFill/>
          <a:ln w="12700">
            <a:solidFill>
              <a:schemeClr val="tx1"/>
            </a:solidFill>
            <a:prstDash val="sysDot"/>
            <a:round/>
            <a:headEnd type="none" w="sm" len="sm"/>
            <a:tailEnd type="none" w="sm" len="sm"/>
          </a:ln>
          <a:effectLst/>
        </p:spPr>
        <p:txBody>
          <a:bodyPr wrap="none" anchor="ctr"/>
          <a:lstStyle/>
          <a:p>
            <a:endParaRPr lang="en-US"/>
          </a:p>
        </p:txBody>
      </p:sp>
      <p:sp>
        <p:nvSpPr>
          <p:cNvPr id="85041" name="Line 49"/>
          <p:cNvSpPr>
            <a:spLocks noChangeShapeType="1"/>
          </p:cNvSpPr>
          <p:nvPr/>
        </p:nvSpPr>
        <p:spPr bwMode="auto">
          <a:xfrm flipH="1" flipV="1">
            <a:off x="2351088" y="2655888"/>
            <a:ext cx="68580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42" name="Line 50"/>
          <p:cNvSpPr>
            <a:spLocks noChangeShapeType="1"/>
          </p:cNvSpPr>
          <p:nvPr/>
        </p:nvSpPr>
        <p:spPr bwMode="auto">
          <a:xfrm flipH="1" flipV="1">
            <a:off x="2122488" y="4103688"/>
            <a:ext cx="914400" cy="914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5043" name="Line 51"/>
          <p:cNvSpPr>
            <a:spLocks noChangeShapeType="1"/>
          </p:cNvSpPr>
          <p:nvPr/>
        </p:nvSpPr>
        <p:spPr bwMode="auto">
          <a:xfrm>
            <a:off x="827088" y="1665288"/>
            <a:ext cx="3200400" cy="0"/>
          </a:xfrm>
          <a:prstGeom prst="line">
            <a:avLst/>
          </a:prstGeom>
          <a:noFill/>
          <a:ln w="76200">
            <a:solidFill>
              <a:schemeClr val="folHlink"/>
            </a:solidFill>
            <a:round/>
            <a:headEnd type="none" w="sm" len="sm"/>
            <a:tailEnd type="none" w="sm" len="sm"/>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a:ln/>
        </p:spPr>
        <p:txBody>
          <a:bodyPr lIns="92075" tIns="46038" rIns="92075" bIns="46038"/>
          <a:lstStyle/>
          <a:p>
            <a:r>
              <a:rPr lang="en-US"/>
              <a:t>System architecture: network and switching subsystem</a:t>
            </a:r>
          </a:p>
        </p:txBody>
      </p:sp>
      <p:sp>
        <p:nvSpPr>
          <p:cNvPr id="86019" name="Rectangle 3"/>
          <p:cNvSpPr>
            <a:spLocks noChangeArrowheads="1"/>
          </p:cNvSpPr>
          <p:nvPr/>
        </p:nvSpPr>
        <p:spPr bwMode="auto">
          <a:xfrm>
            <a:off x="4291013" y="1123950"/>
            <a:ext cx="4776787" cy="5313363"/>
          </a:xfrm>
          <a:prstGeom prst="rect">
            <a:avLst/>
          </a:prstGeom>
          <a:noFill/>
          <a:ln w="9525">
            <a:noFill/>
            <a:miter lim="800000"/>
            <a:headEnd/>
            <a:tailEnd/>
          </a:ln>
          <a:effectLst/>
        </p:spPr>
        <p:txBody>
          <a:bodyPr lIns="92075" tIns="46038" rIns="92075" bIns="46038"/>
          <a:lstStyle/>
          <a:p>
            <a:pPr marL="95250" indent="-95250" algn="l">
              <a:lnSpc>
                <a:spcPct val="80000"/>
              </a:lnSpc>
              <a:spcBef>
                <a:spcPct val="20000"/>
              </a:spcBef>
              <a:buClr>
                <a:srgbClr val="003366"/>
              </a:buClr>
              <a:buSzPct val="120000"/>
              <a:buFontTx/>
              <a:buChar char="•"/>
              <a:tabLst>
                <a:tab pos="1143000" algn="l"/>
              </a:tabLst>
            </a:pPr>
            <a:r>
              <a:rPr lang="en-US"/>
              <a:t> Components</a:t>
            </a:r>
          </a:p>
          <a:p>
            <a:pPr marL="571500" lvl="1" indent="-285750" algn="l">
              <a:lnSpc>
                <a:spcPct val="80000"/>
              </a:lnSpc>
              <a:spcBef>
                <a:spcPct val="20000"/>
              </a:spcBef>
              <a:buClr>
                <a:srgbClr val="003366"/>
              </a:buClr>
              <a:buSzPct val="120000"/>
              <a:buFontTx/>
              <a:buChar char="•"/>
              <a:tabLst>
                <a:tab pos="1143000" algn="l"/>
              </a:tabLst>
            </a:pPr>
            <a:r>
              <a:rPr lang="en-US"/>
              <a:t>MSC (Mobile Services Switching Center):</a:t>
            </a:r>
          </a:p>
          <a:p>
            <a:pPr marL="571500" lvl="1" indent="-285750" algn="l">
              <a:lnSpc>
                <a:spcPct val="80000"/>
              </a:lnSpc>
              <a:spcBef>
                <a:spcPct val="20000"/>
              </a:spcBef>
              <a:buClr>
                <a:srgbClr val="003366"/>
              </a:buClr>
              <a:buSzPct val="120000"/>
              <a:buFontTx/>
              <a:buChar char="•"/>
              <a:tabLst>
                <a:tab pos="1143000" algn="l"/>
              </a:tabLst>
            </a:pPr>
            <a:r>
              <a:rPr lang="en-US"/>
              <a:t>IWF (Interworking Functions)</a:t>
            </a:r>
          </a:p>
          <a:p>
            <a:pPr marL="571500" lvl="1" indent="-285750" algn="l">
              <a:lnSpc>
                <a:spcPct val="80000"/>
              </a:lnSpc>
              <a:spcBef>
                <a:spcPct val="20000"/>
              </a:spcBef>
              <a:buClr>
                <a:srgbClr val="003366"/>
              </a:buClr>
              <a:buSzPct val="120000"/>
              <a:buFontTx/>
              <a:buChar char="•"/>
              <a:tabLst>
                <a:tab pos="1143000" algn="l"/>
              </a:tabLst>
            </a:pPr>
            <a:r>
              <a:rPr lang="en-US"/>
              <a:t>ISDN (Integrated Services Digital Network)</a:t>
            </a:r>
          </a:p>
          <a:p>
            <a:pPr marL="571500" lvl="1" indent="-285750" algn="l">
              <a:lnSpc>
                <a:spcPct val="80000"/>
              </a:lnSpc>
              <a:spcBef>
                <a:spcPct val="20000"/>
              </a:spcBef>
              <a:buClr>
                <a:srgbClr val="003366"/>
              </a:buClr>
              <a:buSzPct val="120000"/>
              <a:buFontTx/>
              <a:buChar char="•"/>
              <a:tabLst>
                <a:tab pos="1143000" algn="l"/>
              </a:tabLst>
            </a:pPr>
            <a:r>
              <a:rPr lang="en-US"/>
              <a:t>PSTN (Public Switched Telephone Network)</a:t>
            </a:r>
          </a:p>
          <a:p>
            <a:pPr marL="571500" lvl="1" indent="-285750" algn="l">
              <a:lnSpc>
                <a:spcPct val="80000"/>
              </a:lnSpc>
              <a:spcBef>
                <a:spcPct val="20000"/>
              </a:spcBef>
              <a:buClr>
                <a:srgbClr val="003366"/>
              </a:buClr>
              <a:buSzPct val="120000"/>
              <a:buFontTx/>
              <a:buChar char="•"/>
              <a:tabLst>
                <a:tab pos="1143000" algn="l"/>
              </a:tabLst>
            </a:pPr>
            <a:r>
              <a:rPr lang="en-US"/>
              <a:t>PSPDN (Packet Switched Public Data Net.)</a:t>
            </a:r>
          </a:p>
          <a:p>
            <a:pPr marL="571500" lvl="1" indent="-285750" algn="l">
              <a:lnSpc>
                <a:spcPct val="80000"/>
              </a:lnSpc>
              <a:spcBef>
                <a:spcPct val="20000"/>
              </a:spcBef>
              <a:buClr>
                <a:srgbClr val="003366"/>
              </a:buClr>
              <a:buSzPct val="120000"/>
              <a:buFontTx/>
              <a:buChar char="•"/>
              <a:tabLst>
                <a:tab pos="1143000" algn="l"/>
              </a:tabLst>
            </a:pPr>
            <a:r>
              <a:rPr lang="en-US"/>
              <a:t>CSPDN (Circuit Switched Public Data Net.)</a:t>
            </a:r>
          </a:p>
          <a:p>
            <a:pPr marL="95250" indent="-95250" algn="l">
              <a:lnSpc>
                <a:spcPct val="80000"/>
              </a:lnSpc>
              <a:spcBef>
                <a:spcPct val="20000"/>
              </a:spcBef>
              <a:buClr>
                <a:srgbClr val="003366"/>
              </a:buClr>
              <a:buSzPct val="120000"/>
              <a:buFontTx/>
              <a:buChar char="•"/>
              <a:tabLst>
                <a:tab pos="1143000" algn="l"/>
              </a:tabLst>
            </a:pPr>
            <a:endParaRPr lang="en-US"/>
          </a:p>
          <a:p>
            <a:pPr marL="95250" indent="-95250" algn="l">
              <a:lnSpc>
                <a:spcPct val="80000"/>
              </a:lnSpc>
              <a:spcBef>
                <a:spcPct val="20000"/>
              </a:spcBef>
              <a:buClr>
                <a:srgbClr val="003366"/>
              </a:buClr>
              <a:buSzPct val="120000"/>
              <a:buFontTx/>
              <a:buChar char="•"/>
              <a:tabLst>
                <a:tab pos="1143000" algn="l"/>
              </a:tabLst>
            </a:pPr>
            <a:r>
              <a:rPr lang="en-US"/>
              <a:t>Databases</a:t>
            </a:r>
          </a:p>
          <a:p>
            <a:pPr marL="571500" lvl="1" indent="-285750" algn="l">
              <a:lnSpc>
                <a:spcPct val="80000"/>
              </a:lnSpc>
              <a:spcBef>
                <a:spcPct val="20000"/>
              </a:spcBef>
              <a:buClr>
                <a:srgbClr val="003366"/>
              </a:buClr>
              <a:buSzPct val="120000"/>
              <a:buFontTx/>
              <a:buChar char="•"/>
              <a:tabLst>
                <a:tab pos="1143000" algn="l"/>
              </a:tabLst>
            </a:pPr>
            <a:r>
              <a:rPr lang="en-US"/>
              <a:t>HLR (Home Location Register)</a:t>
            </a:r>
          </a:p>
          <a:p>
            <a:pPr marL="571500" lvl="1" indent="-285750" algn="l">
              <a:lnSpc>
                <a:spcPct val="80000"/>
              </a:lnSpc>
              <a:spcBef>
                <a:spcPct val="20000"/>
              </a:spcBef>
              <a:buClr>
                <a:srgbClr val="003366"/>
              </a:buClr>
              <a:buSzPct val="120000"/>
              <a:buFontTx/>
              <a:buChar char="•"/>
              <a:tabLst>
                <a:tab pos="1143000" algn="l"/>
              </a:tabLst>
            </a:pPr>
            <a:r>
              <a:rPr lang="en-US"/>
              <a:t>VLR (Visitor Location Register)</a:t>
            </a:r>
          </a:p>
          <a:p>
            <a:pPr marL="571500" lvl="1" indent="-285750" algn="l">
              <a:lnSpc>
                <a:spcPct val="80000"/>
              </a:lnSpc>
              <a:spcBef>
                <a:spcPct val="20000"/>
              </a:spcBef>
              <a:buClr>
                <a:srgbClr val="003366"/>
              </a:buClr>
              <a:buSzPct val="120000"/>
              <a:buFontTx/>
              <a:buChar char="•"/>
              <a:tabLst>
                <a:tab pos="1143000" algn="l"/>
              </a:tabLst>
            </a:pPr>
            <a:r>
              <a:rPr lang="en-US"/>
              <a:t>EIR (Equipment Identity Register)</a:t>
            </a:r>
          </a:p>
        </p:txBody>
      </p:sp>
      <p:sp>
        <p:nvSpPr>
          <p:cNvPr id="86021" name="Line 5"/>
          <p:cNvSpPr>
            <a:spLocks noChangeShapeType="1"/>
          </p:cNvSpPr>
          <p:nvPr/>
        </p:nvSpPr>
        <p:spPr bwMode="auto">
          <a:xfrm>
            <a:off x="2736850" y="1136650"/>
            <a:ext cx="0" cy="5029200"/>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6022" name="Rectangle 6"/>
          <p:cNvSpPr>
            <a:spLocks noChangeArrowheads="1"/>
          </p:cNvSpPr>
          <p:nvPr/>
        </p:nvSpPr>
        <p:spPr bwMode="auto">
          <a:xfrm>
            <a:off x="1136650" y="1038225"/>
            <a:ext cx="1327150"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network</a:t>
            </a:r>
            <a:br>
              <a:rPr lang="de-DE" sz="1400">
                <a:latin typeface="Arial" charset="0"/>
              </a:rPr>
            </a:br>
            <a:r>
              <a:rPr lang="de-DE" sz="1400">
                <a:latin typeface="Arial" charset="0"/>
              </a:rPr>
              <a:t>subsystem</a:t>
            </a:r>
          </a:p>
        </p:txBody>
      </p:sp>
      <p:sp>
        <p:nvSpPr>
          <p:cNvPr id="86024" name="Rectangle 8"/>
          <p:cNvSpPr>
            <a:spLocks noChangeArrowheads="1"/>
          </p:cNvSpPr>
          <p:nvPr/>
        </p:nvSpPr>
        <p:spPr bwMode="auto">
          <a:xfrm>
            <a:off x="838200" y="2362200"/>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MSC</a:t>
            </a:r>
          </a:p>
        </p:txBody>
      </p:sp>
      <p:sp>
        <p:nvSpPr>
          <p:cNvPr id="86026" name="Rectangle 10"/>
          <p:cNvSpPr>
            <a:spLocks noChangeArrowheads="1"/>
          </p:cNvSpPr>
          <p:nvPr/>
        </p:nvSpPr>
        <p:spPr bwMode="auto">
          <a:xfrm>
            <a:off x="838200" y="5105400"/>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MSC</a:t>
            </a:r>
          </a:p>
        </p:txBody>
      </p:sp>
      <p:sp>
        <p:nvSpPr>
          <p:cNvPr id="86027" name="Line 11"/>
          <p:cNvSpPr>
            <a:spLocks noChangeShapeType="1"/>
          </p:cNvSpPr>
          <p:nvPr/>
        </p:nvSpPr>
        <p:spPr bwMode="auto">
          <a:xfrm>
            <a:off x="1060450" y="2584450"/>
            <a:ext cx="0" cy="2514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28" name="Line 12"/>
          <p:cNvSpPr>
            <a:spLocks noChangeShapeType="1"/>
          </p:cNvSpPr>
          <p:nvPr/>
        </p:nvSpPr>
        <p:spPr bwMode="auto">
          <a:xfrm>
            <a:off x="755650" y="1593850"/>
            <a:ext cx="3200400" cy="0"/>
          </a:xfrm>
          <a:prstGeom prst="line">
            <a:avLst/>
          </a:prstGeom>
          <a:noFill/>
          <a:ln w="76200">
            <a:solidFill>
              <a:schemeClr val="folHlink"/>
            </a:solidFill>
            <a:round/>
            <a:headEnd type="none" w="sm" len="sm"/>
            <a:tailEnd type="none" w="sm" len="sm"/>
          </a:ln>
          <a:effectLst/>
        </p:spPr>
        <p:txBody>
          <a:bodyPr wrap="none" anchor="ctr"/>
          <a:lstStyle/>
          <a:p>
            <a:endParaRPr lang="en-US"/>
          </a:p>
        </p:txBody>
      </p:sp>
      <p:sp>
        <p:nvSpPr>
          <p:cNvPr id="86029" name="Rectangle 13"/>
          <p:cNvSpPr>
            <a:spLocks noChangeArrowheads="1"/>
          </p:cNvSpPr>
          <p:nvPr/>
        </p:nvSpPr>
        <p:spPr bwMode="auto">
          <a:xfrm>
            <a:off x="2779713" y="1038225"/>
            <a:ext cx="1244600"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fixed partner</a:t>
            </a:r>
            <a:br>
              <a:rPr lang="de-DE" sz="1400">
                <a:latin typeface="Arial" charset="0"/>
              </a:rPr>
            </a:br>
            <a:r>
              <a:rPr lang="de-DE" sz="1400">
                <a:latin typeface="Arial" charset="0"/>
              </a:rPr>
              <a:t>networks</a:t>
            </a:r>
          </a:p>
        </p:txBody>
      </p:sp>
      <p:sp>
        <p:nvSpPr>
          <p:cNvPr id="86030" name="Line 14"/>
          <p:cNvSpPr>
            <a:spLocks noChangeShapeType="1"/>
          </p:cNvSpPr>
          <p:nvPr/>
        </p:nvSpPr>
        <p:spPr bwMode="auto">
          <a:xfrm flipV="1">
            <a:off x="1060450" y="182245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31" name="Line 15"/>
          <p:cNvSpPr>
            <a:spLocks noChangeShapeType="1"/>
          </p:cNvSpPr>
          <p:nvPr/>
        </p:nvSpPr>
        <p:spPr bwMode="auto">
          <a:xfrm>
            <a:off x="1060450" y="5327650"/>
            <a:ext cx="0" cy="685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33" name="Rectangle 17"/>
          <p:cNvSpPr>
            <a:spLocks noChangeArrowheads="1"/>
          </p:cNvSpPr>
          <p:nvPr/>
        </p:nvSpPr>
        <p:spPr bwMode="auto">
          <a:xfrm>
            <a:off x="1143000" y="5334000"/>
            <a:ext cx="444500" cy="215900"/>
          </a:xfrm>
          <a:prstGeom prst="rect">
            <a:avLst/>
          </a:prstGeom>
          <a:noFill/>
          <a:ln w="12700">
            <a:solidFill>
              <a:schemeClr val="tx1"/>
            </a:solidFill>
            <a:miter lim="800000"/>
            <a:headEnd/>
            <a:tailEnd/>
          </a:ln>
          <a:effectLst/>
        </p:spPr>
        <p:txBody>
          <a:bodyPr wrap="none" anchor="ctr"/>
          <a:lstStyle/>
          <a:p>
            <a:pPr eaLnBrk="0" hangingPunct="0"/>
            <a:r>
              <a:rPr lang="de-DE" sz="1400">
                <a:latin typeface="Arial" charset="0"/>
              </a:rPr>
              <a:t>IWF</a:t>
            </a:r>
          </a:p>
        </p:txBody>
      </p:sp>
      <p:sp>
        <p:nvSpPr>
          <p:cNvPr id="86034" name="Line 18"/>
          <p:cNvSpPr>
            <a:spLocks noChangeShapeType="1"/>
          </p:cNvSpPr>
          <p:nvPr/>
        </p:nvSpPr>
        <p:spPr bwMode="auto">
          <a:xfrm>
            <a:off x="1289050" y="5175250"/>
            <a:ext cx="19812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6035" name="Line 19"/>
          <p:cNvSpPr>
            <a:spLocks noChangeShapeType="1"/>
          </p:cNvSpPr>
          <p:nvPr/>
        </p:nvSpPr>
        <p:spPr bwMode="auto">
          <a:xfrm>
            <a:off x="1974850" y="5784850"/>
            <a:ext cx="12954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6036" name="Rectangle 20"/>
          <p:cNvSpPr>
            <a:spLocks noChangeArrowheads="1"/>
          </p:cNvSpPr>
          <p:nvPr/>
        </p:nvSpPr>
        <p:spPr bwMode="auto">
          <a:xfrm>
            <a:off x="3200400" y="4946650"/>
            <a:ext cx="747713"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ISDN</a:t>
            </a:r>
            <a:br>
              <a:rPr lang="de-DE" sz="1400">
                <a:latin typeface="Arial" charset="0"/>
              </a:rPr>
            </a:br>
            <a:r>
              <a:rPr lang="de-DE" sz="1400">
                <a:latin typeface="Arial" charset="0"/>
              </a:rPr>
              <a:t>PSTN</a:t>
            </a:r>
          </a:p>
        </p:txBody>
      </p:sp>
      <p:sp>
        <p:nvSpPr>
          <p:cNvPr id="86037" name="Rectangle 21"/>
          <p:cNvSpPr>
            <a:spLocks noChangeArrowheads="1"/>
          </p:cNvSpPr>
          <p:nvPr/>
        </p:nvSpPr>
        <p:spPr bwMode="auto">
          <a:xfrm>
            <a:off x="3200400" y="5556250"/>
            <a:ext cx="823913"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PSPDN</a:t>
            </a:r>
            <a:br>
              <a:rPr lang="de-DE" sz="1400">
                <a:latin typeface="Arial" charset="0"/>
              </a:rPr>
            </a:br>
            <a:r>
              <a:rPr lang="de-DE" sz="1400">
                <a:latin typeface="Arial" charset="0"/>
              </a:rPr>
              <a:t>CSPDN</a:t>
            </a:r>
          </a:p>
        </p:txBody>
      </p:sp>
      <p:sp>
        <p:nvSpPr>
          <p:cNvPr id="86038" name="Oval 22"/>
          <p:cNvSpPr>
            <a:spLocks noChangeArrowheads="1"/>
          </p:cNvSpPr>
          <p:nvPr/>
        </p:nvSpPr>
        <p:spPr bwMode="auto">
          <a:xfrm>
            <a:off x="1143000" y="3124200"/>
            <a:ext cx="520700" cy="1511300"/>
          </a:xfrm>
          <a:prstGeom prst="ellipse">
            <a:avLst/>
          </a:prstGeom>
          <a:noFill/>
          <a:ln w="12700">
            <a:solidFill>
              <a:schemeClr val="tx1"/>
            </a:solidFill>
            <a:prstDash val="dashDot"/>
            <a:round/>
            <a:headEnd/>
            <a:tailEnd/>
          </a:ln>
          <a:effectLst/>
        </p:spPr>
        <p:txBody>
          <a:bodyPr wrap="none" anchor="ctr"/>
          <a:lstStyle/>
          <a:p>
            <a:endParaRPr lang="en-US"/>
          </a:p>
        </p:txBody>
      </p:sp>
      <p:sp>
        <p:nvSpPr>
          <p:cNvPr id="86039" name="Line 23"/>
          <p:cNvSpPr>
            <a:spLocks noChangeShapeType="1"/>
          </p:cNvSpPr>
          <p:nvPr/>
        </p:nvSpPr>
        <p:spPr bwMode="auto">
          <a:xfrm>
            <a:off x="1136650" y="2584450"/>
            <a:ext cx="76200" cy="76200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6040" name="Line 24"/>
          <p:cNvSpPr>
            <a:spLocks noChangeShapeType="1"/>
          </p:cNvSpPr>
          <p:nvPr/>
        </p:nvSpPr>
        <p:spPr bwMode="auto">
          <a:xfrm flipV="1">
            <a:off x="1136650" y="4337050"/>
            <a:ext cx="76200" cy="76200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6041" name="Rectangle 25"/>
          <p:cNvSpPr>
            <a:spLocks noChangeArrowheads="1"/>
          </p:cNvSpPr>
          <p:nvPr/>
        </p:nvSpPr>
        <p:spPr bwMode="auto">
          <a:xfrm rot="16200000">
            <a:off x="1077912" y="3595688"/>
            <a:ext cx="727075"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SS7</a:t>
            </a:r>
          </a:p>
        </p:txBody>
      </p:sp>
      <p:sp>
        <p:nvSpPr>
          <p:cNvPr id="86042" name="Rectangle 26"/>
          <p:cNvSpPr>
            <a:spLocks noChangeArrowheads="1"/>
          </p:cNvSpPr>
          <p:nvPr/>
        </p:nvSpPr>
        <p:spPr bwMode="auto">
          <a:xfrm>
            <a:off x="2209800" y="28956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43" name="Rectangle 27"/>
          <p:cNvSpPr>
            <a:spLocks noChangeArrowheads="1"/>
          </p:cNvSpPr>
          <p:nvPr/>
        </p:nvSpPr>
        <p:spPr bwMode="auto">
          <a:xfrm>
            <a:off x="2133600" y="29718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44" name="Rectangle 28"/>
          <p:cNvSpPr>
            <a:spLocks noChangeArrowheads="1"/>
          </p:cNvSpPr>
          <p:nvPr/>
        </p:nvSpPr>
        <p:spPr bwMode="auto">
          <a:xfrm>
            <a:off x="2057400" y="30480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45" name="Rectangle 29"/>
          <p:cNvSpPr>
            <a:spLocks noChangeArrowheads="1"/>
          </p:cNvSpPr>
          <p:nvPr/>
        </p:nvSpPr>
        <p:spPr bwMode="auto">
          <a:xfrm>
            <a:off x="1981200" y="3124200"/>
            <a:ext cx="444500" cy="215900"/>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400">
                <a:latin typeface="Arial" charset="0"/>
              </a:rPr>
              <a:t>EIR</a:t>
            </a:r>
          </a:p>
        </p:txBody>
      </p:sp>
      <p:sp>
        <p:nvSpPr>
          <p:cNvPr id="86047" name="Rectangle 31"/>
          <p:cNvSpPr>
            <a:spLocks noChangeArrowheads="1"/>
          </p:cNvSpPr>
          <p:nvPr/>
        </p:nvSpPr>
        <p:spPr bwMode="auto">
          <a:xfrm>
            <a:off x="2209800" y="35814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48" name="Rectangle 32"/>
          <p:cNvSpPr>
            <a:spLocks noChangeArrowheads="1"/>
          </p:cNvSpPr>
          <p:nvPr/>
        </p:nvSpPr>
        <p:spPr bwMode="auto">
          <a:xfrm>
            <a:off x="2133600" y="36576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49" name="Rectangle 33"/>
          <p:cNvSpPr>
            <a:spLocks noChangeArrowheads="1"/>
          </p:cNvSpPr>
          <p:nvPr/>
        </p:nvSpPr>
        <p:spPr bwMode="auto">
          <a:xfrm>
            <a:off x="2057400" y="37338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50" name="Rectangle 34"/>
          <p:cNvSpPr>
            <a:spLocks noChangeArrowheads="1"/>
          </p:cNvSpPr>
          <p:nvPr/>
        </p:nvSpPr>
        <p:spPr bwMode="auto">
          <a:xfrm>
            <a:off x="1981200" y="3810000"/>
            <a:ext cx="444500" cy="215900"/>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400">
                <a:latin typeface="Arial" charset="0"/>
              </a:rPr>
              <a:t>HLR</a:t>
            </a:r>
          </a:p>
        </p:txBody>
      </p:sp>
      <p:sp>
        <p:nvSpPr>
          <p:cNvPr id="86052" name="Rectangle 36"/>
          <p:cNvSpPr>
            <a:spLocks noChangeArrowheads="1"/>
          </p:cNvSpPr>
          <p:nvPr/>
        </p:nvSpPr>
        <p:spPr bwMode="auto">
          <a:xfrm>
            <a:off x="2133600" y="44196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53" name="Rectangle 37"/>
          <p:cNvSpPr>
            <a:spLocks noChangeArrowheads="1"/>
          </p:cNvSpPr>
          <p:nvPr/>
        </p:nvSpPr>
        <p:spPr bwMode="auto">
          <a:xfrm>
            <a:off x="2057400" y="44958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54" name="Rectangle 38"/>
          <p:cNvSpPr>
            <a:spLocks noChangeArrowheads="1"/>
          </p:cNvSpPr>
          <p:nvPr/>
        </p:nvSpPr>
        <p:spPr bwMode="auto">
          <a:xfrm>
            <a:off x="1981200" y="4572000"/>
            <a:ext cx="444500" cy="2159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055" name="Rectangle 39"/>
          <p:cNvSpPr>
            <a:spLocks noChangeArrowheads="1"/>
          </p:cNvSpPr>
          <p:nvPr/>
        </p:nvSpPr>
        <p:spPr bwMode="auto">
          <a:xfrm>
            <a:off x="1905000" y="4648200"/>
            <a:ext cx="444500" cy="215900"/>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400">
                <a:latin typeface="Arial" charset="0"/>
              </a:rPr>
              <a:t>VLR</a:t>
            </a:r>
          </a:p>
        </p:txBody>
      </p:sp>
      <p:sp>
        <p:nvSpPr>
          <p:cNvPr id="86057" name="Line 41"/>
          <p:cNvSpPr>
            <a:spLocks noChangeShapeType="1"/>
          </p:cNvSpPr>
          <p:nvPr/>
        </p:nvSpPr>
        <p:spPr bwMode="auto">
          <a:xfrm>
            <a:off x="1593850" y="5480050"/>
            <a:ext cx="38100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6058" name="Line 42"/>
          <p:cNvSpPr>
            <a:spLocks noChangeShapeType="1"/>
          </p:cNvSpPr>
          <p:nvPr/>
        </p:nvSpPr>
        <p:spPr bwMode="auto">
          <a:xfrm flipV="1">
            <a:off x="1670050" y="3270250"/>
            <a:ext cx="304800" cy="30480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6059" name="Line 43"/>
          <p:cNvSpPr>
            <a:spLocks noChangeShapeType="1"/>
          </p:cNvSpPr>
          <p:nvPr/>
        </p:nvSpPr>
        <p:spPr bwMode="auto">
          <a:xfrm>
            <a:off x="1670050" y="3879850"/>
            <a:ext cx="304800" cy="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6060" name="Line 44"/>
          <p:cNvSpPr>
            <a:spLocks noChangeShapeType="1"/>
          </p:cNvSpPr>
          <p:nvPr/>
        </p:nvSpPr>
        <p:spPr bwMode="auto">
          <a:xfrm>
            <a:off x="1593850" y="4413250"/>
            <a:ext cx="304800" cy="38100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6061" name="Line 45"/>
          <p:cNvSpPr>
            <a:spLocks noChangeShapeType="1"/>
          </p:cNvSpPr>
          <p:nvPr/>
        </p:nvSpPr>
        <p:spPr bwMode="auto">
          <a:xfrm flipV="1">
            <a:off x="1441450" y="2127250"/>
            <a:ext cx="228600" cy="990600"/>
          </a:xfrm>
          <a:prstGeom prst="line">
            <a:avLst/>
          </a:prstGeom>
          <a:noFill/>
          <a:ln w="12700">
            <a:solidFill>
              <a:schemeClr val="tx1"/>
            </a:solidFill>
            <a:prstDash val="dashDot"/>
            <a:round/>
            <a:headEnd type="none" w="sm" len="sm"/>
            <a:tailEnd type="none" w="sm" len="sm"/>
          </a:ln>
          <a:effectLst/>
        </p:spPr>
        <p:txBody>
          <a:bodyPr wrap="none" anchor="ctr"/>
          <a:lstStyle/>
          <a:p>
            <a:endParaRPr lang="en-US"/>
          </a:p>
        </p:txBody>
      </p:sp>
      <p:sp>
        <p:nvSpPr>
          <p:cNvPr id="86062" name="Line 46"/>
          <p:cNvSpPr>
            <a:spLocks noChangeShapeType="1"/>
          </p:cNvSpPr>
          <p:nvPr/>
        </p:nvSpPr>
        <p:spPr bwMode="auto">
          <a:xfrm>
            <a:off x="1670050" y="2127250"/>
            <a:ext cx="1600200" cy="0"/>
          </a:xfrm>
          <a:prstGeom prst="line">
            <a:avLst/>
          </a:prstGeom>
          <a:noFill/>
          <a:ln w="12700">
            <a:solidFill>
              <a:schemeClr val="tx1"/>
            </a:solidFill>
            <a:prstDash val="dashDot"/>
            <a:round/>
            <a:headEnd type="none" w="sm" len="sm"/>
            <a:tailEnd type="stealth" w="med" len="lg"/>
          </a:ln>
          <a:effectLst/>
        </p:spPr>
        <p:txBody>
          <a:bodyPr wrap="none" anchor="ctr"/>
          <a:lstStyle/>
          <a:p>
            <a:endParaRPr lang="en-US"/>
          </a:p>
        </p:txBody>
      </p:sp>
      <p:sp>
        <p:nvSpPr>
          <p:cNvPr id="86063" name="Rectangle 47"/>
          <p:cNvSpPr>
            <a:spLocks noChangeArrowheads="1"/>
          </p:cNvSpPr>
          <p:nvPr/>
        </p:nvSpPr>
        <p:spPr bwMode="auto">
          <a:xfrm>
            <a:off x="3200400" y="1898650"/>
            <a:ext cx="671513" cy="517525"/>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ISDN</a:t>
            </a:r>
            <a:br>
              <a:rPr lang="de-DE" sz="1400">
                <a:latin typeface="Arial" charset="0"/>
              </a:rPr>
            </a:br>
            <a:r>
              <a:rPr lang="de-DE" sz="1400">
                <a:latin typeface="Arial" charset="0"/>
              </a:rPr>
              <a:t>PSTN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Radio subsystem</a:t>
            </a:r>
          </a:p>
        </p:txBody>
      </p:sp>
      <p:sp>
        <p:nvSpPr>
          <p:cNvPr id="71683" name="Rectangle 3"/>
          <p:cNvSpPr>
            <a:spLocks noGrp="1" noChangeArrowheads="1"/>
          </p:cNvSpPr>
          <p:nvPr>
            <p:ph type="body" idx="1"/>
          </p:nvPr>
        </p:nvSpPr>
        <p:spPr/>
        <p:txBody>
          <a:bodyPr/>
          <a:lstStyle/>
          <a:p>
            <a:r>
              <a:rPr lang="en-US"/>
              <a:t>The Radio Subsystem (RSS) comprises the cellular mobile network up to the switching centers</a:t>
            </a:r>
          </a:p>
          <a:p>
            <a:r>
              <a:rPr lang="en-US"/>
              <a:t>Components</a:t>
            </a:r>
          </a:p>
          <a:p>
            <a:pPr lvl="1"/>
            <a:r>
              <a:rPr lang="en-US"/>
              <a:t>Base Station Subsystem (BSS):</a:t>
            </a:r>
          </a:p>
          <a:p>
            <a:pPr lvl="2"/>
            <a:r>
              <a:rPr lang="en-US"/>
              <a:t>Base Transceiver Station (BTS): radio components including sender, receiver, antenna - if directed antennas are used one BTS can cover several cells</a:t>
            </a:r>
          </a:p>
          <a:p>
            <a:pPr lvl="2"/>
            <a:r>
              <a:rPr lang="en-US"/>
              <a:t>Base Station Controller (BSC): switching between BTSs, controlling BTSs, managing of network resources, mapping of radio channels (U</a:t>
            </a:r>
            <a:r>
              <a:rPr lang="en-US" baseline="-25000"/>
              <a:t>m</a:t>
            </a:r>
            <a:r>
              <a:rPr lang="en-US"/>
              <a:t>) onto terrestrial channels (A interface)</a:t>
            </a:r>
            <a:br>
              <a:rPr lang="en-US"/>
            </a:br>
            <a:endParaRPr lang="en-US"/>
          </a:p>
          <a:p>
            <a:pPr lvl="2"/>
            <a:r>
              <a:rPr lang="en-US"/>
              <a:t>BSS = BSC + sum(BTS) + interconnection</a:t>
            </a:r>
          </a:p>
          <a:p>
            <a:pPr lvl="2"/>
            <a:endParaRPr lang="en-US"/>
          </a:p>
          <a:p>
            <a:pPr lvl="1"/>
            <a:r>
              <a:rPr lang="en-US"/>
              <a:t>Mobile Stations (MS)</a:t>
            </a:r>
          </a:p>
          <a:p>
            <a:pPr lvl="1"/>
            <a:endParaRPr lang="en-US"/>
          </a:p>
          <a:p>
            <a:pPr lvl="1"/>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5014913" y="1562100"/>
            <a:ext cx="3482975"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possible radio coverage of the cell</a:t>
            </a:r>
          </a:p>
        </p:txBody>
      </p:sp>
      <p:sp>
        <p:nvSpPr>
          <p:cNvPr id="81925" name="Rectangle 5"/>
          <p:cNvSpPr>
            <a:spLocks noChangeArrowheads="1"/>
          </p:cNvSpPr>
          <p:nvPr/>
        </p:nvSpPr>
        <p:spPr bwMode="auto">
          <a:xfrm>
            <a:off x="5041900" y="2533650"/>
            <a:ext cx="3844925" cy="304800"/>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idealized shape of the cell</a:t>
            </a:r>
          </a:p>
        </p:txBody>
      </p:sp>
      <p:grpSp>
        <p:nvGrpSpPr>
          <p:cNvPr id="81926" name="Group 6"/>
          <p:cNvGrpSpPr>
            <a:grpSpLocks/>
          </p:cNvGrpSpPr>
          <p:nvPr/>
        </p:nvGrpSpPr>
        <p:grpSpPr bwMode="auto">
          <a:xfrm>
            <a:off x="1295400" y="1447800"/>
            <a:ext cx="3763963" cy="2017713"/>
            <a:chOff x="901" y="1169"/>
            <a:chExt cx="2569" cy="1271"/>
          </a:xfrm>
        </p:grpSpPr>
        <p:sp>
          <p:nvSpPr>
            <p:cNvPr id="81927" name="Oval 7"/>
            <p:cNvSpPr>
              <a:spLocks noChangeArrowheads="1"/>
            </p:cNvSpPr>
            <p:nvPr/>
          </p:nvSpPr>
          <p:spPr bwMode="auto">
            <a:xfrm>
              <a:off x="2078" y="1816"/>
              <a:ext cx="676" cy="624"/>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81928" name="AutoShape 8"/>
            <p:cNvSpPr>
              <a:spLocks noChangeArrowheads="1"/>
            </p:cNvSpPr>
            <p:nvPr/>
          </p:nvSpPr>
          <p:spPr bwMode="auto">
            <a:xfrm>
              <a:off x="2160" y="1916"/>
              <a:ext cx="512" cy="424"/>
            </a:xfrm>
            <a:prstGeom prst="hexagon">
              <a:avLst>
                <a:gd name="adj" fmla="val 30183"/>
                <a:gd name="vf" fmla="val 115470"/>
              </a:avLst>
            </a:prstGeom>
            <a:solidFill>
              <a:schemeClr val="bg1"/>
            </a:solidFill>
            <a:ln w="12700">
              <a:solidFill>
                <a:schemeClr val="tx1"/>
              </a:solidFill>
              <a:miter lim="800000"/>
              <a:headEnd/>
              <a:tailEnd/>
            </a:ln>
            <a:effectLst/>
          </p:spPr>
          <p:txBody>
            <a:bodyPr wrap="none" anchor="ctr"/>
            <a:lstStyle/>
            <a:p>
              <a:endParaRPr lang="en-US"/>
            </a:p>
          </p:txBody>
        </p:sp>
        <p:sp>
          <p:nvSpPr>
            <p:cNvPr id="81929" name="Rectangle 9"/>
            <p:cNvSpPr>
              <a:spLocks noChangeArrowheads="1"/>
            </p:cNvSpPr>
            <p:nvPr/>
          </p:nvSpPr>
          <p:spPr bwMode="auto">
            <a:xfrm>
              <a:off x="2187" y="1945"/>
              <a:ext cx="458" cy="212"/>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de-DE" sz="1600">
                  <a:latin typeface="Arial" charset="0"/>
                </a:rPr>
                <a:t>cell</a:t>
              </a:r>
            </a:p>
          </p:txBody>
        </p:sp>
        <p:sp>
          <p:nvSpPr>
            <p:cNvPr id="81930" name="Oval 10"/>
            <p:cNvSpPr>
              <a:spLocks noChangeArrowheads="1"/>
            </p:cNvSpPr>
            <p:nvPr/>
          </p:nvSpPr>
          <p:spPr bwMode="auto">
            <a:xfrm>
              <a:off x="901" y="1169"/>
              <a:ext cx="677" cy="624"/>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81931" name="AutoShape 11"/>
            <p:cNvSpPr>
              <a:spLocks noChangeArrowheads="1"/>
            </p:cNvSpPr>
            <p:nvPr/>
          </p:nvSpPr>
          <p:spPr bwMode="auto">
            <a:xfrm>
              <a:off x="979" y="1276"/>
              <a:ext cx="512" cy="407"/>
            </a:xfrm>
            <a:prstGeom prst="hexagon">
              <a:avLst>
                <a:gd name="adj" fmla="val 31444"/>
                <a:gd name="vf" fmla="val 115470"/>
              </a:avLst>
            </a:prstGeom>
            <a:solidFill>
              <a:schemeClr val="bg1"/>
            </a:solidFill>
            <a:ln w="12700">
              <a:solidFill>
                <a:schemeClr val="tx1"/>
              </a:solidFill>
              <a:miter lim="800000"/>
              <a:headEnd/>
              <a:tailEnd/>
            </a:ln>
            <a:effectLst/>
          </p:spPr>
          <p:txBody>
            <a:bodyPr wrap="none" anchor="ctr"/>
            <a:lstStyle/>
            <a:p>
              <a:endParaRPr lang="en-US"/>
            </a:p>
          </p:txBody>
        </p:sp>
        <p:sp>
          <p:nvSpPr>
            <p:cNvPr id="81932" name="Rectangle 12"/>
            <p:cNvSpPr>
              <a:spLocks noChangeArrowheads="1"/>
            </p:cNvSpPr>
            <p:nvPr/>
          </p:nvSpPr>
          <p:spPr bwMode="auto">
            <a:xfrm>
              <a:off x="1010" y="1298"/>
              <a:ext cx="459" cy="212"/>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endParaRPr lang="en-US" sz="1600">
                <a:latin typeface="Arial" charset="0"/>
              </a:endParaRPr>
            </a:p>
          </p:txBody>
        </p:sp>
        <p:sp>
          <p:nvSpPr>
            <p:cNvPr id="81933" name="AutoShape 13"/>
            <p:cNvSpPr>
              <a:spLocks noChangeArrowheads="1"/>
            </p:cNvSpPr>
            <p:nvPr/>
          </p:nvSpPr>
          <p:spPr bwMode="auto">
            <a:xfrm>
              <a:off x="1383" y="1472"/>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US"/>
            </a:p>
          </p:txBody>
        </p:sp>
        <p:sp>
          <p:nvSpPr>
            <p:cNvPr id="81934" name="AutoShape 14"/>
            <p:cNvSpPr>
              <a:spLocks noChangeArrowheads="1"/>
            </p:cNvSpPr>
            <p:nvPr/>
          </p:nvSpPr>
          <p:spPr bwMode="auto">
            <a:xfrm>
              <a:off x="987" y="1687"/>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US"/>
            </a:p>
          </p:txBody>
        </p:sp>
        <p:sp>
          <p:nvSpPr>
            <p:cNvPr id="81935" name="AutoShape 15"/>
            <p:cNvSpPr>
              <a:spLocks noChangeArrowheads="1"/>
            </p:cNvSpPr>
            <p:nvPr/>
          </p:nvSpPr>
          <p:spPr bwMode="auto">
            <a:xfrm>
              <a:off x="1774" y="1252"/>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US"/>
            </a:p>
          </p:txBody>
        </p:sp>
        <p:sp>
          <p:nvSpPr>
            <p:cNvPr id="81936" name="AutoShape 16"/>
            <p:cNvSpPr>
              <a:spLocks noChangeArrowheads="1"/>
            </p:cNvSpPr>
            <p:nvPr/>
          </p:nvSpPr>
          <p:spPr bwMode="auto">
            <a:xfrm>
              <a:off x="1774" y="1692"/>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US"/>
            </a:p>
          </p:txBody>
        </p:sp>
        <p:sp>
          <p:nvSpPr>
            <p:cNvPr id="81937" name="AutoShape 17"/>
            <p:cNvSpPr>
              <a:spLocks noChangeArrowheads="1"/>
            </p:cNvSpPr>
            <p:nvPr/>
          </p:nvSpPr>
          <p:spPr bwMode="auto">
            <a:xfrm>
              <a:off x="2170" y="1479"/>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US"/>
            </a:p>
          </p:txBody>
        </p:sp>
        <p:sp>
          <p:nvSpPr>
            <p:cNvPr id="81938" name="AutoShape 18"/>
            <p:cNvSpPr>
              <a:spLocks noChangeArrowheads="1"/>
            </p:cNvSpPr>
            <p:nvPr/>
          </p:nvSpPr>
          <p:spPr bwMode="auto">
            <a:xfrm>
              <a:off x="1386" y="1904"/>
              <a:ext cx="512" cy="424"/>
            </a:xfrm>
            <a:prstGeom prst="hexagon">
              <a:avLst>
                <a:gd name="adj" fmla="val 30183"/>
                <a:gd name="vf" fmla="val 115470"/>
              </a:avLst>
            </a:prstGeom>
            <a:noFill/>
            <a:ln w="12700">
              <a:solidFill>
                <a:schemeClr val="tx1"/>
              </a:solidFill>
              <a:miter lim="800000"/>
              <a:headEnd/>
              <a:tailEnd/>
            </a:ln>
            <a:effectLst/>
          </p:spPr>
          <p:txBody>
            <a:bodyPr wrap="none" anchor="ctr"/>
            <a:lstStyle/>
            <a:p>
              <a:endParaRPr lang="en-US"/>
            </a:p>
          </p:txBody>
        </p:sp>
        <p:sp>
          <p:nvSpPr>
            <p:cNvPr id="81939" name="Line 19"/>
            <p:cNvSpPr>
              <a:spLocks noChangeShapeType="1"/>
            </p:cNvSpPr>
            <p:nvPr/>
          </p:nvSpPr>
          <p:spPr bwMode="auto">
            <a:xfrm flipH="1">
              <a:off x="2661" y="1357"/>
              <a:ext cx="766" cy="571"/>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1940" name="Line 20"/>
            <p:cNvSpPr>
              <a:spLocks noChangeShapeType="1"/>
            </p:cNvSpPr>
            <p:nvPr/>
          </p:nvSpPr>
          <p:spPr bwMode="auto">
            <a:xfrm flipH="1">
              <a:off x="2622" y="1963"/>
              <a:ext cx="848" cy="81"/>
            </a:xfrm>
            <a:prstGeom prst="line">
              <a:avLst/>
            </a:prstGeom>
            <a:noFill/>
            <a:ln w="12700">
              <a:solidFill>
                <a:schemeClr val="tx1"/>
              </a:solidFill>
              <a:round/>
              <a:headEnd type="none" w="sm" len="sm"/>
              <a:tailEnd type="stealth" w="med" len="lg"/>
            </a:ln>
            <a:effectLst/>
          </p:spPr>
          <p:txBody>
            <a:bodyPr wrap="none" anchor="ctr"/>
            <a:lstStyle/>
            <a:p>
              <a:endParaRPr lang="en-US"/>
            </a:p>
          </p:txBody>
        </p:sp>
      </p:grpSp>
      <p:sp>
        <p:nvSpPr>
          <p:cNvPr id="81948" name="Text Box 28"/>
          <p:cNvSpPr txBox="1">
            <a:spLocks noChangeArrowheads="1"/>
          </p:cNvSpPr>
          <p:nvPr/>
        </p:nvSpPr>
        <p:spPr bwMode="auto">
          <a:xfrm>
            <a:off x="838200" y="914400"/>
            <a:ext cx="4048125" cy="396875"/>
          </a:xfrm>
          <a:prstGeom prst="rect">
            <a:avLst/>
          </a:prstGeom>
          <a:noFill/>
          <a:ln w="9525">
            <a:noFill/>
            <a:miter lim="800000"/>
            <a:headEnd/>
            <a:tailEnd/>
          </a:ln>
          <a:effectLst/>
        </p:spPr>
        <p:txBody>
          <a:bodyPr wrap="none">
            <a:spAutoFit/>
          </a:bodyPr>
          <a:lstStyle/>
          <a:p>
            <a:pPr algn="l" eaLnBrk="0" hangingPunct="0"/>
            <a:r>
              <a:rPr lang="en-US" sz="2000">
                <a:latin typeface="Arial" charset="0"/>
              </a:rPr>
              <a:t>segmentation of the area into cells</a:t>
            </a:r>
            <a:endParaRPr lang="en-US" sz="2400">
              <a:latin typeface="Times New Roman" pitchFamily="18" charset="0"/>
            </a:endParaRPr>
          </a:p>
        </p:txBody>
      </p:sp>
      <p:sp>
        <p:nvSpPr>
          <p:cNvPr id="81961" name="Rectangle 41"/>
          <p:cNvSpPr>
            <a:spLocks noGrp="1" noChangeArrowheads="1"/>
          </p:cNvSpPr>
          <p:nvPr>
            <p:ph type="title"/>
          </p:nvPr>
        </p:nvSpPr>
        <p:spPr/>
        <p:txBody>
          <a:bodyPr/>
          <a:lstStyle/>
          <a:p>
            <a:r>
              <a:rPr lang="en-US"/>
              <a:t>GSM: cellular network</a:t>
            </a:r>
          </a:p>
        </p:txBody>
      </p:sp>
      <p:sp>
        <p:nvSpPr>
          <p:cNvPr id="81968" name="Rectangle 48"/>
          <p:cNvSpPr>
            <a:spLocks noGrp="1" noChangeArrowheads="1"/>
          </p:cNvSpPr>
          <p:nvPr>
            <p:ph sz="half" idx="1"/>
          </p:nvPr>
        </p:nvSpPr>
        <p:spPr/>
        <p:txBody>
          <a:bodyPr/>
          <a:lstStyle/>
          <a:p>
            <a:endParaRPr lang="en-US" sz="2000"/>
          </a:p>
        </p:txBody>
      </p:sp>
      <p:sp>
        <p:nvSpPr>
          <p:cNvPr id="81962" name="Rectangle 42"/>
          <p:cNvSpPr>
            <a:spLocks noGrp="1" noChangeArrowheads="1"/>
          </p:cNvSpPr>
          <p:nvPr>
            <p:ph type="body" sz="half" idx="2"/>
          </p:nvPr>
        </p:nvSpPr>
        <p:spPr/>
        <p:txBody>
          <a:bodyPr/>
          <a:lstStyle/>
          <a:p>
            <a:pPr>
              <a:lnSpc>
                <a:spcPct val="90000"/>
              </a:lnSpc>
            </a:pPr>
            <a:r>
              <a:rPr lang="en-US" sz="2000"/>
              <a:t>use of several carrier frequencies</a:t>
            </a:r>
          </a:p>
          <a:p>
            <a:pPr>
              <a:lnSpc>
                <a:spcPct val="90000"/>
              </a:lnSpc>
            </a:pPr>
            <a:r>
              <a:rPr lang="en-US" sz="2000"/>
              <a:t>not the same frequency in adjoining cells</a:t>
            </a:r>
          </a:p>
          <a:p>
            <a:pPr>
              <a:lnSpc>
                <a:spcPct val="90000"/>
              </a:lnSpc>
            </a:pPr>
            <a:r>
              <a:rPr lang="en-US" sz="2000"/>
              <a:t>cell sizes vary from some 100 m up to 35 km depending on user density, geography, transceiver power etc.</a:t>
            </a:r>
          </a:p>
          <a:p>
            <a:pPr>
              <a:lnSpc>
                <a:spcPct val="90000"/>
              </a:lnSpc>
            </a:pPr>
            <a:r>
              <a:rPr lang="en-US" sz="2000"/>
              <a:t>hexagonal shape of cells is idealized (cells overlap, shapes depend on geography)</a:t>
            </a:r>
          </a:p>
          <a:p>
            <a:pPr>
              <a:lnSpc>
                <a:spcPct val="90000"/>
              </a:lnSpc>
            </a:pPr>
            <a:r>
              <a:rPr lang="en-US" sz="2000"/>
              <a:t>if a mobile user changes cells handover of the connection to the neighbor cell</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GSM frequency bands (examples)</a:t>
            </a:r>
          </a:p>
        </p:txBody>
      </p:sp>
      <p:graphicFrame>
        <p:nvGraphicFramePr>
          <p:cNvPr id="303152" name="Group 48"/>
          <p:cNvGraphicFramePr>
            <a:graphicFrameLocks noGrp="1"/>
          </p:cNvGraphicFramePr>
          <p:nvPr>
            <p:ph type="tbl" idx="1"/>
          </p:nvPr>
        </p:nvGraphicFramePr>
        <p:xfrm>
          <a:off x="250825" y="1052513"/>
          <a:ext cx="8642350" cy="4510469"/>
        </p:xfrm>
        <a:graphic>
          <a:graphicData uri="http://schemas.openxmlformats.org/drawingml/2006/table">
            <a:tbl>
              <a:tblPr/>
              <a:tblGrid>
                <a:gridCol w="2160588"/>
                <a:gridCol w="2162175"/>
                <a:gridCol w="2041525"/>
                <a:gridCol w="2278062"/>
              </a:tblGrid>
              <a:tr h="606425">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Uplink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Downlink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850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128-251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824-849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869-894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900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classical</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extended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0-124, 955-1023</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124 channels</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+49 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876-915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890-915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880-915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921-960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935-960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925-960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1800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512-885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1710-1785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1805-1880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 1900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512-810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1850-1910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1930-1990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GSM-R</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exclusive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955-1024, 0-124</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69 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876-915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876-880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2000" b="0" i="0" u="none" strike="noStrike" cap="none" normalizeH="0" baseline="0" smtClean="0">
                          <a:ln>
                            <a:noFill/>
                          </a:ln>
                          <a:solidFill>
                            <a:schemeClr val="tx1"/>
                          </a:solidFill>
                          <a:effectLst/>
                          <a:latin typeface="Verdana" pitchFamily="34" charset="0"/>
                        </a:rPr>
                        <a:t>921-960</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r>
                        <a:rPr kumimoji="0" lang="en-US" sz="1800" b="0" i="0" u="none" strike="noStrike" cap="none" normalizeH="0" baseline="0" smtClean="0">
                          <a:ln>
                            <a:noFill/>
                          </a:ln>
                          <a:solidFill>
                            <a:schemeClr val="tx1"/>
                          </a:solidFill>
                          <a:effectLst/>
                          <a:latin typeface="Verdana" pitchFamily="34" charset="0"/>
                        </a:rPr>
                        <a:t>921-925</a:t>
                      </a:r>
                    </a:p>
                    <a:p>
                      <a:pPr marL="0" marR="0" lvl="0" indent="0" algn="l" defTabSz="914400" rtl="0" eaLnBrk="1" fontAlgn="base" latinLnBrk="0" hangingPunct="1">
                        <a:lnSpc>
                          <a:spcPct val="100000"/>
                        </a:lnSpc>
                        <a:spcBef>
                          <a:spcPct val="20000"/>
                        </a:spcBef>
                        <a:spcAft>
                          <a:spcPct val="0"/>
                        </a:spcAft>
                        <a:buClr>
                          <a:srgbClr val="003366"/>
                        </a:buClr>
                        <a:buSzPct val="120000"/>
                        <a:buFontTx/>
                        <a:buNone/>
                        <a:tabLst/>
                      </a:pPr>
                      <a:endParaRPr kumimoji="0" lang="en-US" sz="1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3144" name="Text Box 40"/>
          <p:cNvSpPr txBox="1">
            <a:spLocks noChangeArrowheads="1"/>
          </p:cNvSpPr>
          <p:nvPr/>
        </p:nvSpPr>
        <p:spPr bwMode="auto">
          <a:xfrm>
            <a:off x="46038" y="5651500"/>
            <a:ext cx="8545512" cy="730250"/>
          </a:xfrm>
          <a:prstGeom prst="rect">
            <a:avLst/>
          </a:prstGeom>
          <a:noFill/>
          <a:ln w="9525">
            <a:noFill/>
            <a:miter lim="800000"/>
            <a:headEnd/>
            <a:tailEnd/>
          </a:ln>
          <a:effectLst/>
        </p:spPr>
        <p:txBody>
          <a:bodyPr wrap="none">
            <a:spAutoFit/>
          </a:bodyPr>
          <a:lstStyle/>
          <a:p>
            <a:pPr algn="l" eaLnBrk="0" hangingPunct="0">
              <a:buFontTx/>
              <a:buChar char="-"/>
            </a:pPr>
            <a:r>
              <a:rPr lang="en-US" sz="1400">
                <a:solidFill>
                  <a:schemeClr val="tx2"/>
                </a:solidFill>
                <a:latin typeface="Arial" charset="0"/>
              </a:rPr>
              <a:t> Additionally: GSM 400 (also named GSM 450 or GSM 480 at 450-458/460-468 or 479-486/489-496 MHz)</a:t>
            </a:r>
          </a:p>
          <a:p>
            <a:pPr algn="l" eaLnBrk="0" hangingPunct="0">
              <a:buFontTx/>
              <a:buChar char="-"/>
            </a:pPr>
            <a:r>
              <a:rPr lang="en-US" sz="1400">
                <a:solidFill>
                  <a:schemeClr val="tx2"/>
                </a:solidFill>
                <a:latin typeface="Arial" charset="0"/>
              </a:rPr>
              <a:t> Please note: frequency ranges may vary depending on the country!</a:t>
            </a:r>
          </a:p>
          <a:p>
            <a:pPr algn="l" eaLnBrk="0" hangingPunct="0">
              <a:buFontTx/>
              <a:buChar char="-"/>
            </a:pPr>
            <a:r>
              <a:rPr lang="en-US" sz="1400">
                <a:solidFill>
                  <a:schemeClr val="tx2"/>
                </a:solidFill>
                <a:latin typeface="Arial" charset="0"/>
              </a:rPr>
              <a:t> Channels at the lower/upper edge of a frequency band are typically not used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z="2200"/>
              <a:t>Example coverage of GSM networks (www.gsmworld.com)</a:t>
            </a:r>
          </a:p>
        </p:txBody>
      </p:sp>
      <p:sp>
        <p:nvSpPr>
          <p:cNvPr id="172049" name="Text Box 17"/>
          <p:cNvSpPr txBox="1">
            <a:spLocks noChangeArrowheads="1"/>
          </p:cNvSpPr>
          <p:nvPr/>
        </p:nvSpPr>
        <p:spPr bwMode="auto">
          <a:xfrm>
            <a:off x="180975" y="981075"/>
            <a:ext cx="4181475" cy="366713"/>
          </a:xfrm>
          <a:prstGeom prst="rect">
            <a:avLst/>
          </a:prstGeom>
          <a:noFill/>
          <a:ln w="12700">
            <a:noFill/>
            <a:miter lim="800000"/>
            <a:headEnd type="none" w="sm" len="sm"/>
            <a:tailEnd type="none" w="sm" len="sm"/>
          </a:ln>
          <a:effectLst/>
        </p:spPr>
        <p:txBody>
          <a:bodyPr>
            <a:spAutoFit/>
          </a:bodyPr>
          <a:lstStyle/>
          <a:p>
            <a:pPr algn="l" eaLnBrk="0" hangingPunct="0"/>
            <a:r>
              <a:rPr lang="de-DE">
                <a:latin typeface="Arial" charset="0"/>
              </a:rPr>
              <a:t>T-Mobile (GSM-900/1800) Germany</a:t>
            </a:r>
          </a:p>
        </p:txBody>
      </p:sp>
      <p:sp>
        <p:nvSpPr>
          <p:cNvPr id="172050" name="Text Box 18"/>
          <p:cNvSpPr txBox="1">
            <a:spLocks noChangeArrowheads="1"/>
          </p:cNvSpPr>
          <p:nvPr/>
        </p:nvSpPr>
        <p:spPr bwMode="auto">
          <a:xfrm>
            <a:off x="4860925" y="985838"/>
            <a:ext cx="2770188" cy="366712"/>
          </a:xfrm>
          <a:prstGeom prst="rect">
            <a:avLst/>
          </a:prstGeom>
          <a:noFill/>
          <a:ln w="12700">
            <a:noFill/>
            <a:miter lim="800000"/>
            <a:headEnd type="none" w="sm" len="sm"/>
            <a:tailEnd type="none" w="sm" len="sm"/>
          </a:ln>
          <a:effectLst/>
        </p:spPr>
        <p:txBody>
          <a:bodyPr wrap="none">
            <a:spAutoFit/>
          </a:bodyPr>
          <a:lstStyle/>
          <a:p>
            <a:pPr algn="l" eaLnBrk="0" hangingPunct="0"/>
            <a:r>
              <a:rPr lang="de-DE">
                <a:latin typeface="Arial" charset="0"/>
              </a:rPr>
              <a:t>O</a:t>
            </a:r>
            <a:r>
              <a:rPr lang="de-DE" baseline="-25000">
                <a:latin typeface="Arial" charset="0"/>
              </a:rPr>
              <a:t>2</a:t>
            </a:r>
            <a:r>
              <a:rPr lang="de-DE">
                <a:latin typeface="Arial" charset="0"/>
              </a:rPr>
              <a:t> (GSM-1800) Germany</a:t>
            </a:r>
          </a:p>
        </p:txBody>
      </p:sp>
      <p:pic>
        <p:nvPicPr>
          <p:cNvPr id="172051" name="Picture 19" descr="Click on the map to zoom in"/>
          <p:cNvPicPr>
            <a:picLocks noChangeAspect="1" noChangeArrowheads="1"/>
          </p:cNvPicPr>
          <p:nvPr/>
        </p:nvPicPr>
        <p:blipFill>
          <a:blip r:embed="rId3" cstate="print"/>
          <a:srcRect l="3925" t="3012" r="2199" b="5890"/>
          <a:stretch>
            <a:fillRect/>
          </a:stretch>
        </p:blipFill>
        <p:spPr bwMode="auto">
          <a:xfrm>
            <a:off x="4860925" y="1341438"/>
            <a:ext cx="3455988" cy="2160587"/>
          </a:xfrm>
          <a:prstGeom prst="rect">
            <a:avLst/>
          </a:prstGeom>
          <a:noFill/>
        </p:spPr>
      </p:pic>
      <p:pic>
        <p:nvPicPr>
          <p:cNvPr id="172052" name="Picture 20" descr="Click on the map to zoom in"/>
          <p:cNvPicPr>
            <a:picLocks noChangeAspect="1" noChangeArrowheads="1"/>
          </p:cNvPicPr>
          <p:nvPr/>
        </p:nvPicPr>
        <p:blipFill>
          <a:blip r:embed="rId4" cstate="print"/>
          <a:srcRect l="3934" t="3020" r="3891" b="5638"/>
          <a:stretch>
            <a:fillRect/>
          </a:stretch>
        </p:blipFill>
        <p:spPr bwMode="auto">
          <a:xfrm>
            <a:off x="612775" y="1341438"/>
            <a:ext cx="3384550" cy="2160587"/>
          </a:xfrm>
          <a:prstGeom prst="rect">
            <a:avLst/>
          </a:prstGeom>
          <a:noFill/>
        </p:spPr>
      </p:pic>
      <p:pic>
        <p:nvPicPr>
          <p:cNvPr id="172053" name="Picture 21" descr="Click on the map to zoom in"/>
          <p:cNvPicPr>
            <a:picLocks noChangeAspect="1" noChangeArrowheads="1"/>
          </p:cNvPicPr>
          <p:nvPr/>
        </p:nvPicPr>
        <p:blipFill>
          <a:blip r:embed="rId5" cstate="print"/>
          <a:srcRect l="15347" t="24791" b="9148"/>
          <a:stretch>
            <a:fillRect/>
          </a:stretch>
        </p:blipFill>
        <p:spPr bwMode="auto">
          <a:xfrm>
            <a:off x="1044575" y="3932238"/>
            <a:ext cx="2952750" cy="2305050"/>
          </a:xfrm>
          <a:prstGeom prst="rect">
            <a:avLst/>
          </a:prstGeom>
          <a:noFill/>
        </p:spPr>
      </p:pic>
      <p:sp>
        <p:nvSpPr>
          <p:cNvPr id="172054" name="Text Box 22"/>
          <p:cNvSpPr txBox="1">
            <a:spLocks noChangeArrowheads="1"/>
          </p:cNvSpPr>
          <p:nvPr/>
        </p:nvSpPr>
        <p:spPr bwMode="auto">
          <a:xfrm>
            <a:off x="900113" y="3573463"/>
            <a:ext cx="3095625" cy="366712"/>
          </a:xfrm>
          <a:prstGeom prst="rect">
            <a:avLst/>
          </a:prstGeom>
          <a:noFill/>
          <a:ln w="12700">
            <a:noFill/>
            <a:miter lim="800000"/>
            <a:headEnd type="none" w="sm" len="sm"/>
            <a:tailEnd type="none" w="sm" len="sm"/>
          </a:ln>
          <a:effectLst/>
        </p:spPr>
        <p:txBody>
          <a:bodyPr>
            <a:spAutoFit/>
          </a:bodyPr>
          <a:lstStyle/>
          <a:p>
            <a:pPr algn="l" eaLnBrk="0" hangingPunct="0"/>
            <a:r>
              <a:rPr lang="de-DE">
                <a:latin typeface="Arial" charset="0"/>
              </a:rPr>
              <a:t>AT&amp;T (GSM-850/1900) USA</a:t>
            </a:r>
          </a:p>
        </p:txBody>
      </p:sp>
      <p:pic>
        <p:nvPicPr>
          <p:cNvPr id="172055" name="Picture 23" descr="Click on the map to zoom in"/>
          <p:cNvPicPr>
            <a:picLocks noChangeAspect="1" noChangeArrowheads="1"/>
          </p:cNvPicPr>
          <p:nvPr/>
        </p:nvPicPr>
        <p:blipFill>
          <a:blip r:embed="rId6" cstate="print"/>
          <a:srcRect l="9396" t="7986" r="7718" b="7986"/>
          <a:stretch>
            <a:fillRect/>
          </a:stretch>
        </p:blipFill>
        <p:spPr bwMode="auto">
          <a:xfrm>
            <a:off x="4860925" y="4005263"/>
            <a:ext cx="3097213" cy="2022475"/>
          </a:xfrm>
          <a:prstGeom prst="rect">
            <a:avLst/>
          </a:prstGeom>
          <a:noFill/>
        </p:spPr>
      </p:pic>
      <p:sp>
        <p:nvSpPr>
          <p:cNvPr id="172056" name="Text Box 24"/>
          <p:cNvSpPr txBox="1">
            <a:spLocks noChangeArrowheads="1"/>
          </p:cNvSpPr>
          <p:nvPr/>
        </p:nvSpPr>
        <p:spPr bwMode="auto">
          <a:xfrm>
            <a:off x="4860925" y="3573463"/>
            <a:ext cx="3671888" cy="366712"/>
          </a:xfrm>
          <a:prstGeom prst="rect">
            <a:avLst/>
          </a:prstGeom>
          <a:noFill/>
          <a:ln w="12700">
            <a:noFill/>
            <a:miter lim="800000"/>
            <a:headEnd type="none" w="sm" len="sm"/>
            <a:tailEnd type="none" w="sm" len="sm"/>
          </a:ln>
          <a:effectLst/>
        </p:spPr>
        <p:txBody>
          <a:bodyPr>
            <a:spAutoFit/>
          </a:bodyPr>
          <a:lstStyle/>
          <a:p>
            <a:pPr algn="l" eaLnBrk="0" hangingPunct="0"/>
            <a:r>
              <a:rPr lang="de-DE">
                <a:latin typeface="Arial" charset="0"/>
              </a:rPr>
              <a:t>Vodacom (GSM-900) South Africa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7" name="Rectangle 7"/>
          <p:cNvSpPr>
            <a:spLocks noGrp="1" noChangeArrowheads="1"/>
          </p:cNvSpPr>
          <p:nvPr>
            <p:ph type="title"/>
          </p:nvPr>
        </p:nvSpPr>
        <p:spPr/>
        <p:txBody>
          <a:bodyPr/>
          <a:lstStyle/>
          <a:p>
            <a:r>
              <a:rPr lang="en-US"/>
              <a:t>Base Transceiver Station and Base Station Controller </a:t>
            </a:r>
          </a:p>
        </p:txBody>
      </p:sp>
      <p:sp>
        <p:nvSpPr>
          <p:cNvPr id="76808" name="Rectangle 8"/>
          <p:cNvSpPr>
            <a:spLocks noGrp="1" noChangeArrowheads="1"/>
          </p:cNvSpPr>
          <p:nvPr>
            <p:ph type="body" idx="1"/>
          </p:nvPr>
        </p:nvSpPr>
        <p:spPr/>
        <p:txBody>
          <a:bodyPr/>
          <a:lstStyle/>
          <a:p>
            <a:r>
              <a:rPr lang="en-US"/>
              <a:t>Tasks of a BSS are distributed over BSC and BTS</a:t>
            </a:r>
          </a:p>
          <a:p>
            <a:r>
              <a:rPr lang="en-US"/>
              <a:t>BTS comprises radio specific functions</a:t>
            </a:r>
          </a:p>
          <a:p>
            <a:r>
              <a:rPr lang="en-US"/>
              <a:t>BSC is the switching center for radio channels</a:t>
            </a:r>
          </a:p>
        </p:txBody>
      </p:sp>
      <p:graphicFrame>
        <p:nvGraphicFramePr>
          <p:cNvPr id="76804" name="Object 4"/>
          <p:cNvGraphicFramePr>
            <a:graphicFrameLocks noChangeAspect="1"/>
          </p:cNvGraphicFramePr>
          <p:nvPr/>
        </p:nvGraphicFramePr>
        <p:xfrm>
          <a:off x="1371600" y="2533650"/>
          <a:ext cx="6362700" cy="3919538"/>
        </p:xfrm>
        <a:graphic>
          <a:graphicData uri="http://schemas.openxmlformats.org/presentationml/2006/ole">
            <p:oleObj spid="_x0000_s76804" name="Dokument" r:id="rId4" imgW="6360120" imgH="3919680" progId="Word.Documen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95" name="Rectangle 19"/>
          <p:cNvSpPr>
            <a:spLocks noGrp="1" noChangeArrowheads="1"/>
          </p:cNvSpPr>
          <p:nvPr>
            <p:ph type="title"/>
          </p:nvPr>
        </p:nvSpPr>
        <p:spPr/>
        <p:txBody>
          <a:bodyPr/>
          <a:lstStyle/>
          <a:p>
            <a:r>
              <a:rPr lang="en-US"/>
              <a:t>Mobile station</a:t>
            </a:r>
          </a:p>
        </p:txBody>
      </p:sp>
      <p:sp>
        <p:nvSpPr>
          <p:cNvPr id="75796" name="Rectangle 20"/>
          <p:cNvSpPr>
            <a:spLocks noGrp="1" noChangeArrowheads="1"/>
          </p:cNvSpPr>
          <p:nvPr>
            <p:ph type="body" idx="1"/>
          </p:nvPr>
        </p:nvSpPr>
        <p:spPr/>
        <p:txBody>
          <a:bodyPr/>
          <a:lstStyle/>
          <a:p>
            <a:r>
              <a:rPr lang="en-US"/>
              <a:t>Terminal for the use of GSM services</a:t>
            </a:r>
          </a:p>
          <a:p>
            <a:r>
              <a:rPr lang="en-US"/>
              <a:t>A mobile station (MS) comprises several functional groups</a:t>
            </a:r>
          </a:p>
          <a:p>
            <a:pPr lvl="1"/>
            <a:r>
              <a:rPr lang="en-US"/>
              <a:t>MT (Mobile Terminal):</a:t>
            </a:r>
          </a:p>
          <a:p>
            <a:pPr lvl="2"/>
            <a:r>
              <a:rPr lang="en-US"/>
              <a:t>offers common functions used by all services the MS offers</a:t>
            </a:r>
          </a:p>
          <a:p>
            <a:pPr lvl="2"/>
            <a:r>
              <a:rPr lang="en-US"/>
              <a:t>corresponds to the network termination (NT) of an ISDN access</a:t>
            </a:r>
          </a:p>
          <a:p>
            <a:pPr lvl="2"/>
            <a:r>
              <a:rPr lang="en-US"/>
              <a:t>end-point of the radio interface (Um)</a:t>
            </a:r>
          </a:p>
          <a:p>
            <a:pPr lvl="1"/>
            <a:r>
              <a:rPr lang="en-US"/>
              <a:t>TA (Terminal Adapter):</a:t>
            </a:r>
          </a:p>
          <a:p>
            <a:pPr lvl="2"/>
            <a:r>
              <a:rPr lang="en-US"/>
              <a:t>terminal adaptation, hides radio specific characteristics</a:t>
            </a:r>
          </a:p>
          <a:p>
            <a:pPr lvl="1"/>
            <a:r>
              <a:rPr lang="en-US"/>
              <a:t>TE (Terminal Equipment):</a:t>
            </a:r>
          </a:p>
          <a:p>
            <a:pPr lvl="2"/>
            <a:r>
              <a:rPr lang="en-US"/>
              <a:t>peripheral device of the MS, offers services to a user</a:t>
            </a:r>
          </a:p>
          <a:p>
            <a:pPr lvl="2"/>
            <a:r>
              <a:rPr lang="en-US"/>
              <a:t>does not contain GSM specific functions</a:t>
            </a:r>
          </a:p>
          <a:p>
            <a:pPr lvl="1"/>
            <a:r>
              <a:rPr lang="en-US"/>
              <a:t>SIM (Subscriber Identity Module):</a:t>
            </a:r>
          </a:p>
          <a:p>
            <a:pPr lvl="2"/>
            <a:r>
              <a:rPr lang="en-US"/>
              <a:t>personalization of the mobile terminal, stores user parameters </a:t>
            </a:r>
          </a:p>
        </p:txBody>
      </p:sp>
      <p:grpSp>
        <p:nvGrpSpPr>
          <p:cNvPr id="75793" name="Group 17"/>
          <p:cNvGrpSpPr>
            <a:grpSpLocks/>
          </p:cNvGrpSpPr>
          <p:nvPr/>
        </p:nvGrpSpPr>
        <p:grpSpPr bwMode="auto">
          <a:xfrm>
            <a:off x="1905000" y="5695950"/>
            <a:ext cx="5322888" cy="685800"/>
            <a:chOff x="816" y="3216"/>
            <a:chExt cx="3353" cy="432"/>
          </a:xfrm>
        </p:grpSpPr>
        <p:grpSp>
          <p:nvGrpSpPr>
            <p:cNvPr id="75788" name="Group 12"/>
            <p:cNvGrpSpPr>
              <a:grpSpLocks/>
            </p:cNvGrpSpPr>
            <p:nvPr/>
          </p:nvGrpSpPr>
          <p:grpSpPr bwMode="auto">
            <a:xfrm>
              <a:off x="1344" y="3360"/>
              <a:ext cx="2640" cy="96"/>
              <a:chOff x="1344" y="3360"/>
              <a:chExt cx="2640" cy="96"/>
            </a:xfrm>
          </p:grpSpPr>
          <p:sp>
            <p:nvSpPr>
              <p:cNvPr id="75785" name="Line 9"/>
              <p:cNvSpPr>
                <a:spLocks noChangeShapeType="1"/>
              </p:cNvSpPr>
              <p:nvPr/>
            </p:nvSpPr>
            <p:spPr bwMode="auto">
              <a:xfrm>
                <a:off x="1680" y="3360"/>
                <a:ext cx="0" cy="96"/>
              </a:xfrm>
              <a:prstGeom prst="line">
                <a:avLst/>
              </a:prstGeom>
              <a:noFill/>
              <a:ln w="9525">
                <a:solidFill>
                  <a:schemeClr val="tx1"/>
                </a:solidFill>
                <a:round/>
                <a:headEnd/>
                <a:tailEnd/>
              </a:ln>
              <a:effectLst/>
            </p:spPr>
            <p:txBody>
              <a:bodyPr wrap="none" anchor="ctr"/>
              <a:lstStyle/>
              <a:p>
                <a:endParaRPr lang="en-US"/>
              </a:p>
            </p:txBody>
          </p:sp>
          <p:sp>
            <p:nvSpPr>
              <p:cNvPr id="75786" name="Line 10"/>
              <p:cNvSpPr>
                <a:spLocks noChangeShapeType="1"/>
              </p:cNvSpPr>
              <p:nvPr/>
            </p:nvSpPr>
            <p:spPr bwMode="auto">
              <a:xfrm>
                <a:off x="2880" y="3360"/>
                <a:ext cx="0" cy="96"/>
              </a:xfrm>
              <a:prstGeom prst="line">
                <a:avLst/>
              </a:prstGeom>
              <a:noFill/>
              <a:ln w="9525">
                <a:solidFill>
                  <a:schemeClr val="tx1"/>
                </a:solidFill>
                <a:round/>
                <a:headEnd/>
                <a:tailEnd/>
              </a:ln>
              <a:effectLst/>
            </p:spPr>
            <p:txBody>
              <a:bodyPr wrap="none" anchor="ctr"/>
              <a:lstStyle/>
              <a:p>
                <a:endParaRPr lang="en-US"/>
              </a:p>
            </p:txBody>
          </p:sp>
          <p:sp>
            <p:nvSpPr>
              <p:cNvPr id="75787" name="Line 11"/>
              <p:cNvSpPr>
                <a:spLocks noChangeShapeType="1"/>
              </p:cNvSpPr>
              <p:nvPr/>
            </p:nvSpPr>
            <p:spPr bwMode="auto">
              <a:xfrm>
                <a:off x="1344" y="3360"/>
                <a:ext cx="2640" cy="0"/>
              </a:xfrm>
              <a:prstGeom prst="line">
                <a:avLst/>
              </a:prstGeom>
              <a:noFill/>
              <a:ln w="9525">
                <a:solidFill>
                  <a:schemeClr val="tx1"/>
                </a:solidFill>
                <a:round/>
                <a:headEnd/>
                <a:tailEnd/>
              </a:ln>
              <a:effectLst/>
            </p:spPr>
            <p:txBody>
              <a:bodyPr wrap="none" anchor="ctr"/>
              <a:lstStyle/>
              <a:p>
                <a:endParaRPr lang="en-US"/>
              </a:p>
            </p:txBody>
          </p:sp>
        </p:grpSp>
        <p:sp>
          <p:nvSpPr>
            <p:cNvPr id="75789" name="Text Box 13"/>
            <p:cNvSpPr txBox="1">
              <a:spLocks noChangeArrowheads="1"/>
            </p:cNvSpPr>
            <p:nvPr/>
          </p:nvSpPr>
          <p:spPr bwMode="auto">
            <a:xfrm>
              <a:off x="1574" y="3436"/>
              <a:ext cx="208"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R</a:t>
              </a:r>
            </a:p>
          </p:txBody>
        </p:sp>
        <p:sp>
          <p:nvSpPr>
            <p:cNvPr id="75790" name="Text Box 14"/>
            <p:cNvSpPr txBox="1">
              <a:spLocks noChangeArrowheads="1"/>
            </p:cNvSpPr>
            <p:nvPr/>
          </p:nvSpPr>
          <p:spPr bwMode="auto">
            <a:xfrm>
              <a:off x="2784" y="3436"/>
              <a:ext cx="201"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S</a:t>
              </a:r>
            </a:p>
          </p:txBody>
        </p:sp>
        <p:sp>
          <p:nvSpPr>
            <p:cNvPr id="75791" name="Text Box 15"/>
            <p:cNvSpPr txBox="1">
              <a:spLocks noChangeArrowheads="1"/>
            </p:cNvSpPr>
            <p:nvPr/>
          </p:nvSpPr>
          <p:spPr bwMode="auto">
            <a:xfrm>
              <a:off x="3888" y="3360"/>
              <a:ext cx="281"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U</a:t>
              </a:r>
              <a:r>
                <a:rPr lang="de-DE" sz="1600" baseline="-25000">
                  <a:latin typeface="Arial" charset="0"/>
                </a:rPr>
                <a:t>m</a:t>
              </a:r>
              <a:endParaRPr lang="de-DE" sz="1600">
                <a:latin typeface="Arial" charset="0"/>
              </a:endParaRPr>
            </a:p>
          </p:txBody>
        </p:sp>
        <p:sp>
          <p:nvSpPr>
            <p:cNvPr id="75792" name="Oval 16"/>
            <p:cNvSpPr>
              <a:spLocks noChangeArrowheads="1"/>
            </p:cNvSpPr>
            <p:nvPr/>
          </p:nvSpPr>
          <p:spPr bwMode="auto">
            <a:xfrm>
              <a:off x="3969" y="3340"/>
              <a:ext cx="48" cy="48"/>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75780" name="Rectangle 4"/>
            <p:cNvSpPr>
              <a:spLocks noChangeArrowheads="1"/>
            </p:cNvSpPr>
            <p:nvPr/>
          </p:nvSpPr>
          <p:spPr bwMode="auto">
            <a:xfrm>
              <a:off x="816" y="3216"/>
              <a:ext cx="576" cy="336"/>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TE</a:t>
              </a:r>
            </a:p>
          </p:txBody>
        </p:sp>
        <p:sp>
          <p:nvSpPr>
            <p:cNvPr id="75781" name="Rectangle 5"/>
            <p:cNvSpPr>
              <a:spLocks noChangeArrowheads="1"/>
            </p:cNvSpPr>
            <p:nvPr/>
          </p:nvSpPr>
          <p:spPr bwMode="auto">
            <a:xfrm>
              <a:off x="1992" y="3216"/>
              <a:ext cx="576" cy="336"/>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TA</a:t>
              </a:r>
            </a:p>
          </p:txBody>
        </p:sp>
        <p:sp>
          <p:nvSpPr>
            <p:cNvPr id="75782" name="Rectangle 6"/>
            <p:cNvSpPr>
              <a:spLocks noChangeArrowheads="1"/>
            </p:cNvSpPr>
            <p:nvPr/>
          </p:nvSpPr>
          <p:spPr bwMode="auto">
            <a:xfrm>
              <a:off x="3168" y="3216"/>
              <a:ext cx="576" cy="336"/>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100" name="Rectangle 4"/>
          <p:cNvSpPr>
            <a:spLocks noGrp="1" noChangeArrowheads="1"/>
          </p:cNvSpPr>
          <p:nvPr>
            <p:ph type="title"/>
          </p:nvPr>
        </p:nvSpPr>
        <p:spPr/>
        <p:txBody>
          <a:bodyPr/>
          <a:lstStyle/>
          <a:p>
            <a:r>
              <a:rPr lang="en-US"/>
              <a:t>Development of mobile telecommunication systems</a:t>
            </a:r>
          </a:p>
        </p:txBody>
      </p:sp>
      <p:sp>
        <p:nvSpPr>
          <p:cNvPr id="260102" name="Text Box 6"/>
          <p:cNvSpPr txBox="1">
            <a:spLocks noChangeArrowheads="1"/>
          </p:cNvSpPr>
          <p:nvPr/>
        </p:nvSpPr>
        <p:spPr bwMode="auto">
          <a:xfrm>
            <a:off x="876300" y="5756275"/>
            <a:ext cx="4556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1G</a:t>
            </a:r>
          </a:p>
        </p:txBody>
      </p:sp>
      <p:sp>
        <p:nvSpPr>
          <p:cNvPr id="260103" name="Text Box 7"/>
          <p:cNvSpPr txBox="1">
            <a:spLocks noChangeArrowheads="1"/>
          </p:cNvSpPr>
          <p:nvPr/>
        </p:nvSpPr>
        <p:spPr bwMode="auto">
          <a:xfrm>
            <a:off x="1843065" y="5754688"/>
            <a:ext cx="4556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2G</a:t>
            </a:r>
          </a:p>
        </p:txBody>
      </p:sp>
      <p:sp>
        <p:nvSpPr>
          <p:cNvPr id="260104" name="Text Box 8"/>
          <p:cNvSpPr txBox="1">
            <a:spLocks noChangeArrowheads="1"/>
          </p:cNvSpPr>
          <p:nvPr/>
        </p:nvSpPr>
        <p:spPr bwMode="auto">
          <a:xfrm>
            <a:off x="5143867" y="5754688"/>
            <a:ext cx="455612" cy="336550"/>
          </a:xfrm>
          <a:prstGeom prst="rect">
            <a:avLst/>
          </a:prstGeom>
          <a:noFill/>
          <a:ln w="9525">
            <a:noFill/>
            <a:miter lim="800000"/>
            <a:headEnd/>
            <a:tailEnd/>
          </a:ln>
          <a:effectLst/>
        </p:spPr>
        <p:txBody>
          <a:bodyPr wrap="square">
            <a:spAutoFit/>
          </a:bodyPr>
          <a:lstStyle/>
          <a:p>
            <a:pPr algn="l" eaLnBrk="0" hangingPunct="0"/>
            <a:r>
              <a:rPr lang="de-DE" sz="1600" dirty="0">
                <a:latin typeface="Arial" charset="0"/>
              </a:rPr>
              <a:t>3G</a:t>
            </a:r>
          </a:p>
        </p:txBody>
      </p:sp>
      <p:sp>
        <p:nvSpPr>
          <p:cNvPr id="260106" name="Text Box 10"/>
          <p:cNvSpPr txBox="1">
            <a:spLocks noChangeArrowheads="1"/>
          </p:cNvSpPr>
          <p:nvPr/>
        </p:nvSpPr>
        <p:spPr bwMode="auto">
          <a:xfrm>
            <a:off x="3257372" y="5756275"/>
            <a:ext cx="625475" cy="336550"/>
          </a:xfrm>
          <a:prstGeom prst="rect">
            <a:avLst/>
          </a:prstGeom>
          <a:noFill/>
          <a:ln w="9525">
            <a:noFill/>
            <a:miter lim="800000"/>
            <a:headEnd/>
            <a:tailEnd/>
          </a:ln>
          <a:effectLst/>
        </p:spPr>
        <p:txBody>
          <a:bodyPr wrap="square">
            <a:spAutoFit/>
          </a:bodyPr>
          <a:lstStyle/>
          <a:p>
            <a:pPr algn="l" eaLnBrk="0" hangingPunct="0"/>
            <a:r>
              <a:rPr lang="de-DE" sz="1600" dirty="0">
                <a:latin typeface="Arial" charset="0"/>
              </a:rPr>
              <a:t>2.5G</a:t>
            </a:r>
          </a:p>
        </p:txBody>
      </p:sp>
      <p:sp>
        <p:nvSpPr>
          <p:cNvPr id="260107" name="Text Box 11"/>
          <p:cNvSpPr txBox="1">
            <a:spLocks noChangeArrowheads="1"/>
          </p:cNvSpPr>
          <p:nvPr/>
        </p:nvSpPr>
        <p:spPr bwMode="auto">
          <a:xfrm>
            <a:off x="1579540" y="4929188"/>
            <a:ext cx="1065212"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IS-95</a:t>
            </a:r>
          </a:p>
          <a:p>
            <a:pPr algn="l" eaLnBrk="0" hangingPunct="0"/>
            <a:r>
              <a:rPr lang="de-DE" sz="1600">
                <a:latin typeface="Arial" charset="0"/>
              </a:rPr>
              <a:t>cdmaOne</a:t>
            </a:r>
          </a:p>
        </p:txBody>
      </p:sp>
      <p:sp>
        <p:nvSpPr>
          <p:cNvPr id="260108" name="Text Box 12"/>
          <p:cNvSpPr txBox="1">
            <a:spLocks noChangeArrowheads="1"/>
          </p:cNvSpPr>
          <p:nvPr/>
        </p:nvSpPr>
        <p:spPr bwMode="auto">
          <a:xfrm>
            <a:off x="1579540" y="1700213"/>
            <a:ext cx="973137" cy="825500"/>
          </a:xfrm>
          <a:prstGeom prst="rect">
            <a:avLst/>
          </a:prstGeom>
          <a:noFill/>
          <a:ln w="9525">
            <a:noFill/>
            <a:miter lim="800000"/>
            <a:headEnd/>
            <a:tailEnd/>
          </a:ln>
          <a:effectLst/>
        </p:spPr>
        <p:txBody>
          <a:bodyPr wrap="none">
            <a:spAutoFit/>
          </a:bodyPr>
          <a:lstStyle/>
          <a:p>
            <a:pPr algn="l" eaLnBrk="0" hangingPunct="0"/>
            <a:r>
              <a:rPr lang="de-DE" sz="1600">
                <a:latin typeface="Arial" charset="0"/>
              </a:rPr>
              <a:t>IS-136</a:t>
            </a:r>
          </a:p>
          <a:p>
            <a:pPr algn="l" eaLnBrk="0" hangingPunct="0"/>
            <a:r>
              <a:rPr lang="de-DE" sz="1600">
                <a:latin typeface="Arial" charset="0"/>
              </a:rPr>
              <a:t>TDMA</a:t>
            </a:r>
          </a:p>
          <a:p>
            <a:pPr algn="l" eaLnBrk="0" hangingPunct="0"/>
            <a:r>
              <a:rPr lang="de-DE" sz="1600">
                <a:latin typeface="Arial" charset="0"/>
              </a:rPr>
              <a:t>D-AMPS</a:t>
            </a:r>
          </a:p>
        </p:txBody>
      </p:sp>
      <p:sp>
        <p:nvSpPr>
          <p:cNvPr id="260109" name="Text Box 13"/>
          <p:cNvSpPr txBox="1">
            <a:spLocks noChangeArrowheads="1"/>
          </p:cNvSpPr>
          <p:nvPr/>
        </p:nvSpPr>
        <p:spPr bwMode="auto">
          <a:xfrm>
            <a:off x="1579540" y="2492375"/>
            <a:ext cx="647700" cy="336550"/>
          </a:xfrm>
          <a:prstGeom prst="rect">
            <a:avLst/>
          </a:prstGeom>
          <a:noFill/>
          <a:ln w="9525">
            <a:noFill/>
            <a:miter lim="800000"/>
            <a:headEnd/>
            <a:tailEnd/>
          </a:ln>
          <a:effectLst/>
        </p:spPr>
        <p:txBody>
          <a:bodyPr wrap="none">
            <a:spAutoFit/>
          </a:bodyPr>
          <a:lstStyle/>
          <a:p>
            <a:pPr algn="l" eaLnBrk="0" hangingPunct="0"/>
            <a:r>
              <a:rPr lang="de-DE" sz="1600" b="1" dirty="0">
                <a:latin typeface="Arial" charset="0"/>
              </a:rPr>
              <a:t>GSM</a:t>
            </a:r>
          </a:p>
        </p:txBody>
      </p:sp>
      <p:sp>
        <p:nvSpPr>
          <p:cNvPr id="260110" name="Text Box 14"/>
          <p:cNvSpPr txBox="1">
            <a:spLocks noChangeArrowheads="1"/>
          </p:cNvSpPr>
          <p:nvPr/>
        </p:nvSpPr>
        <p:spPr bwMode="auto">
          <a:xfrm>
            <a:off x="1579540" y="2779713"/>
            <a:ext cx="6111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PDC</a:t>
            </a:r>
          </a:p>
        </p:txBody>
      </p:sp>
      <p:sp>
        <p:nvSpPr>
          <p:cNvPr id="260111" name="Text Box 15"/>
          <p:cNvSpPr txBox="1">
            <a:spLocks noChangeArrowheads="1"/>
          </p:cNvSpPr>
          <p:nvPr/>
        </p:nvSpPr>
        <p:spPr bwMode="auto">
          <a:xfrm>
            <a:off x="2876372" y="2492375"/>
            <a:ext cx="758825" cy="336550"/>
          </a:xfrm>
          <a:prstGeom prst="rect">
            <a:avLst/>
          </a:prstGeom>
          <a:noFill/>
          <a:ln w="9525">
            <a:noFill/>
            <a:miter lim="800000"/>
            <a:headEnd/>
            <a:tailEnd/>
          </a:ln>
          <a:effectLst/>
        </p:spPr>
        <p:txBody>
          <a:bodyPr wrap="square">
            <a:spAutoFit/>
          </a:bodyPr>
          <a:lstStyle/>
          <a:p>
            <a:pPr algn="l" eaLnBrk="0" hangingPunct="0"/>
            <a:r>
              <a:rPr lang="de-DE" sz="1600" b="1" dirty="0">
                <a:latin typeface="Arial" charset="0"/>
              </a:rPr>
              <a:t>GPRS</a:t>
            </a:r>
          </a:p>
        </p:txBody>
      </p:sp>
      <p:sp>
        <p:nvSpPr>
          <p:cNvPr id="260112" name="Text Box 16"/>
          <p:cNvSpPr txBox="1">
            <a:spLocks noChangeArrowheads="1"/>
          </p:cNvSpPr>
          <p:nvPr/>
        </p:nvSpPr>
        <p:spPr bwMode="auto">
          <a:xfrm>
            <a:off x="4927967" y="3140075"/>
            <a:ext cx="2259012" cy="581025"/>
          </a:xfrm>
          <a:prstGeom prst="rect">
            <a:avLst/>
          </a:prstGeom>
          <a:noFill/>
          <a:ln w="9525">
            <a:noFill/>
            <a:miter lim="800000"/>
            <a:headEnd/>
            <a:tailEnd/>
          </a:ln>
          <a:effectLst/>
        </p:spPr>
        <p:txBody>
          <a:bodyPr wrap="square">
            <a:spAutoFit/>
          </a:bodyPr>
          <a:lstStyle/>
          <a:p>
            <a:pPr algn="l" eaLnBrk="0" hangingPunct="0"/>
            <a:r>
              <a:rPr lang="de-DE" sz="1600" i="1" dirty="0">
                <a:latin typeface="Arial" charset="0"/>
              </a:rPr>
              <a:t>IMT-DS</a:t>
            </a:r>
          </a:p>
          <a:p>
            <a:pPr algn="l" eaLnBrk="0" hangingPunct="0"/>
            <a:r>
              <a:rPr lang="de-DE" sz="1600" b="1" dirty="0">
                <a:latin typeface="Arial" charset="0"/>
              </a:rPr>
              <a:t>UTRA FDD / W-CDMA</a:t>
            </a:r>
          </a:p>
        </p:txBody>
      </p:sp>
      <p:sp>
        <p:nvSpPr>
          <p:cNvPr id="260113" name="Text Box 17"/>
          <p:cNvSpPr txBox="1">
            <a:spLocks noChangeArrowheads="1"/>
          </p:cNvSpPr>
          <p:nvPr/>
        </p:nvSpPr>
        <p:spPr bwMode="auto">
          <a:xfrm>
            <a:off x="3811410" y="2060575"/>
            <a:ext cx="758825" cy="336550"/>
          </a:xfrm>
          <a:prstGeom prst="rect">
            <a:avLst/>
          </a:prstGeom>
          <a:noFill/>
          <a:ln w="9525">
            <a:noFill/>
            <a:miter lim="800000"/>
            <a:headEnd/>
            <a:tailEnd/>
          </a:ln>
          <a:effectLst/>
        </p:spPr>
        <p:txBody>
          <a:bodyPr wrap="square">
            <a:spAutoFit/>
          </a:bodyPr>
          <a:lstStyle/>
          <a:p>
            <a:pPr algn="l" eaLnBrk="0" hangingPunct="0"/>
            <a:r>
              <a:rPr lang="de-DE" sz="1600" b="1" dirty="0">
                <a:latin typeface="Arial" charset="0"/>
              </a:rPr>
              <a:t>EDGE</a:t>
            </a:r>
          </a:p>
        </p:txBody>
      </p:sp>
      <p:sp>
        <p:nvSpPr>
          <p:cNvPr id="260114" name="Text Box 18"/>
          <p:cNvSpPr txBox="1">
            <a:spLocks noChangeArrowheads="1"/>
          </p:cNvSpPr>
          <p:nvPr/>
        </p:nvSpPr>
        <p:spPr bwMode="auto">
          <a:xfrm>
            <a:off x="4927967" y="3711575"/>
            <a:ext cx="2314575" cy="581025"/>
          </a:xfrm>
          <a:prstGeom prst="rect">
            <a:avLst/>
          </a:prstGeom>
          <a:noFill/>
          <a:ln w="9525">
            <a:noFill/>
            <a:miter lim="800000"/>
            <a:headEnd/>
            <a:tailEnd/>
          </a:ln>
          <a:effectLst/>
        </p:spPr>
        <p:txBody>
          <a:bodyPr wrap="square">
            <a:spAutoFit/>
          </a:bodyPr>
          <a:lstStyle/>
          <a:p>
            <a:pPr algn="l" eaLnBrk="0" hangingPunct="0"/>
            <a:r>
              <a:rPr lang="de-DE" sz="1600" i="1">
                <a:latin typeface="Arial" charset="0"/>
              </a:rPr>
              <a:t>IMT-TC</a:t>
            </a:r>
          </a:p>
          <a:p>
            <a:pPr algn="l" eaLnBrk="0" hangingPunct="0"/>
            <a:r>
              <a:rPr lang="de-DE" sz="1600">
                <a:latin typeface="Arial" charset="0"/>
              </a:rPr>
              <a:t>UTRA TDD / TD-CDMA</a:t>
            </a:r>
          </a:p>
        </p:txBody>
      </p:sp>
      <p:sp>
        <p:nvSpPr>
          <p:cNvPr id="260115" name="Text Box 19"/>
          <p:cNvSpPr txBox="1">
            <a:spLocks noChangeArrowheads="1"/>
          </p:cNvSpPr>
          <p:nvPr/>
        </p:nvSpPr>
        <p:spPr bwMode="auto">
          <a:xfrm>
            <a:off x="2806522" y="5051425"/>
            <a:ext cx="1436688" cy="336550"/>
          </a:xfrm>
          <a:prstGeom prst="rect">
            <a:avLst/>
          </a:prstGeom>
          <a:noFill/>
          <a:ln w="9525">
            <a:noFill/>
            <a:miter lim="800000"/>
            <a:headEnd/>
            <a:tailEnd/>
          </a:ln>
          <a:effectLst/>
        </p:spPr>
        <p:txBody>
          <a:bodyPr wrap="square">
            <a:spAutoFit/>
          </a:bodyPr>
          <a:lstStyle/>
          <a:p>
            <a:pPr algn="l" eaLnBrk="0" hangingPunct="0"/>
            <a:r>
              <a:rPr lang="de-DE" sz="1600">
                <a:latin typeface="Arial" charset="0"/>
              </a:rPr>
              <a:t>cdma2000 1X</a:t>
            </a:r>
          </a:p>
        </p:txBody>
      </p:sp>
      <p:sp>
        <p:nvSpPr>
          <p:cNvPr id="260116" name="Text Box 20"/>
          <p:cNvSpPr txBox="1">
            <a:spLocks noChangeArrowheads="1"/>
          </p:cNvSpPr>
          <p:nvPr/>
        </p:nvSpPr>
        <p:spPr bwMode="auto">
          <a:xfrm>
            <a:off x="5990004" y="5434013"/>
            <a:ext cx="1108075" cy="581025"/>
          </a:xfrm>
          <a:prstGeom prst="rect">
            <a:avLst/>
          </a:prstGeom>
          <a:noFill/>
          <a:ln w="9525">
            <a:noFill/>
            <a:miter lim="800000"/>
            <a:headEnd/>
            <a:tailEnd/>
          </a:ln>
          <a:effectLst/>
        </p:spPr>
        <p:txBody>
          <a:bodyPr wrap="square">
            <a:spAutoFit/>
          </a:bodyPr>
          <a:lstStyle/>
          <a:p>
            <a:pPr algn="l" eaLnBrk="0" hangingPunct="0"/>
            <a:r>
              <a:rPr lang="de-DE" sz="1600">
                <a:latin typeface="Arial" charset="0"/>
              </a:rPr>
              <a:t>1X EV-DV</a:t>
            </a:r>
          </a:p>
          <a:p>
            <a:pPr algn="l" eaLnBrk="0" hangingPunct="0"/>
            <a:r>
              <a:rPr lang="de-DE" sz="1600">
                <a:latin typeface="Arial" charset="0"/>
              </a:rPr>
              <a:t>(3X)</a:t>
            </a:r>
          </a:p>
        </p:txBody>
      </p:sp>
      <p:sp>
        <p:nvSpPr>
          <p:cNvPr id="260119" name="Text Box 23"/>
          <p:cNvSpPr txBox="1">
            <a:spLocks noChangeArrowheads="1"/>
          </p:cNvSpPr>
          <p:nvPr/>
        </p:nvSpPr>
        <p:spPr bwMode="auto">
          <a:xfrm>
            <a:off x="635000" y="1123950"/>
            <a:ext cx="7588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AMPS</a:t>
            </a:r>
          </a:p>
        </p:txBody>
      </p:sp>
      <p:sp>
        <p:nvSpPr>
          <p:cNvPr id="260121" name="Text Box 25"/>
          <p:cNvSpPr txBox="1">
            <a:spLocks noChangeArrowheads="1"/>
          </p:cNvSpPr>
          <p:nvPr/>
        </p:nvSpPr>
        <p:spPr bwMode="auto">
          <a:xfrm>
            <a:off x="635000" y="1363663"/>
            <a:ext cx="6238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NMT</a:t>
            </a:r>
          </a:p>
        </p:txBody>
      </p:sp>
      <p:sp>
        <p:nvSpPr>
          <p:cNvPr id="260123" name="Text Box 27"/>
          <p:cNvSpPr txBox="1">
            <a:spLocks noChangeArrowheads="1"/>
          </p:cNvSpPr>
          <p:nvPr/>
        </p:nvSpPr>
        <p:spPr bwMode="auto">
          <a:xfrm>
            <a:off x="4927967" y="2132013"/>
            <a:ext cx="1074737" cy="825500"/>
          </a:xfrm>
          <a:prstGeom prst="rect">
            <a:avLst/>
          </a:prstGeom>
          <a:noFill/>
          <a:ln w="9525">
            <a:noFill/>
            <a:miter lim="800000"/>
            <a:headEnd/>
            <a:tailEnd/>
          </a:ln>
          <a:effectLst/>
        </p:spPr>
        <p:txBody>
          <a:bodyPr wrap="square">
            <a:spAutoFit/>
          </a:bodyPr>
          <a:lstStyle/>
          <a:p>
            <a:pPr algn="l" eaLnBrk="0" hangingPunct="0"/>
            <a:r>
              <a:rPr lang="de-DE" sz="1600" i="1">
                <a:latin typeface="Arial" charset="0"/>
              </a:rPr>
              <a:t>IMT-SC</a:t>
            </a:r>
          </a:p>
          <a:p>
            <a:pPr algn="l" eaLnBrk="0" hangingPunct="0"/>
            <a:r>
              <a:rPr lang="de-DE" sz="1600">
                <a:latin typeface="Arial" charset="0"/>
              </a:rPr>
              <a:t>IS-136HS</a:t>
            </a:r>
          </a:p>
          <a:p>
            <a:pPr algn="l" eaLnBrk="0" hangingPunct="0"/>
            <a:r>
              <a:rPr lang="de-DE" sz="1600">
                <a:latin typeface="Arial" charset="0"/>
              </a:rPr>
              <a:t>UWC-136</a:t>
            </a:r>
          </a:p>
        </p:txBody>
      </p:sp>
      <p:sp>
        <p:nvSpPr>
          <p:cNvPr id="260124" name="Text Box 28"/>
          <p:cNvSpPr txBox="1">
            <a:spLocks noChangeArrowheads="1"/>
          </p:cNvSpPr>
          <p:nvPr/>
        </p:nvSpPr>
        <p:spPr bwMode="auto">
          <a:xfrm>
            <a:off x="4927967" y="4364038"/>
            <a:ext cx="1254125" cy="581025"/>
          </a:xfrm>
          <a:prstGeom prst="rect">
            <a:avLst/>
          </a:prstGeom>
          <a:noFill/>
          <a:ln w="9525">
            <a:noFill/>
            <a:miter lim="800000"/>
            <a:headEnd/>
            <a:tailEnd/>
          </a:ln>
          <a:effectLst/>
        </p:spPr>
        <p:txBody>
          <a:bodyPr wrap="square">
            <a:spAutoFit/>
          </a:bodyPr>
          <a:lstStyle/>
          <a:p>
            <a:pPr algn="l" eaLnBrk="0" hangingPunct="0"/>
            <a:r>
              <a:rPr lang="de-DE" sz="1600" i="1">
                <a:latin typeface="Arial" charset="0"/>
              </a:rPr>
              <a:t>IMT-TC</a:t>
            </a:r>
            <a:endParaRPr lang="de-DE" sz="1600">
              <a:latin typeface="Arial" charset="0"/>
            </a:endParaRPr>
          </a:p>
          <a:p>
            <a:pPr algn="l" eaLnBrk="0" hangingPunct="0"/>
            <a:r>
              <a:rPr lang="de-DE" sz="1600">
                <a:latin typeface="Arial" charset="0"/>
              </a:rPr>
              <a:t>TD-SCDMA</a:t>
            </a:r>
          </a:p>
        </p:txBody>
      </p:sp>
      <p:cxnSp>
        <p:nvCxnSpPr>
          <p:cNvPr id="260125" name="AutoShape 29"/>
          <p:cNvCxnSpPr>
            <a:cxnSpLocks noChangeShapeType="1"/>
            <a:stCxn id="260109" idx="3"/>
            <a:endCxn id="260111" idx="1"/>
          </p:cNvCxnSpPr>
          <p:nvPr/>
        </p:nvCxnSpPr>
        <p:spPr bwMode="auto">
          <a:xfrm>
            <a:off x="2227240" y="2660650"/>
            <a:ext cx="649132" cy="1588"/>
          </a:xfrm>
          <a:prstGeom prst="straightConnector1">
            <a:avLst/>
          </a:prstGeom>
          <a:noFill/>
          <a:ln w="9525">
            <a:solidFill>
              <a:schemeClr val="tx1"/>
            </a:solidFill>
            <a:round/>
            <a:headEnd/>
            <a:tailEnd type="triangle" w="med" len="med"/>
          </a:ln>
          <a:effectLst/>
        </p:spPr>
      </p:cxnSp>
      <p:cxnSp>
        <p:nvCxnSpPr>
          <p:cNvPr id="260126" name="AutoShape 30"/>
          <p:cNvCxnSpPr>
            <a:cxnSpLocks noChangeShapeType="1"/>
            <a:stCxn id="260109" idx="3"/>
            <a:endCxn id="260113" idx="1"/>
          </p:cNvCxnSpPr>
          <p:nvPr/>
        </p:nvCxnSpPr>
        <p:spPr bwMode="auto">
          <a:xfrm flipV="1">
            <a:off x="2227240" y="2228850"/>
            <a:ext cx="1584170" cy="431800"/>
          </a:xfrm>
          <a:prstGeom prst="straightConnector1">
            <a:avLst/>
          </a:prstGeom>
          <a:noFill/>
          <a:ln w="9525">
            <a:solidFill>
              <a:schemeClr val="tx1"/>
            </a:solidFill>
            <a:round/>
            <a:headEnd/>
            <a:tailEnd type="triangle" w="med" len="med"/>
          </a:ln>
          <a:effectLst/>
        </p:spPr>
      </p:cxnSp>
      <p:cxnSp>
        <p:nvCxnSpPr>
          <p:cNvPr id="260127" name="AutoShape 31"/>
          <p:cNvCxnSpPr>
            <a:cxnSpLocks noChangeShapeType="1"/>
            <a:stCxn id="260111" idx="3"/>
            <a:endCxn id="260113" idx="2"/>
          </p:cNvCxnSpPr>
          <p:nvPr/>
        </p:nvCxnSpPr>
        <p:spPr bwMode="auto">
          <a:xfrm flipV="1">
            <a:off x="3635197" y="2397125"/>
            <a:ext cx="555626" cy="263525"/>
          </a:xfrm>
          <a:prstGeom prst="straightConnector1">
            <a:avLst/>
          </a:prstGeom>
          <a:noFill/>
          <a:ln w="9525">
            <a:solidFill>
              <a:schemeClr val="tx1"/>
            </a:solidFill>
            <a:round/>
            <a:headEnd/>
            <a:tailEnd type="triangle" w="med" len="med"/>
          </a:ln>
          <a:effectLst/>
        </p:spPr>
      </p:cxnSp>
      <p:cxnSp>
        <p:nvCxnSpPr>
          <p:cNvPr id="260128" name="AutoShape 32"/>
          <p:cNvCxnSpPr>
            <a:cxnSpLocks noChangeShapeType="1"/>
            <a:stCxn id="260111" idx="3"/>
            <a:endCxn id="260112" idx="1"/>
          </p:cNvCxnSpPr>
          <p:nvPr/>
        </p:nvCxnSpPr>
        <p:spPr bwMode="auto">
          <a:xfrm>
            <a:off x="3635197" y="2660650"/>
            <a:ext cx="1292770" cy="769938"/>
          </a:xfrm>
          <a:prstGeom prst="straightConnector1">
            <a:avLst/>
          </a:prstGeom>
          <a:noFill/>
          <a:ln w="9525">
            <a:solidFill>
              <a:schemeClr val="tx1"/>
            </a:solidFill>
            <a:round/>
            <a:headEnd/>
            <a:tailEnd type="triangle" w="med" len="med"/>
          </a:ln>
          <a:effectLst/>
        </p:spPr>
      </p:cxnSp>
      <p:cxnSp>
        <p:nvCxnSpPr>
          <p:cNvPr id="260129" name="AutoShape 33"/>
          <p:cNvCxnSpPr>
            <a:cxnSpLocks noChangeShapeType="1"/>
            <a:stCxn id="260113" idx="3"/>
            <a:endCxn id="260123" idx="1"/>
          </p:cNvCxnSpPr>
          <p:nvPr/>
        </p:nvCxnSpPr>
        <p:spPr bwMode="auto">
          <a:xfrm>
            <a:off x="4570235" y="2228850"/>
            <a:ext cx="357732" cy="315913"/>
          </a:xfrm>
          <a:prstGeom prst="straightConnector1">
            <a:avLst/>
          </a:prstGeom>
          <a:noFill/>
          <a:ln w="9525">
            <a:solidFill>
              <a:schemeClr val="tx1"/>
            </a:solidFill>
            <a:round/>
            <a:headEnd/>
            <a:tailEnd type="triangle" w="med" len="med"/>
          </a:ln>
          <a:effectLst/>
        </p:spPr>
      </p:cxnSp>
      <p:cxnSp>
        <p:nvCxnSpPr>
          <p:cNvPr id="260130" name="AutoShape 34"/>
          <p:cNvCxnSpPr>
            <a:cxnSpLocks noChangeShapeType="1"/>
            <a:stCxn id="260108" idx="3"/>
            <a:endCxn id="260113" idx="1"/>
          </p:cNvCxnSpPr>
          <p:nvPr/>
        </p:nvCxnSpPr>
        <p:spPr bwMode="auto">
          <a:xfrm>
            <a:off x="2552677" y="2112963"/>
            <a:ext cx="1258733" cy="115887"/>
          </a:xfrm>
          <a:prstGeom prst="straightConnector1">
            <a:avLst/>
          </a:prstGeom>
          <a:noFill/>
          <a:ln w="9525">
            <a:solidFill>
              <a:schemeClr val="tx1"/>
            </a:solidFill>
            <a:round/>
            <a:headEnd/>
            <a:tailEnd type="triangle" w="med" len="med"/>
          </a:ln>
          <a:effectLst/>
        </p:spPr>
      </p:cxnSp>
      <p:sp>
        <p:nvSpPr>
          <p:cNvPr id="260131" name="Text Box 35"/>
          <p:cNvSpPr txBox="1">
            <a:spLocks noChangeArrowheads="1"/>
          </p:cNvSpPr>
          <p:nvPr/>
        </p:nvSpPr>
        <p:spPr bwMode="auto">
          <a:xfrm>
            <a:off x="635000" y="908050"/>
            <a:ext cx="7366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CT0/1</a:t>
            </a:r>
          </a:p>
        </p:txBody>
      </p:sp>
      <p:sp>
        <p:nvSpPr>
          <p:cNvPr id="260132" name="Text Box 36"/>
          <p:cNvSpPr txBox="1">
            <a:spLocks noChangeArrowheads="1"/>
          </p:cNvSpPr>
          <p:nvPr/>
        </p:nvSpPr>
        <p:spPr bwMode="auto">
          <a:xfrm>
            <a:off x="1579540" y="1268413"/>
            <a:ext cx="5667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CT2</a:t>
            </a:r>
          </a:p>
        </p:txBody>
      </p:sp>
      <p:sp>
        <p:nvSpPr>
          <p:cNvPr id="260133" name="Text Box 37"/>
          <p:cNvSpPr txBox="1">
            <a:spLocks noChangeArrowheads="1"/>
          </p:cNvSpPr>
          <p:nvPr/>
        </p:nvSpPr>
        <p:spPr bwMode="auto">
          <a:xfrm>
            <a:off x="4927967" y="1411288"/>
            <a:ext cx="850900" cy="581025"/>
          </a:xfrm>
          <a:prstGeom prst="rect">
            <a:avLst/>
          </a:prstGeom>
          <a:noFill/>
          <a:ln w="9525">
            <a:noFill/>
            <a:miter lim="800000"/>
            <a:headEnd/>
            <a:tailEnd/>
          </a:ln>
          <a:effectLst/>
        </p:spPr>
        <p:txBody>
          <a:bodyPr wrap="square">
            <a:spAutoFit/>
          </a:bodyPr>
          <a:lstStyle/>
          <a:p>
            <a:pPr algn="l" eaLnBrk="0" hangingPunct="0"/>
            <a:r>
              <a:rPr lang="de-DE" sz="1600" i="1" dirty="0">
                <a:latin typeface="Arial" charset="0"/>
              </a:rPr>
              <a:t>IMT-FT</a:t>
            </a:r>
          </a:p>
          <a:p>
            <a:pPr algn="l" eaLnBrk="0" hangingPunct="0"/>
            <a:r>
              <a:rPr lang="de-DE" sz="1600" dirty="0">
                <a:latin typeface="Arial" charset="0"/>
              </a:rPr>
              <a:t>DECT</a:t>
            </a:r>
          </a:p>
        </p:txBody>
      </p:sp>
      <p:sp>
        <p:nvSpPr>
          <p:cNvPr id="260134" name="Text Box 38"/>
          <p:cNvSpPr txBox="1">
            <a:spLocks noChangeArrowheads="1"/>
          </p:cNvSpPr>
          <p:nvPr/>
        </p:nvSpPr>
        <p:spPr bwMode="auto">
          <a:xfrm rot="-5400000">
            <a:off x="-42862" y="4370388"/>
            <a:ext cx="7810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CDMA</a:t>
            </a:r>
          </a:p>
        </p:txBody>
      </p:sp>
      <p:sp>
        <p:nvSpPr>
          <p:cNvPr id="260135" name="Text Box 39"/>
          <p:cNvSpPr txBox="1">
            <a:spLocks noChangeArrowheads="1"/>
          </p:cNvSpPr>
          <p:nvPr/>
        </p:nvSpPr>
        <p:spPr bwMode="auto">
          <a:xfrm rot="-5400000">
            <a:off x="-7938" y="2232026"/>
            <a:ext cx="7588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TDMA</a:t>
            </a:r>
          </a:p>
        </p:txBody>
      </p:sp>
      <p:sp>
        <p:nvSpPr>
          <p:cNvPr id="260136" name="Text Box 40"/>
          <p:cNvSpPr txBox="1">
            <a:spLocks noChangeArrowheads="1"/>
          </p:cNvSpPr>
          <p:nvPr/>
        </p:nvSpPr>
        <p:spPr bwMode="auto">
          <a:xfrm rot="-5400000">
            <a:off x="-31750" y="1119188"/>
            <a:ext cx="7588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FDMA</a:t>
            </a:r>
          </a:p>
        </p:txBody>
      </p:sp>
      <p:sp>
        <p:nvSpPr>
          <p:cNvPr id="260137" name="Line 41"/>
          <p:cNvSpPr>
            <a:spLocks noChangeShapeType="1"/>
          </p:cNvSpPr>
          <p:nvPr/>
        </p:nvSpPr>
        <p:spPr bwMode="auto">
          <a:xfrm>
            <a:off x="250825" y="3140075"/>
            <a:ext cx="8353425" cy="0"/>
          </a:xfrm>
          <a:prstGeom prst="line">
            <a:avLst/>
          </a:prstGeom>
          <a:noFill/>
          <a:ln w="9525">
            <a:solidFill>
              <a:schemeClr val="tx1"/>
            </a:solidFill>
            <a:prstDash val="dash"/>
            <a:round/>
            <a:headEnd/>
            <a:tailEnd/>
          </a:ln>
          <a:effectLst/>
        </p:spPr>
        <p:txBody>
          <a:bodyPr wrap="none" anchor="ctr"/>
          <a:lstStyle/>
          <a:p>
            <a:endParaRPr lang="en-US"/>
          </a:p>
        </p:txBody>
      </p:sp>
      <p:sp>
        <p:nvSpPr>
          <p:cNvPr id="260138" name="Line 42"/>
          <p:cNvSpPr>
            <a:spLocks noChangeShapeType="1"/>
          </p:cNvSpPr>
          <p:nvPr/>
        </p:nvSpPr>
        <p:spPr bwMode="auto">
          <a:xfrm>
            <a:off x="250825" y="1700213"/>
            <a:ext cx="8353425" cy="0"/>
          </a:xfrm>
          <a:prstGeom prst="line">
            <a:avLst/>
          </a:prstGeom>
          <a:noFill/>
          <a:ln w="9525">
            <a:solidFill>
              <a:schemeClr val="tx1"/>
            </a:solidFill>
            <a:prstDash val="dash"/>
            <a:round/>
            <a:headEnd/>
            <a:tailEnd/>
          </a:ln>
          <a:effectLst/>
        </p:spPr>
        <p:txBody>
          <a:bodyPr wrap="none" anchor="ctr"/>
          <a:lstStyle/>
          <a:p>
            <a:endParaRPr lang="en-US"/>
          </a:p>
        </p:txBody>
      </p:sp>
      <p:cxnSp>
        <p:nvCxnSpPr>
          <p:cNvPr id="260139" name="AutoShape 43"/>
          <p:cNvCxnSpPr>
            <a:cxnSpLocks noChangeShapeType="1"/>
            <a:stCxn id="260132" idx="3"/>
            <a:endCxn id="260133" idx="1"/>
          </p:cNvCxnSpPr>
          <p:nvPr/>
        </p:nvCxnSpPr>
        <p:spPr bwMode="auto">
          <a:xfrm>
            <a:off x="2146277" y="1436688"/>
            <a:ext cx="2781690" cy="265113"/>
          </a:xfrm>
          <a:prstGeom prst="straightConnector1">
            <a:avLst/>
          </a:prstGeom>
          <a:noFill/>
          <a:ln w="9525">
            <a:solidFill>
              <a:schemeClr val="tx1"/>
            </a:solidFill>
            <a:round/>
            <a:headEnd/>
            <a:tailEnd type="triangle" w="med" len="med"/>
          </a:ln>
          <a:effectLst/>
        </p:spPr>
      </p:cxnSp>
      <p:cxnSp>
        <p:nvCxnSpPr>
          <p:cNvPr id="260140" name="AutoShape 44"/>
          <p:cNvCxnSpPr>
            <a:cxnSpLocks noChangeShapeType="1"/>
            <a:stCxn id="260131" idx="3"/>
            <a:endCxn id="260132" idx="1"/>
          </p:cNvCxnSpPr>
          <p:nvPr/>
        </p:nvCxnSpPr>
        <p:spPr bwMode="auto">
          <a:xfrm>
            <a:off x="1371600" y="1076325"/>
            <a:ext cx="207940" cy="360363"/>
          </a:xfrm>
          <a:prstGeom prst="straightConnector1">
            <a:avLst/>
          </a:prstGeom>
          <a:noFill/>
          <a:ln w="9525">
            <a:solidFill>
              <a:schemeClr val="tx1"/>
            </a:solidFill>
            <a:round/>
            <a:headEnd/>
            <a:tailEnd type="triangle" w="med" len="med"/>
          </a:ln>
          <a:effectLst/>
        </p:spPr>
      </p:cxnSp>
      <p:cxnSp>
        <p:nvCxnSpPr>
          <p:cNvPr id="260141" name="AutoShape 45"/>
          <p:cNvCxnSpPr>
            <a:cxnSpLocks noChangeShapeType="1"/>
            <a:stCxn id="260119" idx="3"/>
            <a:endCxn id="260108" idx="1"/>
          </p:cNvCxnSpPr>
          <p:nvPr/>
        </p:nvCxnSpPr>
        <p:spPr bwMode="auto">
          <a:xfrm>
            <a:off x="1393825" y="1292225"/>
            <a:ext cx="185715" cy="820738"/>
          </a:xfrm>
          <a:prstGeom prst="straightConnector1">
            <a:avLst/>
          </a:prstGeom>
          <a:noFill/>
          <a:ln w="9525">
            <a:solidFill>
              <a:schemeClr val="tx1"/>
            </a:solidFill>
            <a:round/>
            <a:headEnd/>
            <a:tailEnd type="triangle" w="med" len="med"/>
          </a:ln>
          <a:effectLst/>
        </p:spPr>
      </p:cxnSp>
      <p:cxnSp>
        <p:nvCxnSpPr>
          <p:cNvPr id="260142" name="AutoShape 46"/>
          <p:cNvCxnSpPr>
            <a:cxnSpLocks noChangeShapeType="1"/>
            <a:stCxn id="260121" idx="3"/>
            <a:endCxn id="260109" idx="1"/>
          </p:cNvCxnSpPr>
          <p:nvPr/>
        </p:nvCxnSpPr>
        <p:spPr bwMode="auto">
          <a:xfrm>
            <a:off x="1258888" y="1531938"/>
            <a:ext cx="320652" cy="1128712"/>
          </a:xfrm>
          <a:prstGeom prst="straightConnector1">
            <a:avLst/>
          </a:prstGeom>
          <a:noFill/>
          <a:ln w="9525">
            <a:solidFill>
              <a:schemeClr val="tx1"/>
            </a:solidFill>
            <a:round/>
            <a:headEnd/>
            <a:tailEnd type="triangle" w="med" len="med"/>
          </a:ln>
          <a:effectLst/>
        </p:spPr>
      </p:cxnSp>
      <p:cxnSp>
        <p:nvCxnSpPr>
          <p:cNvPr id="260143" name="AutoShape 47"/>
          <p:cNvCxnSpPr>
            <a:cxnSpLocks noChangeShapeType="1"/>
            <a:stCxn id="260107" idx="3"/>
            <a:endCxn id="260115" idx="1"/>
          </p:cNvCxnSpPr>
          <p:nvPr/>
        </p:nvCxnSpPr>
        <p:spPr bwMode="auto">
          <a:xfrm flipV="1">
            <a:off x="2644752" y="5219700"/>
            <a:ext cx="161770" cy="1"/>
          </a:xfrm>
          <a:prstGeom prst="straightConnector1">
            <a:avLst/>
          </a:prstGeom>
          <a:noFill/>
          <a:ln w="9525">
            <a:solidFill>
              <a:schemeClr val="tx1"/>
            </a:solidFill>
            <a:round/>
            <a:headEnd/>
            <a:tailEnd type="triangle" w="med" len="med"/>
          </a:ln>
          <a:effectLst/>
        </p:spPr>
      </p:cxnSp>
      <p:cxnSp>
        <p:nvCxnSpPr>
          <p:cNvPr id="260147" name="AutoShape 51"/>
          <p:cNvCxnSpPr>
            <a:cxnSpLocks noChangeShapeType="1"/>
            <a:stCxn id="260115" idx="3"/>
            <a:endCxn id="260151" idx="1"/>
          </p:cNvCxnSpPr>
          <p:nvPr/>
        </p:nvCxnSpPr>
        <p:spPr bwMode="auto">
          <a:xfrm>
            <a:off x="4243210" y="5219700"/>
            <a:ext cx="708569" cy="1"/>
          </a:xfrm>
          <a:prstGeom prst="straightConnector1">
            <a:avLst/>
          </a:prstGeom>
          <a:noFill/>
          <a:ln w="9525">
            <a:solidFill>
              <a:schemeClr val="tx1"/>
            </a:solidFill>
            <a:round/>
            <a:headEnd/>
            <a:tailEnd type="triangle" w="med" len="med"/>
          </a:ln>
          <a:effectLst/>
        </p:spPr>
      </p:cxnSp>
      <p:cxnSp>
        <p:nvCxnSpPr>
          <p:cNvPr id="260148" name="AutoShape 52"/>
          <p:cNvCxnSpPr>
            <a:cxnSpLocks noChangeShapeType="1"/>
            <a:stCxn id="260110" idx="3"/>
            <a:endCxn id="260112" idx="1"/>
          </p:cNvCxnSpPr>
          <p:nvPr/>
        </p:nvCxnSpPr>
        <p:spPr bwMode="auto">
          <a:xfrm>
            <a:off x="2190727" y="2947988"/>
            <a:ext cx="2737240" cy="482600"/>
          </a:xfrm>
          <a:prstGeom prst="straightConnector1">
            <a:avLst/>
          </a:prstGeom>
          <a:noFill/>
          <a:ln w="9525">
            <a:solidFill>
              <a:schemeClr val="tx1"/>
            </a:solidFill>
            <a:round/>
            <a:headEnd/>
            <a:tailEnd type="triangle" w="med" len="med"/>
          </a:ln>
          <a:effectLst/>
        </p:spPr>
      </p:cxnSp>
      <p:cxnSp>
        <p:nvCxnSpPr>
          <p:cNvPr id="260149" name="AutoShape 53"/>
          <p:cNvCxnSpPr>
            <a:cxnSpLocks noChangeShapeType="1"/>
            <a:stCxn id="260111" idx="3"/>
            <a:endCxn id="260114" idx="1"/>
          </p:cNvCxnSpPr>
          <p:nvPr/>
        </p:nvCxnSpPr>
        <p:spPr bwMode="auto">
          <a:xfrm>
            <a:off x="3635197" y="2660650"/>
            <a:ext cx="1292770" cy="1341438"/>
          </a:xfrm>
          <a:prstGeom prst="straightConnector1">
            <a:avLst/>
          </a:prstGeom>
          <a:noFill/>
          <a:ln w="9525">
            <a:solidFill>
              <a:schemeClr val="tx1"/>
            </a:solidFill>
            <a:round/>
            <a:headEnd/>
            <a:tailEnd type="triangle" w="med" len="med"/>
          </a:ln>
          <a:effectLst/>
        </p:spPr>
      </p:cxnSp>
      <p:cxnSp>
        <p:nvCxnSpPr>
          <p:cNvPr id="260150" name="AutoShape 54"/>
          <p:cNvCxnSpPr>
            <a:cxnSpLocks noChangeShapeType="1"/>
            <a:stCxn id="260111" idx="3"/>
            <a:endCxn id="260124" idx="1"/>
          </p:cNvCxnSpPr>
          <p:nvPr/>
        </p:nvCxnSpPr>
        <p:spPr bwMode="auto">
          <a:xfrm>
            <a:off x="3635197" y="2660650"/>
            <a:ext cx="1292770" cy="1993901"/>
          </a:xfrm>
          <a:prstGeom prst="straightConnector1">
            <a:avLst/>
          </a:prstGeom>
          <a:noFill/>
          <a:ln w="9525">
            <a:solidFill>
              <a:schemeClr val="tx1"/>
            </a:solidFill>
            <a:round/>
            <a:headEnd/>
            <a:tailEnd type="triangle" w="med" len="med"/>
          </a:ln>
          <a:effectLst/>
        </p:spPr>
      </p:cxnSp>
      <p:sp>
        <p:nvSpPr>
          <p:cNvPr id="260151" name="Text Box 55"/>
          <p:cNvSpPr txBox="1">
            <a:spLocks noChangeArrowheads="1"/>
          </p:cNvSpPr>
          <p:nvPr/>
        </p:nvSpPr>
        <p:spPr bwMode="auto">
          <a:xfrm>
            <a:off x="4951779" y="4929188"/>
            <a:ext cx="2170113" cy="581025"/>
          </a:xfrm>
          <a:prstGeom prst="rect">
            <a:avLst/>
          </a:prstGeom>
          <a:noFill/>
          <a:ln w="9525">
            <a:noFill/>
            <a:miter lim="800000"/>
            <a:headEnd/>
            <a:tailEnd/>
          </a:ln>
          <a:effectLst/>
        </p:spPr>
        <p:txBody>
          <a:bodyPr wrap="square">
            <a:spAutoFit/>
          </a:bodyPr>
          <a:lstStyle/>
          <a:p>
            <a:pPr algn="l" eaLnBrk="0" hangingPunct="0"/>
            <a:r>
              <a:rPr lang="de-DE" sz="1600" i="1" dirty="0">
                <a:latin typeface="Arial" charset="0"/>
              </a:rPr>
              <a:t>IMT-MC</a:t>
            </a:r>
            <a:endParaRPr lang="de-DE" sz="1600" dirty="0">
              <a:latin typeface="Arial" charset="0"/>
            </a:endParaRPr>
          </a:p>
          <a:p>
            <a:pPr algn="l" eaLnBrk="0" hangingPunct="0"/>
            <a:r>
              <a:rPr lang="de-DE" sz="1600" dirty="0">
                <a:latin typeface="Arial" charset="0"/>
              </a:rPr>
              <a:t>cdma2000 1X EV-DO</a:t>
            </a:r>
          </a:p>
        </p:txBody>
      </p:sp>
      <p:cxnSp>
        <p:nvCxnSpPr>
          <p:cNvPr id="260153" name="AutoShape 57"/>
          <p:cNvCxnSpPr>
            <a:cxnSpLocks noChangeShapeType="1"/>
            <a:stCxn id="260124" idx="3"/>
            <a:endCxn id="260114" idx="2"/>
          </p:cNvCxnSpPr>
          <p:nvPr/>
        </p:nvCxnSpPr>
        <p:spPr bwMode="auto">
          <a:xfrm flipH="1" flipV="1">
            <a:off x="6085255" y="4292600"/>
            <a:ext cx="96837" cy="361951"/>
          </a:xfrm>
          <a:prstGeom prst="curvedConnector4">
            <a:avLst>
              <a:gd name="adj1" fmla="val -236067"/>
              <a:gd name="adj2" fmla="val 90132"/>
            </a:avLst>
          </a:prstGeom>
          <a:noFill/>
          <a:ln w="9525">
            <a:solidFill>
              <a:schemeClr val="tx1"/>
            </a:solidFill>
            <a:round/>
            <a:headEnd/>
            <a:tailEnd type="triangle" w="med" len="med"/>
          </a:ln>
          <a:effectLst/>
        </p:spPr>
      </p:cxnSp>
      <p:sp>
        <p:nvSpPr>
          <p:cNvPr id="260154" name="Text Box 58"/>
          <p:cNvSpPr txBox="1">
            <a:spLocks noChangeArrowheads="1"/>
          </p:cNvSpPr>
          <p:nvPr/>
        </p:nvSpPr>
        <p:spPr bwMode="auto">
          <a:xfrm>
            <a:off x="6583729" y="3644900"/>
            <a:ext cx="735013" cy="336550"/>
          </a:xfrm>
          <a:prstGeom prst="rect">
            <a:avLst/>
          </a:prstGeom>
          <a:noFill/>
          <a:ln w="9525">
            <a:noFill/>
            <a:miter lim="800000"/>
            <a:headEnd/>
            <a:tailEnd/>
          </a:ln>
          <a:effectLst/>
        </p:spPr>
        <p:txBody>
          <a:bodyPr wrap="square">
            <a:spAutoFit/>
          </a:bodyPr>
          <a:lstStyle/>
          <a:p>
            <a:pPr algn="l" eaLnBrk="0" hangingPunct="0"/>
            <a:r>
              <a:rPr lang="de-DE" sz="1600">
                <a:latin typeface="Arial" charset="0"/>
              </a:rPr>
              <a:t>HSPA</a:t>
            </a:r>
          </a:p>
        </p:txBody>
      </p:sp>
      <p:cxnSp>
        <p:nvCxnSpPr>
          <p:cNvPr id="260158" name="AutoShape 62"/>
          <p:cNvCxnSpPr>
            <a:cxnSpLocks noChangeShapeType="1"/>
            <a:stCxn id="260112" idx="2"/>
            <a:endCxn id="260154" idx="1"/>
          </p:cNvCxnSpPr>
          <p:nvPr/>
        </p:nvCxnSpPr>
        <p:spPr bwMode="auto">
          <a:xfrm rot="16200000" flipH="1">
            <a:off x="6274564" y="3504009"/>
            <a:ext cx="92075" cy="526256"/>
          </a:xfrm>
          <a:prstGeom prst="straightConnector1">
            <a:avLst/>
          </a:prstGeom>
          <a:noFill/>
          <a:ln w="9525">
            <a:solidFill>
              <a:schemeClr val="tx1"/>
            </a:solidFill>
            <a:round/>
            <a:headEnd/>
            <a:tailEnd type="triangle" w="med" len="med"/>
          </a:ln>
          <a:effectLst/>
        </p:spPr>
      </p:cxnSp>
      <p:sp>
        <p:nvSpPr>
          <p:cNvPr id="55" name="Text Box 8"/>
          <p:cNvSpPr txBox="1">
            <a:spLocks noChangeArrowheads="1"/>
          </p:cNvSpPr>
          <p:nvPr/>
        </p:nvSpPr>
        <p:spPr bwMode="auto">
          <a:xfrm>
            <a:off x="7268330" y="5733320"/>
            <a:ext cx="720100" cy="338554"/>
          </a:xfrm>
          <a:prstGeom prst="rect">
            <a:avLst/>
          </a:prstGeom>
          <a:noFill/>
          <a:ln w="9525">
            <a:noFill/>
            <a:miter lim="800000"/>
            <a:headEnd/>
            <a:tailEnd/>
          </a:ln>
          <a:effectLst/>
        </p:spPr>
        <p:txBody>
          <a:bodyPr wrap="square">
            <a:spAutoFit/>
          </a:bodyPr>
          <a:lstStyle/>
          <a:p>
            <a:pPr algn="l" eaLnBrk="0" hangingPunct="0"/>
            <a:r>
              <a:rPr lang="de-DE" sz="1600" dirty="0" smtClean="0">
                <a:latin typeface="Arial" charset="0"/>
              </a:rPr>
              <a:t>3.9G</a:t>
            </a:r>
            <a:endParaRPr lang="de-DE" sz="1600" dirty="0">
              <a:latin typeface="Arial" charset="0"/>
            </a:endParaRPr>
          </a:p>
        </p:txBody>
      </p:sp>
      <p:sp>
        <p:nvSpPr>
          <p:cNvPr id="56" name="Text Box 8"/>
          <p:cNvSpPr txBox="1">
            <a:spLocks noChangeArrowheads="1"/>
          </p:cNvSpPr>
          <p:nvPr/>
        </p:nvSpPr>
        <p:spPr bwMode="auto">
          <a:xfrm>
            <a:off x="8132450" y="5733320"/>
            <a:ext cx="455612" cy="336550"/>
          </a:xfrm>
          <a:prstGeom prst="rect">
            <a:avLst/>
          </a:prstGeom>
          <a:noFill/>
          <a:ln w="9525">
            <a:noFill/>
            <a:miter lim="800000"/>
            <a:headEnd/>
            <a:tailEnd/>
          </a:ln>
          <a:effectLst/>
        </p:spPr>
        <p:txBody>
          <a:bodyPr wrap="square">
            <a:spAutoFit/>
          </a:bodyPr>
          <a:lstStyle/>
          <a:p>
            <a:pPr algn="l" eaLnBrk="0" hangingPunct="0"/>
            <a:r>
              <a:rPr lang="de-DE" sz="1600" dirty="0" smtClean="0">
                <a:latin typeface="Arial" charset="0"/>
              </a:rPr>
              <a:t>4G</a:t>
            </a:r>
            <a:endParaRPr lang="de-DE" sz="1600" dirty="0">
              <a:latin typeface="Arial" charset="0"/>
            </a:endParaRPr>
          </a:p>
        </p:txBody>
      </p:sp>
      <p:sp>
        <p:nvSpPr>
          <p:cNvPr id="64" name="Text Box 10"/>
          <p:cNvSpPr txBox="1">
            <a:spLocks noChangeArrowheads="1"/>
          </p:cNvSpPr>
          <p:nvPr/>
        </p:nvSpPr>
        <p:spPr bwMode="auto">
          <a:xfrm>
            <a:off x="7330995" y="1556740"/>
            <a:ext cx="625475" cy="336550"/>
          </a:xfrm>
          <a:prstGeom prst="rect">
            <a:avLst/>
          </a:prstGeom>
          <a:noFill/>
          <a:ln w="9525">
            <a:noFill/>
            <a:miter lim="800000"/>
            <a:headEnd/>
            <a:tailEnd/>
          </a:ln>
          <a:effectLst/>
        </p:spPr>
        <p:txBody>
          <a:bodyPr wrap="square">
            <a:spAutoFit/>
          </a:bodyPr>
          <a:lstStyle/>
          <a:p>
            <a:pPr algn="l" eaLnBrk="0" hangingPunct="0"/>
            <a:r>
              <a:rPr lang="de-DE" sz="1600" b="1" dirty="0" smtClean="0">
                <a:latin typeface="Arial" charset="0"/>
              </a:rPr>
              <a:t>LTE</a:t>
            </a:r>
            <a:endParaRPr lang="de-DE" sz="1600" b="1" dirty="0">
              <a:latin typeface="Arial" charset="0"/>
            </a:endParaRPr>
          </a:p>
        </p:txBody>
      </p:sp>
      <p:sp>
        <p:nvSpPr>
          <p:cNvPr id="65" name="Text Box 10"/>
          <p:cNvSpPr txBox="1">
            <a:spLocks noChangeArrowheads="1"/>
          </p:cNvSpPr>
          <p:nvPr/>
        </p:nvSpPr>
        <p:spPr bwMode="auto">
          <a:xfrm>
            <a:off x="8100490" y="1465580"/>
            <a:ext cx="1043510" cy="523220"/>
          </a:xfrm>
          <a:prstGeom prst="rect">
            <a:avLst/>
          </a:prstGeom>
          <a:noFill/>
          <a:ln w="9525">
            <a:noFill/>
            <a:miter lim="800000"/>
            <a:headEnd/>
            <a:tailEnd/>
          </a:ln>
          <a:effectLst/>
        </p:spPr>
        <p:txBody>
          <a:bodyPr wrap="square">
            <a:spAutoFit/>
          </a:bodyPr>
          <a:lstStyle/>
          <a:p>
            <a:pPr algn="l" eaLnBrk="0" hangingPunct="0"/>
            <a:r>
              <a:rPr lang="de-DE" sz="1600" dirty="0" smtClean="0">
                <a:latin typeface="Arial" charset="0"/>
              </a:rPr>
              <a:t>LTE</a:t>
            </a:r>
          </a:p>
          <a:p>
            <a:pPr algn="l" eaLnBrk="0" hangingPunct="0"/>
            <a:r>
              <a:rPr lang="de-DE" sz="1200" dirty="0" err="1" smtClean="0">
                <a:latin typeface="Arial" charset="0"/>
              </a:rPr>
              <a:t>advanced</a:t>
            </a:r>
            <a:endParaRPr lang="de-DE" sz="1600" dirty="0">
              <a:latin typeface="Arial" charset="0"/>
            </a:endParaRPr>
          </a:p>
        </p:txBody>
      </p:sp>
      <p:cxnSp>
        <p:nvCxnSpPr>
          <p:cNvPr id="66" name="AutoShape 62"/>
          <p:cNvCxnSpPr>
            <a:cxnSpLocks noChangeShapeType="1"/>
            <a:stCxn id="260112" idx="3"/>
            <a:endCxn id="64" idx="1"/>
          </p:cNvCxnSpPr>
          <p:nvPr/>
        </p:nvCxnSpPr>
        <p:spPr bwMode="auto">
          <a:xfrm flipV="1">
            <a:off x="7186979" y="1725015"/>
            <a:ext cx="144016" cy="1705573"/>
          </a:xfrm>
          <a:prstGeom prst="straightConnector1">
            <a:avLst/>
          </a:prstGeom>
          <a:noFill/>
          <a:ln w="9525">
            <a:solidFill>
              <a:schemeClr val="tx1"/>
            </a:solidFill>
            <a:round/>
            <a:headEnd/>
            <a:tailEnd type="triangle" w="med" len="med"/>
          </a:ln>
          <a:effectLst/>
        </p:spPr>
      </p:cxnSp>
      <p:cxnSp>
        <p:nvCxnSpPr>
          <p:cNvPr id="69" name="AutoShape 62"/>
          <p:cNvCxnSpPr>
            <a:cxnSpLocks noChangeShapeType="1"/>
            <a:stCxn id="64" idx="3"/>
            <a:endCxn id="65" idx="1"/>
          </p:cNvCxnSpPr>
          <p:nvPr/>
        </p:nvCxnSpPr>
        <p:spPr bwMode="auto">
          <a:xfrm>
            <a:off x="7956470" y="1725015"/>
            <a:ext cx="144020" cy="2175"/>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Network and switching subsystem</a:t>
            </a:r>
          </a:p>
        </p:txBody>
      </p:sp>
      <p:sp>
        <p:nvSpPr>
          <p:cNvPr id="72707" name="Rectangle 3"/>
          <p:cNvSpPr>
            <a:spLocks noGrp="1" noChangeArrowheads="1"/>
          </p:cNvSpPr>
          <p:nvPr>
            <p:ph type="body" idx="1"/>
          </p:nvPr>
        </p:nvSpPr>
        <p:spPr/>
        <p:txBody>
          <a:bodyPr/>
          <a:lstStyle/>
          <a:p>
            <a:pPr>
              <a:lnSpc>
                <a:spcPct val="90000"/>
              </a:lnSpc>
            </a:pPr>
            <a:r>
              <a:rPr lang="en-US"/>
              <a:t>NSS is the main component of the public mobile network GSM</a:t>
            </a:r>
          </a:p>
          <a:p>
            <a:pPr lvl="1">
              <a:lnSpc>
                <a:spcPct val="90000"/>
              </a:lnSpc>
            </a:pPr>
            <a:r>
              <a:rPr lang="en-US"/>
              <a:t>switching, mobility management, interconnection to other networks, system control</a:t>
            </a:r>
          </a:p>
          <a:p>
            <a:pPr>
              <a:lnSpc>
                <a:spcPct val="90000"/>
              </a:lnSpc>
            </a:pPr>
            <a:r>
              <a:rPr lang="en-US"/>
              <a:t>Components</a:t>
            </a:r>
          </a:p>
          <a:p>
            <a:pPr lvl="1">
              <a:lnSpc>
                <a:spcPct val="90000"/>
              </a:lnSpc>
            </a:pPr>
            <a:r>
              <a:rPr lang="en-US"/>
              <a:t>Mobile Services Switching Center (MSC)</a:t>
            </a:r>
            <a:br>
              <a:rPr lang="en-US"/>
            </a:br>
            <a:r>
              <a:rPr lang="en-US"/>
              <a:t>controls all connections via a separated network to/from a mobile terminal within the domain of the MSC - several BSC can belong to a MSC</a:t>
            </a:r>
          </a:p>
          <a:p>
            <a:pPr lvl="1">
              <a:lnSpc>
                <a:spcPct val="90000"/>
              </a:lnSpc>
            </a:pPr>
            <a:r>
              <a:rPr lang="en-US"/>
              <a:t>Databases (important: scalability, high capacity, low delay)</a:t>
            </a:r>
          </a:p>
          <a:p>
            <a:pPr lvl="2">
              <a:lnSpc>
                <a:spcPct val="90000"/>
              </a:lnSpc>
            </a:pPr>
            <a:r>
              <a:rPr lang="en-US"/>
              <a:t>Home Location Register (HLR)</a:t>
            </a:r>
            <a:br>
              <a:rPr lang="en-US"/>
            </a:br>
            <a:r>
              <a:rPr lang="en-US"/>
              <a:t>central master database containing user data, permanent and semi-permanent data of all subscribers assigned to the HLR (one provider can have several HLRs)</a:t>
            </a:r>
          </a:p>
          <a:p>
            <a:pPr lvl="2">
              <a:lnSpc>
                <a:spcPct val="90000"/>
              </a:lnSpc>
            </a:pPr>
            <a:r>
              <a:rPr lang="en-US"/>
              <a:t>Visitor Location Register (VLR)</a:t>
            </a:r>
            <a:br>
              <a:rPr lang="en-US"/>
            </a:br>
            <a:r>
              <a:rPr lang="en-US"/>
              <a:t>local database for a subset of user data, including data about all user currently in the domain of the VLR</a:t>
            </a:r>
          </a:p>
          <a:p>
            <a:pPr lvl="2">
              <a:lnSpc>
                <a:spcPct val="90000"/>
              </a:lnSpc>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Mobile Services Switching Center</a:t>
            </a:r>
          </a:p>
        </p:txBody>
      </p:sp>
      <p:sp>
        <p:nvSpPr>
          <p:cNvPr id="78851" name="Rectangle 3"/>
          <p:cNvSpPr>
            <a:spLocks noGrp="1" noChangeArrowheads="1"/>
          </p:cNvSpPr>
          <p:nvPr>
            <p:ph type="body" idx="1"/>
          </p:nvPr>
        </p:nvSpPr>
        <p:spPr/>
        <p:txBody>
          <a:bodyPr/>
          <a:lstStyle/>
          <a:p>
            <a:r>
              <a:rPr lang="en-US" sz="2000" dirty="0"/>
              <a:t>The MSC (mobile </a:t>
            </a:r>
            <a:r>
              <a:rPr lang="en-US" sz="2000" dirty="0" smtClean="0"/>
              <a:t>services switching </a:t>
            </a:r>
            <a:r>
              <a:rPr lang="en-US" sz="2000" dirty="0"/>
              <a:t>center) plays a central role in GSM</a:t>
            </a:r>
          </a:p>
          <a:p>
            <a:pPr marL="819150" lvl="1"/>
            <a:r>
              <a:rPr lang="en-US" sz="1800" dirty="0"/>
              <a:t>switching functions</a:t>
            </a:r>
          </a:p>
          <a:p>
            <a:pPr marL="819150" lvl="1"/>
            <a:r>
              <a:rPr lang="en-US" sz="1800" dirty="0"/>
              <a:t>additional functions for mobility support</a:t>
            </a:r>
          </a:p>
          <a:p>
            <a:pPr marL="819150" lvl="1"/>
            <a:r>
              <a:rPr lang="en-US" sz="1800" dirty="0"/>
              <a:t>management of network resources</a:t>
            </a:r>
          </a:p>
          <a:p>
            <a:pPr marL="819150" lvl="1"/>
            <a:r>
              <a:rPr lang="en-US" sz="1800" dirty="0"/>
              <a:t>interworking functions via Gateway MSC (GMSC)</a:t>
            </a:r>
          </a:p>
          <a:p>
            <a:pPr marL="819150" lvl="1"/>
            <a:r>
              <a:rPr lang="en-US" sz="1800" dirty="0"/>
              <a:t>integration of several databases</a:t>
            </a:r>
          </a:p>
          <a:p>
            <a:r>
              <a:rPr lang="en-US" sz="2000" dirty="0"/>
              <a:t>Functions of a MSC</a:t>
            </a:r>
          </a:p>
          <a:p>
            <a:pPr marL="819150" lvl="1"/>
            <a:r>
              <a:rPr lang="en-US" sz="1800" dirty="0"/>
              <a:t>specific functions for paging and call forwarding</a:t>
            </a:r>
          </a:p>
          <a:p>
            <a:pPr marL="819150" lvl="1"/>
            <a:r>
              <a:rPr lang="en-US" sz="1800" dirty="0"/>
              <a:t>termination of SS7 (signaling system no. 7)</a:t>
            </a:r>
          </a:p>
          <a:p>
            <a:pPr marL="819150" lvl="1"/>
            <a:r>
              <a:rPr lang="en-US" sz="1800" dirty="0"/>
              <a:t>mobility specific signaling</a:t>
            </a:r>
          </a:p>
          <a:p>
            <a:pPr marL="819150" lvl="1"/>
            <a:r>
              <a:rPr lang="en-US" sz="1800" dirty="0"/>
              <a:t>location registration and forwarding of location information</a:t>
            </a:r>
          </a:p>
          <a:p>
            <a:pPr marL="819150" lvl="1"/>
            <a:r>
              <a:rPr lang="en-US" sz="1800" dirty="0"/>
              <a:t>provision of new services (fax, data calls)</a:t>
            </a:r>
          </a:p>
          <a:p>
            <a:pPr marL="819150" lvl="1"/>
            <a:r>
              <a:rPr lang="en-US" sz="1800" dirty="0"/>
              <a:t>support of short message service (SMS)</a:t>
            </a:r>
          </a:p>
          <a:p>
            <a:pPr marL="819150" lvl="1"/>
            <a:r>
              <a:rPr lang="en-US" sz="1800" dirty="0"/>
              <a:t>generation and forwarding of accounting and billing information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Operation subsystem</a:t>
            </a:r>
          </a:p>
        </p:txBody>
      </p:sp>
      <p:sp>
        <p:nvSpPr>
          <p:cNvPr id="73731" name="Rectangle 3"/>
          <p:cNvSpPr>
            <a:spLocks noGrp="1" noChangeArrowheads="1"/>
          </p:cNvSpPr>
          <p:nvPr>
            <p:ph type="body" idx="1"/>
          </p:nvPr>
        </p:nvSpPr>
        <p:spPr/>
        <p:txBody>
          <a:bodyPr/>
          <a:lstStyle/>
          <a:p>
            <a:pPr>
              <a:lnSpc>
                <a:spcPct val="90000"/>
              </a:lnSpc>
            </a:pPr>
            <a:r>
              <a:rPr lang="en-US"/>
              <a:t>The OSS (Operation Subsystem) enables centralized operation, management, and maintenance of all GSM subsystems</a:t>
            </a:r>
          </a:p>
          <a:p>
            <a:pPr>
              <a:lnSpc>
                <a:spcPct val="90000"/>
              </a:lnSpc>
            </a:pPr>
            <a:r>
              <a:rPr lang="en-US"/>
              <a:t>Components</a:t>
            </a:r>
          </a:p>
          <a:p>
            <a:pPr lvl="1">
              <a:lnSpc>
                <a:spcPct val="90000"/>
              </a:lnSpc>
            </a:pPr>
            <a:r>
              <a:rPr lang="en-US"/>
              <a:t>Authentication Center (AUC)</a:t>
            </a:r>
          </a:p>
          <a:p>
            <a:pPr lvl="2">
              <a:lnSpc>
                <a:spcPct val="90000"/>
              </a:lnSpc>
            </a:pPr>
            <a:r>
              <a:rPr lang="en-US"/>
              <a:t>generates user specific authentication parameters on request of a VLR </a:t>
            </a:r>
          </a:p>
          <a:p>
            <a:pPr lvl="2">
              <a:lnSpc>
                <a:spcPct val="90000"/>
              </a:lnSpc>
            </a:pPr>
            <a:r>
              <a:rPr lang="en-US"/>
              <a:t>authentication parameters used for authentication of mobile terminals and encryption of user data on the air interface within the GSM system </a:t>
            </a:r>
          </a:p>
          <a:p>
            <a:pPr lvl="1">
              <a:lnSpc>
                <a:spcPct val="90000"/>
              </a:lnSpc>
            </a:pPr>
            <a:r>
              <a:rPr lang="en-US"/>
              <a:t>Equipment Identity Register (EIR)</a:t>
            </a:r>
          </a:p>
          <a:p>
            <a:pPr lvl="2">
              <a:lnSpc>
                <a:spcPct val="90000"/>
              </a:lnSpc>
            </a:pPr>
            <a:r>
              <a:rPr lang="en-US"/>
              <a:t>registers GSM mobile stations and user rights</a:t>
            </a:r>
          </a:p>
          <a:p>
            <a:pPr lvl="2">
              <a:lnSpc>
                <a:spcPct val="90000"/>
              </a:lnSpc>
            </a:pPr>
            <a:r>
              <a:rPr lang="en-US"/>
              <a:t>stolen or malfunctioning mobile stations can be locked and sometimes even localized</a:t>
            </a:r>
          </a:p>
          <a:p>
            <a:pPr lvl="1">
              <a:lnSpc>
                <a:spcPct val="90000"/>
              </a:lnSpc>
            </a:pPr>
            <a:r>
              <a:rPr lang="en-US"/>
              <a:t>Operation and Maintenance Center (OMC)</a:t>
            </a:r>
          </a:p>
          <a:p>
            <a:pPr lvl="2">
              <a:lnSpc>
                <a:spcPct val="90000"/>
              </a:lnSpc>
            </a:pPr>
            <a:r>
              <a:rPr lang="en-US"/>
              <a:t>different control capabilities for the radio subsystem and the network subsystem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1014413" y="3695700"/>
            <a:ext cx="5937250" cy="3302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87046" name="Line 6"/>
          <p:cNvSpPr>
            <a:spLocks noChangeShapeType="1"/>
          </p:cNvSpPr>
          <p:nvPr/>
        </p:nvSpPr>
        <p:spPr bwMode="auto">
          <a:xfrm>
            <a:off x="1766888"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47" name="Line 7"/>
          <p:cNvSpPr>
            <a:spLocks noChangeShapeType="1"/>
          </p:cNvSpPr>
          <p:nvPr/>
        </p:nvSpPr>
        <p:spPr bwMode="auto">
          <a:xfrm>
            <a:off x="2527300"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48" name="Line 8"/>
          <p:cNvSpPr>
            <a:spLocks noChangeShapeType="1"/>
          </p:cNvSpPr>
          <p:nvPr/>
        </p:nvSpPr>
        <p:spPr bwMode="auto">
          <a:xfrm>
            <a:off x="3287713"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49" name="Line 9"/>
          <p:cNvSpPr>
            <a:spLocks noChangeShapeType="1"/>
          </p:cNvSpPr>
          <p:nvPr/>
        </p:nvSpPr>
        <p:spPr bwMode="auto">
          <a:xfrm>
            <a:off x="4046538"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50" name="Line 10"/>
          <p:cNvSpPr>
            <a:spLocks noChangeShapeType="1"/>
          </p:cNvSpPr>
          <p:nvPr/>
        </p:nvSpPr>
        <p:spPr bwMode="auto">
          <a:xfrm>
            <a:off x="4806950"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51" name="Line 11"/>
          <p:cNvSpPr>
            <a:spLocks noChangeShapeType="1"/>
          </p:cNvSpPr>
          <p:nvPr/>
        </p:nvSpPr>
        <p:spPr bwMode="auto">
          <a:xfrm>
            <a:off x="5565775"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52" name="Line 12"/>
          <p:cNvSpPr>
            <a:spLocks noChangeShapeType="1"/>
          </p:cNvSpPr>
          <p:nvPr/>
        </p:nvSpPr>
        <p:spPr bwMode="auto">
          <a:xfrm>
            <a:off x="6261100" y="3689350"/>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53" name="Rectangle 13"/>
          <p:cNvSpPr>
            <a:spLocks noChangeArrowheads="1"/>
          </p:cNvSpPr>
          <p:nvPr/>
        </p:nvSpPr>
        <p:spPr bwMode="auto">
          <a:xfrm>
            <a:off x="1247775" y="3703638"/>
            <a:ext cx="277813"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1</a:t>
            </a:r>
          </a:p>
        </p:txBody>
      </p:sp>
      <p:sp>
        <p:nvSpPr>
          <p:cNvPr id="87054" name="Rectangle 14"/>
          <p:cNvSpPr>
            <a:spLocks noChangeArrowheads="1"/>
          </p:cNvSpPr>
          <p:nvPr/>
        </p:nvSpPr>
        <p:spPr bwMode="auto">
          <a:xfrm>
            <a:off x="2006600" y="3703638"/>
            <a:ext cx="277813"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2</a:t>
            </a:r>
          </a:p>
        </p:txBody>
      </p:sp>
      <p:sp>
        <p:nvSpPr>
          <p:cNvPr id="87055" name="Rectangle 15"/>
          <p:cNvSpPr>
            <a:spLocks noChangeArrowheads="1"/>
          </p:cNvSpPr>
          <p:nvPr/>
        </p:nvSpPr>
        <p:spPr bwMode="auto">
          <a:xfrm>
            <a:off x="2765425" y="3705225"/>
            <a:ext cx="277813"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3</a:t>
            </a:r>
          </a:p>
        </p:txBody>
      </p:sp>
      <p:sp>
        <p:nvSpPr>
          <p:cNvPr id="87056" name="Rectangle 16"/>
          <p:cNvSpPr>
            <a:spLocks noChangeArrowheads="1"/>
          </p:cNvSpPr>
          <p:nvPr/>
        </p:nvSpPr>
        <p:spPr bwMode="auto">
          <a:xfrm>
            <a:off x="3525838" y="3703638"/>
            <a:ext cx="277812"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4</a:t>
            </a:r>
          </a:p>
        </p:txBody>
      </p:sp>
      <p:sp>
        <p:nvSpPr>
          <p:cNvPr id="87057" name="Rectangle 17"/>
          <p:cNvSpPr>
            <a:spLocks noChangeArrowheads="1"/>
          </p:cNvSpPr>
          <p:nvPr/>
        </p:nvSpPr>
        <p:spPr bwMode="auto">
          <a:xfrm>
            <a:off x="4284663" y="3702050"/>
            <a:ext cx="277812"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5</a:t>
            </a:r>
          </a:p>
        </p:txBody>
      </p:sp>
      <p:sp>
        <p:nvSpPr>
          <p:cNvPr id="87058" name="Rectangle 18"/>
          <p:cNvSpPr>
            <a:spLocks noChangeArrowheads="1"/>
          </p:cNvSpPr>
          <p:nvPr/>
        </p:nvSpPr>
        <p:spPr bwMode="auto">
          <a:xfrm>
            <a:off x="5043488" y="3703638"/>
            <a:ext cx="277812"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6</a:t>
            </a:r>
          </a:p>
        </p:txBody>
      </p:sp>
      <p:sp>
        <p:nvSpPr>
          <p:cNvPr id="87059" name="Rectangle 19"/>
          <p:cNvSpPr>
            <a:spLocks noChangeArrowheads="1"/>
          </p:cNvSpPr>
          <p:nvPr/>
        </p:nvSpPr>
        <p:spPr bwMode="auto">
          <a:xfrm>
            <a:off x="5803900" y="3702050"/>
            <a:ext cx="277813"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7</a:t>
            </a:r>
          </a:p>
        </p:txBody>
      </p:sp>
      <p:sp>
        <p:nvSpPr>
          <p:cNvPr id="87060" name="Rectangle 20"/>
          <p:cNvSpPr>
            <a:spLocks noChangeArrowheads="1"/>
          </p:cNvSpPr>
          <p:nvPr/>
        </p:nvSpPr>
        <p:spPr bwMode="auto">
          <a:xfrm>
            <a:off x="6500813" y="3702050"/>
            <a:ext cx="277812"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8</a:t>
            </a:r>
          </a:p>
        </p:txBody>
      </p:sp>
      <p:sp>
        <p:nvSpPr>
          <p:cNvPr id="87061" name="Line 21"/>
          <p:cNvSpPr>
            <a:spLocks noChangeShapeType="1"/>
          </p:cNvSpPr>
          <p:nvPr/>
        </p:nvSpPr>
        <p:spPr bwMode="auto">
          <a:xfrm>
            <a:off x="692150" y="5497513"/>
            <a:ext cx="6772275"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7062" name="Line 22"/>
          <p:cNvSpPr>
            <a:spLocks noChangeShapeType="1"/>
          </p:cNvSpPr>
          <p:nvPr/>
        </p:nvSpPr>
        <p:spPr bwMode="auto">
          <a:xfrm>
            <a:off x="692150" y="4048125"/>
            <a:ext cx="6772275" cy="0"/>
          </a:xfrm>
          <a:prstGeom prst="line">
            <a:avLst/>
          </a:prstGeom>
          <a:noFill/>
          <a:ln w="12700">
            <a:solidFill>
              <a:schemeClr val="tx1"/>
            </a:solidFill>
            <a:round/>
            <a:headEnd type="none" w="sm" len="sm"/>
            <a:tailEnd type="stealth" w="med" len="lg"/>
          </a:ln>
          <a:effectLst/>
        </p:spPr>
        <p:txBody>
          <a:bodyPr wrap="none" anchor="ctr"/>
          <a:lstStyle/>
          <a:p>
            <a:endParaRPr lang="en-US"/>
          </a:p>
        </p:txBody>
      </p:sp>
      <p:grpSp>
        <p:nvGrpSpPr>
          <p:cNvPr id="87063" name="Group 23"/>
          <p:cNvGrpSpPr>
            <a:grpSpLocks/>
          </p:cNvGrpSpPr>
          <p:nvPr/>
        </p:nvGrpSpPr>
        <p:grpSpPr bwMode="auto">
          <a:xfrm>
            <a:off x="1014413" y="2419350"/>
            <a:ext cx="5937250" cy="342900"/>
            <a:chOff x="1160" y="1668"/>
            <a:chExt cx="4052" cy="216"/>
          </a:xfrm>
        </p:grpSpPr>
        <p:sp>
          <p:nvSpPr>
            <p:cNvPr id="87064" name="Rectangle 24"/>
            <p:cNvSpPr>
              <a:spLocks noChangeArrowheads="1"/>
            </p:cNvSpPr>
            <p:nvPr/>
          </p:nvSpPr>
          <p:spPr bwMode="auto">
            <a:xfrm>
              <a:off x="1160" y="1672"/>
              <a:ext cx="4052" cy="208"/>
            </a:xfrm>
            <a:prstGeom prst="rect">
              <a:avLst/>
            </a:prstGeom>
            <a:noFill/>
            <a:ln w="12700">
              <a:solidFill>
                <a:schemeClr val="tx1"/>
              </a:solidFill>
              <a:miter lim="800000"/>
              <a:headEnd/>
              <a:tailEnd/>
            </a:ln>
            <a:effectLst/>
          </p:spPr>
          <p:txBody>
            <a:bodyPr wrap="none" anchor="ctr"/>
            <a:lstStyle/>
            <a:p>
              <a:endParaRPr lang="en-US"/>
            </a:p>
          </p:txBody>
        </p:sp>
        <p:sp>
          <p:nvSpPr>
            <p:cNvPr id="87065" name="Rectangle 25"/>
            <p:cNvSpPr>
              <a:spLocks noChangeArrowheads="1"/>
            </p:cNvSpPr>
            <p:nvPr/>
          </p:nvSpPr>
          <p:spPr bwMode="auto">
            <a:xfrm>
              <a:off x="3132" y="1673"/>
              <a:ext cx="1896" cy="206"/>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higher GSM frame structures</a:t>
              </a:r>
            </a:p>
          </p:txBody>
        </p:sp>
        <p:sp>
          <p:nvSpPr>
            <p:cNvPr id="87066" name="Line 26"/>
            <p:cNvSpPr>
              <a:spLocks noChangeShapeType="1"/>
            </p:cNvSpPr>
            <p:nvPr/>
          </p:nvSpPr>
          <p:spPr bwMode="auto">
            <a:xfrm>
              <a:off x="2495" y="1668"/>
              <a:ext cx="0" cy="2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67" name="Line 27"/>
            <p:cNvSpPr>
              <a:spLocks noChangeShapeType="1"/>
            </p:cNvSpPr>
            <p:nvPr/>
          </p:nvSpPr>
          <p:spPr bwMode="auto">
            <a:xfrm>
              <a:off x="2841" y="1668"/>
              <a:ext cx="0" cy="21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87068" name="Line 28"/>
          <p:cNvSpPr>
            <a:spLocks noChangeShapeType="1"/>
          </p:cNvSpPr>
          <p:nvPr/>
        </p:nvSpPr>
        <p:spPr bwMode="auto">
          <a:xfrm>
            <a:off x="692150" y="2782888"/>
            <a:ext cx="6772275"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7069" name="Line 29"/>
          <p:cNvSpPr>
            <a:spLocks noChangeShapeType="1"/>
          </p:cNvSpPr>
          <p:nvPr/>
        </p:nvSpPr>
        <p:spPr bwMode="auto">
          <a:xfrm flipH="1">
            <a:off x="1001713" y="4033838"/>
            <a:ext cx="1525587" cy="10969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0" name="Line 30"/>
          <p:cNvSpPr>
            <a:spLocks noChangeShapeType="1"/>
          </p:cNvSpPr>
          <p:nvPr/>
        </p:nvSpPr>
        <p:spPr bwMode="auto">
          <a:xfrm>
            <a:off x="3279775" y="4051300"/>
            <a:ext cx="3660775" cy="10795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1" name="Line 31"/>
          <p:cNvSpPr>
            <a:spLocks noChangeShapeType="1"/>
          </p:cNvSpPr>
          <p:nvPr/>
        </p:nvSpPr>
        <p:spPr bwMode="auto">
          <a:xfrm flipV="1">
            <a:off x="1016000" y="898525"/>
            <a:ext cx="1400175" cy="151765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87072" name="Line 32"/>
          <p:cNvSpPr>
            <a:spLocks noChangeShapeType="1"/>
          </p:cNvSpPr>
          <p:nvPr/>
        </p:nvSpPr>
        <p:spPr bwMode="auto">
          <a:xfrm>
            <a:off x="2249488" y="1081088"/>
            <a:ext cx="470058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3" name="Line 33"/>
          <p:cNvSpPr>
            <a:spLocks noChangeShapeType="1"/>
          </p:cNvSpPr>
          <p:nvPr/>
        </p:nvSpPr>
        <p:spPr bwMode="auto">
          <a:xfrm flipV="1">
            <a:off x="6958013" y="2157413"/>
            <a:ext cx="246062" cy="26511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4" name="Line 34"/>
          <p:cNvSpPr>
            <a:spLocks noChangeShapeType="1"/>
          </p:cNvSpPr>
          <p:nvPr/>
        </p:nvSpPr>
        <p:spPr bwMode="auto">
          <a:xfrm flipV="1">
            <a:off x="6965950" y="2509838"/>
            <a:ext cx="244475" cy="2667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5" name="Line 35"/>
          <p:cNvSpPr>
            <a:spLocks noChangeShapeType="1"/>
          </p:cNvSpPr>
          <p:nvPr/>
        </p:nvSpPr>
        <p:spPr bwMode="auto">
          <a:xfrm flipV="1">
            <a:off x="2957513" y="1905000"/>
            <a:ext cx="481012" cy="5207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6" name="Line 36"/>
          <p:cNvSpPr>
            <a:spLocks noChangeShapeType="1"/>
          </p:cNvSpPr>
          <p:nvPr/>
        </p:nvSpPr>
        <p:spPr bwMode="auto">
          <a:xfrm flipV="1">
            <a:off x="3463925" y="1905000"/>
            <a:ext cx="481013" cy="5207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7" name="Line 37"/>
          <p:cNvSpPr>
            <a:spLocks noChangeShapeType="1"/>
          </p:cNvSpPr>
          <p:nvPr/>
        </p:nvSpPr>
        <p:spPr bwMode="auto">
          <a:xfrm>
            <a:off x="1498600" y="1895475"/>
            <a:ext cx="44894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8" name="Line 38"/>
          <p:cNvSpPr>
            <a:spLocks noChangeShapeType="1"/>
          </p:cNvSpPr>
          <p:nvPr/>
        </p:nvSpPr>
        <p:spPr bwMode="auto">
          <a:xfrm>
            <a:off x="1735138" y="1647825"/>
            <a:ext cx="448945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79" name="Line 39"/>
          <p:cNvSpPr>
            <a:spLocks noChangeShapeType="1"/>
          </p:cNvSpPr>
          <p:nvPr/>
        </p:nvSpPr>
        <p:spPr bwMode="auto">
          <a:xfrm>
            <a:off x="1733550" y="1638300"/>
            <a:ext cx="0" cy="24765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80" name="Line 40"/>
          <p:cNvSpPr>
            <a:spLocks noChangeShapeType="1"/>
          </p:cNvSpPr>
          <p:nvPr/>
        </p:nvSpPr>
        <p:spPr bwMode="auto">
          <a:xfrm flipV="1">
            <a:off x="3582988" y="1647825"/>
            <a:ext cx="0" cy="23812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81" name="Line 41"/>
          <p:cNvSpPr>
            <a:spLocks noChangeShapeType="1"/>
          </p:cNvSpPr>
          <p:nvPr/>
        </p:nvSpPr>
        <p:spPr bwMode="auto">
          <a:xfrm flipV="1">
            <a:off x="4121150" y="1647825"/>
            <a:ext cx="0" cy="23812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82" name="Line 42"/>
          <p:cNvSpPr>
            <a:spLocks noChangeShapeType="1"/>
          </p:cNvSpPr>
          <p:nvPr/>
        </p:nvSpPr>
        <p:spPr bwMode="auto">
          <a:xfrm flipV="1">
            <a:off x="3573463" y="1073150"/>
            <a:ext cx="522287" cy="56515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83" name="Line 43"/>
          <p:cNvSpPr>
            <a:spLocks noChangeShapeType="1"/>
          </p:cNvSpPr>
          <p:nvPr/>
        </p:nvSpPr>
        <p:spPr bwMode="auto">
          <a:xfrm flipV="1">
            <a:off x="4121150" y="1079500"/>
            <a:ext cx="520700" cy="56673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84" name="Rectangle 44"/>
          <p:cNvSpPr>
            <a:spLocks noChangeArrowheads="1"/>
          </p:cNvSpPr>
          <p:nvPr/>
        </p:nvSpPr>
        <p:spPr bwMode="auto">
          <a:xfrm>
            <a:off x="4648200" y="1073150"/>
            <a:ext cx="1639888" cy="5873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100">
                <a:latin typeface="Arial" charset="0"/>
              </a:rPr>
              <a:t>935-960 MHz</a:t>
            </a:r>
          </a:p>
          <a:p>
            <a:pPr algn="l" defTabSz="739775" eaLnBrk="0" hangingPunct="0"/>
            <a:r>
              <a:rPr lang="de-DE" sz="1100">
                <a:latin typeface="Arial" charset="0"/>
              </a:rPr>
              <a:t>124 channels (200 kHz)</a:t>
            </a:r>
          </a:p>
          <a:p>
            <a:pPr algn="l" defTabSz="739775" eaLnBrk="0" hangingPunct="0"/>
            <a:r>
              <a:rPr lang="de-DE" sz="1100">
                <a:latin typeface="Arial" charset="0"/>
              </a:rPr>
              <a:t>downlink</a:t>
            </a:r>
          </a:p>
        </p:txBody>
      </p:sp>
      <p:sp>
        <p:nvSpPr>
          <p:cNvPr id="87085" name="Rectangle 45"/>
          <p:cNvSpPr>
            <a:spLocks noChangeArrowheads="1"/>
          </p:cNvSpPr>
          <p:nvPr/>
        </p:nvSpPr>
        <p:spPr bwMode="auto">
          <a:xfrm>
            <a:off x="4648200" y="1887538"/>
            <a:ext cx="1639888" cy="5873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100">
                <a:latin typeface="Arial" charset="0"/>
              </a:rPr>
              <a:t>890-915 MHz</a:t>
            </a:r>
          </a:p>
          <a:p>
            <a:pPr algn="l" defTabSz="739775" eaLnBrk="0" hangingPunct="0"/>
            <a:r>
              <a:rPr lang="de-DE" sz="1100">
                <a:latin typeface="Arial" charset="0"/>
              </a:rPr>
              <a:t>124 channels (200 kHz)</a:t>
            </a:r>
          </a:p>
          <a:p>
            <a:pPr algn="l" defTabSz="739775" eaLnBrk="0" hangingPunct="0"/>
            <a:r>
              <a:rPr lang="de-DE" sz="1100">
                <a:latin typeface="Arial" charset="0"/>
              </a:rPr>
              <a:t>uplink</a:t>
            </a:r>
          </a:p>
        </p:txBody>
      </p:sp>
      <p:sp>
        <p:nvSpPr>
          <p:cNvPr id="87086" name="Rectangle 46"/>
          <p:cNvSpPr>
            <a:spLocks noChangeArrowheads="1"/>
          </p:cNvSpPr>
          <p:nvPr/>
        </p:nvSpPr>
        <p:spPr bwMode="auto">
          <a:xfrm rot="18741687">
            <a:off x="708025" y="1744663"/>
            <a:ext cx="942975"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frequency</a:t>
            </a:r>
          </a:p>
        </p:txBody>
      </p:sp>
      <p:sp>
        <p:nvSpPr>
          <p:cNvPr id="87087" name="Rectangle 47"/>
          <p:cNvSpPr>
            <a:spLocks noChangeArrowheads="1"/>
          </p:cNvSpPr>
          <p:nvPr/>
        </p:nvSpPr>
        <p:spPr bwMode="auto">
          <a:xfrm>
            <a:off x="6453188" y="2773363"/>
            <a:ext cx="500062"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time</a:t>
            </a:r>
          </a:p>
        </p:txBody>
      </p:sp>
      <p:sp>
        <p:nvSpPr>
          <p:cNvPr id="87088" name="Line 48"/>
          <p:cNvSpPr>
            <a:spLocks noChangeShapeType="1"/>
          </p:cNvSpPr>
          <p:nvPr/>
        </p:nvSpPr>
        <p:spPr bwMode="auto">
          <a:xfrm flipH="1">
            <a:off x="1008063" y="2778125"/>
            <a:ext cx="1949450" cy="90805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89" name="Line 49"/>
          <p:cNvSpPr>
            <a:spLocks noChangeShapeType="1"/>
          </p:cNvSpPr>
          <p:nvPr/>
        </p:nvSpPr>
        <p:spPr bwMode="auto">
          <a:xfrm>
            <a:off x="3473450" y="2771775"/>
            <a:ext cx="3492500" cy="914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090" name="Rectangle 50"/>
          <p:cNvSpPr>
            <a:spLocks noChangeArrowheads="1"/>
          </p:cNvSpPr>
          <p:nvPr/>
        </p:nvSpPr>
        <p:spPr bwMode="auto">
          <a:xfrm>
            <a:off x="2320925" y="3278188"/>
            <a:ext cx="1838325"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GSM TDMA frame</a:t>
            </a:r>
          </a:p>
        </p:txBody>
      </p:sp>
      <p:sp>
        <p:nvSpPr>
          <p:cNvPr id="87091" name="Rectangle 51"/>
          <p:cNvSpPr>
            <a:spLocks noChangeArrowheads="1"/>
          </p:cNvSpPr>
          <p:nvPr/>
        </p:nvSpPr>
        <p:spPr bwMode="auto">
          <a:xfrm>
            <a:off x="2319338" y="4681538"/>
            <a:ext cx="2778125"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GSM time-slot (normal burst)</a:t>
            </a:r>
          </a:p>
        </p:txBody>
      </p:sp>
      <p:grpSp>
        <p:nvGrpSpPr>
          <p:cNvPr id="87092" name="Group 52"/>
          <p:cNvGrpSpPr>
            <a:grpSpLocks/>
          </p:cNvGrpSpPr>
          <p:nvPr/>
        </p:nvGrpSpPr>
        <p:grpSpPr bwMode="auto">
          <a:xfrm>
            <a:off x="1008063" y="4102100"/>
            <a:ext cx="6907212" cy="327025"/>
            <a:chOff x="1156" y="2728"/>
            <a:chExt cx="4714" cy="206"/>
          </a:xfrm>
        </p:grpSpPr>
        <p:sp>
          <p:nvSpPr>
            <p:cNvPr id="87093" name="Line 53"/>
            <p:cNvSpPr>
              <a:spLocks noChangeShapeType="1"/>
            </p:cNvSpPr>
            <p:nvPr/>
          </p:nvSpPr>
          <p:spPr bwMode="auto">
            <a:xfrm>
              <a:off x="1156" y="2830"/>
              <a:ext cx="4066" cy="0"/>
            </a:xfrm>
            <a:prstGeom prst="line">
              <a:avLst/>
            </a:prstGeom>
            <a:noFill/>
            <a:ln w="12700">
              <a:solidFill>
                <a:schemeClr val="bg2"/>
              </a:solidFill>
              <a:round/>
              <a:headEnd type="stealth" w="med" len="lg"/>
              <a:tailEnd type="stealth" w="med" len="lg"/>
            </a:ln>
            <a:effectLst/>
          </p:spPr>
          <p:txBody>
            <a:bodyPr wrap="none" anchor="ctr"/>
            <a:lstStyle/>
            <a:p>
              <a:endParaRPr lang="en-US"/>
            </a:p>
          </p:txBody>
        </p:sp>
        <p:sp>
          <p:nvSpPr>
            <p:cNvPr id="87094" name="Rectangle 54"/>
            <p:cNvSpPr>
              <a:spLocks noChangeArrowheads="1"/>
            </p:cNvSpPr>
            <p:nvPr/>
          </p:nvSpPr>
          <p:spPr bwMode="auto">
            <a:xfrm>
              <a:off x="5186" y="2728"/>
              <a:ext cx="684" cy="206"/>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4.615 ms</a:t>
              </a:r>
            </a:p>
          </p:txBody>
        </p:sp>
      </p:grpSp>
      <p:grpSp>
        <p:nvGrpSpPr>
          <p:cNvPr id="87095" name="Group 55"/>
          <p:cNvGrpSpPr>
            <a:grpSpLocks/>
          </p:cNvGrpSpPr>
          <p:nvPr/>
        </p:nvGrpSpPr>
        <p:grpSpPr bwMode="auto">
          <a:xfrm>
            <a:off x="1657350" y="5641975"/>
            <a:ext cx="5632450" cy="327025"/>
            <a:chOff x="1599" y="3698"/>
            <a:chExt cx="3844" cy="206"/>
          </a:xfrm>
        </p:grpSpPr>
        <p:sp>
          <p:nvSpPr>
            <p:cNvPr id="87096" name="Line 56"/>
            <p:cNvSpPr>
              <a:spLocks noChangeShapeType="1"/>
            </p:cNvSpPr>
            <p:nvPr/>
          </p:nvSpPr>
          <p:spPr bwMode="auto">
            <a:xfrm>
              <a:off x="1599" y="3801"/>
              <a:ext cx="3238" cy="0"/>
            </a:xfrm>
            <a:prstGeom prst="line">
              <a:avLst/>
            </a:prstGeom>
            <a:noFill/>
            <a:ln w="12700">
              <a:solidFill>
                <a:schemeClr val="bg2"/>
              </a:solidFill>
              <a:round/>
              <a:headEnd type="stealth" w="med" len="lg"/>
              <a:tailEnd type="stealth" w="med" len="lg"/>
            </a:ln>
            <a:effectLst/>
          </p:spPr>
          <p:txBody>
            <a:bodyPr wrap="none" anchor="ctr"/>
            <a:lstStyle/>
            <a:p>
              <a:endParaRPr lang="en-US"/>
            </a:p>
          </p:txBody>
        </p:sp>
        <p:sp>
          <p:nvSpPr>
            <p:cNvPr id="87097" name="Rectangle 57"/>
            <p:cNvSpPr>
              <a:spLocks noChangeArrowheads="1"/>
            </p:cNvSpPr>
            <p:nvPr/>
          </p:nvSpPr>
          <p:spPr bwMode="auto">
            <a:xfrm>
              <a:off x="4795" y="3698"/>
              <a:ext cx="648" cy="206"/>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546.5 µs</a:t>
              </a:r>
            </a:p>
          </p:txBody>
        </p:sp>
      </p:grpSp>
      <p:grpSp>
        <p:nvGrpSpPr>
          <p:cNvPr id="87098" name="Group 58"/>
          <p:cNvGrpSpPr>
            <a:grpSpLocks/>
          </p:cNvGrpSpPr>
          <p:nvPr/>
        </p:nvGrpSpPr>
        <p:grpSpPr bwMode="auto">
          <a:xfrm>
            <a:off x="1025525" y="5840413"/>
            <a:ext cx="6673850" cy="327025"/>
            <a:chOff x="1167" y="3823"/>
            <a:chExt cx="4555" cy="206"/>
          </a:xfrm>
        </p:grpSpPr>
        <p:sp>
          <p:nvSpPr>
            <p:cNvPr id="87099" name="Line 59"/>
            <p:cNvSpPr>
              <a:spLocks noChangeShapeType="1"/>
            </p:cNvSpPr>
            <p:nvPr/>
          </p:nvSpPr>
          <p:spPr bwMode="auto">
            <a:xfrm>
              <a:off x="1167" y="3926"/>
              <a:ext cx="4061" cy="0"/>
            </a:xfrm>
            <a:prstGeom prst="line">
              <a:avLst/>
            </a:prstGeom>
            <a:noFill/>
            <a:ln w="12700">
              <a:solidFill>
                <a:schemeClr val="bg2"/>
              </a:solidFill>
              <a:round/>
              <a:headEnd type="stealth" w="med" len="lg"/>
              <a:tailEnd type="stealth" w="med" len="lg"/>
            </a:ln>
            <a:effectLst/>
          </p:spPr>
          <p:txBody>
            <a:bodyPr wrap="none" anchor="ctr"/>
            <a:lstStyle/>
            <a:p>
              <a:endParaRPr lang="en-US"/>
            </a:p>
          </p:txBody>
        </p:sp>
        <p:sp>
          <p:nvSpPr>
            <p:cNvPr id="87100" name="Rectangle 60"/>
            <p:cNvSpPr>
              <a:spLocks noChangeArrowheads="1"/>
            </p:cNvSpPr>
            <p:nvPr/>
          </p:nvSpPr>
          <p:spPr bwMode="auto">
            <a:xfrm>
              <a:off x="5190" y="3823"/>
              <a:ext cx="532" cy="206"/>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577 µs</a:t>
              </a:r>
            </a:p>
          </p:txBody>
        </p:sp>
      </p:grpSp>
      <p:sp>
        <p:nvSpPr>
          <p:cNvPr id="87101" name="Rectangle 61"/>
          <p:cNvSpPr>
            <a:spLocks noChangeArrowheads="1"/>
          </p:cNvSpPr>
          <p:nvPr/>
        </p:nvSpPr>
        <p:spPr bwMode="auto">
          <a:xfrm>
            <a:off x="1647825" y="5151438"/>
            <a:ext cx="4735513" cy="3302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87102" name="Rectangle 62"/>
          <p:cNvSpPr>
            <a:spLocks noChangeArrowheads="1"/>
          </p:cNvSpPr>
          <p:nvPr/>
        </p:nvSpPr>
        <p:spPr bwMode="auto">
          <a:xfrm>
            <a:off x="1690688" y="5173663"/>
            <a:ext cx="392112"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tail</a:t>
            </a:r>
          </a:p>
        </p:txBody>
      </p:sp>
      <p:sp>
        <p:nvSpPr>
          <p:cNvPr id="87103" name="Rectangle 63"/>
          <p:cNvSpPr>
            <a:spLocks noChangeArrowheads="1"/>
          </p:cNvSpPr>
          <p:nvPr/>
        </p:nvSpPr>
        <p:spPr bwMode="auto">
          <a:xfrm>
            <a:off x="2227263" y="5173663"/>
            <a:ext cx="903287"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user data</a:t>
            </a:r>
          </a:p>
        </p:txBody>
      </p:sp>
      <p:sp>
        <p:nvSpPr>
          <p:cNvPr id="87104" name="Rectangle 64"/>
          <p:cNvSpPr>
            <a:spLocks noChangeArrowheads="1"/>
          </p:cNvSpPr>
          <p:nvPr/>
        </p:nvSpPr>
        <p:spPr bwMode="auto">
          <a:xfrm>
            <a:off x="3614738" y="5173663"/>
            <a:ext cx="804862"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Training</a:t>
            </a:r>
          </a:p>
        </p:txBody>
      </p:sp>
      <p:sp>
        <p:nvSpPr>
          <p:cNvPr id="87105" name="Rectangle 65"/>
          <p:cNvSpPr>
            <a:spLocks noChangeArrowheads="1"/>
          </p:cNvSpPr>
          <p:nvPr/>
        </p:nvSpPr>
        <p:spPr bwMode="auto">
          <a:xfrm>
            <a:off x="3398838" y="5173663"/>
            <a:ext cx="284162"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S</a:t>
            </a:r>
          </a:p>
        </p:txBody>
      </p:sp>
      <p:sp>
        <p:nvSpPr>
          <p:cNvPr id="87106" name="Rectangle 66"/>
          <p:cNvSpPr>
            <a:spLocks noChangeArrowheads="1"/>
          </p:cNvSpPr>
          <p:nvPr/>
        </p:nvSpPr>
        <p:spPr bwMode="auto">
          <a:xfrm>
            <a:off x="990600" y="5029200"/>
            <a:ext cx="638175" cy="508000"/>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guard</a:t>
            </a:r>
          </a:p>
          <a:p>
            <a:pPr algn="l" defTabSz="739775" eaLnBrk="0" hangingPunct="0"/>
            <a:r>
              <a:rPr lang="de-DE" sz="1400">
                <a:latin typeface="Arial" charset="0"/>
              </a:rPr>
              <a:t>space</a:t>
            </a:r>
          </a:p>
        </p:txBody>
      </p:sp>
      <p:sp>
        <p:nvSpPr>
          <p:cNvPr id="87107" name="Rectangle 67"/>
          <p:cNvSpPr>
            <a:spLocks noChangeArrowheads="1"/>
          </p:cNvSpPr>
          <p:nvPr/>
        </p:nvSpPr>
        <p:spPr bwMode="auto">
          <a:xfrm>
            <a:off x="4410075" y="5172075"/>
            <a:ext cx="284163"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S</a:t>
            </a:r>
          </a:p>
        </p:txBody>
      </p:sp>
      <p:sp>
        <p:nvSpPr>
          <p:cNvPr id="87108" name="Rectangle 68"/>
          <p:cNvSpPr>
            <a:spLocks noChangeArrowheads="1"/>
          </p:cNvSpPr>
          <p:nvPr/>
        </p:nvSpPr>
        <p:spPr bwMode="auto">
          <a:xfrm>
            <a:off x="4800600" y="5172075"/>
            <a:ext cx="903288"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user data</a:t>
            </a:r>
          </a:p>
        </p:txBody>
      </p:sp>
      <p:sp>
        <p:nvSpPr>
          <p:cNvPr id="87109" name="Rectangle 69"/>
          <p:cNvSpPr>
            <a:spLocks noChangeArrowheads="1"/>
          </p:cNvSpPr>
          <p:nvPr/>
        </p:nvSpPr>
        <p:spPr bwMode="auto">
          <a:xfrm>
            <a:off x="5930900" y="5172075"/>
            <a:ext cx="392113" cy="29527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tail</a:t>
            </a:r>
          </a:p>
        </p:txBody>
      </p:sp>
      <p:sp>
        <p:nvSpPr>
          <p:cNvPr id="87110" name="Rectangle 70"/>
          <p:cNvSpPr>
            <a:spLocks noChangeArrowheads="1"/>
          </p:cNvSpPr>
          <p:nvPr/>
        </p:nvSpPr>
        <p:spPr bwMode="auto">
          <a:xfrm>
            <a:off x="6324600" y="5027613"/>
            <a:ext cx="638175" cy="508000"/>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400">
                <a:latin typeface="Arial" charset="0"/>
              </a:rPr>
              <a:t>guard</a:t>
            </a:r>
          </a:p>
          <a:p>
            <a:pPr algn="l" defTabSz="739775" eaLnBrk="0" hangingPunct="0"/>
            <a:r>
              <a:rPr lang="de-DE" sz="1400">
                <a:latin typeface="Arial" charset="0"/>
              </a:rPr>
              <a:t>space</a:t>
            </a:r>
          </a:p>
        </p:txBody>
      </p:sp>
      <p:sp>
        <p:nvSpPr>
          <p:cNvPr id="87111" name="Line 71"/>
          <p:cNvSpPr>
            <a:spLocks noChangeShapeType="1"/>
          </p:cNvSpPr>
          <p:nvPr/>
        </p:nvSpPr>
        <p:spPr bwMode="auto">
          <a:xfrm>
            <a:off x="2147888"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2" name="Line 72"/>
          <p:cNvSpPr>
            <a:spLocks noChangeShapeType="1"/>
          </p:cNvSpPr>
          <p:nvPr/>
        </p:nvSpPr>
        <p:spPr bwMode="auto">
          <a:xfrm>
            <a:off x="3349625"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3" name="Line 73"/>
          <p:cNvSpPr>
            <a:spLocks noChangeShapeType="1"/>
          </p:cNvSpPr>
          <p:nvPr/>
        </p:nvSpPr>
        <p:spPr bwMode="auto">
          <a:xfrm>
            <a:off x="3667125"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4" name="Line 74"/>
          <p:cNvSpPr>
            <a:spLocks noChangeShapeType="1"/>
          </p:cNvSpPr>
          <p:nvPr/>
        </p:nvSpPr>
        <p:spPr bwMode="auto">
          <a:xfrm>
            <a:off x="4362450"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5" name="Line 75"/>
          <p:cNvSpPr>
            <a:spLocks noChangeShapeType="1"/>
          </p:cNvSpPr>
          <p:nvPr/>
        </p:nvSpPr>
        <p:spPr bwMode="auto">
          <a:xfrm>
            <a:off x="4678363"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6" name="Line 76"/>
          <p:cNvSpPr>
            <a:spLocks noChangeShapeType="1"/>
          </p:cNvSpPr>
          <p:nvPr/>
        </p:nvSpPr>
        <p:spPr bwMode="auto">
          <a:xfrm>
            <a:off x="5881688"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7" name="Line 77"/>
          <p:cNvSpPr>
            <a:spLocks noChangeShapeType="1"/>
          </p:cNvSpPr>
          <p:nvPr/>
        </p:nvSpPr>
        <p:spPr bwMode="auto">
          <a:xfrm>
            <a:off x="1008063"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8" name="Line 78"/>
          <p:cNvSpPr>
            <a:spLocks noChangeShapeType="1"/>
          </p:cNvSpPr>
          <p:nvPr/>
        </p:nvSpPr>
        <p:spPr bwMode="auto">
          <a:xfrm>
            <a:off x="6958013" y="5145088"/>
            <a:ext cx="0" cy="3429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7119" name="Rectangle 79"/>
          <p:cNvSpPr>
            <a:spLocks noChangeArrowheads="1"/>
          </p:cNvSpPr>
          <p:nvPr/>
        </p:nvSpPr>
        <p:spPr bwMode="auto">
          <a:xfrm>
            <a:off x="1608138" y="5484813"/>
            <a:ext cx="650875"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3 bits</a:t>
            </a:r>
          </a:p>
        </p:txBody>
      </p:sp>
      <p:sp>
        <p:nvSpPr>
          <p:cNvPr id="87120" name="Rectangle 80"/>
          <p:cNvSpPr>
            <a:spLocks noChangeArrowheads="1"/>
          </p:cNvSpPr>
          <p:nvPr/>
        </p:nvSpPr>
        <p:spPr bwMode="auto">
          <a:xfrm>
            <a:off x="2359025" y="5484813"/>
            <a:ext cx="763588"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57 bits</a:t>
            </a:r>
          </a:p>
        </p:txBody>
      </p:sp>
      <p:sp>
        <p:nvSpPr>
          <p:cNvPr id="87121" name="Rectangle 81"/>
          <p:cNvSpPr>
            <a:spLocks noChangeArrowheads="1"/>
          </p:cNvSpPr>
          <p:nvPr/>
        </p:nvSpPr>
        <p:spPr bwMode="auto">
          <a:xfrm>
            <a:off x="3652838" y="5484813"/>
            <a:ext cx="763587"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26 bits</a:t>
            </a:r>
          </a:p>
        </p:txBody>
      </p:sp>
      <p:sp>
        <p:nvSpPr>
          <p:cNvPr id="87122" name="Rectangle 82"/>
          <p:cNvSpPr>
            <a:spLocks noChangeArrowheads="1"/>
          </p:cNvSpPr>
          <p:nvPr/>
        </p:nvSpPr>
        <p:spPr bwMode="auto">
          <a:xfrm>
            <a:off x="4927600" y="5483225"/>
            <a:ext cx="763588"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57 bits</a:t>
            </a:r>
          </a:p>
        </p:txBody>
      </p:sp>
      <p:sp>
        <p:nvSpPr>
          <p:cNvPr id="87123" name="Rectangle 83"/>
          <p:cNvSpPr>
            <a:spLocks noChangeArrowheads="1"/>
          </p:cNvSpPr>
          <p:nvPr/>
        </p:nvSpPr>
        <p:spPr bwMode="auto">
          <a:xfrm>
            <a:off x="3376613" y="5483225"/>
            <a:ext cx="277812"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1</a:t>
            </a:r>
          </a:p>
        </p:txBody>
      </p:sp>
      <p:sp>
        <p:nvSpPr>
          <p:cNvPr id="87124" name="Rectangle 84"/>
          <p:cNvSpPr>
            <a:spLocks noChangeArrowheads="1"/>
          </p:cNvSpPr>
          <p:nvPr/>
        </p:nvSpPr>
        <p:spPr bwMode="auto">
          <a:xfrm>
            <a:off x="4387850" y="5481638"/>
            <a:ext cx="277813"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1</a:t>
            </a:r>
          </a:p>
        </p:txBody>
      </p:sp>
      <p:sp>
        <p:nvSpPr>
          <p:cNvPr id="87125" name="Rectangle 85"/>
          <p:cNvSpPr>
            <a:spLocks noChangeArrowheads="1"/>
          </p:cNvSpPr>
          <p:nvPr/>
        </p:nvSpPr>
        <p:spPr bwMode="auto">
          <a:xfrm>
            <a:off x="6027738" y="5481638"/>
            <a:ext cx="277812" cy="327025"/>
          </a:xfrm>
          <a:prstGeom prst="rect">
            <a:avLst/>
          </a:prstGeom>
          <a:noFill/>
          <a:ln w="9525">
            <a:noFill/>
            <a:miter lim="800000"/>
            <a:headEnd/>
            <a:tailEnd/>
          </a:ln>
          <a:effectLst/>
        </p:spPr>
        <p:txBody>
          <a:bodyPr wrap="none" lIns="82550" tIns="41275" rIns="82550" bIns="41275">
            <a:spAutoFit/>
          </a:bodyPr>
          <a:lstStyle/>
          <a:p>
            <a:pPr algn="l" defTabSz="739775" eaLnBrk="0" hangingPunct="0"/>
            <a:r>
              <a:rPr lang="de-DE" sz="1600">
                <a:latin typeface="Arial" charset="0"/>
              </a:rPr>
              <a:t>3</a:t>
            </a:r>
          </a:p>
        </p:txBody>
      </p:sp>
      <p:sp>
        <p:nvSpPr>
          <p:cNvPr id="87127" name="Rectangle 87"/>
          <p:cNvSpPr>
            <a:spLocks noGrp="1" noChangeArrowheads="1"/>
          </p:cNvSpPr>
          <p:nvPr>
            <p:ph type="title"/>
          </p:nvPr>
        </p:nvSpPr>
        <p:spPr/>
        <p:txBody>
          <a:bodyPr/>
          <a:lstStyle/>
          <a:p>
            <a:r>
              <a:rPr lang="en-US"/>
              <a:t>GSM - TDMA/FDMA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02" name="Line 1106"/>
          <p:cNvSpPr>
            <a:spLocks noChangeShapeType="1"/>
          </p:cNvSpPr>
          <p:nvPr/>
        </p:nvSpPr>
        <p:spPr bwMode="auto">
          <a:xfrm flipV="1">
            <a:off x="1450975" y="4560888"/>
            <a:ext cx="3581400" cy="606425"/>
          </a:xfrm>
          <a:prstGeom prst="line">
            <a:avLst/>
          </a:prstGeom>
          <a:noFill/>
          <a:ln w="9525">
            <a:solidFill>
              <a:schemeClr val="tx1"/>
            </a:solidFill>
            <a:round/>
            <a:headEnd/>
            <a:tailEnd/>
          </a:ln>
          <a:effectLst/>
        </p:spPr>
        <p:txBody>
          <a:bodyPr wrap="none" anchor="ctr"/>
          <a:lstStyle/>
          <a:p>
            <a:endParaRPr lang="en-US"/>
          </a:p>
        </p:txBody>
      </p:sp>
      <p:sp>
        <p:nvSpPr>
          <p:cNvPr id="133201" name="Line 1105"/>
          <p:cNvSpPr>
            <a:spLocks noChangeShapeType="1"/>
          </p:cNvSpPr>
          <p:nvPr/>
        </p:nvSpPr>
        <p:spPr bwMode="auto">
          <a:xfrm flipH="1" flipV="1">
            <a:off x="2438400" y="4022725"/>
            <a:ext cx="3500438" cy="1147763"/>
          </a:xfrm>
          <a:prstGeom prst="line">
            <a:avLst/>
          </a:prstGeom>
          <a:noFill/>
          <a:ln w="9525">
            <a:solidFill>
              <a:schemeClr val="tx1"/>
            </a:solidFill>
            <a:round/>
            <a:headEnd/>
            <a:tailEnd/>
          </a:ln>
          <a:effectLst/>
        </p:spPr>
        <p:txBody>
          <a:bodyPr wrap="none" anchor="ctr"/>
          <a:lstStyle/>
          <a:p>
            <a:endParaRPr lang="en-US"/>
          </a:p>
        </p:txBody>
      </p:sp>
      <p:sp>
        <p:nvSpPr>
          <p:cNvPr id="133198" name="Line 1102"/>
          <p:cNvSpPr>
            <a:spLocks noChangeShapeType="1"/>
          </p:cNvSpPr>
          <p:nvPr/>
        </p:nvSpPr>
        <p:spPr bwMode="auto">
          <a:xfrm flipH="1" flipV="1">
            <a:off x="5364163" y="3074988"/>
            <a:ext cx="1262062" cy="1106487"/>
          </a:xfrm>
          <a:prstGeom prst="line">
            <a:avLst/>
          </a:prstGeom>
          <a:noFill/>
          <a:ln w="9525">
            <a:solidFill>
              <a:schemeClr val="tx1"/>
            </a:solidFill>
            <a:round/>
            <a:headEnd/>
            <a:tailEnd/>
          </a:ln>
          <a:effectLst/>
        </p:spPr>
        <p:txBody>
          <a:bodyPr wrap="none" anchor="ctr"/>
          <a:lstStyle/>
          <a:p>
            <a:endParaRPr lang="en-US"/>
          </a:p>
        </p:txBody>
      </p:sp>
      <p:sp>
        <p:nvSpPr>
          <p:cNvPr id="133197" name="Line 1101"/>
          <p:cNvSpPr>
            <a:spLocks noChangeShapeType="1"/>
          </p:cNvSpPr>
          <p:nvPr/>
        </p:nvSpPr>
        <p:spPr bwMode="auto">
          <a:xfrm flipH="1" flipV="1">
            <a:off x="2627313" y="2643188"/>
            <a:ext cx="2935287" cy="1003300"/>
          </a:xfrm>
          <a:prstGeom prst="line">
            <a:avLst/>
          </a:prstGeom>
          <a:noFill/>
          <a:ln w="9525">
            <a:solidFill>
              <a:schemeClr val="tx1"/>
            </a:solidFill>
            <a:round/>
            <a:headEnd/>
            <a:tailEnd/>
          </a:ln>
          <a:effectLst/>
        </p:spPr>
        <p:txBody>
          <a:bodyPr wrap="none" anchor="ctr"/>
          <a:lstStyle/>
          <a:p>
            <a:endParaRPr lang="en-US"/>
          </a:p>
        </p:txBody>
      </p:sp>
      <p:sp>
        <p:nvSpPr>
          <p:cNvPr id="133199" name="Line 1103"/>
          <p:cNvSpPr>
            <a:spLocks noChangeShapeType="1"/>
          </p:cNvSpPr>
          <p:nvPr/>
        </p:nvSpPr>
        <p:spPr bwMode="auto">
          <a:xfrm flipV="1">
            <a:off x="2128838" y="3113088"/>
            <a:ext cx="2600325" cy="1068387"/>
          </a:xfrm>
          <a:prstGeom prst="line">
            <a:avLst/>
          </a:prstGeom>
          <a:noFill/>
          <a:ln w="9525">
            <a:solidFill>
              <a:schemeClr val="tx1"/>
            </a:solidFill>
            <a:round/>
            <a:headEnd/>
            <a:tailEnd/>
          </a:ln>
          <a:effectLst/>
        </p:spPr>
        <p:txBody>
          <a:bodyPr wrap="none" anchor="ctr"/>
          <a:lstStyle/>
          <a:p>
            <a:endParaRPr lang="en-US"/>
          </a:p>
        </p:txBody>
      </p:sp>
      <p:sp>
        <p:nvSpPr>
          <p:cNvPr id="133196" name="Line 1100"/>
          <p:cNvSpPr>
            <a:spLocks noChangeShapeType="1"/>
          </p:cNvSpPr>
          <p:nvPr/>
        </p:nvSpPr>
        <p:spPr bwMode="auto">
          <a:xfrm flipV="1">
            <a:off x="1066800" y="2651125"/>
            <a:ext cx="1069975" cy="993775"/>
          </a:xfrm>
          <a:prstGeom prst="line">
            <a:avLst/>
          </a:prstGeom>
          <a:noFill/>
          <a:ln w="9525">
            <a:solidFill>
              <a:schemeClr val="tx1"/>
            </a:solidFill>
            <a:round/>
            <a:headEnd/>
            <a:tailEnd/>
          </a:ln>
          <a:effectLst/>
        </p:spPr>
        <p:txBody>
          <a:bodyPr wrap="none" anchor="ctr"/>
          <a:lstStyle/>
          <a:p>
            <a:endParaRPr lang="en-US"/>
          </a:p>
        </p:txBody>
      </p:sp>
      <p:sp>
        <p:nvSpPr>
          <p:cNvPr id="133186" name="Freeform 1090"/>
          <p:cNvSpPr>
            <a:spLocks/>
          </p:cNvSpPr>
          <p:nvPr/>
        </p:nvSpPr>
        <p:spPr bwMode="auto">
          <a:xfrm>
            <a:off x="2133600" y="5551488"/>
            <a:ext cx="685800" cy="304800"/>
          </a:xfrm>
          <a:custGeom>
            <a:avLst/>
            <a:gdLst/>
            <a:ahLst/>
            <a:cxnLst>
              <a:cxn ang="0">
                <a:pos x="0" y="0"/>
              </a:cxn>
              <a:cxn ang="0">
                <a:pos x="0" y="192"/>
              </a:cxn>
              <a:cxn ang="0">
                <a:pos x="432" y="192"/>
              </a:cxn>
              <a:cxn ang="0">
                <a:pos x="432" y="0"/>
              </a:cxn>
              <a:cxn ang="0">
                <a:pos x="0" y="0"/>
              </a:cxn>
            </a:cxnLst>
            <a:rect l="0" t="0" r="r" b="b"/>
            <a:pathLst>
              <a:path w="432" h="192">
                <a:moveTo>
                  <a:pt x="0" y="0"/>
                </a:moveTo>
                <a:lnTo>
                  <a:pt x="0" y="192"/>
                </a:lnTo>
                <a:lnTo>
                  <a:pt x="432" y="192"/>
                </a:lnTo>
                <a:lnTo>
                  <a:pt x="432" y="0"/>
                </a:lnTo>
                <a:lnTo>
                  <a:pt x="0" y="0"/>
                </a:lnTo>
                <a:close/>
              </a:path>
            </a:pathLst>
          </a:custGeom>
          <a:solidFill>
            <a:srgbClr val="969696">
              <a:alpha val="50000"/>
            </a:srgbClr>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33122" name="Rectangle 1026"/>
          <p:cNvSpPr>
            <a:spLocks noGrp="1" noChangeArrowheads="1"/>
          </p:cNvSpPr>
          <p:nvPr>
            <p:ph type="title"/>
          </p:nvPr>
        </p:nvSpPr>
        <p:spPr/>
        <p:txBody>
          <a:bodyPr/>
          <a:lstStyle/>
          <a:p>
            <a:r>
              <a:rPr lang="en-US"/>
              <a:t>GSM hierarchy of frames</a:t>
            </a:r>
          </a:p>
        </p:txBody>
      </p:sp>
      <p:sp>
        <p:nvSpPr>
          <p:cNvPr id="133123" name="Rectangle 1027"/>
          <p:cNvSpPr>
            <a:spLocks noChangeArrowheads="1"/>
          </p:cNvSpPr>
          <p:nvPr/>
        </p:nvSpPr>
        <p:spPr bwMode="auto">
          <a:xfrm>
            <a:off x="1600200" y="1284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0</a:t>
            </a:r>
          </a:p>
        </p:txBody>
      </p:sp>
      <p:sp>
        <p:nvSpPr>
          <p:cNvPr id="133124" name="Rectangle 1028"/>
          <p:cNvSpPr>
            <a:spLocks noChangeArrowheads="1"/>
          </p:cNvSpPr>
          <p:nvPr/>
        </p:nvSpPr>
        <p:spPr bwMode="auto">
          <a:xfrm>
            <a:off x="2133600" y="1284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1</a:t>
            </a:r>
          </a:p>
        </p:txBody>
      </p:sp>
      <p:sp>
        <p:nvSpPr>
          <p:cNvPr id="133125" name="Rectangle 1029"/>
          <p:cNvSpPr>
            <a:spLocks noChangeArrowheads="1"/>
          </p:cNvSpPr>
          <p:nvPr/>
        </p:nvSpPr>
        <p:spPr bwMode="auto">
          <a:xfrm>
            <a:off x="2667000" y="1284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a:t>
            </a:r>
          </a:p>
        </p:txBody>
      </p:sp>
      <p:sp>
        <p:nvSpPr>
          <p:cNvPr id="133126" name="Rectangle 1030"/>
          <p:cNvSpPr>
            <a:spLocks noChangeArrowheads="1"/>
          </p:cNvSpPr>
          <p:nvPr/>
        </p:nvSpPr>
        <p:spPr bwMode="auto">
          <a:xfrm>
            <a:off x="4495800" y="1284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2045</a:t>
            </a:r>
          </a:p>
        </p:txBody>
      </p:sp>
      <p:sp>
        <p:nvSpPr>
          <p:cNvPr id="133127" name="Rectangle 1031"/>
          <p:cNvSpPr>
            <a:spLocks noChangeArrowheads="1"/>
          </p:cNvSpPr>
          <p:nvPr/>
        </p:nvSpPr>
        <p:spPr bwMode="auto">
          <a:xfrm>
            <a:off x="5029200" y="1284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2046</a:t>
            </a:r>
          </a:p>
        </p:txBody>
      </p:sp>
      <p:sp>
        <p:nvSpPr>
          <p:cNvPr id="133128" name="Rectangle 1032"/>
          <p:cNvSpPr>
            <a:spLocks noChangeArrowheads="1"/>
          </p:cNvSpPr>
          <p:nvPr/>
        </p:nvSpPr>
        <p:spPr bwMode="auto">
          <a:xfrm>
            <a:off x="5562600" y="1284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2047</a:t>
            </a:r>
          </a:p>
        </p:txBody>
      </p:sp>
      <p:sp>
        <p:nvSpPr>
          <p:cNvPr id="133129" name="Rectangle 1033"/>
          <p:cNvSpPr>
            <a:spLocks noChangeArrowheads="1"/>
          </p:cNvSpPr>
          <p:nvPr/>
        </p:nvSpPr>
        <p:spPr bwMode="auto">
          <a:xfrm>
            <a:off x="3200400" y="1284288"/>
            <a:ext cx="1295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a:r>
          </a:p>
        </p:txBody>
      </p:sp>
      <p:sp>
        <p:nvSpPr>
          <p:cNvPr id="133130" name="Text Box 1034"/>
          <p:cNvSpPr txBox="1">
            <a:spLocks noChangeArrowheads="1"/>
          </p:cNvSpPr>
          <p:nvPr/>
        </p:nvSpPr>
        <p:spPr bwMode="auto">
          <a:xfrm>
            <a:off x="3276600" y="979488"/>
            <a:ext cx="1212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hyperframe</a:t>
            </a:r>
          </a:p>
        </p:txBody>
      </p:sp>
      <p:sp>
        <p:nvSpPr>
          <p:cNvPr id="133131" name="Rectangle 1035"/>
          <p:cNvSpPr>
            <a:spLocks noChangeArrowheads="1"/>
          </p:cNvSpPr>
          <p:nvPr/>
        </p:nvSpPr>
        <p:spPr bwMode="auto">
          <a:xfrm>
            <a:off x="1600200" y="2274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0</a:t>
            </a:r>
          </a:p>
        </p:txBody>
      </p:sp>
      <p:sp>
        <p:nvSpPr>
          <p:cNvPr id="133132" name="Rectangle 1036"/>
          <p:cNvSpPr>
            <a:spLocks noChangeArrowheads="1"/>
          </p:cNvSpPr>
          <p:nvPr/>
        </p:nvSpPr>
        <p:spPr bwMode="auto">
          <a:xfrm>
            <a:off x="2133600" y="2274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1</a:t>
            </a:r>
          </a:p>
        </p:txBody>
      </p:sp>
      <p:sp>
        <p:nvSpPr>
          <p:cNvPr id="133133" name="Rectangle 1037"/>
          <p:cNvSpPr>
            <a:spLocks noChangeArrowheads="1"/>
          </p:cNvSpPr>
          <p:nvPr/>
        </p:nvSpPr>
        <p:spPr bwMode="auto">
          <a:xfrm>
            <a:off x="2667000" y="2274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a:t>
            </a:r>
          </a:p>
        </p:txBody>
      </p:sp>
      <p:sp>
        <p:nvSpPr>
          <p:cNvPr id="133134" name="Rectangle 1038"/>
          <p:cNvSpPr>
            <a:spLocks noChangeArrowheads="1"/>
          </p:cNvSpPr>
          <p:nvPr/>
        </p:nvSpPr>
        <p:spPr bwMode="auto">
          <a:xfrm>
            <a:off x="4495800" y="2274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48</a:t>
            </a:r>
          </a:p>
        </p:txBody>
      </p:sp>
      <p:sp>
        <p:nvSpPr>
          <p:cNvPr id="133135" name="Rectangle 1039"/>
          <p:cNvSpPr>
            <a:spLocks noChangeArrowheads="1"/>
          </p:cNvSpPr>
          <p:nvPr/>
        </p:nvSpPr>
        <p:spPr bwMode="auto">
          <a:xfrm>
            <a:off x="5029200" y="2274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49</a:t>
            </a:r>
          </a:p>
        </p:txBody>
      </p:sp>
      <p:sp>
        <p:nvSpPr>
          <p:cNvPr id="133136" name="Rectangle 1040"/>
          <p:cNvSpPr>
            <a:spLocks noChangeArrowheads="1"/>
          </p:cNvSpPr>
          <p:nvPr/>
        </p:nvSpPr>
        <p:spPr bwMode="auto">
          <a:xfrm>
            <a:off x="5562600" y="2274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50</a:t>
            </a:r>
          </a:p>
        </p:txBody>
      </p:sp>
      <p:sp>
        <p:nvSpPr>
          <p:cNvPr id="133137" name="Rectangle 1041"/>
          <p:cNvSpPr>
            <a:spLocks noChangeArrowheads="1"/>
          </p:cNvSpPr>
          <p:nvPr/>
        </p:nvSpPr>
        <p:spPr bwMode="auto">
          <a:xfrm>
            <a:off x="3200400" y="2274888"/>
            <a:ext cx="1295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a:r>
          </a:p>
        </p:txBody>
      </p:sp>
      <p:sp>
        <p:nvSpPr>
          <p:cNvPr id="133138" name="Rectangle 1042"/>
          <p:cNvSpPr>
            <a:spLocks noChangeArrowheads="1"/>
          </p:cNvSpPr>
          <p:nvPr/>
        </p:nvSpPr>
        <p:spPr bwMode="auto">
          <a:xfrm>
            <a:off x="1600200" y="27320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0</a:t>
            </a:r>
          </a:p>
        </p:txBody>
      </p:sp>
      <p:sp>
        <p:nvSpPr>
          <p:cNvPr id="133139" name="Rectangle 1043"/>
          <p:cNvSpPr>
            <a:spLocks noChangeArrowheads="1"/>
          </p:cNvSpPr>
          <p:nvPr/>
        </p:nvSpPr>
        <p:spPr bwMode="auto">
          <a:xfrm>
            <a:off x="2286000" y="27320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1</a:t>
            </a:r>
          </a:p>
        </p:txBody>
      </p:sp>
      <p:sp>
        <p:nvSpPr>
          <p:cNvPr id="133142" name="Rectangle 1046"/>
          <p:cNvSpPr>
            <a:spLocks noChangeArrowheads="1"/>
          </p:cNvSpPr>
          <p:nvPr/>
        </p:nvSpPr>
        <p:spPr bwMode="auto">
          <a:xfrm>
            <a:off x="4724400" y="27320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24</a:t>
            </a:r>
          </a:p>
        </p:txBody>
      </p:sp>
      <p:sp>
        <p:nvSpPr>
          <p:cNvPr id="133143" name="Rectangle 1047"/>
          <p:cNvSpPr>
            <a:spLocks noChangeArrowheads="1"/>
          </p:cNvSpPr>
          <p:nvPr/>
        </p:nvSpPr>
        <p:spPr bwMode="auto">
          <a:xfrm>
            <a:off x="5410200" y="27320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25</a:t>
            </a:r>
          </a:p>
        </p:txBody>
      </p:sp>
      <p:sp>
        <p:nvSpPr>
          <p:cNvPr id="133144" name="Rectangle 1048"/>
          <p:cNvSpPr>
            <a:spLocks noChangeArrowheads="1"/>
          </p:cNvSpPr>
          <p:nvPr/>
        </p:nvSpPr>
        <p:spPr bwMode="auto">
          <a:xfrm>
            <a:off x="2971800" y="2732088"/>
            <a:ext cx="1752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a:r>
          </a:p>
        </p:txBody>
      </p:sp>
      <p:sp>
        <p:nvSpPr>
          <p:cNvPr id="133145" name="Text Box 1049"/>
          <p:cNvSpPr txBox="1">
            <a:spLocks noChangeArrowheads="1"/>
          </p:cNvSpPr>
          <p:nvPr/>
        </p:nvSpPr>
        <p:spPr bwMode="auto">
          <a:xfrm>
            <a:off x="3276600" y="1970088"/>
            <a:ext cx="1212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superframe</a:t>
            </a:r>
          </a:p>
        </p:txBody>
      </p:sp>
      <p:sp>
        <p:nvSpPr>
          <p:cNvPr id="133148" name="Rectangle 1052"/>
          <p:cNvSpPr>
            <a:spLocks noChangeArrowheads="1"/>
          </p:cNvSpPr>
          <p:nvPr/>
        </p:nvSpPr>
        <p:spPr bwMode="auto">
          <a:xfrm>
            <a:off x="1066800" y="3646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0</a:t>
            </a:r>
          </a:p>
        </p:txBody>
      </p:sp>
      <p:sp>
        <p:nvSpPr>
          <p:cNvPr id="133149" name="Rectangle 1053"/>
          <p:cNvSpPr>
            <a:spLocks noChangeArrowheads="1"/>
          </p:cNvSpPr>
          <p:nvPr/>
        </p:nvSpPr>
        <p:spPr bwMode="auto">
          <a:xfrm>
            <a:off x="1752600" y="3646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1</a:t>
            </a:r>
          </a:p>
        </p:txBody>
      </p:sp>
      <p:sp>
        <p:nvSpPr>
          <p:cNvPr id="133150" name="Rectangle 1054"/>
          <p:cNvSpPr>
            <a:spLocks noChangeArrowheads="1"/>
          </p:cNvSpPr>
          <p:nvPr/>
        </p:nvSpPr>
        <p:spPr bwMode="auto">
          <a:xfrm>
            <a:off x="4191000" y="3646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24</a:t>
            </a:r>
          </a:p>
        </p:txBody>
      </p:sp>
      <p:sp>
        <p:nvSpPr>
          <p:cNvPr id="133151" name="Rectangle 1055"/>
          <p:cNvSpPr>
            <a:spLocks noChangeArrowheads="1"/>
          </p:cNvSpPr>
          <p:nvPr/>
        </p:nvSpPr>
        <p:spPr bwMode="auto">
          <a:xfrm>
            <a:off x="4876800" y="3646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25</a:t>
            </a:r>
          </a:p>
        </p:txBody>
      </p:sp>
      <p:sp>
        <p:nvSpPr>
          <p:cNvPr id="133152" name="Rectangle 1056"/>
          <p:cNvSpPr>
            <a:spLocks noChangeArrowheads="1"/>
          </p:cNvSpPr>
          <p:nvPr/>
        </p:nvSpPr>
        <p:spPr bwMode="auto">
          <a:xfrm>
            <a:off x="2438400" y="3646488"/>
            <a:ext cx="1752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a:r>
          </a:p>
        </p:txBody>
      </p:sp>
      <p:sp>
        <p:nvSpPr>
          <p:cNvPr id="133153" name="Rectangle 1057"/>
          <p:cNvSpPr>
            <a:spLocks noChangeArrowheads="1"/>
          </p:cNvSpPr>
          <p:nvPr/>
        </p:nvSpPr>
        <p:spPr bwMode="auto">
          <a:xfrm>
            <a:off x="2133600" y="4179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0</a:t>
            </a:r>
          </a:p>
        </p:txBody>
      </p:sp>
      <p:sp>
        <p:nvSpPr>
          <p:cNvPr id="133154" name="Rectangle 1058"/>
          <p:cNvSpPr>
            <a:spLocks noChangeArrowheads="1"/>
          </p:cNvSpPr>
          <p:nvPr/>
        </p:nvSpPr>
        <p:spPr bwMode="auto">
          <a:xfrm>
            <a:off x="2667000" y="4179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1</a:t>
            </a:r>
          </a:p>
        </p:txBody>
      </p:sp>
      <p:sp>
        <p:nvSpPr>
          <p:cNvPr id="133155" name="Rectangle 1059"/>
          <p:cNvSpPr>
            <a:spLocks noChangeArrowheads="1"/>
          </p:cNvSpPr>
          <p:nvPr/>
        </p:nvSpPr>
        <p:spPr bwMode="auto">
          <a:xfrm>
            <a:off x="3200400" y="4179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a:t>
            </a:r>
          </a:p>
        </p:txBody>
      </p:sp>
      <p:sp>
        <p:nvSpPr>
          <p:cNvPr id="133156" name="Rectangle 1060"/>
          <p:cNvSpPr>
            <a:spLocks noChangeArrowheads="1"/>
          </p:cNvSpPr>
          <p:nvPr/>
        </p:nvSpPr>
        <p:spPr bwMode="auto">
          <a:xfrm>
            <a:off x="5029200" y="4179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48</a:t>
            </a:r>
          </a:p>
        </p:txBody>
      </p:sp>
      <p:sp>
        <p:nvSpPr>
          <p:cNvPr id="133157" name="Rectangle 1061"/>
          <p:cNvSpPr>
            <a:spLocks noChangeArrowheads="1"/>
          </p:cNvSpPr>
          <p:nvPr/>
        </p:nvSpPr>
        <p:spPr bwMode="auto">
          <a:xfrm>
            <a:off x="5562600" y="4179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49</a:t>
            </a:r>
          </a:p>
        </p:txBody>
      </p:sp>
      <p:sp>
        <p:nvSpPr>
          <p:cNvPr id="133158" name="Rectangle 1062"/>
          <p:cNvSpPr>
            <a:spLocks noChangeArrowheads="1"/>
          </p:cNvSpPr>
          <p:nvPr/>
        </p:nvSpPr>
        <p:spPr bwMode="auto">
          <a:xfrm>
            <a:off x="6096000" y="41798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50</a:t>
            </a:r>
          </a:p>
        </p:txBody>
      </p:sp>
      <p:sp>
        <p:nvSpPr>
          <p:cNvPr id="133159" name="Rectangle 1063"/>
          <p:cNvSpPr>
            <a:spLocks noChangeArrowheads="1"/>
          </p:cNvSpPr>
          <p:nvPr/>
        </p:nvSpPr>
        <p:spPr bwMode="auto">
          <a:xfrm>
            <a:off x="3733800" y="4179888"/>
            <a:ext cx="1295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a:r>
          </a:p>
        </p:txBody>
      </p:sp>
      <p:sp>
        <p:nvSpPr>
          <p:cNvPr id="133164" name="Rectangle 1068"/>
          <p:cNvSpPr>
            <a:spLocks noChangeArrowheads="1"/>
          </p:cNvSpPr>
          <p:nvPr/>
        </p:nvSpPr>
        <p:spPr bwMode="auto">
          <a:xfrm>
            <a:off x="1447800" y="5170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0</a:t>
            </a:r>
          </a:p>
        </p:txBody>
      </p:sp>
      <p:sp>
        <p:nvSpPr>
          <p:cNvPr id="133165" name="Rectangle 1069"/>
          <p:cNvSpPr>
            <a:spLocks noChangeArrowheads="1"/>
          </p:cNvSpPr>
          <p:nvPr/>
        </p:nvSpPr>
        <p:spPr bwMode="auto">
          <a:xfrm>
            <a:off x="2133600" y="5170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1</a:t>
            </a:r>
          </a:p>
        </p:txBody>
      </p:sp>
      <p:sp>
        <p:nvSpPr>
          <p:cNvPr id="133166" name="Rectangle 1070"/>
          <p:cNvSpPr>
            <a:spLocks noChangeArrowheads="1"/>
          </p:cNvSpPr>
          <p:nvPr/>
        </p:nvSpPr>
        <p:spPr bwMode="auto">
          <a:xfrm>
            <a:off x="4572000" y="5170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6</a:t>
            </a:r>
          </a:p>
        </p:txBody>
      </p:sp>
      <p:sp>
        <p:nvSpPr>
          <p:cNvPr id="133167" name="Rectangle 1071"/>
          <p:cNvSpPr>
            <a:spLocks noChangeArrowheads="1"/>
          </p:cNvSpPr>
          <p:nvPr/>
        </p:nvSpPr>
        <p:spPr bwMode="auto">
          <a:xfrm>
            <a:off x="5257800" y="5170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7</a:t>
            </a:r>
          </a:p>
        </p:txBody>
      </p:sp>
      <p:sp>
        <p:nvSpPr>
          <p:cNvPr id="133168" name="Rectangle 1072"/>
          <p:cNvSpPr>
            <a:spLocks noChangeArrowheads="1"/>
          </p:cNvSpPr>
          <p:nvPr/>
        </p:nvSpPr>
        <p:spPr bwMode="auto">
          <a:xfrm>
            <a:off x="2819400" y="5170488"/>
            <a:ext cx="1752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a:r>
          </a:p>
        </p:txBody>
      </p:sp>
      <p:sp>
        <p:nvSpPr>
          <p:cNvPr id="133179" name="Text Box 1083"/>
          <p:cNvSpPr txBox="1">
            <a:spLocks noChangeArrowheads="1"/>
          </p:cNvSpPr>
          <p:nvPr/>
        </p:nvSpPr>
        <p:spPr bwMode="auto">
          <a:xfrm>
            <a:off x="2209800" y="3341688"/>
            <a:ext cx="11334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multiframe</a:t>
            </a:r>
          </a:p>
        </p:txBody>
      </p:sp>
      <p:sp>
        <p:nvSpPr>
          <p:cNvPr id="133180" name="Text Box 1084"/>
          <p:cNvSpPr txBox="1">
            <a:spLocks noChangeArrowheads="1"/>
          </p:cNvSpPr>
          <p:nvPr/>
        </p:nvSpPr>
        <p:spPr bwMode="auto">
          <a:xfrm>
            <a:off x="3200400" y="4865688"/>
            <a:ext cx="704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frame</a:t>
            </a:r>
          </a:p>
        </p:txBody>
      </p:sp>
      <p:sp>
        <p:nvSpPr>
          <p:cNvPr id="133181" name="Rectangle 1085"/>
          <p:cNvSpPr>
            <a:spLocks noChangeArrowheads="1"/>
          </p:cNvSpPr>
          <p:nvPr/>
        </p:nvSpPr>
        <p:spPr bwMode="auto">
          <a:xfrm>
            <a:off x="2209800" y="58562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burst</a:t>
            </a:r>
          </a:p>
        </p:txBody>
      </p:sp>
      <p:sp>
        <p:nvSpPr>
          <p:cNvPr id="133182" name="Rectangle 1086"/>
          <p:cNvSpPr>
            <a:spLocks noChangeArrowheads="1"/>
          </p:cNvSpPr>
          <p:nvPr/>
        </p:nvSpPr>
        <p:spPr bwMode="auto">
          <a:xfrm>
            <a:off x="2133600" y="5856288"/>
            <a:ext cx="76200" cy="38100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133183" name="Rectangle 1087"/>
          <p:cNvSpPr>
            <a:spLocks noChangeArrowheads="1"/>
          </p:cNvSpPr>
          <p:nvPr/>
        </p:nvSpPr>
        <p:spPr bwMode="auto">
          <a:xfrm>
            <a:off x="2743200" y="5856288"/>
            <a:ext cx="76200" cy="38100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133184" name="Text Box 1088"/>
          <p:cNvSpPr txBox="1">
            <a:spLocks noChangeArrowheads="1"/>
          </p:cNvSpPr>
          <p:nvPr/>
        </p:nvSpPr>
        <p:spPr bwMode="auto">
          <a:xfrm>
            <a:off x="2209800" y="5551488"/>
            <a:ext cx="5000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slot</a:t>
            </a:r>
          </a:p>
        </p:txBody>
      </p:sp>
      <p:sp>
        <p:nvSpPr>
          <p:cNvPr id="133187" name="Text Box 1091"/>
          <p:cNvSpPr txBox="1">
            <a:spLocks noChangeArrowheads="1"/>
          </p:cNvSpPr>
          <p:nvPr/>
        </p:nvSpPr>
        <p:spPr bwMode="auto">
          <a:xfrm>
            <a:off x="6872288" y="5856288"/>
            <a:ext cx="79851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577 µs</a:t>
            </a:r>
          </a:p>
        </p:txBody>
      </p:sp>
      <p:sp>
        <p:nvSpPr>
          <p:cNvPr id="133188" name="Text Box 1092"/>
          <p:cNvSpPr txBox="1">
            <a:spLocks noChangeArrowheads="1"/>
          </p:cNvSpPr>
          <p:nvPr/>
        </p:nvSpPr>
        <p:spPr bwMode="auto">
          <a:xfrm>
            <a:off x="6761163" y="5170488"/>
            <a:ext cx="10207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4.615 ms</a:t>
            </a:r>
          </a:p>
        </p:txBody>
      </p:sp>
      <p:sp>
        <p:nvSpPr>
          <p:cNvPr id="133189" name="Text Box 1093"/>
          <p:cNvSpPr txBox="1">
            <a:spLocks noChangeArrowheads="1"/>
          </p:cNvSpPr>
          <p:nvPr/>
        </p:nvSpPr>
        <p:spPr bwMode="auto">
          <a:xfrm>
            <a:off x="6846888" y="3646488"/>
            <a:ext cx="8509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120 ms</a:t>
            </a:r>
          </a:p>
        </p:txBody>
      </p:sp>
      <p:sp>
        <p:nvSpPr>
          <p:cNvPr id="133190" name="Text Box 1094"/>
          <p:cNvSpPr txBox="1">
            <a:spLocks noChangeArrowheads="1"/>
          </p:cNvSpPr>
          <p:nvPr/>
        </p:nvSpPr>
        <p:spPr bwMode="auto">
          <a:xfrm>
            <a:off x="6705600" y="4179888"/>
            <a:ext cx="10207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235.4 ms</a:t>
            </a:r>
          </a:p>
        </p:txBody>
      </p:sp>
      <p:sp>
        <p:nvSpPr>
          <p:cNvPr id="133191" name="Text Box 1095"/>
          <p:cNvSpPr txBox="1">
            <a:spLocks noChangeArrowheads="1"/>
          </p:cNvSpPr>
          <p:nvPr/>
        </p:nvSpPr>
        <p:spPr bwMode="auto">
          <a:xfrm>
            <a:off x="6902450" y="2579688"/>
            <a:ext cx="73818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6.12 s</a:t>
            </a:r>
          </a:p>
        </p:txBody>
      </p:sp>
      <p:sp>
        <p:nvSpPr>
          <p:cNvPr id="133192" name="Text Box 1096"/>
          <p:cNvSpPr txBox="1">
            <a:spLocks noChangeArrowheads="1"/>
          </p:cNvSpPr>
          <p:nvPr/>
        </p:nvSpPr>
        <p:spPr bwMode="auto">
          <a:xfrm>
            <a:off x="6096000" y="1284288"/>
            <a:ext cx="18573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3 h 28 min 53.76 s</a:t>
            </a:r>
          </a:p>
        </p:txBody>
      </p:sp>
      <p:sp>
        <p:nvSpPr>
          <p:cNvPr id="133194" name="Line 1098"/>
          <p:cNvSpPr>
            <a:spLocks noChangeShapeType="1"/>
          </p:cNvSpPr>
          <p:nvPr/>
        </p:nvSpPr>
        <p:spPr bwMode="auto">
          <a:xfrm flipV="1">
            <a:off x="1603375" y="1663700"/>
            <a:ext cx="1063625" cy="612775"/>
          </a:xfrm>
          <a:prstGeom prst="line">
            <a:avLst/>
          </a:prstGeom>
          <a:noFill/>
          <a:ln w="9525">
            <a:solidFill>
              <a:schemeClr val="tx1"/>
            </a:solidFill>
            <a:round/>
            <a:headEnd/>
            <a:tailEnd/>
          </a:ln>
          <a:effectLst/>
        </p:spPr>
        <p:txBody>
          <a:bodyPr wrap="none" anchor="ctr"/>
          <a:lstStyle/>
          <a:p>
            <a:endParaRPr lang="en-US"/>
          </a:p>
        </p:txBody>
      </p:sp>
      <p:sp>
        <p:nvSpPr>
          <p:cNvPr id="133195" name="Line 1099"/>
          <p:cNvSpPr>
            <a:spLocks noChangeShapeType="1"/>
          </p:cNvSpPr>
          <p:nvPr/>
        </p:nvSpPr>
        <p:spPr bwMode="auto">
          <a:xfrm flipH="1" flipV="1">
            <a:off x="3201988" y="1663700"/>
            <a:ext cx="2892425" cy="608013"/>
          </a:xfrm>
          <a:prstGeom prst="line">
            <a:avLst/>
          </a:prstGeom>
          <a:noFill/>
          <a:ln w="9525">
            <a:solidFill>
              <a:schemeClr val="tx1"/>
            </a:solidFill>
            <a:round/>
            <a:headEnd/>
            <a:tailEnd/>
          </a:ln>
          <a:effectLst/>
        </p:spPr>
        <p:txBody>
          <a:bodyPr wrap="none" anchor="ctr"/>
          <a:lstStyle/>
          <a:p>
            <a:endParaRPr lang="en-US"/>
          </a:p>
        </p:txBody>
      </p:sp>
      <p:sp>
        <p:nvSpPr>
          <p:cNvPr id="133200" name="Line 1104"/>
          <p:cNvSpPr>
            <a:spLocks noChangeShapeType="1"/>
          </p:cNvSpPr>
          <p:nvPr/>
        </p:nvSpPr>
        <p:spPr bwMode="auto">
          <a:xfrm flipV="1">
            <a:off x="1447800" y="4021138"/>
            <a:ext cx="304800" cy="1155700"/>
          </a:xfrm>
          <a:prstGeom prst="line">
            <a:avLst/>
          </a:prstGeom>
          <a:noFill/>
          <a:ln w="9525">
            <a:solidFill>
              <a:schemeClr val="tx1"/>
            </a:solidFill>
            <a:round/>
            <a:headEnd/>
            <a:tailEnd/>
          </a:ln>
          <a:effectLst/>
        </p:spPr>
        <p:txBody>
          <a:bodyPr wrap="none" anchor="ctr"/>
          <a:lstStyle/>
          <a:p>
            <a:endParaRPr lang="en-US"/>
          </a:p>
        </p:txBody>
      </p:sp>
      <p:sp>
        <p:nvSpPr>
          <p:cNvPr id="133203" name="Line 1107"/>
          <p:cNvSpPr>
            <a:spLocks noChangeShapeType="1"/>
          </p:cNvSpPr>
          <p:nvPr/>
        </p:nvSpPr>
        <p:spPr bwMode="auto">
          <a:xfrm flipH="1" flipV="1">
            <a:off x="5562600" y="4559300"/>
            <a:ext cx="377825" cy="611188"/>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tr-TR" dirty="0" smtClean="0"/>
              <a:t>GSM </a:t>
            </a:r>
            <a:r>
              <a:rPr lang="tr-TR" dirty="0" err="1" smtClean="0"/>
              <a:t>Bandwidth</a:t>
            </a:r>
            <a:endParaRPr lang="en-US" dirty="0"/>
          </a:p>
        </p:txBody>
      </p:sp>
      <p:sp>
        <p:nvSpPr>
          <p:cNvPr id="73731" name="Rectangle 3"/>
          <p:cNvSpPr>
            <a:spLocks noGrp="1" noChangeArrowheads="1"/>
          </p:cNvSpPr>
          <p:nvPr>
            <p:ph type="body" idx="1"/>
          </p:nvPr>
        </p:nvSpPr>
        <p:spPr/>
        <p:txBody>
          <a:bodyPr/>
          <a:lstStyle/>
          <a:p>
            <a:pPr>
              <a:lnSpc>
                <a:spcPct val="90000"/>
              </a:lnSpc>
            </a:pPr>
            <a:r>
              <a:rPr lang="tr-TR" sz="2000" dirty="0" smtClean="0"/>
              <a:t>890-915 </a:t>
            </a:r>
            <a:r>
              <a:rPr lang="tr-TR" sz="2000" dirty="0" smtClean="0">
                <a:latin typeface="+mj-lt"/>
              </a:rPr>
              <a:t>MHz </a:t>
            </a:r>
            <a:r>
              <a:rPr lang="tr-TR" sz="2000" dirty="0" err="1" smtClean="0">
                <a:latin typeface="+mj-lt"/>
              </a:rPr>
              <a:t>Uplink</a:t>
            </a:r>
            <a:r>
              <a:rPr lang="tr-TR" sz="2000" dirty="0" smtClean="0">
                <a:latin typeface="+mj-lt"/>
              </a:rPr>
              <a:t>, 935-960 MHz </a:t>
            </a:r>
            <a:r>
              <a:rPr lang="tr-TR" sz="2000" dirty="0" err="1" smtClean="0">
                <a:latin typeface="+mj-lt"/>
              </a:rPr>
              <a:t>Downlink</a:t>
            </a:r>
            <a:endParaRPr lang="tr-TR" sz="2000" dirty="0" smtClean="0">
              <a:latin typeface="+mj-lt"/>
            </a:endParaRPr>
          </a:p>
          <a:p>
            <a:pPr>
              <a:lnSpc>
                <a:spcPct val="90000"/>
              </a:lnSpc>
            </a:pPr>
            <a:r>
              <a:rPr lang="tr-TR" sz="2000" dirty="0" smtClean="0">
                <a:latin typeface="+mj-lt"/>
              </a:rPr>
              <a:t>25MHz </a:t>
            </a:r>
            <a:r>
              <a:rPr lang="tr-TR" sz="2000" dirty="0" smtClean="0">
                <a:latin typeface="+mj-lt"/>
                <a:cs typeface="Times New Roman"/>
              </a:rPr>
              <a:t>→ 124 x 200 MHz </a:t>
            </a:r>
            <a:r>
              <a:rPr lang="tr-TR" sz="2000" dirty="0" err="1" smtClean="0">
                <a:latin typeface="+mj-lt"/>
                <a:cs typeface="Times New Roman"/>
              </a:rPr>
              <a:t>channels</a:t>
            </a:r>
            <a:endParaRPr lang="tr-TR" sz="2000" dirty="0" smtClean="0">
              <a:latin typeface="+mj-lt"/>
              <a:cs typeface="Times New Roman"/>
            </a:endParaRPr>
          </a:p>
          <a:p>
            <a:pPr>
              <a:lnSpc>
                <a:spcPct val="90000"/>
              </a:lnSpc>
            </a:pPr>
            <a:r>
              <a:rPr lang="tr-TR" sz="2000" dirty="0" err="1" smtClean="0">
                <a:latin typeface="+mj-lt"/>
                <a:cs typeface="Times New Roman"/>
              </a:rPr>
              <a:t>Each</a:t>
            </a:r>
            <a:r>
              <a:rPr lang="tr-TR" sz="2000" dirty="0" smtClean="0">
                <a:latin typeface="+mj-lt"/>
                <a:cs typeface="Times New Roman"/>
              </a:rPr>
              <a:t> </a:t>
            </a:r>
            <a:r>
              <a:rPr lang="tr-TR" sz="2000" dirty="0" err="1" smtClean="0">
                <a:latin typeface="+mj-lt"/>
                <a:cs typeface="Times New Roman"/>
              </a:rPr>
              <a:t>channel</a:t>
            </a:r>
            <a:r>
              <a:rPr lang="tr-TR" sz="2000" dirty="0" smtClean="0">
                <a:latin typeface="+mj-lt"/>
                <a:cs typeface="Times New Roman"/>
              </a:rPr>
              <a:t> is a TDMA </a:t>
            </a:r>
            <a:r>
              <a:rPr lang="tr-TR" sz="2000" dirty="0" err="1" smtClean="0">
                <a:latin typeface="+mj-lt"/>
                <a:cs typeface="Times New Roman"/>
              </a:rPr>
              <a:t>with</a:t>
            </a:r>
            <a:r>
              <a:rPr lang="tr-TR" sz="2000" dirty="0" smtClean="0">
                <a:latin typeface="+mj-lt"/>
                <a:cs typeface="Times New Roman"/>
              </a:rPr>
              <a:t> </a:t>
            </a:r>
            <a:r>
              <a:rPr lang="tr-TR" sz="2000" dirty="0" err="1" smtClean="0">
                <a:latin typeface="+mj-lt"/>
                <a:cs typeface="Times New Roman"/>
              </a:rPr>
              <a:t>burst</a:t>
            </a:r>
            <a:r>
              <a:rPr lang="tr-TR" sz="2000" dirty="0" smtClean="0">
                <a:latin typeface="+mj-lt"/>
                <a:cs typeface="Times New Roman"/>
              </a:rPr>
              <a:t> (</a:t>
            </a:r>
            <a:r>
              <a:rPr lang="tr-TR" sz="2000" dirty="0" err="1" smtClean="0">
                <a:latin typeface="+mj-lt"/>
                <a:cs typeface="Times New Roman"/>
              </a:rPr>
              <a:t>slot</a:t>
            </a:r>
            <a:r>
              <a:rPr lang="tr-TR" sz="2000" dirty="0" smtClean="0">
                <a:latin typeface="+mj-lt"/>
                <a:cs typeface="Times New Roman"/>
              </a:rPr>
              <a:t>) </a:t>
            </a:r>
            <a:r>
              <a:rPr lang="tr-TR" sz="2000" dirty="0" err="1" smtClean="0">
                <a:latin typeface="+mj-lt"/>
                <a:cs typeface="Times New Roman"/>
              </a:rPr>
              <a:t>perio</a:t>
            </a:r>
            <a:r>
              <a:rPr lang="tr-TR" sz="2000" dirty="0" err="1" smtClean="0">
                <a:latin typeface="+mj-lt"/>
                <a:cs typeface="Times New Roman"/>
              </a:rPr>
              <a:t>d</a:t>
            </a:r>
            <a:r>
              <a:rPr lang="tr-TR" sz="2000" dirty="0" smtClean="0">
                <a:latin typeface="+mj-lt"/>
                <a:cs typeface="Times New Roman"/>
              </a:rPr>
              <a:t> of 15/26ms</a:t>
            </a:r>
          </a:p>
          <a:p>
            <a:pPr>
              <a:lnSpc>
                <a:spcPct val="90000"/>
              </a:lnSpc>
            </a:pPr>
            <a:r>
              <a:rPr lang="tr-TR" sz="2000" dirty="0" smtClean="0">
                <a:latin typeface="+mj-lt"/>
                <a:cs typeface="Times New Roman"/>
              </a:rPr>
              <a:t>8 </a:t>
            </a:r>
            <a:r>
              <a:rPr lang="tr-TR" sz="2000" dirty="0" err="1" smtClean="0">
                <a:latin typeface="+mj-lt"/>
                <a:cs typeface="Times New Roman"/>
              </a:rPr>
              <a:t>burst</a:t>
            </a:r>
            <a:r>
              <a:rPr lang="tr-TR" sz="2000" dirty="0" smtClean="0">
                <a:latin typeface="+mj-lt"/>
                <a:cs typeface="Times New Roman"/>
              </a:rPr>
              <a:t> </a:t>
            </a:r>
            <a:r>
              <a:rPr lang="tr-TR" sz="2000" dirty="0" err="1" smtClean="0">
                <a:latin typeface="+mj-lt"/>
                <a:cs typeface="Times New Roman"/>
              </a:rPr>
              <a:t>periods</a:t>
            </a:r>
            <a:r>
              <a:rPr lang="tr-TR" sz="2000" dirty="0" smtClean="0">
                <a:latin typeface="+mj-lt"/>
                <a:cs typeface="Times New Roman"/>
              </a:rPr>
              <a:t> </a:t>
            </a:r>
            <a:r>
              <a:rPr lang="tr-TR" sz="2000" dirty="0" smtClean="0">
                <a:cs typeface="Times New Roman"/>
              </a:rPr>
              <a:t>→ 120/26ms</a:t>
            </a:r>
          </a:p>
          <a:p>
            <a:pPr>
              <a:lnSpc>
                <a:spcPct val="90000"/>
              </a:lnSpc>
            </a:pPr>
            <a:r>
              <a:rPr lang="tr-TR" sz="2000" dirty="0" err="1" smtClean="0">
                <a:latin typeface="+mj-lt"/>
                <a:cs typeface="Times New Roman"/>
              </a:rPr>
              <a:t>One</a:t>
            </a:r>
            <a:r>
              <a:rPr lang="tr-TR" sz="2000" dirty="0" smtClean="0">
                <a:latin typeface="+mj-lt"/>
                <a:cs typeface="Times New Roman"/>
              </a:rPr>
              <a:t> </a:t>
            </a:r>
            <a:r>
              <a:rPr lang="tr-TR" sz="2000" dirty="0" err="1" smtClean="0">
                <a:latin typeface="+mj-lt"/>
                <a:cs typeface="Times New Roman"/>
              </a:rPr>
              <a:t>channel</a:t>
            </a:r>
            <a:r>
              <a:rPr lang="tr-TR" sz="2000" dirty="0" smtClean="0">
                <a:latin typeface="+mj-lt"/>
                <a:cs typeface="Times New Roman"/>
              </a:rPr>
              <a:t> </a:t>
            </a:r>
            <a:r>
              <a:rPr lang="tr-TR" sz="2000" dirty="0" smtClean="0">
                <a:cs typeface="Times New Roman"/>
              </a:rPr>
              <a:t>→ </a:t>
            </a:r>
            <a:r>
              <a:rPr lang="tr-TR" sz="2000" dirty="0" err="1" smtClean="0">
                <a:cs typeface="Times New Roman"/>
              </a:rPr>
              <a:t>One</a:t>
            </a:r>
            <a:r>
              <a:rPr lang="tr-TR" sz="2000" dirty="0" smtClean="0">
                <a:cs typeface="Times New Roman"/>
              </a:rPr>
              <a:t> </a:t>
            </a:r>
            <a:r>
              <a:rPr lang="tr-TR" sz="2000" dirty="0" err="1" smtClean="0">
                <a:cs typeface="Times New Roman"/>
              </a:rPr>
              <a:t>burst</a:t>
            </a:r>
            <a:r>
              <a:rPr lang="tr-TR" sz="2000" dirty="0" smtClean="0">
                <a:cs typeface="Times New Roman"/>
              </a:rPr>
              <a:t> </a:t>
            </a:r>
            <a:r>
              <a:rPr lang="tr-TR" sz="2000" dirty="0" err="1" smtClean="0">
                <a:cs typeface="Times New Roman"/>
              </a:rPr>
              <a:t>period</a:t>
            </a:r>
            <a:r>
              <a:rPr lang="tr-TR" sz="2000" dirty="0" smtClean="0">
                <a:cs typeface="Times New Roman"/>
              </a:rPr>
              <a:t> </a:t>
            </a:r>
            <a:r>
              <a:rPr lang="tr-TR" sz="2000" dirty="0" err="1" smtClean="0">
                <a:cs typeface="Times New Roman"/>
              </a:rPr>
              <a:t>per</a:t>
            </a:r>
            <a:r>
              <a:rPr lang="tr-TR" sz="2000" dirty="0" smtClean="0">
                <a:cs typeface="Times New Roman"/>
              </a:rPr>
              <a:t> TDMA </a:t>
            </a:r>
            <a:r>
              <a:rPr lang="tr-TR" sz="2000" dirty="0" err="1" smtClean="0">
                <a:cs typeface="Times New Roman"/>
              </a:rPr>
              <a:t>frame</a:t>
            </a:r>
            <a:endParaRPr lang="tr-TR" sz="2000" dirty="0" smtClean="0">
              <a:cs typeface="Times New Roman"/>
            </a:endParaRPr>
          </a:p>
          <a:p>
            <a:pPr>
              <a:lnSpc>
                <a:spcPct val="90000"/>
              </a:lnSpc>
            </a:pPr>
            <a:r>
              <a:rPr lang="tr-TR" sz="2000" dirty="0" smtClean="0">
                <a:latin typeface="+mj-lt"/>
                <a:cs typeface="Times New Roman"/>
              </a:rPr>
              <a:t>26 TDMA </a:t>
            </a:r>
            <a:r>
              <a:rPr lang="tr-TR" sz="2000" dirty="0" err="1" smtClean="0">
                <a:latin typeface="+mj-lt"/>
                <a:cs typeface="Times New Roman"/>
              </a:rPr>
              <a:t>frames</a:t>
            </a:r>
            <a:r>
              <a:rPr lang="tr-TR" sz="2000" dirty="0" smtClean="0">
                <a:latin typeface="+mj-lt"/>
                <a:cs typeface="Times New Roman"/>
              </a:rPr>
              <a:t> </a:t>
            </a:r>
            <a:r>
              <a:rPr lang="tr-TR" sz="2000" dirty="0" smtClean="0">
                <a:cs typeface="Times New Roman"/>
              </a:rPr>
              <a:t>→ </a:t>
            </a:r>
            <a:r>
              <a:rPr lang="tr-TR" sz="2000" dirty="0" err="1" smtClean="0">
                <a:cs typeface="Times New Roman"/>
              </a:rPr>
              <a:t>One</a:t>
            </a:r>
            <a:r>
              <a:rPr lang="tr-TR" sz="2000" dirty="0" smtClean="0">
                <a:cs typeface="Times New Roman"/>
              </a:rPr>
              <a:t> </a:t>
            </a:r>
            <a:r>
              <a:rPr lang="tr-TR" sz="2000" dirty="0" err="1" smtClean="0">
                <a:cs typeface="Times New Roman"/>
              </a:rPr>
              <a:t>multiframe</a:t>
            </a:r>
            <a:endParaRPr lang="tr-TR" sz="2000" dirty="0" smtClean="0">
              <a:cs typeface="Times New Roman"/>
            </a:endParaRPr>
          </a:p>
          <a:p>
            <a:pPr lvl="1">
              <a:lnSpc>
                <a:spcPct val="90000"/>
              </a:lnSpc>
            </a:pPr>
            <a:r>
              <a:rPr lang="tr-TR" dirty="0" smtClean="0">
                <a:latin typeface="+mj-lt"/>
                <a:cs typeface="Times New Roman"/>
              </a:rPr>
              <a:t>24 </a:t>
            </a:r>
            <a:r>
              <a:rPr lang="tr-TR" dirty="0" err="1" smtClean="0">
                <a:latin typeface="+mj-lt"/>
                <a:cs typeface="Times New Roman"/>
              </a:rPr>
              <a:t>used</a:t>
            </a:r>
            <a:r>
              <a:rPr lang="tr-TR" dirty="0" smtClean="0">
                <a:latin typeface="+mj-lt"/>
                <a:cs typeface="Times New Roman"/>
              </a:rPr>
              <a:t> </a:t>
            </a:r>
            <a:r>
              <a:rPr lang="tr-TR" dirty="0" err="1" smtClean="0">
                <a:latin typeface="+mj-lt"/>
                <a:cs typeface="Times New Roman"/>
              </a:rPr>
              <a:t>for</a:t>
            </a:r>
            <a:r>
              <a:rPr lang="tr-TR" dirty="0" smtClean="0">
                <a:latin typeface="+mj-lt"/>
                <a:cs typeface="Times New Roman"/>
              </a:rPr>
              <a:t> </a:t>
            </a:r>
            <a:r>
              <a:rPr lang="tr-TR" dirty="0" err="1" smtClean="0">
                <a:latin typeface="+mj-lt"/>
                <a:cs typeface="Times New Roman"/>
              </a:rPr>
              <a:t>traffic</a:t>
            </a:r>
            <a:r>
              <a:rPr lang="tr-TR" dirty="0" smtClean="0">
                <a:latin typeface="+mj-lt"/>
                <a:cs typeface="Times New Roman"/>
              </a:rPr>
              <a:t>, 1 </a:t>
            </a:r>
            <a:r>
              <a:rPr lang="tr-TR" dirty="0" err="1" smtClean="0">
                <a:latin typeface="+mj-lt"/>
                <a:cs typeface="Times New Roman"/>
              </a:rPr>
              <a:t>for</a:t>
            </a:r>
            <a:r>
              <a:rPr lang="tr-TR" dirty="0" smtClean="0">
                <a:latin typeface="+mj-lt"/>
                <a:cs typeface="Times New Roman"/>
              </a:rPr>
              <a:t> </a:t>
            </a:r>
            <a:r>
              <a:rPr lang="tr-TR" dirty="0" err="1" smtClean="0">
                <a:latin typeface="+mj-lt"/>
                <a:cs typeface="Times New Roman"/>
              </a:rPr>
              <a:t>control</a:t>
            </a:r>
            <a:r>
              <a:rPr lang="tr-TR" dirty="0" smtClean="0">
                <a:latin typeface="+mj-lt"/>
                <a:cs typeface="Times New Roman"/>
              </a:rPr>
              <a:t>, 1 is </a:t>
            </a:r>
            <a:r>
              <a:rPr lang="tr-TR" dirty="0" err="1" smtClean="0">
                <a:latin typeface="+mj-lt"/>
                <a:cs typeface="Times New Roman"/>
              </a:rPr>
              <a:t>unused</a:t>
            </a:r>
            <a:endParaRPr lang="tr-TR" dirty="0" smtClean="0">
              <a:latin typeface="+mj-lt"/>
              <a:cs typeface="Times New Roman"/>
            </a:endParaRPr>
          </a:p>
          <a:p>
            <a:pPr lvl="1">
              <a:lnSpc>
                <a:spcPct val="90000"/>
              </a:lnSpc>
            </a:pPr>
            <a:r>
              <a:rPr lang="tr-TR" dirty="0" err="1" smtClean="0">
                <a:latin typeface="+mj-lt"/>
                <a:cs typeface="Times New Roman"/>
              </a:rPr>
              <a:t>Slow</a:t>
            </a:r>
            <a:r>
              <a:rPr lang="tr-TR" dirty="0" smtClean="0">
                <a:latin typeface="+mj-lt"/>
                <a:cs typeface="Times New Roman"/>
              </a:rPr>
              <a:t> </a:t>
            </a:r>
            <a:r>
              <a:rPr lang="tr-TR" dirty="0" err="1" smtClean="0">
                <a:latin typeface="+mj-lt"/>
                <a:cs typeface="Times New Roman"/>
              </a:rPr>
              <a:t>Associated</a:t>
            </a:r>
            <a:r>
              <a:rPr lang="tr-TR" dirty="0" smtClean="0">
                <a:latin typeface="+mj-lt"/>
                <a:cs typeface="Times New Roman"/>
              </a:rPr>
              <a:t> </a:t>
            </a:r>
            <a:r>
              <a:rPr lang="tr-TR" dirty="0" err="1" smtClean="0">
                <a:latin typeface="+mj-lt"/>
                <a:cs typeface="Times New Roman"/>
              </a:rPr>
              <a:t>Control</a:t>
            </a:r>
            <a:r>
              <a:rPr lang="tr-TR" dirty="0" smtClean="0">
                <a:latin typeface="+mj-lt"/>
                <a:cs typeface="Times New Roman"/>
              </a:rPr>
              <a:t> </a:t>
            </a:r>
            <a:r>
              <a:rPr lang="tr-TR" dirty="0" err="1" smtClean="0">
                <a:latin typeface="+mj-lt"/>
                <a:cs typeface="Times New Roman"/>
              </a:rPr>
              <a:t>Channel</a:t>
            </a:r>
            <a:r>
              <a:rPr lang="tr-TR" dirty="0" smtClean="0">
                <a:latin typeface="+mj-lt"/>
                <a:cs typeface="Times New Roman"/>
              </a:rPr>
              <a:t> (SACCH)</a:t>
            </a:r>
          </a:p>
          <a:p>
            <a:pPr lvl="1">
              <a:lnSpc>
                <a:spcPct val="90000"/>
              </a:lnSpc>
            </a:pPr>
            <a:r>
              <a:rPr lang="tr-TR" dirty="0" err="1" smtClean="0">
                <a:latin typeface="+mj-lt"/>
                <a:cs typeface="Times New Roman"/>
              </a:rPr>
              <a:t>If</a:t>
            </a:r>
            <a:r>
              <a:rPr lang="tr-TR" dirty="0" smtClean="0">
                <a:latin typeface="+mj-lt"/>
                <a:cs typeface="Times New Roman"/>
              </a:rPr>
              <a:t> SACCH </a:t>
            </a:r>
            <a:r>
              <a:rPr lang="tr-TR" dirty="0" err="1" smtClean="0">
                <a:latin typeface="+mj-lt"/>
                <a:cs typeface="Times New Roman"/>
              </a:rPr>
              <a:t>does</a:t>
            </a:r>
            <a:r>
              <a:rPr lang="tr-TR" dirty="0" err="1" smtClean="0">
                <a:latin typeface="+mj-lt"/>
                <a:cs typeface="Times New Roman"/>
              </a:rPr>
              <a:t>n’t</a:t>
            </a:r>
            <a:r>
              <a:rPr lang="tr-TR" dirty="0" smtClean="0">
                <a:latin typeface="+mj-lt"/>
                <a:cs typeface="Times New Roman"/>
              </a:rPr>
              <a:t> </a:t>
            </a:r>
            <a:r>
              <a:rPr lang="tr-TR" dirty="0" err="1" smtClean="0">
                <a:latin typeface="+mj-lt"/>
                <a:cs typeface="Times New Roman"/>
              </a:rPr>
              <a:t>have</a:t>
            </a:r>
            <a:r>
              <a:rPr lang="tr-TR" dirty="0" smtClean="0">
                <a:latin typeface="+mj-lt"/>
                <a:cs typeface="Times New Roman"/>
              </a:rPr>
              <a:t> </a:t>
            </a:r>
            <a:r>
              <a:rPr lang="tr-TR" dirty="0" err="1" smtClean="0">
                <a:latin typeface="+mj-lt"/>
                <a:cs typeface="Times New Roman"/>
              </a:rPr>
              <a:t>sufficient</a:t>
            </a:r>
            <a:r>
              <a:rPr lang="tr-TR" dirty="0" smtClean="0">
                <a:latin typeface="+mj-lt"/>
                <a:cs typeface="Times New Roman"/>
              </a:rPr>
              <a:t> </a:t>
            </a:r>
            <a:r>
              <a:rPr lang="tr-TR" dirty="0" err="1" smtClean="0">
                <a:latin typeface="+mj-lt"/>
                <a:cs typeface="Times New Roman"/>
              </a:rPr>
              <a:t>capacity</a:t>
            </a:r>
            <a:r>
              <a:rPr lang="tr-TR" dirty="0" smtClean="0">
                <a:latin typeface="+mj-lt"/>
                <a:cs typeface="Times New Roman"/>
              </a:rPr>
              <a:t>, </a:t>
            </a:r>
            <a:r>
              <a:rPr lang="tr-TR" dirty="0" err="1" smtClean="0">
                <a:latin typeface="+mj-lt"/>
                <a:cs typeface="Times New Roman"/>
              </a:rPr>
              <a:t>Fast</a:t>
            </a:r>
            <a:r>
              <a:rPr lang="tr-TR" dirty="0" smtClean="0">
                <a:latin typeface="+mj-lt"/>
                <a:cs typeface="Times New Roman"/>
              </a:rPr>
              <a:t> </a:t>
            </a:r>
            <a:r>
              <a:rPr lang="tr-TR" dirty="0" err="1" smtClean="0">
                <a:latin typeface="+mj-lt"/>
                <a:cs typeface="Times New Roman"/>
              </a:rPr>
              <a:t>Associated</a:t>
            </a:r>
            <a:r>
              <a:rPr lang="tr-TR" dirty="0" smtClean="0">
                <a:latin typeface="+mj-lt"/>
                <a:cs typeface="Times New Roman"/>
              </a:rPr>
              <a:t> </a:t>
            </a:r>
            <a:r>
              <a:rPr lang="tr-TR" dirty="0" err="1" smtClean="0">
                <a:latin typeface="+mj-lt"/>
                <a:cs typeface="Times New Roman"/>
              </a:rPr>
              <a:t>Control</a:t>
            </a:r>
            <a:r>
              <a:rPr lang="tr-TR" dirty="0" smtClean="0">
                <a:latin typeface="+mj-lt"/>
                <a:cs typeface="Times New Roman"/>
              </a:rPr>
              <a:t> </a:t>
            </a:r>
            <a:r>
              <a:rPr lang="tr-TR" dirty="0" err="1" smtClean="0">
                <a:latin typeface="+mj-lt"/>
                <a:cs typeface="Times New Roman"/>
              </a:rPr>
              <a:t>Channel</a:t>
            </a:r>
            <a:r>
              <a:rPr lang="tr-TR" dirty="0" smtClean="0">
                <a:latin typeface="+mj-lt"/>
                <a:cs typeface="Times New Roman"/>
              </a:rPr>
              <a:t> (FACCH) is </a:t>
            </a:r>
            <a:r>
              <a:rPr lang="tr-TR" dirty="0" err="1" smtClean="0">
                <a:latin typeface="+mj-lt"/>
                <a:cs typeface="Times New Roman"/>
              </a:rPr>
              <a:t>used</a:t>
            </a:r>
            <a:r>
              <a:rPr lang="tr-TR" dirty="0" smtClean="0">
                <a:latin typeface="+mj-lt"/>
                <a:cs typeface="Times New Roman"/>
              </a:rPr>
              <a:t> </a:t>
            </a:r>
            <a:r>
              <a:rPr lang="tr-TR" dirty="0" err="1" smtClean="0">
                <a:latin typeface="+mj-lt"/>
                <a:cs typeface="Times New Roman"/>
              </a:rPr>
              <a:t>by</a:t>
            </a:r>
            <a:r>
              <a:rPr lang="tr-TR" dirty="0" smtClean="0">
                <a:latin typeface="+mj-lt"/>
                <a:cs typeface="Times New Roman"/>
              </a:rPr>
              <a:t> </a:t>
            </a:r>
            <a:r>
              <a:rPr lang="tr-TR" dirty="0" err="1" smtClean="0">
                <a:latin typeface="+mj-lt"/>
                <a:cs typeface="Times New Roman"/>
              </a:rPr>
              <a:t>stealing</a:t>
            </a:r>
            <a:r>
              <a:rPr lang="tr-TR" dirty="0" smtClean="0">
                <a:latin typeface="+mj-lt"/>
                <a:cs typeface="Times New Roman"/>
              </a:rPr>
              <a:t> ½ of </a:t>
            </a:r>
            <a:r>
              <a:rPr lang="tr-TR" dirty="0" err="1" smtClean="0">
                <a:latin typeface="+mj-lt"/>
                <a:cs typeface="Times New Roman"/>
              </a:rPr>
              <a:t>some</a:t>
            </a:r>
            <a:r>
              <a:rPr lang="tr-TR" dirty="0" smtClean="0">
                <a:latin typeface="+mj-lt"/>
                <a:cs typeface="Times New Roman"/>
              </a:rPr>
              <a:t> </a:t>
            </a:r>
            <a:r>
              <a:rPr lang="tr-TR" dirty="0" err="1" smtClean="0">
                <a:latin typeface="+mj-lt"/>
                <a:cs typeface="Times New Roman"/>
              </a:rPr>
              <a:t>bursts</a:t>
            </a:r>
            <a:r>
              <a:rPr lang="tr-TR" dirty="0" smtClean="0">
                <a:latin typeface="+mj-lt"/>
                <a:cs typeface="Times New Roman"/>
              </a:rPr>
              <a:t>.</a:t>
            </a:r>
          </a:p>
          <a:p>
            <a:pPr lvl="1">
              <a:lnSpc>
                <a:spcPct val="90000"/>
              </a:lnSpc>
            </a:pPr>
            <a:r>
              <a:rPr lang="tr-TR" dirty="0" err="1" smtClean="0">
                <a:latin typeface="+mj-lt"/>
                <a:cs typeface="Times New Roman"/>
              </a:rPr>
              <a:t>Stealing</a:t>
            </a:r>
            <a:r>
              <a:rPr lang="tr-TR" dirty="0" smtClean="0">
                <a:latin typeface="+mj-lt"/>
                <a:cs typeface="Times New Roman"/>
              </a:rPr>
              <a:t> </a:t>
            </a:r>
            <a:r>
              <a:rPr lang="tr-TR" dirty="0" err="1" smtClean="0">
                <a:latin typeface="+mj-lt"/>
                <a:cs typeface="Times New Roman"/>
              </a:rPr>
              <a:t>bits</a:t>
            </a:r>
            <a:r>
              <a:rPr lang="tr-TR" dirty="0" smtClean="0">
                <a:latin typeface="+mj-lt"/>
                <a:cs typeface="Times New Roman"/>
              </a:rPr>
              <a:t> </a:t>
            </a:r>
            <a:r>
              <a:rPr lang="tr-TR" dirty="0" err="1" smtClean="0">
                <a:latin typeface="+mj-lt"/>
                <a:cs typeface="Times New Roman"/>
              </a:rPr>
              <a:t>identify</a:t>
            </a:r>
            <a:r>
              <a:rPr lang="tr-TR" dirty="0" smtClean="0">
                <a:latin typeface="+mj-lt"/>
                <a:cs typeface="Times New Roman"/>
              </a:rPr>
              <a:t> </a:t>
            </a:r>
            <a:r>
              <a:rPr lang="tr-TR" dirty="0" err="1" smtClean="0">
                <a:latin typeface="+mj-lt"/>
                <a:cs typeface="Times New Roman"/>
              </a:rPr>
              <a:t>weather</a:t>
            </a:r>
            <a:r>
              <a:rPr lang="tr-TR" dirty="0" smtClean="0">
                <a:latin typeface="+mj-lt"/>
                <a:cs typeface="Times New Roman"/>
              </a:rPr>
              <a:t> </a:t>
            </a:r>
            <a:r>
              <a:rPr lang="tr-TR" dirty="0" err="1" smtClean="0">
                <a:latin typeface="+mj-lt"/>
                <a:cs typeface="Times New Roman"/>
              </a:rPr>
              <a:t>the</a:t>
            </a:r>
            <a:r>
              <a:rPr lang="tr-TR" dirty="0" smtClean="0">
                <a:latin typeface="+mj-lt"/>
                <a:cs typeface="Times New Roman"/>
              </a:rPr>
              <a:t> ½-</a:t>
            </a:r>
            <a:r>
              <a:rPr lang="tr-TR" dirty="0" err="1" smtClean="0">
                <a:latin typeface="+mj-lt"/>
                <a:cs typeface="Times New Roman"/>
              </a:rPr>
              <a:t>slot</a:t>
            </a:r>
            <a:r>
              <a:rPr lang="tr-TR" dirty="0" smtClean="0">
                <a:latin typeface="+mj-lt"/>
                <a:cs typeface="Times New Roman"/>
              </a:rPr>
              <a:t> </a:t>
            </a:r>
            <a:r>
              <a:rPr lang="tr-TR" dirty="0" err="1" smtClean="0">
                <a:latin typeface="+mj-lt"/>
                <a:cs typeface="Times New Roman"/>
              </a:rPr>
              <a:t>carries</a:t>
            </a:r>
            <a:r>
              <a:rPr lang="tr-TR" dirty="0" smtClean="0">
                <a:latin typeface="+mj-lt"/>
                <a:cs typeface="Times New Roman"/>
              </a:rPr>
              <a:t> data </a:t>
            </a:r>
            <a:r>
              <a:rPr lang="tr-TR" dirty="0" err="1" smtClean="0">
                <a:latin typeface="+mj-lt"/>
                <a:cs typeface="Times New Roman"/>
              </a:rPr>
              <a:t>or</a:t>
            </a:r>
            <a:r>
              <a:rPr lang="tr-TR" dirty="0" smtClean="0">
                <a:latin typeface="+mj-lt"/>
                <a:cs typeface="Times New Roman"/>
              </a:rPr>
              <a:t> </a:t>
            </a:r>
            <a:r>
              <a:rPr lang="tr-TR" dirty="0" err="1" smtClean="0">
                <a:latin typeface="+mj-lt"/>
                <a:cs typeface="Times New Roman"/>
              </a:rPr>
              <a:t>control</a:t>
            </a:r>
            <a:r>
              <a:rPr lang="tr-TR" dirty="0" smtClean="0">
                <a:latin typeface="+mj-lt"/>
                <a:cs typeface="Times New Roman"/>
              </a:rPr>
              <a:t>.</a:t>
            </a:r>
          </a:p>
          <a:p>
            <a:pPr>
              <a:lnSpc>
                <a:spcPct val="90000"/>
              </a:lnSpc>
            </a:pPr>
            <a:r>
              <a:rPr lang="tr-TR" sz="2000" dirty="0" smtClean="0">
                <a:latin typeface="+mj-lt"/>
                <a:cs typeface="Times New Roman"/>
              </a:rPr>
              <a:t>200 </a:t>
            </a:r>
            <a:r>
              <a:rPr lang="tr-TR" sz="2000" dirty="0" err="1" smtClean="0">
                <a:latin typeface="+mj-lt"/>
                <a:cs typeface="Times New Roman"/>
              </a:rPr>
              <a:t>kHz</a:t>
            </a:r>
            <a:r>
              <a:rPr lang="tr-TR" sz="2000" dirty="0" smtClean="0">
                <a:latin typeface="+mj-lt"/>
                <a:cs typeface="Times New Roman"/>
              </a:rPr>
              <a:t> </a:t>
            </a:r>
            <a:r>
              <a:rPr lang="tr-TR" sz="2000" dirty="0" smtClean="0">
                <a:cs typeface="Times New Roman"/>
              </a:rPr>
              <a:t>= 270.8 </a:t>
            </a:r>
            <a:r>
              <a:rPr lang="tr-TR" sz="2000" dirty="0" err="1" smtClean="0">
                <a:cs typeface="Times New Roman"/>
              </a:rPr>
              <a:t>kbps</a:t>
            </a:r>
            <a:r>
              <a:rPr lang="tr-TR" sz="2000" dirty="0" smtClean="0">
                <a:cs typeface="Times New Roman"/>
              </a:rPr>
              <a:t>/8 </a:t>
            </a:r>
            <a:r>
              <a:rPr lang="tr-TR" sz="2000" dirty="0" err="1" smtClean="0">
                <a:cs typeface="Times New Roman"/>
              </a:rPr>
              <a:t>slots</a:t>
            </a:r>
            <a:r>
              <a:rPr lang="tr-TR" sz="2000" dirty="0" smtClean="0">
                <a:cs typeface="Times New Roman"/>
              </a:rPr>
              <a:t> </a:t>
            </a:r>
            <a:r>
              <a:rPr lang="tr-TR" sz="2000" dirty="0" smtClean="0">
                <a:cs typeface="Times New Roman"/>
              </a:rPr>
              <a:t>→ 34kbps/</a:t>
            </a:r>
            <a:r>
              <a:rPr lang="tr-TR" sz="2000" dirty="0" err="1" smtClean="0">
                <a:cs typeface="Times New Roman"/>
              </a:rPr>
              <a:t>slot</a:t>
            </a:r>
            <a:endParaRPr lang="tr-TR" sz="2000" dirty="0" smtClean="0">
              <a:cs typeface="Times New Roman"/>
            </a:endParaRPr>
          </a:p>
          <a:p>
            <a:pPr>
              <a:lnSpc>
                <a:spcPct val="90000"/>
              </a:lnSpc>
              <a:buNone/>
            </a:pPr>
            <a:r>
              <a:rPr lang="tr-TR" sz="2000" dirty="0" smtClean="0">
                <a:latin typeface="+mj-lt"/>
                <a:cs typeface="Times New Roman"/>
              </a:rPr>
              <a:t>	</a:t>
            </a:r>
            <a:r>
              <a:rPr lang="tr-TR" sz="2000" dirty="0" smtClean="0">
                <a:latin typeface="+mj-lt"/>
                <a:cs typeface="Times New Roman"/>
              </a:rPr>
              <a:t>15/26 </a:t>
            </a:r>
            <a:r>
              <a:rPr lang="tr-TR" sz="2000" dirty="0" err="1" smtClean="0">
                <a:latin typeface="+mj-lt"/>
                <a:cs typeface="Times New Roman"/>
              </a:rPr>
              <a:t>ms</a:t>
            </a:r>
            <a:r>
              <a:rPr lang="tr-TR" sz="2000" dirty="0" smtClean="0">
                <a:latin typeface="+mj-lt"/>
                <a:cs typeface="Times New Roman"/>
              </a:rPr>
              <a:t>/</a:t>
            </a:r>
            <a:r>
              <a:rPr lang="tr-TR" sz="2000" dirty="0" err="1" smtClean="0">
                <a:latin typeface="+mj-lt"/>
                <a:cs typeface="Times New Roman"/>
              </a:rPr>
              <a:t>slot</a:t>
            </a:r>
            <a:r>
              <a:rPr lang="tr-TR" sz="2000" dirty="0" smtClean="0">
                <a:latin typeface="+mj-lt"/>
                <a:cs typeface="Times New Roman"/>
              </a:rPr>
              <a:t> </a:t>
            </a:r>
            <a:r>
              <a:rPr lang="tr-TR" sz="2000" dirty="0" smtClean="0">
                <a:cs typeface="Times New Roman"/>
              </a:rPr>
              <a:t>→ 270.8*15/26 =156.25 </a:t>
            </a:r>
            <a:r>
              <a:rPr lang="tr-TR" sz="2000" dirty="0" err="1" smtClean="0">
                <a:cs typeface="Times New Roman"/>
              </a:rPr>
              <a:t>bits</a:t>
            </a:r>
            <a:r>
              <a:rPr lang="tr-TR" sz="2000" dirty="0" smtClean="0">
                <a:cs typeface="Times New Roman"/>
              </a:rPr>
              <a:t>/</a:t>
            </a:r>
            <a:r>
              <a:rPr lang="tr-TR" sz="2000" dirty="0" err="1" smtClean="0">
                <a:cs typeface="Times New Roman"/>
              </a:rPr>
              <a:t>slot</a:t>
            </a:r>
            <a:r>
              <a:rPr lang="tr-TR" dirty="0" smtClean="0">
                <a:latin typeface="+mj-lt"/>
                <a:cs typeface="Times New Roman"/>
              </a:rPr>
              <a:t>  </a:t>
            </a:r>
          </a:p>
          <a:p>
            <a:pPr>
              <a:lnSpc>
                <a:spcPct val="90000"/>
              </a:lnSpc>
              <a:buNone/>
            </a:pPr>
            <a:r>
              <a:rPr lang="tr-TR" dirty="0" smtClean="0">
                <a:latin typeface="+mj-lt"/>
                <a:cs typeface="Times New Roman"/>
              </a:rPr>
              <a:t>	</a:t>
            </a:r>
            <a:r>
              <a:rPr lang="tr-TR" dirty="0" smtClean="0">
                <a:cs typeface="Times New Roman"/>
              </a:rPr>
              <a:t> </a:t>
            </a:r>
            <a:r>
              <a:rPr lang="tr-TR" dirty="0" smtClean="0">
                <a:cs typeface="Times New Roman"/>
              </a:rPr>
              <a:t>→9.6 </a:t>
            </a:r>
            <a:r>
              <a:rPr lang="tr-TR" dirty="0" err="1" smtClean="0">
                <a:cs typeface="Times New Roman"/>
              </a:rPr>
              <a:t>kbps</a:t>
            </a:r>
            <a:r>
              <a:rPr lang="tr-TR" dirty="0" smtClean="0">
                <a:cs typeface="Times New Roman"/>
              </a:rPr>
              <a:t>/</a:t>
            </a:r>
            <a:r>
              <a:rPr lang="tr-TR" dirty="0" err="1" smtClean="0">
                <a:cs typeface="Times New Roman"/>
              </a:rPr>
              <a:t>user</a:t>
            </a:r>
            <a:r>
              <a:rPr lang="tr-TR" dirty="0" smtClean="0">
                <a:cs typeface="Times New Roman"/>
              </a:rPr>
              <a:t> </a:t>
            </a:r>
            <a:r>
              <a:rPr lang="tr-TR" dirty="0" err="1" smtClean="0">
                <a:cs typeface="Times New Roman"/>
              </a:rPr>
              <a:t>after</a:t>
            </a:r>
            <a:r>
              <a:rPr lang="tr-TR" dirty="0" smtClean="0">
                <a:cs typeface="Times New Roman"/>
              </a:rPr>
              <a:t> </a:t>
            </a:r>
            <a:r>
              <a:rPr lang="tr-TR" dirty="0" err="1" smtClean="0">
                <a:cs typeface="Times New Roman"/>
              </a:rPr>
              <a:t>encryption</a:t>
            </a:r>
            <a:r>
              <a:rPr lang="tr-TR" dirty="0" smtClean="0">
                <a:cs typeface="Times New Roman"/>
              </a:rPr>
              <a:t> </a:t>
            </a:r>
            <a:r>
              <a:rPr lang="tr-TR" dirty="0" err="1" smtClean="0">
                <a:cs typeface="Times New Roman"/>
              </a:rPr>
              <a:t>and</a:t>
            </a:r>
            <a:r>
              <a:rPr lang="tr-TR" dirty="0" smtClean="0">
                <a:cs typeface="Times New Roman"/>
              </a:rPr>
              <a:t> FEC </a:t>
            </a:r>
            <a:r>
              <a:rPr lang="tr-TR" dirty="0" err="1" smtClean="0">
                <a:cs typeface="Times New Roman"/>
              </a:rPr>
              <a:t>overhead</a:t>
            </a:r>
            <a:r>
              <a:rPr lang="tr-TR" dirty="0" smtClean="0">
                <a:cs typeface="Times New Roman"/>
              </a:rPr>
              <a:t>.</a:t>
            </a:r>
            <a:endParaRPr lang="en-US"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Mobile Terminated Call</a:t>
            </a:r>
          </a:p>
        </p:txBody>
      </p:sp>
      <p:grpSp>
        <p:nvGrpSpPr>
          <p:cNvPr id="135172" name="Group 4"/>
          <p:cNvGrpSpPr>
            <a:grpSpLocks/>
          </p:cNvGrpSpPr>
          <p:nvPr/>
        </p:nvGrpSpPr>
        <p:grpSpPr bwMode="auto">
          <a:xfrm>
            <a:off x="4697413" y="2438400"/>
            <a:ext cx="1365250" cy="763588"/>
            <a:chOff x="1392" y="2976"/>
            <a:chExt cx="860" cy="481"/>
          </a:xfrm>
        </p:grpSpPr>
        <p:graphicFrame>
          <p:nvGraphicFramePr>
            <p:cNvPr id="135173" name="Object 5"/>
            <p:cNvGraphicFramePr>
              <a:graphicFrameLocks/>
            </p:cNvGraphicFramePr>
            <p:nvPr/>
          </p:nvGraphicFramePr>
          <p:xfrm>
            <a:off x="1392" y="2976"/>
            <a:ext cx="860" cy="481"/>
          </p:xfrm>
          <a:graphic>
            <a:graphicData uri="http://schemas.openxmlformats.org/presentationml/2006/ole">
              <p:oleObj spid="_x0000_s135173" name="ClipArt" r:id="rId4" imgW="5759280" imgH="3222360" progId="">
                <p:embed/>
              </p:oleObj>
            </a:graphicData>
          </a:graphic>
        </p:graphicFrame>
        <p:sp>
          <p:nvSpPr>
            <p:cNvPr id="135174" name="Rectangle 6"/>
            <p:cNvSpPr>
              <a:spLocks noChangeArrowheads="1"/>
            </p:cNvSpPr>
            <p:nvPr/>
          </p:nvSpPr>
          <p:spPr bwMode="auto">
            <a:xfrm>
              <a:off x="1584" y="3120"/>
              <a:ext cx="422" cy="192"/>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PSTN</a:t>
              </a:r>
            </a:p>
          </p:txBody>
        </p:sp>
      </p:grpSp>
      <p:sp>
        <p:nvSpPr>
          <p:cNvPr id="135175" name="Rectangle 7"/>
          <p:cNvSpPr>
            <a:spLocks noChangeArrowheads="1"/>
          </p:cNvSpPr>
          <p:nvPr/>
        </p:nvSpPr>
        <p:spPr bwMode="auto">
          <a:xfrm>
            <a:off x="3783013" y="2603500"/>
            <a:ext cx="696912" cy="444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calling</a:t>
            </a:r>
          </a:p>
          <a:p>
            <a:pPr algn="l" eaLnBrk="0" hangingPunct="0"/>
            <a:r>
              <a:rPr lang="de-DE" sz="1400">
                <a:latin typeface="Arial" charset="0"/>
              </a:rPr>
              <a:t>station</a:t>
            </a:r>
          </a:p>
        </p:txBody>
      </p:sp>
      <p:sp>
        <p:nvSpPr>
          <p:cNvPr id="135176" name="Rectangle 8"/>
          <p:cNvSpPr>
            <a:spLocks noChangeArrowheads="1"/>
          </p:cNvSpPr>
          <p:nvPr/>
        </p:nvSpPr>
        <p:spPr bwMode="auto">
          <a:xfrm>
            <a:off x="6297613" y="2667000"/>
            <a:ext cx="685800" cy="3175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GMSC</a:t>
            </a:r>
          </a:p>
        </p:txBody>
      </p:sp>
      <p:sp>
        <p:nvSpPr>
          <p:cNvPr id="135185" name="Rectangle 17"/>
          <p:cNvSpPr>
            <a:spLocks noChangeArrowheads="1"/>
          </p:cNvSpPr>
          <p:nvPr/>
        </p:nvSpPr>
        <p:spPr bwMode="auto">
          <a:xfrm>
            <a:off x="6297613" y="1676400"/>
            <a:ext cx="685800" cy="3175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HLR</a:t>
            </a:r>
          </a:p>
        </p:txBody>
      </p:sp>
      <p:sp>
        <p:nvSpPr>
          <p:cNvPr id="135186" name="Rectangle 18"/>
          <p:cNvSpPr>
            <a:spLocks noChangeArrowheads="1"/>
          </p:cNvSpPr>
          <p:nvPr/>
        </p:nvSpPr>
        <p:spPr bwMode="auto">
          <a:xfrm>
            <a:off x="7364413" y="1676400"/>
            <a:ext cx="609600" cy="304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VLR</a:t>
            </a:r>
          </a:p>
        </p:txBody>
      </p:sp>
      <p:sp>
        <p:nvSpPr>
          <p:cNvPr id="135187" name="Rectangle 19"/>
          <p:cNvSpPr>
            <a:spLocks noChangeArrowheads="1"/>
          </p:cNvSpPr>
          <p:nvPr/>
        </p:nvSpPr>
        <p:spPr bwMode="auto">
          <a:xfrm>
            <a:off x="8382000" y="3657600"/>
            <a:ext cx="554038" cy="317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BSS</a:t>
            </a:r>
          </a:p>
        </p:txBody>
      </p:sp>
      <p:sp>
        <p:nvSpPr>
          <p:cNvPr id="135188" name="Rectangle 20"/>
          <p:cNvSpPr>
            <a:spLocks noChangeArrowheads="1"/>
          </p:cNvSpPr>
          <p:nvPr/>
        </p:nvSpPr>
        <p:spPr bwMode="auto">
          <a:xfrm>
            <a:off x="7212013" y="3657600"/>
            <a:ext cx="554037" cy="317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BSS</a:t>
            </a:r>
          </a:p>
        </p:txBody>
      </p:sp>
      <p:sp>
        <p:nvSpPr>
          <p:cNvPr id="135189" name="Rectangle 21"/>
          <p:cNvSpPr>
            <a:spLocks noChangeArrowheads="1"/>
          </p:cNvSpPr>
          <p:nvPr/>
        </p:nvSpPr>
        <p:spPr bwMode="auto">
          <a:xfrm>
            <a:off x="6069013" y="3657600"/>
            <a:ext cx="554037" cy="317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BSS</a:t>
            </a:r>
          </a:p>
        </p:txBody>
      </p:sp>
      <p:sp>
        <p:nvSpPr>
          <p:cNvPr id="135190" name="Rectangle 22"/>
          <p:cNvSpPr>
            <a:spLocks noChangeArrowheads="1"/>
          </p:cNvSpPr>
          <p:nvPr/>
        </p:nvSpPr>
        <p:spPr bwMode="auto">
          <a:xfrm>
            <a:off x="7364413" y="2667000"/>
            <a:ext cx="609600" cy="3175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MSC</a:t>
            </a:r>
          </a:p>
        </p:txBody>
      </p:sp>
      <p:grpSp>
        <p:nvGrpSpPr>
          <p:cNvPr id="135222" name="Group 54"/>
          <p:cNvGrpSpPr>
            <a:grpSpLocks/>
          </p:cNvGrpSpPr>
          <p:nvPr/>
        </p:nvGrpSpPr>
        <p:grpSpPr bwMode="auto">
          <a:xfrm rot="5400000">
            <a:off x="8503444" y="3890169"/>
            <a:ext cx="312738" cy="609600"/>
            <a:chOff x="3599" y="2103"/>
            <a:chExt cx="197" cy="384"/>
          </a:xfrm>
        </p:grpSpPr>
        <p:sp>
          <p:nvSpPr>
            <p:cNvPr id="135193" name="Arc 25"/>
            <p:cNvSpPr>
              <a:spLocks/>
            </p:cNvSpPr>
            <p:nvPr/>
          </p:nvSpPr>
          <p:spPr bwMode="auto">
            <a:xfrm>
              <a:off x="3601" y="2103"/>
              <a:ext cx="195" cy="384"/>
            </a:xfrm>
            <a:custGeom>
              <a:avLst/>
              <a:gdLst>
                <a:gd name="G0" fmla="+- 417 0 0"/>
                <a:gd name="G1" fmla="+- 21600 0 0"/>
                <a:gd name="G2" fmla="+- 21600 0 0"/>
                <a:gd name="T0" fmla="*/ 313 w 22017"/>
                <a:gd name="T1" fmla="*/ 0 h 43200"/>
                <a:gd name="T2" fmla="*/ 0 w 22017"/>
                <a:gd name="T3" fmla="*/ 43196 h 43200"/>
                <a:gd name="T4" fmla="*/ 417 w 22017"/>
                <a:gd name="T5" fmla="*/ 21600 h 43200"/>
              </a:gdLst>
              <a:ahLst/>
              <a:cxnLst>
                <a:cxn ang="0">
                  <a:pos x="T0" y="T1"/>
                </a:cxn>
                <a:cxn ang="0">
                  <a:pos x="T2" y="T3"/>
                </a:cxn>
                <a:cxn ang="0">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sp>
          <p:nvSpPr>
            <p:cNvPr id="135194" name="Arc 26"/>
            <p:cNvSpPr>
              <a:spLocks/>
            </p:cNvSpPr>
            <p:nvPr/>
          </p:nvSpPr>
          <p:spPr bwMode="auto">
            <a:xfrm>
              <a:off x="3600" y="2151"/>
              <a:ext cx="149" cy="288"/>
            </a:xfrm>
            <a:custGeom>
              <a:avLst/>
              <a:gdLst>
                <a:gd name="G0" fmla="+- 552 0 0"/>
                <a:gd name="G1" fmla="+- 21600 0 0"/>
                <a:gd name="G2" fmla="+- 21600 0 0"/>
                <a:gd name="T0" fmla="*/ 415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sp>
          <p:nvSpPr>
            <p:cNvPr id="135195" name="Arc 27"/>
            <p:cNvSpPr>
              <a:spLocks/>
            </p:cNvSpPr>
            <p:nvPr/>
          </p:nvSpPr>
          <p:spPr bwMode="auto">
            <a:xfrm>
              <a:off x="3599" y="2199"/>
              <a:ext cx="101" cy="192"/>
            </a:xfrm>
            <a:custGeom>
              <a:avLst/>
              <a:gdLst>
                <a:gd name="G0" fmla="+- 615 0 0"/>
                <a:gd name="G1" fmla="+- 21600 0 0"/>
                <a:gd name="G2" fmla="+- 21600 0 0"/>
                <a:gd name="T0" fmla="*/ 412 w 22215"/>
                <a:gd name="T1" fmla="*/ 1 h 43200"/>
                <a:gd name="T2" fmla="*/ 0 w 22215"/>
                <a:gd name="T3" fmla="*/ 43191 h 43200"/>
                <a:gd name="T4" fmla="*/ 615 w 22215"/>
                <a:gd name="T5" fmla="*/ 21600 h 43200"/>
              </a:gdLst>
              <a:ahLst/>
              <a:cxnLst>
                <a:cxn ang="0">
                  <a:pos x="T0" y="T1"/>
                </a:cxn>
                <a:cxn ang="0">
                  <a:pos x="T2" y="T3"/>
                </a:cxn>
                <a:cxn ang="0">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grpSp>
      <p:sp>
        <p:nvSpPr>
          <p:cNvPr id="135205" name="Rectangle 37"/>
          <p:cNvSpPr>
            <a:spLocks noChangeArrowheads="1"/>
          </p:cNvSpPr>
          <p:nvPr/>
        </p:nvSpPr>
        <p:spPr bwMode="auto">
          <a:xfrm>
            <a:off x="7288213" y="4953000"/>
            <a:ext cx="463550" cy="317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MS</a:t>
            </a:r>
          </a:p>
        </p:txBody>
      </p:sp>
      <p:cxnSp>
        <p:nvCxnSpPr>
          <p:cNvPr id="135206" name="AutoShape 38"/>
          <p:cNvCxnSpPr>
            <a:cxnSpLocks noChangeShapeType="1"/>
            <a:stCxn id="0" idx="1"/>
            <a:endCxn id="135175" idx="3"/>
          </p:cNvCxnSpPr>
          <p:nvPr/>
        </p:nvCxnSpPr>
        <p:spPr bwMode="auto">
          <a:xfrm flipH="1">
            <a:off x="4479925" y="2820988"/>
            <a:ext cx="217488" cy="4762"/>
          </a:xfrm>
          <a:prstGeom prst="straightConnector1">
            <a:avLst/>
          </a:prstGeom>
          <a:noFill/>
          <a:ln w="9525">
            <a:solidFill>
              <a:schemeClr val="tx1"/>
            </a:solidFill>
            <a:round/>
            <a:headEnd type="triangle" w="med" len="med"/>
            <a:tailEnd/>
          </a:ln>
          <a:effectLst/>
        </p:spPr>
      </p:cxnSp>
      <p:cxnSp>
        <p:nvCxnSpPr>
          <p:cNvPr id="135207" name="AutoShape 39"/>
          <p:cNvCxnSpPr>
            <a:cxnSpLocks noChangeShapeType="1"/>
            <a:stCxn id="0" idx="3"/>
            <a:endCxn id="135176" idx="1"/>
          </p:cNvCxnSpPr>
          <p:nvPr/>
        </p:nvCxnSpPr>
        <p:spPr bwMode="auto">
          <a:xfrm>
            <a:off x="6062663" y="2820988"/>
            <a:ext cx="234950" cy="4762"/>
          </a:xfrm>
          <a:prstGeom prst="straightConnector1">
            <a:avLst/>
          </a:prstGeom>
          <a:noFill/>
          <a:ln w="9525">
            <a:solidFill>
              <a:schemeClr val="tx1"/>
            </a:solidFill>
            <a:round/>
            <a:headEnd/>
            <a:tailEnd type="triangle" w="med" len="med"/>
          </a:ln>
          <a:effectLst/>
        </p:spPr>
      </p:cxnSp>
      <p:cxnSp>
        <p:nvCxnSpPr>
          <p:cNvPr id="135208" name="AutoShape 40"/>
          <p:cNvCxnSpPr>
            <a:cxnSpLocks noChangeShapeType="1"/>
            <a:stCxn id="135190" idx="2"/>
            <a:endCxn id="135189" idx="0"/>
          </p:cNvCxnSpPr>
          <p:nvPr/>
        </p:nvCxnSpPr>
        <p:spPr bwMode="auto">
          <a:xfrm flipH="1">
            <a:off x="6346825" y="2984500"/>
            <a:ext cx="1322388" cy="673100"/>
          </a:xfrm>
          <a:prstGeom prst="straightConnector1">
            <a:avLst/>
          </a:prstGeom>
          <a:noFill/>
          <a:ln w="9525">
            <a:solidFill>
              <a:schemeClr val="tx1"/>
            </a:solidFill>
            <a:prstDash val="dash"/>
            <a:round/>
            <a:headEnd/>
            <a:tailEnd type="triangle" w="med" len="med"/>
          </a:ln>
          <a:effectLst/>
        </p:spPr>
      </p:cxnSp>
      <p:cxnSp>
        <p:nvCxnSpPr>
          <p:cNvPr id="135209" name="AutoShape 41"/>
          <p:cNvCxnSpPr>
            <a:cxnSpLocks noChangeShapeType="1"/>
            <a:stCxn id="135190" idx="2"/>
            <a:endCxn id="135187" idx="0"/>
          </p:cNvCxnSpPr>
          <p:nvPr/>
        </p:nvCxnSpPr>
        <p:spPr bwMode="auto">
          <a:xfrm>
            <a:off x="7669213" y="2984500"/>
            <a:ext cx="990600" cy="673100"/>
          </a:xfrm>
          <a:prstGeom prst="straightConnector1">
            <a:avLst/>
          </a:prstGeom>
          <a:noFill/>
          <a:ln w="9525">
            <a:solidFill>
              <a:schemeClr val="tx1"/>
            </a:solidFill>
            <a:prstDash val="dash"/>
            <a:round/>
            <a:headEnd/>
            <a:tailEnd type="triangle" w="med" len="med"/>
          </a:ln>
          <a:effectLst/>
        </p:spPr>
      </p:cxnSp>
      <p:cxnSp>
        <p:nvCxnSpPr>
          <p:cNvPr id="135210" name="AutoShape 42"/>
          <p:cNvCxnSpPr>
            <a:cxnSpLocks noChangeShapeType="1"/>
            <a:stCxn id="135190" idx="2"/>
            <a:endCxn id="135188" idx="0"/>
          </p:cNvCxnSpPr>
          <p:nvPr/>
        </p:nvCxnSpPr>
        <p:spPr bwMode="auto">
          <a:xfrm flipH="1">
            <a:off x="7489825" y="2984500"/>
            <a:ext cx="179388" cy="673100"/>
          </a:xfrm>
          <a:prstGeom prst="straightConnector1">
            <a:avLst/>
          </a:prstGeom>
          <a:noFill/>
          <a:ln w="9525">
            <a:solidFill>
              <a:schemeClr val="tx1"/>
            </a:solidFill>
            <a:round/>
            <a:headEnd type="triangle" w="med" len="med"/>
            <a:tailEnd type="triangle" w="med" len="med"/>
          </a:ln>
          <a:effectLst/>
        </p:spPr>
      </p:cxnSp>
      <p:cxnSp>
        <p:nvCxnSpPr>
          <p:cNvPr id="135211" name="AutoShape 43"/>
          <p:cNvCxnSpPr>
            <a:cxnSpLocks noChangeShapeType="1"/>
            <a:stCxn id="135186" idx="2"/>
            <a:endCxn id="135190" idx="0"/>
          </p:cNvCxnSpPr>
          <p:nvPr/>
        </p:nvCxnSpPr>
        <p:spPr bwMode="auto">
          <a:xfrm>
            <a:off x="7669213" y="1981200"/>
            <a:ext cx="0" cy="685800"/>
          </a:xfrm>
          <a:prstGeom prst="straightConnector1">
            <a:avLst/>
          </a:prstGeom>
          <a:noFill/>
          <a:ln w="9525">
            <a:solidFill>
              <a:schemeClr val="tx1"/>
            </a:solidFill>
            <a:prstDash val="dash"/>
            <a:round/>
            <a:headEnd type="triangle" w="med" len="med"/>
            <a:tailEnd type="triangle" w="med" len="med"/>
          </a:ln>
          <a:effectLst/>
        </p:spPr>
      </p:cxnSp>
      <p:cxnSp>
        <p:nvCxnSpPr>
          <p:cNvPr id="135212" name="AutoShape 44"/>
          <p:cNvCxnSpPr>
            <a:cxnSpLocks noChangeShapeType="1"/>
            <a:stCxn id="135176" idx="3"/>
            <a:endCxn id="135190" idx="1"/>
          </p:cNvCxnSpPr>
          <p:nvPr/>
        </p:nvCxnSpPr>
        <p:spPr bwMode="auto">
          <a:xfrm>
            <a:off x="6983413" y="2825750"/>
            <a:ext cx="381000" cy="0"/>
          </a:xfrm>
          <a:prstGeom prst="straightConnector1">
            <a:avLst/>
          </a:prstGeom>
          <a:noFill/>
          <a:ln w="9525">
            <a:solidFill>
              <a:schemeClr val="tx1"/>
            </a:solidFill>
            <a:round/>
            <a:headEnd/>
            <a:tailEnd type="triangle" w="med" len="med"/>
          </a:ln>
          <a:effectLst/>
        </p:spPr>
      </p:cxnSp>
      <p:cxnSp>
        <p:nvCxnSpPr>
          <p:cNvPr id="135213" name="AutoShape 45"/>
          <p:cNvCxnSpPr>
            <a:cxnSpLocks noChangeShapeType="1"/>
            <a:stCxn id="135176" idx="0"/>
            <a:endCxn id="135185" idx="2"/>
          </p:cNvCxnSpPr>
          <p:nvPr/>
        </p:nvCxnSpPr>
        <p:spPr bwMode="auto">
          <a:xfrm flipV="1">
            <a:off x="6640513" y="1993900"/>
            <a:ext cx="0" cy="673100"/>
          </a:xfrm>
          <a:prstGeom prst="straightConnector1">
            <a:avLst/>
          </a:prstGeom>
          <a:noFill/>
          <a:ln w="9525">
            <a:solidFill>
              <a:schemeClr val="tx1"/>
            </a:solidFill>
            <a:prstDash val="dash"/>
            <a:round/>
            <a:headEnd type="triangle" w="med" len="med"/>
            <a:tailEnd type="triangle" w="med" len="med"/>
          </a:ln>
          <a:effectLst/>
        </p:spPr>
      </p:cxnSp>
      <p:cxnSp>
        <p:nvCxnSpPr>
          <p:cNvPr id="135221" name="AutoShape 53"/>
          <p:cNvCxnSpPr>
            <a:cxnSpLocks noChangeShapeType="1"/>
            <a:stCxn id="135185" idx="3"/>
            <a:endCxn id="135186" idx="1"/>
          </p:cNvCxnSpPr>
          <p:nvPr/>
        </p:nvCxnSpPr>
        <p:spPr bwMode="auto">
          <a:xfrm flipV="1">
            <a:off x="6983413" y="1828800"/>
            <a:ext cx="381000" cy="6350"/>
          </a:xfrm>
          <a:prstGeom prst="straightConnector1">
            <a:avLst/>
          </a:prstGeom>
          <a:noFill/>
          <a:ln w="9525">
            <a:solidFill>
              <a:schemeClr val="tx1"/>
            </a:solidFill>
            <a:prstDash val="dash"/>
            <a:round/>
            <a:headEnd type="triangle" w="med" len="med"/>
            <a:tailEnd type="triangle" w="med" len="med"/>
          </a:ln>
          <a:effectLst/>
        </p:spPr>
      </p:cxnSp>
      <p:grpSp>
        <p:nvGrpSpPr>
          <p:cNvPr id="135223" name="Group 55"/>
          <p:cNvGrpSpPr>
            <a:grpSpLocks/>
          </p:cNvGrpSpPr>
          <p:nvPr/>
        </p:nvGrpSpPr>
        <p:grpSpPr bwMode="auto">
          <a:xfrm rot="5400000">
            <a:off x="7360444" y="3890169"/>
            <a:ext cx="312738" cy="609600"/>
            <a:chOff x="3599" y="2103"/>
            <a:chExt cx="197" cy="384"/>
          </a:xfrm>
        </p:grpSpPr>
        <p:sp>
          <p:nvSpPr>
            <p:cNvPr id="135224" name="Arc 56"/>
            <p:cNvSpPr>
              <a:spLocks/>
            </p:cNvSpPr>
            <p:nvPr/>
          </p:nvSpPr>
          <p:spPr bwMode="auto">
            <a:xfrm>
              <a:off x="3601" y="2103"/>
              <a:ext cx="195" cy="384"/>
            </a:xfrm>
            <a:custGeom>
              <a:avLst/>
              <a:gdLst>
                <a:gd name="G0" fmla="+- 417 0 0"/>
                <a:gd name="G1" fmla="+- 21600 0 0"/>
                <a:gd name="G2" fmla="+- 21600 0 0"/>
                <a:gd name="T0" fmla="*/ 313 w 22017"/>
                <a:gd name="T1" fmla="*/ 0 h 43200"/>
                <a:gd name="T2" fmla="*/ 0 w 22017"/>
                <a:gd name="T3" fmla="*/ 43196 h 43200"/>
                <a:gd name="T4" fmla="*/ 417 w 22017"/>
                <a:gd name="T5" fmla="*/ 21600 h 43200"/>
              </a:gdLst>
              <a:ahLst/>
              <a:cxnLst>
                <a:cxn ang="0">
                  <a:pos x="T0" y="T1"/>
                </a:cxn>
                <a:cxn ang="0">
                  <a:pos x="T2" y="T3"/>
                </a:cxn>
                <a:cxn ang="0">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sp>
          <p:nvSpPr>
            <p:cNvPr id="135225" name="Arc 57"/>
            <p:cNvSpPr>
              <a:spLocks/>
            </p:cNvSpPr>
            <p:nvPr/>
          </p:nvSpPr>
          <p:spPr bwMode="auto">
            <a:xfrm>
              <a:off x="3600" y="2151"/>
              <a:ext cx="149" cy="288"/>
            </a:xfrm>
            <a:custGeom>
              <a:avLst/>
              <a:gdLst>
                <a:gd name="G0" fmla="+- 552 0 0"/>
                <a:gd name="G1" fmla="+- 21600 0 0"/>
                <a:gd name="G2" fmla="+- 21600 0 0"/>
                <a:gd name="T0" fmla="*/ 415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sp>
          <p:nvSpPr>
            <p:cNvPr id="135226" name="Arc 58"/>
            <p:cNvSpPr>
              <a:spLocks/>
            </p:cNvSpPr>
            <p:nvPr/>
          </p:nvSpPr>
          <p:spPr bwMode="auto">
            <a:xfrm>
              <a:off x="3599" y="2199"/>
              <a:ext cx="101" cy="192"/>
            </a:xfrm>
            <a:custGeom>
              <a:avLst/>
              <a:gdLst>
                <a:gd name="G0" fmla="+- 615 0 0"/>
                <a:gd name="G1" fmla="+- 21600 0 0"/>
                <a:gd name="G2" fmla="+- 21600 0 0"/>
                <a:gd name="T0" fmla="*/ 412 w 22215"/>
                <a:gd name="T1" fmla="*/ 1 h 43200"/>
                <a:gd name="T2" fmla="*/ 0 w 22215"/>
                <a:gd name="T3" fmla="*/ 43191 h 43200"/>
                <a:gd name="T4" fmla="*/ 615 w 22215"/>
                <a:gd name="T5" fmla="*/ 21600 h 43200"/>
              </a:gdLst>
              <a:ahLst/>
              <a:cxnLst>
                <a:cxn ang="0">
                  <a:pos x="T0" y="T1"/>
                </a:cxn>
                <a:cxn ang="0">
                  <a:pos x="T2" y="T3"/>
                </a:cxn>
                <a:cxn ang="0">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grpSp>
      <p:grpSp>
        <p:nvGrpSpPr>
          <p:cNvPr id="135227" name="Group 59"/>
          <p:cNvGrpSpPr>
            <a:grpSpLocks/>
          </p:cNvGrpSpPr>
          <p:nvPr/>
        </p:nvGrpSpPr>
        <p:grpSpPr bwMode="auto">
          <a:xfrm rot="5400000">
            <a:off x="6217444" y="3890169"/>
            <a:ext cx="312738" cy="609600"/>
            <a:chOff x="3599" y="2103"/>
            <a:chExt cx="197" cy="384"/>
          </a:xfrm>
        </p:grpSpPr>
        <p:sp>
          <p:nvSpPr>
            <p:cNvPr id="135228" name="Arc 60"/>
            <p:cNvSpPr>
              <a:spLocks/>
            </p:cNvSpPr>
            <p:nvPr/>
          </p:nvSpPr>
          <p:spPr bwMode="auto">
            <a:xfrm>
              <a:off x="3601" y="2103"/>
              <a:ext cx="195" cy="384"/>
            </a:xfrm>
            <a:custGeom>
              <a:avLst/>
              <a:gdLst>
                <a:gd name="G0" fmla="+- 417 0 0"/>
                <a:gd name="G1" fmla="+- 21600 0 0"/>
                <a:gd name="G2" fmla="+- 21600 0 0"/>
                <a:gd name="T0" fmla="*/ 313 w 22017"/>
                <a:gd name="T1" fmla="*/ 0 h 43200"/>
                <a:gd name="T2" fmla="*/ 0 w 22017"/>
                <a:gd name="T3" fmla="*/ 43196 h 43200"/>
                <a:gd name="T4" fmla="*/ 417 w 22017"/>
                <a:gd name="T5" fmla="*/ 21600 h 43200"/>
              </a:gdLst>
              <a:ahLst/>
              <a:cxnLst>
                <a:cxn ang="0">
                  <a:pos x="T0" y="T1"/>
                </a:cxn>
                <a:cxn ang="0">
                  <a:pos x="T2" y="T3"/>
                </a:cxn>
                <a:cxn ang="0">
                  <a:pos x="T4" y="T5"/>
                </a:cxn>
              </a:cxnLst>
              <a:rect l="0" t="0" r="r" b="b"/>
              <a:pathLst>
                <a:path w="22017" h="43200" fill="none"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path>
                <a:path w="22017" h="43200" stroke="0" extrusionOk="0">
                  <a:moveTo>
                    <a:pt x="313" y="0"/>
                  </a:moveTo>
                  <a:cubicBezTo>
                    <a:pt x="347" y="0"/>
                    <a:pt x="382" y="-1"/>
                    <a:pt x="417" y="0"/>
                  </a:cubicBezTo>
                  <a:cubicBezTo>
                    <a:pt x="12346" y="0"/>
                    <a:pt x="22017" y="9670"/>
                    <a:pt x="22017" y="21600"/>
                  </a:cubicBezTo>
                  <a:cubicBezTo>
                    <a:pt x="22017" y="33529"/>
                    <a:pt x="12346" y="43200"/>
                    <a:pt x="417" y="43200"/>
                  </a:cubicBezTo>
                  <a:cubicBezTo>
                    <a:pt x="277" y="43200"/>
                    <a:pt x="138" y="43198"/>
                    <a:pt x="0" y="43195"/>
                  </a:cubicBezTo>
                  <a:lnTo>
                    <a:pt x="417"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sp>
          <p:nvSpPr>
            <p:cNvPr id="135229" name="Arc 61"/>
            <p:cNvSpPr>
              <a:spLocks/>
            </p:cNvSpPr>
            <p:nvPr/>
          </p:nvSpPr>
          <p:spPr bwMode="auto">
            <a:xfrm>
              <a:off x="3600" y="2151"/>
              <a:ext cx="149" cy="288"/>
            </a:xfrm>
            <a:custGeom>
              <a:avLst/>
              <a:gdLst>
                <a:gd name="G0" fmla="+- 552 0 0"/>
                <a:gd name="G1" fmla="+- 21600 0 0"/>
                <a:gd name="G2" fmla="+- 21600 0 0"/>
                <a:gd name="T0" fmla="*/ 415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415" y="0"/>
                  </a:moveTo>
                  <a:cubicBezTo>
                    <a:pt x="460" y="0"/>
                    <a:pt x="506" y="-1"/>
                    <a:pt x="552" y="0"/>
                  </a:cubicBez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sp>
          <p:nvSpPr>
            <p:cNvPr id="135230" name="Arc 62"/>
            <p:cNvSpPr>
              <a:spLocks/>
            </p:cNvSpPr>
            <p:nvPr/>
          </p:nvSpPr>
          <p:spPr bwMode="auto">
            <a:xfrm>
              <a:off x="3599" y="2199"/>
              <a:ext cx="101" cy="192"/>
            </a:xfrm>
            <a:custGeom>
              <a:avLst/>
              <a:gdLst>
                <a:gd name="G0" fmla="+- 615 0 0"/>
                <a:gd name="G1" fmla="+- 21600 0 0"/>
                <a:gd name="G2" fmla="+- 21600 0 0"/>
                <a:gd name="T0" fmla="*/ 412 w 22215"/>
                <a:gd name="T1" fmla="*/ 1 h 43200"/>
                <a:gd name="T2" fmla="*/ 0 w 22215"/>
                <a:gd name="T3" fmla="*/ 43191 h 43200"/>
                <a:gd name="T4" fmla="*/ 615 w 22215"/>
                <a:gd name="T5" fmla="*/ 21600 h 43200"/>
              </a:gdLst>
              <a:ahLst/>
              <a:cxnLst>
                <a:cxn ang="0">
                  <a:pos x="T0" y="T1"/>
                </a:cxn>
                <a:cxn ang="0">
                  <a:pos x="T2" y="T3"/>
                </a:cxn>
                <a:cxn ang="0">
                  <a:pos x="T4" y="T5"/>
                </a:cxn>
              </a:cxnLst>
              <a:rect l="0" t="0" r="r" b="b"/>
              <a:pathLst>
                <a:path w="22215" h="43200" fill="none"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path>
                <a:path w="22215" h="43200" stroke="0" extrusionOk="0">
                  <a:moveTo>
                    <a:pt x="411" y="0"/>
                  </a:moveTo>
                  <a:cubicBezTo>
                    <a:pt x="479" y="0"/>
                    <a:pt x="547" y="-1"/>
                    <a:pt x="615" y="0"/>
                  </a:cubicBezTo>
                  <a:cubicBezTo>
                    <a:pt x="12544" y="0"/>
                    <a:pt x="22215" y="9670"/>
                    <a:pt x="22215" y="21600"/>
                  </a:cubicBezTo>
                  <a:cubicBezTo>
                    <a:pt x="22215" y="33529"/>
                    <a:pt x="12544" y="43200"/>
                    <a:pt x="615" y="43200"/>
                  </a:cubicBezTo>
                  <a:cubicBezTo>
                    <a:pt x="409" y="43200"/>
                    <a:pt x="204" y="43197"/>
                    <a:pt x="-1" y="43191"/>
                  </a:cubicBezTo>
                  <a:lnTo>
                    <a:pt x="615" y="21600"/>
                  </a:lnTo>
                  <a:close/>
                </a:path>
              </a:pathLst>
            </a:custGeom>
            <a:noFill/>
            <a:ln w="12700" cap="rnd">
              <a:solidFill>
                <a:schemeClr val="tx1"/>
              </a:solidFill>
              <a:round/>
              <a:headEnd type="none" w="sm" len="sm"/>
              <a:tailEnd type="none" w="sm" len="sm"/>
            </a:ln>
            <a:effectLst/>
          </p:spPr>
          <p:txBody>
            <a:bodyPr wrap="none" anchor="ctr"/>
            <a:lstStyle/>
            <a:p>
              <a:endParaRPr lang="en-US"/>
            </a:p>
          </p:txBody>
        </p:sp>
      </p:grpSp>
      <p:cxnSp>
        <p:nvCxnSpPr>
          <p:cNvPr id="135231" name="AutoShape 63"/>
          <p:cNvCxnSpPr>
            <a:cxnSpLocks noChangeShapeType="1"/>
            <a:stCxn id="135205" idx="0"/>
          </p:cNvCxnSpPr>
          <p:nvPr/>
        </p:nvCxnSpPr>
        <p:spPr bwMode="auto">
          <a:xfrm flipV="1">
            <a:off x="7519988" y="4352925"/>
            <a:ext cx="0" cy="600075"/>
          </a:xfrm>
          <a:prstGeom prst="straightConnector1">
            <a:avLst/>
          </a:prstGeom>
          <a:noFill/>
          <a:ln w="9525">
            <a:solidFill>
              <a:schemeClr val="tx1"/>
            </a:solidFill>
            <a:round/>
            <a:headEnd type="triangle" w="med" len="med"/>
            <a:tailEnd type="triangle" w="med" len="med"/>
          </a:ln>
          <a:effectLst/>
        </p:spPr>
      </p:cxnSp>
      <p:sp>
        <p:nvSpPr>
          <p:cNvPr id="135232" name="Text Box 64"/>
          <p:cNvSpPr txBox="1">
            <a:spLocks noChangeArrowheads="1"/>
          </p:cNvSpPr>
          <p:nvPr/>
        </p:nvSpPr>
        <p:spPr bwMode="auto">
          <a:xfrm>
            <a:off x="4468813" y="28194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a:t>
            </a:r>
            <a:endParaRPr lang="en-US" sz="1600">
              <a:latin typeface="Arial" charset="0"/>
            </a:endParaRPr>
          </a:p>
        </p:txBody>
      </p:sp>
      <p:sp>
        <p:nvSpPr>
          <p:cNvPr id="135233" name="Text Box 65"/>
          <p:cNvSpPr txBox="1">
            <a:spLocks noChangeArrowheads="1"/>
          </p:cNvSpPr>
          <p:nvPr/>
        </p:nvSpPr>
        <p:spPr bwMode="auto">
          <a:xfrm>
            <a:off x="5992813" y="28194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2</a:t>
            </a:r>
          </a:p>
        </p:txBody>
      </p:sp>
      <p:sp>
        <p:nvSpPr>
          <p:cNvPr id="135234" name="Text Box 66"/>
          <p:cNvSpPr txBox="1">
            <a:spLocks noChangeArrowheads="1"/>
          </p:cNvSpPr>
          <p:nvPr/>
        </p:nvSpPr>
        <p:spPr bwMode="auto">
          <a:xfrm>
            <a:off x="6373813" y="21336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3</a:t>
            </a:r>
          </a:p>
        </p:txBody>
      </p:sp>
      <p:sp>
        <p:nvSpPr>
          <p:cNvPr id="135235" name="Text Box 67"/>
          <p:cNvSpPr txBox="1">
            <a:spLocks noChangeArrowheads="1"/>
          </p:cNvSpPr>
          <p:nvPr/>
        </p:nvSpPr>
        <p:spPr bwMode="auto">
          <a:xfrm>
            <a:off x="7059613" y="15240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4</a:t>
            </a:r>
          </a:p>
        </p:txBody>
      </p:sp>
      <p:sp>
        <p:nvSpPr>
          <p:cNvPr id="135236" name="Text Box 68"/>
          <p:cNvSpPr txBox="1">
            <a:spLocks noChangeArrowheads="1"/>
          </p:cNvSpPr>
          <p:nvPr/>
        </p:nvSpPr>
        <p:spPr bwMode="auto">
          <a:xfrm>
            <a:off x="7059613" y="18288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5</a:t>
            </a:r>
          </a:p>
        </p:txBody>
      </p:sp>
      <p:sp>
        <p:nvSpPr>
          <p:cNvPr id="135237" name="Text Box 69"/>
          <p:cNvSpPr txBox="1">
            <a:spLocks noChangeArrowheads="1"/>
          </p:cNvSpPr>
          <p:nvPr/>
        </p:nvSpPr>
        <p:spPr bwMode="auto">
          <a:xfrm>
            <a:off x="6602413" y="21336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6</a:t>
            </a:r>
          </a:p>
        </p:txBody>
      </p:sp>
      <p:sp>
        <p:nvSpPr>
          <p:cNvPr id="135238" name="Text Box 70"/>
          <p:cNvSpPr txBox="1">
            <a:spLocks noChangeArrowheads="1"/>
          </p:cNvSpPr>
          <p:nvPr/>
        </p:nvSpPr>
        <p:spPr bwMode="auto">
          <a:xfrm>
            <a:off x="6983413" y="25146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7</a:t>
            </a:r>
          </a:p>
        </p:txBody>
      </p:sp>
      <p:sp>
        <p:nvSpPr>
          <p:cNvPr id="135239" name="Text Box 71"/>
          <p:cNvSpPr txBox="1">
            <a:spLocks noChangeArrowheads="1"/>
          </p:cNvSpPr>
          <p:nvPr/>
        </p:nvSpPr>
        <p:spPr bwMode="auto">
          <a:xfrm>
            <a:off x="7364413" y="19812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8</a:t>
            </a:r>
          </a:p>
        </p:txBody>
      </p:sp>
      <p:sp>
        <p:nvSpPr>
          <p:cNvPr id="135240" name="Text Box 72"/>
          <p:cNvSpPr txBox="1">
            <a:spLocks noChangeArrowheads="1"/>
          </p:cNvSpPr>
          <p:nvPr/>
        </p:nvSpPr>
        <p:spPr bwMode="auto">
          <a:xfrm>
            <a:off x="7669213" y="1981200"/>
            <a:ext cx="296862"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9</a:t>
            </a:r>
          </a:p>
        </p:txBody>
      </p:sp>
      <p:sp>
        <p:nvSpPr>
          <p:cNvPr id="135241" name="Text Box 73"/>
          <p:cNvSpPr txBox="1">
            <a:spLocks noChangeArrowheads="1"/>
          </p:cNvSpPr>
          <p:nvPr/>
        </p:nvSpPr>
        <p:spPr bwMode="auto">
          <a:xfrm>
            <a:off x="6602413" y="3124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10</a:t>
            </a:r>
          </a:p>
        </p:txBody>
      </p:sp>
      <p:sp>
        <p:nvSpPr>
          <p:cNvPr id="135242" name="Text Box 74"/>
          <p:cNvSpPr txBox="1">
            <a:spLocks noChangeArrowheads="1"/>
          </p:cNvSpPr>
          <p:nvPr/>
        </p:nvSpPr>
        <p:spPr bwMode="auto">
          <a:xfrm>
            <a:off x="7135813" y="44196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11</a:t>
            </a:r>
          </a:p>
        </p:txBody>
      </p:sp>
      <p:sp>
        <p:nvSpPr>
          <p:cNvPr id="135243" name="Text Box 75"/>
          <p:cNvSpPr txBox="1">
            <a:spLocks noChangeArrowheads="1"/>
          </p:cNvSpPr>
          <p:nvPr/>
        </p:nvSpPr>
        <p:spPr bwMode="auto">
          <a:xfrm>
            <a:off x="7516813" y="44196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12</a:t>
            </a:r>
          </a:p>
        </p:txBody>
      </p:sp>
      <p:sp>
        <p:nvSpPr>
          <p:cNvPr id="135244" name="Text Box 76"/>
          <p:cNvSpPr txBox="1">
            <a:spLocks noChangeArrowheads="1"/>
          </p:cNvSpPr>
          <p:nvPr/>
        </p:nvSpPr>
        <p:spPr bwMode="auto">
          <a:xfrm>
            <a:off x="7516813" y="3124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13</a:t>
            </a:r>
          </a:p>
        </p:txBody>
      </p:sp>
      <p:sp>
        <p:nvSpPr>
          <p:cNvPr id="135245" name="Text Box 77"/>
          <p:cNvSpPr txBox="1">
            <a:spLocks noChangeArrowheads="1"/>
          </p:cNvSpPr>
          <p:nvPr/>
        </p:nvSpPr>
        <p:spPr bwMode="auto">
          <a:xfrm>
            <a:off x="7516813" y="33528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16</a:t>
            </a:r>
          </a:p>
        </p:txBody>
      </p:sp>
      <p:sp>
        <p:nvSpPr>
          <p:cNvPr id="135246" name="Text Box 78"/>
          <p:cNvSpPr txBox="1">
            <a:spLocks noChangeArrowheads="1"/>
          </p:cNvSpPr>
          <p:nvPr/>
        </p:nvSpPr>
        <p:spPr bwMode="auto">
          <a:xfrm>
            <a:off x="7212013" y="32004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10</a:t>
            </a:r>
          </a:p>
        </p:txBody>
      </p:sp>
      <p:sp>
        <p:nvSpPr>
          <p:cNvPr id="135247" name="Text Box 79"/>
          <p:cNvSpPr txBox="1">
            <a:spLocks noChangeArrowheads="1"/>
          </p:cNvSpPr>
          <p:nvPr/>
        </p:nvSpPr>
        <p:spPr bwMode="auto">
          <a:xfrm>
            <a:off x="8126413" y="3124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10</a:t>
            </a:r>
          </a:p>
        </p:txBody>
      </p:sp>
      <p:sp>
        <p:nvSpPr>
          <p:cNvPr id="135248" name="Text Box 80"/>
          <p:cNvSpPr txBox="1">
            <a:spLocks noChangeArrowheads="1"/>
          </p:cNvSpPr>
          <p:nvPr/>
        </p:nvSpPr>
        <p:spPr bwMode="auto">
          <a:xfrm>
            <a:off x="6145213" y="3886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11</a:t>
            </a:r>
          </a:p>
        </p:txBody>
      </p:sp>
      <p:sp>
        <p:nvSpPr>
          <p:cNvPr id="135249" name="Text Box 81"/>
          <p:cNvSpPr txBox="1">
            <a:spLocks noChangeArrowheads="1"/>
          </p:cNvSpPr>
          <p:nvPr/>
        </p:nvSpPr>
        <p:spPr bwMode="auto">
          <a:xfrm>
            <a:off x="7288213" y="3886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11</a:t>
            </a:r>
          </a:p>
        </p:txBody>
      </p:sp>
      <p:sp>
        <p:nvSpPr>
          <p:cNvPr id="135250" name="Text Box 82"/>
          <p:cNvSpPr txBox="1">
            <a:spLocks noChangeArrowheads="1"/>
          </p:cNvSpPr>
          <p:nvPr/>
        </p:nvSpPr>
        <p:spPr bwMode="auto">
          <a:xfrm>
            <a:off x="8431213" y="3886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11</a:t>
            </a:r>
          </a:p>
        </p:txBody>
      </p:sp>
      <p:sp>
        <p:nvSpPr>
          <p:cNvPr id="135251" name="Text Box 83"/>
          <p:cNvSpPr txBox="1">
            <a:spLocks noChangeArrowheads="1"/>
          </p:cNvSpPr>
          <p:nvPr/>
        </p:nvSpPr>
        <p:spPr bwMode="auto">
          <a:xfrm>
            <a:off x="7288213" y="22098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14</a:t>
            </a:r>
          </a:p>
        </p:txBody>
      </p:sp>
      <p:sp>
        <p:nvSpPr>
          <p:cNvPr id="135252" name="Text Box 84"/>
          <p:cNvSpPr txBox="1">
            <a:spLocks noChangeArrowheads="1"/>
          </p:cNvSpPr>
          <p:nvPr/>
        </p:nvSpPr>
        <p:spPr bwMode="auto">
          <a:xfrm>
            <a:off x="7669213" y="22098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15</a:t>
            </a:r>
          </a:p>
        </p:txBody>
      </p:sp>
      <p:sp>
        <p:nvSpPr>
          <p:cNvPr id="135253" name="Text Box 85"/>
          <p:cNvSpPr txBox="1">
            <a:spLocks noChangeArrowheads="1"/>
          </p:cNvSpPr>
          <p:nvPr/>
        </p:nvSpPr>
        <p:spPr bwMode="auto">
          <a:xfrm>
            <a:off x="7516813" y="46482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17</a:t>
            </a:r>
          </a:p>
        </p:txBody>
      </p:sp>
      <p:sp>
        <p:nvSpPr>
          <p:cNvPr id="135255" name="Rectangle 87"/>
          <p:cNvSpPr>
            <a:spLocks noGrp="1" noChangeArrowheads="1"/>
          </p:cNvSpPr>
          <p:nvPr>
            <p:ph type="body" sz="half" idx="1"/>
          </p:nvPr>
        </p:nvSpPr>
        <p:spPr>
          <a:xfrm>
            <a:off x="179388" y="981075"/>
            <a:ext cx="4305300" cy="5348288"/>
          </a:xfrm>
        </p:spPr>
        <p:txBody>
          <a:bodyPr/>
          <a:lstStyle/>
          <a:p>
            <a:r>
              <a:rPr lang="en-US" sz="2000"/>
              <a:t>1: calling a GSM subscriber</a:t>
            </a:r>
          </a:p>
          <a:p>
            <a:r>
              <a:rPr lang="en-US" sz="2000"/>
              <a:t>2: forwarding call to GMSC</a:t>
            </a:r>
          </a:p>
          <a:p>
            <a:r>
              <a:rPr lang="en-US" sz="2000"/>
              <a:t>3: signal call setup to HLR</a:t>
            </a:r>
          </a:p>
          <a:p>
            <a:r>
              <a:rPr lang="en-US" sz="2000"/>
              <a:t>4, 5: request MSRN from VLR</a:t>
            </a:r>
          </a:p>
          <a:p>
            <a:r>
              <a:rPr lang="en-US" sz="2000"/>
              <a:t>6: forward responsible </a:t>
            </a:r>
            <a:br>
              <a:rPr lang="en-US" sz="2000"/>
            </a:br>
            <a:r>
              <a:rPr lang="en-US" sz="2000"/>
              <a:t>    MSC to GMSC</a:t>
            </a:r>
          </a:p>
          <a:p>
            <a:r>
              <a:rPr lang="en-US" sz="2000"/>
              <a:t>7: forward call to </a:t>
            </a:r>
          </a:p>
          <a:p>
            <a:r>
              <a:rPr lang="en-US" sz="2000"/>
              <a:t>    current MSC</a:t>
            </a:r>
          </a:p>
          <a:p>
            <a:r>
              <a:rPr lang="en-US" sz="2000"/>
              <a:t>8, 9: get current status of MS</a:t>
            </a:r>
          </a:p>
          <a:p>
            <a:r>
              <a:rPr lang="en-US" sz="2000"/>
              <a:t>10, 11: paging of MS</a:t>
            </a:r>
          </a:p>
          <a:p>
            <a:r>
              <a:rPr lang="en-US" sz="2000"/>
              <a:t>12, 13: MS answers</a:t>
            </a:r>
          </a:p>
          <a:p>
            <a:r>
              <a:rPr lang="en-US" sz="2000"/>
              <a:t>14, 15: security checks</a:t>
            </a:r>
          </a:p>
          <a:p>
            <a:r>
              <a:rPr lang="en-US" sz="2000"/>
              <a:t>16, 17: set up connection</a:t>
            </a:r>
          </a:p>
          <a:p>
            <a:endParaRPr 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Mobile Originated Call</a:t>
            </a:r>
          </a:p>
        </p:txBody>
      </p:sp>
      <p:sp>
        <p:nvSpPr>
          <p:cNvPr id="136255" name="Rectangle 63"/>
          <p:cNvSpPr>
            <a:spLocks noGrp="1" noChangeArrowheads="1"/>
          </p:cNvSpPr>
          <p:nvPr>
            <p:ph type="body" sz="half" idx="1"/>
          </p:nvPr>
        </p:nvSpPr>
        <p:spPr/>
        <p:txBody>
          <a:bodyPr/>
          <a:lstStyle/>
          <a:p>
            <a:r>
              <a:rPr lang="en-US" sz="2000"/>
              <a:t>1, 2: connection request</a:t>
            </a:r>
          </a:p>
          <a:p>
            <a:r>
              <a:rPr lang="en-US" sz="2000"/>
              <a:t>3, 4: security check</a:t>
            </a:r>
          </a:p>
          <a:p>
            <a:r>
              <a:rPr lang="en-US" sz="2000"/>
              <a:t>5-8: check resources (free circuit)</a:t>
            </a:r>
          </a:p>
          <a:p>
            <a:r>
              <a:rPr lang="en-US" sz="2000"/>
              <a:t>9-10: set up call</a:t>
            </a:r>
          </a:p>
        </p:txBody>
      </p:sp>
      <p:sp>
        <p:nvSpPr>
          <p:cNvPr id="136259" name="Rectangle 67"/>
          <p:cNvSpPr>
            <a:spLocks noGrp="1" noChangeArrowheads="1"/>
          </p:cNvSpPr>
          <p:nvPr>
            <p:ph sz="half" idx="2"/>
          </p:nvPr>
        </p:nvSpPr>
        <p:spPr/>
        <p:txBody>
          <a:bodyPr/>
          <a:lstStyle/>
          <a:p>
            <a:endParaRPr lang="en-US" sz="2000"/>
          </a:p>
        </p:txBody>
      </p:sp>
      <p:grpSp>
        <p:nvGrpSpPr>
          <p:cNvPr id="136195" name="Group 3"/>
          <p:cNvGrpSpPr>
            <a:grpSpLocks/>
          </p:cNvGrpSpPr>
          <p:nvPr/>
        </p:nvGrpSpPr>
        <p:grpSpPr bwMode="auto">
          <a:xfrm>
            <a:off x="4876800" y="2819400"/>
            <a:ext cx="1365250" cy="763588"/>
            <a:chOff x="1392" y="2976"/>
            <a:chExt cx="860" cy="481"/>
          </a:xfrm>
        </p:grpSpPr>
        <p:graphicFrame>
          <p:nvGraphicFramePr>
            <p:cNvPr id="136196" name="Object 4"/>
            <p:cNvGraphicFramePr>
              <a:graphicFrameLocks/>
            </p:cNvGraphicFramePr>
            <p:nvPr/>
          </p:nvGraphicFramePr>
          <p:xfrm>
            <a:off x="1392" y="2976"/>
            <a:ext cx="860" cy="481"/>
          </p:xfrm>
          <a:graphic>
            <a:graphicData uri="http://schemas.openxmlformats.org/presentationml/2006/ole">
              <p:oleObj spid="_x0000_s136196" name="ClipArt" r:id="rId4" imgW="5759280" imgH="3222360" progId="">
                <p:embed/>
              </p:oleObj>
            </a:graphicData>
          </a:graphic>
        </p:graphicFrame>
        <p:sp>
          <p:nvSpPr>
            <p:cNvPr id="136197" name="Rectangle 5"/>
            <p:cNvSpPr>
              <a:spLocks noChangeArrowheads="1"/>
            </p:cNvSpPr>
            <p:nvPr/>
          </p:nvSpPr>
          <p:spPr bwMode="auto">
            <a:xfrm>
              <a:off x="1584" y="3120"/>
              <a:ext cx="422" cy="192"/>
            </a:xfrm>
            <a:prstGeom prst="rect">
              <a:avLst/>
            </a:prstGeom>
            <a:noFill/>
            <a:ln w="9525">
              <a:noFill/>
              <a:miter lim="800000"/>
              <a:headEnd/>
              <a:tailEnd/>
            </a:ln>
            <a:effectLst/>
          </p:spPr>
          <p:txBody>
            <a:bodyPr lIns="92075" tIns="46038" rIns="92075" bIns="46038">
              <a:spAutoFit/>
            </a:bodyPr>
            <a:lstStyle/>
            <a:p>
              <a:pPr algn="l" eaLnBrk="0" hangingPunct="0">
                <a:spcBef>
                  <a:spcPct val="50000"/>
                </a:spcBef>
              </a:pPr>
              <a:r>
                <a:rPr lang="de-DE" sz="1400">
                  <a:latin typeface="Arial" charset="0"/>
                </a:rPr>
                <a:t>PSTN</a:t>
              </a:r>
            </a:p>
          </p:txBody>
        </p:sp>
      </p:grpSp>
      <p:sp>
        <p:nvSpPr>
          <p:cNvPr id="136199" name="Rectangle 7"/>
          <p:cNvSpPr>
            <a:spLocks noChangeArrowheads="1"/>
          </p:cNvSpPr>
          <p:nvPr/>
        </p:nvSpPr>
        <p:spPr bwMode="auto">
          <a:xfrm>
            <a:off x="6477000" y="3048000"/>
            <a:ext cx="685800" cy="3175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GMSC</a:t>
            </a:r>
          </a:p>
        </p:txBody>
      </p:sp>
      <p:sp>
        <p:nvSpPr>
          <p:cNvPr id="136201" name="Rectangle 9"/>
          <p:cNvSpPr>
            <a:spLocks noChangeArrowheads="1"/>
          </p:cNvSpPr>
          <p:nvPr/>
        </p:nvSpPr>
        <p:spPr bwMode="auto">
          <a:xfrm>
            <a:off x="7543800" y="2057400"/>
            <a:ext cx="609600" cy="304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VLR</a:t>
            </a:r>
          </a:p>
        </p:txBody>
      </p:sp>
      <p:sp>
        <p:nvSpPr>
          <p:cNvPr id="136203" name="Rectangle 11"/>
          <p:cNvSpPr>
            <a:spLocks noChangeArrowheads="1"/>
          </p:cNvSpPr>
          <p:nvPr/>
        </p:nvSpPr>
        <p:spPr bwMode="auto">
          <a:xfrm>
            <a:off x="7543800" y="4038600"/>
            <a:ext cx="609600" cy="317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BSS</a:t>
            </a:r>
          </a:p>
        </p:txBody>
      </p:sp>
      <p:sp>
        <p:nvSpPr>
          <p:cNvPr id="136205" name="Rectangle 13"/>
          <p:cNvSpPr>
            <a:spLocks noChangeArrowheads="1"/>
          </p:cNvSpPr>
          <p:nvPr/>
        </p:nvSpPr>
        <p:spPr bwMode="auto">
          <a:xfrm>
            <a:off x="7543800" y="3048000"/>
            <a:ext cx="609600" cy="3175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MSC</a:t>
            </a:r>
          </a:p>
        </p:txBody>
      </p:sp>
      <p:sp>
        <p:nvSpPr>
          <p:cNvPr id="136210" name="Rectangle 18"/>
          <p:cNvSpPr>
            <a:spLocks noChangeArrowheads="1"/>
          </p:cNvSpPr>
          <p:nvPr/>
        </p:nvSpPr>
        <p:spPr bwMode="auto">
          <a:xfrm>
            <a:off x="6477000" y="4038600"/>
            <a:ext cx="463550" cy="3175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de-DE" sz="1400">
                <a:latin typeface="Arial" charset="0"/>
              </a:rPr>
              <a:t>MS</a:t>
            </a:r>
          </a:p>
        </p:txBody>
      </p:sp>
      <p:cxnSp>
        <p:nvCxnSpPr>
          <p:cNvPr id="136212" name="AutoShape 20"/>
          <p:cNvCxnSpPr>
            <a:cxnSpLocks noChangeShapeType="1"/>
            <a:stCxn id="0" idx="3"/>
            <a:endCxn id="136199" idx="1"/>
          </p:cNvCxnSpPr>
          <p:nvPr/>
        </p:nvCxnSpPr>
        <p:spPr bwMode="auto">
          <a:xfrm>
            <a:off x="6242050" y="3201988"/>
            <a:ext cx="234950" cy="4762"/>
          </a:xfrm>
          <a:prstGeom prst="straightConnector1">
            <a:avLst/>
          </a:prstGeom>
          <a:noFill/>
          <a:ln w="9525">
            <a:solidFill>
              <a:schemeClr val="tx1"/>
            </a:solidFill>
            <a:round/>
            <a:headEnd type="triangle" w="med" len="med"/>
            <a:tailEnd type="triangle" w="med" len="med"/>
          </a:ln>
          <a:effectLst/>
        </p:spPr>
      </p:cxnSp>
      <p:cxnSp>
        <p:nvCxnSpPr>
          <p:cNvPr id="136215" name="AutoShape 23"/>
          <p:cNvCxnSpPr>
            <a:cxnSpLocks noChangeShapeType="1"/>
            <a:stCxn id="136205" idx="2"/>
            <a:endCxn id="136203" idx="0"/>
          </p:cNvCxnSpPr>
          <p:nvPr/>
        </p:nvCxnSpPr>
        <p:spPr bwMode="auto">
          <a:xfrm>
            <a:off x="7848600" y="3365500"/>
            <a:ext cx="0" cy="673100"/>
          </a:xfrm>
          <a:prstGeom prst="straightConnector1">
            <a:avLst/>
          </a:prstGeom>
          <a:noFill/>
          <a:ln w="9525">
            <a:solidFill>
              <a:schemeClr val="tx1"/>
            </a:solidFill>
            <a:round/>
            <a:headEnd type="triangle" w="med" len="med"/>
            <a:tailEnd type="triangle" w="med" len="med"/>
          </a:ln>
          <a:effectLst/>
        </p:spPr>
      </p:cxnSp>
      <p:cxnSp>
        <p:nvCxnSpPr>
          <p:cNvPr id="136216" name="AutoShape 24"/>
          <p:cNvCxnSpPr>
            <a:cxnSpLocks noChangeShapeType="1"/>
            <a:stCxn id="136201" idx="2"/>
            <a:endCxn id="136205" idx="0"/>
          </p:cNvCxnSpPr>
          <p:nvPr/>
        </p:nvCxnSpPr>
        <p:spPr bwMode="auto">
          <a:xfrm>
            <a:off x="7848600" y="2362200"/>
            <a:ext cx="0" cy="685800"/>
          </a:xfrm>
          <a:prstGeom prst="straightConnector1">
            <a:avLst/>
          </a:prstGeom>
          <a:noFill/>
          <a:ln w="9525">
            <a:solidFill>
              <a:schemeClr val="tx1"/>
            </a:solidFill>
            <a:prstDash val="dash"/>
            <a:round/>
            <a:headEnd type="triangle" w="med" len="med"/>
            <a:tailEnd type="triangle" w="med" len="med"/>
          </a:ln>
          <a:effectLst/>
        </p:spPr>
      </p:cxnSp>
      <p:cxnSp>
        <p:nvCxnSpPr>
          <p:cNvPr id="136217" name="AutoShape 25"/>
          <p:cNvCxnSpPr>
            <a:cxnSpLocks noChangeShapeType="1"/>
            <a:stCxn id="136199" idx="3"/>
            <a:endCxn id="136205" idx="1"/>
          </p:cNvCxnSpPr>
          <p:nvPr/>
        </p:nvCxnSpPr>
        <p:spPr bwMode="auto">
          <a:xfrm>
            <a:off x="7162800" y="3206750"/>
            <a:ext cx="381000" cy="0"/>
          </a:xfrm>
          <a:prstGeom prst="straightConnector1">
            <a:avLst/>
          </a:prstGeom>
          <a:noFill/>
          <a:ln w="9525">
            <a:solidFill>
              <a:schemeClr val="tx1"/>
            </a:solidFill>
            <a:round/>
            <a:headEnd type="triangle" w="med" len="med"/>
            <a:tailEnd type="triangle" w="med" len="med"/>
          </a:ln>
          <a:effectLst/>
        </p:spPr>
      </p:cxnSp>
      <p:cxnSp>
        <p:nvCxnSpPr>
          <p:cNvPr id="136228" name="AutoShape 36"/>
          <p:cNvCxnSpPr>
            <a:cxnSpLocks noChangeShapeType="1"/>
            <a:stCxn id="136210" idx="3"/>
            <a:endCxn id="136203" idx="1"/>
          </p:cNvCxnSpPr>
          <p:nvPr/>
        </p:nvCxnSpPr>
        <p:spPr bwMode="auto">
          <a:xfrm>
            <a:off x="6940550" y="4197350"/>
            <a:ext cx="603250" cy="0"/>
          </a:xfrm>
          <a:prstGeom prst="straightConnector1">
            <a:avLst/>
          </a:prstGeom>
          <a:noFill/>
          <a:ln w="9525">
            <a:solidFill>
              <a:schemeClr val="tx1"/>
            </a:solidFill>
            <a:round/>
            <a:headEnd type="triangle" w="med" len="med"/>
            <a:tailEnd type="triangle" w="med" len="med"/>
          </a:ln>
          <a:effectLst/>
        </p:spPr>
      </p:cxnSp>
      <p:sp>
        <p:nvSpPr>
          <p:cNvPr id="136229" name="Text Box 37"/>
          <p:cNvSpPr txBox="1">
            <a:spLocks noChangeArrowheads="1"/>
          </p:cNvSpPr>
          <p:nvPr/>
        </p:nvSpPr>
        <p:spPr bwMode="auto">
          <a:xfrm>
            <a:off x="7086600" y="38862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a:t>
            </a:r>
            <a:endParaRPr lang="en-US" sz="1600">
              <a:latin typeface="Arial" charset="0"/>
            </a:endParaRPr>
          </a:p>
        </p:txBody>
      </p:sp>
      <p:sp>
        <p:nvSpPr>
          <p:cNvPr id="136230" name="Text Box 38"/>
          <p:cNvSpPr txBox="1">
            <a:spLocks noChangeArrowheads="1"/>
          </p:cNvSpPr>
          <p:nvPr/>
        </p:nvSpPr>
        <p:spPr bwMode="auto">
          <a:xfrm>
            <a:off x="7543800" y="35052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2</a:t>
            </a:r>
          </a:p>
        </p:txBody>
      </p:sp>
      <p:sp>
        <p:nvSpPr>
          <p:cNvPr id="136232" name="Text Box 40"/>
          <p:cNvSpPr txBox="1">
            <a:spLocks noChangeArrowheads="1"/>
          </p:cNvSpPr>
          <p:nvPr/>
        </p:nvSpPr>
        <p:spPr bwMode="auto">
          <a:xfrm>
            <a:off x="6172200" y="28194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6</a:t>
            </a:r>
          </a:p>
        </p:txBody>
      </p:sp>
      <p:sp>
        <p:nvSpPr>
          <p:cNvPr id="136235" name="Text Box 43"/>
          <p:cNvSpPr txBox="1">
            <a:spLocks noChangeArrowheads="1"/>
          </p:cNvSpPr>
          <p:nvPr/>
        </p:nvSpPr>
        <p:spPr bwMode="auto">
          <a:xfrm>
            <a:off x="7162800" y="28194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5</a:t>
            </a:r>
          </a:p>
        </p:txBody>
      </p:sp>
      <p:sp>
        <p:nvSpPr>
          <p:cNvPr id="136236" name="Text Box 44"/>
          <p:cNvSpPr txBox="1">
            <a:spLocks noChangeArrowheads="1"/>
          </p:cNvSpPr>
          <p:nvPr/>
        </p:nvSpPr>
        <p:spPr bwMode="auto">
          <a:xfrm>
            <a:off x="7543800" y="25146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3</a:t>
            </a:r>
          </a:p>
        </p:txBody>
      </p:sp>
      <p:sp>
        <p:nvSpPr>
          <p:cNvPr id="136237" name="Text Box 45"/>
          <p:cNvSpPr txBox="1">
            <a:spLocks noChangeArrowheads="1"/>
          </p:cNvSpPr>
          <p:nvPr/>
        </p:nvSpPr>
        <p:spPr bwMode="auto">
          <a:xfrm>
            <a:off x="7848600" y="25146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4</a:t>
            </a:r>
          </a:p>
        </p:txBody>
      </p:sp>
      <p:sp>
        <p:nvSpPr>
          <p:cNvPr id="136239" name="Text Box 47"/>
          <p:cNvSpPr txBox="1">
            <a:spLocks noChangeArrowheads="1"/>
          </p:cNvSpPr>
          <p:nvPr/>
        </p:nvSpPr>
        <p:spPr bwMode="auto">
          <a:xfrm>
            <a:off x="7848600" y="35052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9</a:t>
            </a:r>
          </a:p>
        </p:txBody>
      </p:sp>
      <p:sp>
        <p:nvSpPr>
          <p:cNvPr id="136240" name="Text Box 48"/>
          <p:cNvSpPr txBox="1">
            <a:spLocks noChangeArrowheads="1"/>
          </p:cNvSpPr>
          <p:nvPr/>
        </p:nvSpPr>
        <p:spPr bwMode="auto">
          <a:xfrm>
            <a:off x="7010400" y="4191000"/>
            <a:ext cx="4095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10</a:t>
            </a:r>
          </a:p>
        </p:txBody>
      </p:sp>
      <p:sp>
        <p:nvSpPr>
          <p:cNvPr id="136253" name="Text Box 61"/>
          <p:cNvSpPr txBox="1">
            <a:spLocks noChangeArrowheads="1"/>
          </p:cNvSpPr>
          <p:nvPr/>
        </p:nvSpPr>
        <p:spPr bwMode="auto">
          <a:xfrm>
            <a:off x="6172200" y="32766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7</a:t>
            </a:r>
          </a:p>
        </p:txBody>
      </p:sp>
      <p:sp>
        <p:nvSpPr>
          <p:cNvPr id="136254" name="Text Box 62"/>
          <p:cNvSpPr txBox="1">
            <a:spLocks noChangeArrowheads="1"/>
          </p:cNvSpPr>
          <p:nvPr/>
        </p:nvSpPr>
        <p:spPr bwMode="auto">
          <a:xfrm>
            <a:off x="7162800" y="3276600"/>
            <a:ext cx="296863"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MTC/MOC</a:t>
            </a:r>
          </a:p>
        </p:txBody>
      </p:sp>
      <p:grpSp>
        <p:nvGrpSpPr>
          <p:cNvPr id="138364" name="Group 124"/>
          <p:cNvGrpSpPr>
            <a:grpSpLocks/>
          </p:cNvGrpSpPr>
          <p:nvPr/>
        </p:nvGrpSpPr>
        <p:grpSpPr bwMode="auto">
          <a:xfrm>
            <a:off x="1600200" y="1038225"/>
            <a:ext cx="5738813" cy="5270500"/>
            <a:chOff x="1008" y="480"/>
            <a:chExt cx="3615" cy="3408"/>
          </a:xfrm>
        </p:grpSpPr>
        <p:sp>
          <p:nvSpPr>
            <p:cNvPr id="138247" name="Text Box 7"/>
            <p:cNvSpPr txBox="1">
              <a:spLocks noChangeArrowheads="1"/>
            </p:cNvSpPr>
            <p:nvPr/>
          </p:nvSpPr>
          <p:spPr bwMode="auto">
            <a:xfrm>
              <a:off x="2321" y="480"/>
              <a:ext cx="334" cy="197"/>
            </a:xfrm>
            <a:prstGeom prst="rect">
              <a:avLst/>
            </a:prstGeom>
            <a:noFill/>
            <a:ln w="9525">
              <a:noFill/>
              <a:miter lim="800000"/>
              <a:headEnd/>
              <a:tailEnd/>
            </a:ln>
            <a:effectLst/>
          </p:spPr>
          <p:txBody>
            <a:bodyPr wrap="none">
              <a:spAutoFit/>
            </a:bodyPr>
            <a:lstStyle/>
            <a:p>
              <a:pPr eaLnBrk="0" hangingPunct="0"/>
              <a:r>
                <a:rPr lang="en-US" sz="1400">
                  <a:latin typeface="Arial" charset="0"/>
                </a:rPr>
                <a:t>BTS</a:t>
              </a:r>
            </a:p>
          </p:txBody>
        </p:sp>
        <p:sp>
          <p:nvSpPr>
            <p:cNvPr id="138257" name="Line 17"/>
            <p:cNvSpPr>
              <a:spLocks noChangeShapeType="1"/>
            </p:cNvSpPr>
            <p:nvPr/>
          </p:nvSpPr>
          <p:spPr bwMode="auto">
            <a:xfrm>
              <a:off x="1152" y="672"/>
              <a:ext cx="0" cy="3216"/>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258" name="Text Box 18"/>
            <p:cNvSpPr txBox="1">
              <a:spLocks noChangeArrowheads="1"/>
            </p:cNvSpPr>
            <p:nvPr/>
          </p:nvSpPr>
          <p:spPr bwMode="auto">
            <a:xfrm>
              <a:off x="1008" y="480"/>
              <a:ext cx="284" cy="197"/>
            </a:xfrm>
            <a:prstGeom prst="rect">
              <a:avLst/>
            </a:prstGeom>
            <a:noFill/>
            <a:ln w="9525">
              <a:noFill/>
              <a:miter lim="800000"/>
              <a:headEnd/>
              <a:tailEnd/>
            </a:ln>
            <a:effectLst/>
          </p:spPr>
          <p:txBody>
            <a:bodyPr wrap="none">
              <a:spAutoFit/>
            </a:bodyPr>
            <a:lstStyle/>
            <a:p>
              <a:pPr eaLnBrk="0" hangingPunct="0"/>
              <a:r>
                <a:rPr lang="en-US" sz="1400">
                  <a:latin typeface="Arial" charset="0"/>
                </a:rPr>
                <a:t>MS</a:t>
              </a:r>
            </a:p>
          </p:txBody>
        </p:sp>
        <p:sp>
          <p:nvSpPr>
            <p:cNvPr id="138279" name="Line 39"/>
            <p:cNvSpPr>
              <a:spLocks noChangeShapeType="1"/>
            </p:cNvSpPr>
            <p:nvPr/>
          </p:nvSpPr>
          <p:spPr bwMode="auto">
            <a:xfrm>
              <a:off x="1152" y="864"/>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280" name="Text Box 40"/>
            <p:cNvSpPr txBox="1">
              <a:spLocks noChangeArrowheads="1"/>
            </p:cNvSpPr>
            <p:nvPr/>
          </p:nvSpPr>
          <p:spPr bwMode="auto">
            <a:xfrm>
              <a:off x="1200" y="672"/>
              <a:ext cx="854"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paging request</a:t>
              </a:r>
            </a:p>
          </p:txBody>
        </p:sp>
        <p:sp>
          <p:nvSpPr>
            <p:cNvPr id="138293" name="Line 53"/>
            <p:cNvSpPr>
              <a:spLocks noChangeShapeType="1"/>
            </p:cNvSpPr>
            <p:nvPr/>
          </p:nvSpPr>
          <p:spPr bwMode="auto">
            <a:xfrm>
              <a:off x="2496" y="672"/>
              <a:ext cx="0" cy="3216"/>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294" name="Line 54"/>
            <p:cNvSpPr>
              <a:spLocks noChangeShapeType="1"/>
            </p:cNvSpPr>
            <p:nvPr/>
          </p:nvSpPr>
          <p:spPr bwMode="auto">
            <a:xfrm>
              <a:off x="1152" y="1056"/>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295" name="Text Box 55"/>
            <p:cNvSpPr txBox="1">
              <a:spLocks noChangeArrowheads="1"/>
            </p:cNvSpPr>
            <p:nvPr/>
          </p:nvSpPr>
          <p:spPr bwMode="auto">
            <a:xfrm>
              <a:off x="1200" y="864"/>
              <a:ext cx="910"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channel request</a:t>
              </a:r>
            </a:p>
          </p:txBody>
        </p:sp>
        <p:sp>
          <p:nvSpPr>
            <p:cNvPr id="138296" name="Line 56"/>
            <p:cNvSpPr>
              <a:spLocks noChangeShapeType="1"/>
            </p:cNvSpPr>
            <p:nvPr/>
          </p:nvSpPr>
          <p:spPr bwMode="auto">
            <a:xfrm>
              <a:off x="1152" y="1248"/>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297" name="Text Box 57"/>
            <p:cNvSpPr txBox="1">
              <a:spLocks noChangeArrowheads="1"/>
            </p:cNvSpPr>
            <p:nvPr/>
          </p:nvSpPr>
          <p:spPr bwMode="auto">
            <a:xfrm>
              <a:off x="1200" y="1056"/>
              <a:ext cx="1233"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immediate assignment</a:t>
              </a:r>
            </a:p>
          </p:txBody>
        </p:sp>
        <p:sp>
          <p:nvSpPr>
            <p:cNvPr id="138298" name="Line 58"/>
            <p:cNvSpPr>
              <a:spLocks noChangeShapeType="1"/>
            </p:cNvSpPr>
            <p:nvPr/>
          </p:nvSpPr>
          <p:spPr bwMode="auto">
            <a:xfrm>
              <a:off x="1152" y="1440"/>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299" name="Text Box 59"/>
            <p:cNvSpPr txBox="1">
              <a:spLocks noChangeArrowheads="1"/>
            </p:cNvSpPr>
            <p:nvPr/>
          </p:nvSpPr>
          <p:spPr bwMode="auto">
            <a:xfrm>
              <a:off x="1200" y="1248"/>
              <a:ext cx="941"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paging response</a:t>
              </a:r>
            </a:p>
          </p:txBody>
        </p:sp>
        <p:sp>
          <p:nvSpPr>
            <p:cNvPr id="138301" name="Line 61"/>
            <p:cNvSpPr>
              <a:spLocks noChangeShapeType="1"/>
            </p:cNvSpPr>
            <p:nvPr/>
          </p:nvSpPr>
          <p:spPr bwMode="auto">
            <a:xfrm>
              <a:off x="1152" y="1632"/>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02" name="Text Box 62"/>
            <p:cNvSpPr txBox="1">
              <a:spLocks noChangeArrowheads="1"/>
            </p:cNvSpPr>
            <p:nvPr/>
          </p:nvSpPr>
          <p:spPr bwMode="auto">
            <a:xfrm>
              <a:off x="1200" y="1440"/>
              <a:ext cx="1214"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authentication request</a:t>
              </a:r>
            </a:p>
          </p:txBody>
        </p:sp>
        <p:sp>
          <p:nvSpPr>
            <p:cNvPr id="138303" name="Line 63"/>
            <p:cNvSpPr>
              <a:spLocks noChangeShapeType="1"/>
            </p:cNvSpPr>
            <p:nvPr/>
          </p:nvSpPr>
          <p:spPr bwMode="auto">
            <a:xfrm>
              <a:off x="1152" y="1824"/>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04" name="Text Box 64"/>
            <p:cNvSpPr txBox="1">
              <a:spLocks noChangeArrowheads="1"/>
            </p:cNvSpPr>
            <p:nvPr/>
          </p:nvSpPr>
          <p:spPr bwMode="auto">
            <a:xfrm>
              <a:off x="1200" y="1632"/>
              <a:ext cx="1301"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authentication response</a:t>
              </a:r>
            </a:p>
          </p:txBody>
        </p:sp>
        <p:sp>
          <p:nvSpPr>
            <p:cNvPr id="138305" name="Line 65"/>
            <p:cNvSpPr>
              <a:spLocks noChangeShapeType="1"/>
            </p:cNvSpPr>
            <p:nvPr/>
          </p:nvSpPr>
          <p:spPr bwMode="auto">
            <a:xfrm>
              <a:off x="1152" y="2016"/>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06" name="Text Box 66"/>
            <p:cNvSpPr txBox="1">
              <a:spLocks noChangeArrowheads="1"/>
            </p:cNvSpPr>
            <p:nvPr/>
          </p:nvSpPr>
          <p:spPr bwMode="auto">
            <a:xfrm>
              <a:off x="1200" y="1824"/>
              <a:ext cx="1090"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ciphering command</a:t>
              </a:r>
            </a:p>
          </p:txBody>
        </p:sp>
        <p:sp>
          <p:nvSpPr>
            <p:cNvPr id="138307" name="Line 67"/>
            <p:cNvSpPr>
              <a:spLocks noChangeShapeType="1"/>
            </p:cNvSpPr>
            <p:nvPr/>
          </p:nvSpPr>
          <p:spPr bwMode="auto">
            <a:xfrm>
              <a:off x="1152" y="2208"/>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08" name="Text Box 68"/>
            <p:cNvSpPr txBox="1">
              <a:spLocks noChangeArrowheads="1"/>
            </p:cNvSpPr>
            <p:nvPr/>
          </p:nvSpPr>
          <p:spPr bwMode="auto">
            <a:xfrm>
              <a:off x="1200" y="2016"/>
              <a:ext cx="1053"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ciphering complete</a:t>
              </a:r>
            </a:p>
          </p:txBody>
        </p:sp>
        <p:sp>
          <p:nvSpPr>
            <p:cNvPr id="138309" name="Line 69"/>
            <p:cNvSpPr>
              <a:spLocks noChangeShapeType="1"/>
            </p:cNvSpPr>
            <p:nvPr/>
          </p:nvSpPr>
          <p:spPr bwMode="auto">
            <a:xfrm>
              <a:off x="1152" y="2400"/>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10" name="Text Box 70"/>
            <p:cNvSpPr txBox="1">
              <a:spLocks noChangeArrowheads="1"/>
            </p:cNvSpPr>
            <p:nvPr/>
          </p:nvSpPr>
          <p:spPr bwMode="auto">
            <a:xfrm>
              <a:off x="1200" y="2208"/>
              <a:ext cx="389"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setup</a:t>
              </a:r>
            </a:p>
          </p:txBody>
        </p:sp>
        <p:sp>
          <p:nvSpPr>
            <p:cNvPr id="138311" name="Line 71"/>
            <p:cNvSpPr>
              <a:spLocks noChangeShapeType="1"/>
            </p:cNvSpPr>
            <p:nvPr/>
          </p:nvSpPr>
          <p:spPr bwMode="auto">
            <a:xfrm>
              <a:off x="1152" y="2592"/>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12" name="Text Box 72"/>
            <p:cNvSpPr txBox="1">
              <a:spLocks noChangeArrowheads="1"/>
            </p:cNvSpPr>
            <p:nvPr/>
          </p:nvSpPr>
          <p:spPr bwMode="auto">
            <a:xfrm>
              <a:off x="1200" y="2400"/>
              <a:ext cx="805"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call confirmed</a:t>
              </a:r>
            </a:p>
          </p:txBody>
        </p:sp>
        <p:sp>
          <p:nvSpPr>
            <p:cNvPr id="138313" name="Line 73"/>
            <p:cNvSpPr>
              <a:spLocks noChangeShapeType="1"/>
            </p:cNvSpPr>
            <p:nvPr/>
          </p:nvSpPr>
          <p:spPr bwMode="auto">
            <a:xfrm>
              <a:off x="1152" y="2784"/>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14" name="Text Box 74"/>
            <p:cNvSpPr txBox="1">
              <a:spLocks noChangeArrowheads="1"/>
            </p:cNvSpPr>
            <p:nvPr/>
          </p:nvSpPr>
          <p:spPr bwMode="auto">
            <a:xfrm>
              <a:off x="1200" y="2592"/>
              <a:ext cx="1208"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assignment command</a:t>
              </a:r>
            </a:p>
          </p:txBody>
        </p:sp>
        <p:sp>
          <p:nvSpPr>
            <p:cNvPr id="138315" name="Line 75"/>
            <p:cNvSpPr>
              <a:spLocks noChangeShapeType="1"/>
            </p:cNvSpPr>
            <p:nvPr/>
          </p:nvSpPr>
          <p:spPr bwMode="auto">
            <a:xfrm>
              <a:off x="1152" y="2976"/>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16" name="Text Box 76"/>
            <p:cNvSpPr txBox="1">
              <a:spLocks noChangeArrowheads="1"/>
            </p:cNvSpPr>
            <p:nvPr/>
          </p:nvSpPr>
          <p:spPr bwMode="auto">
            <a:xfrm>
              <a:off x="1200" y="2785"/>
              <a:ext cx="1171"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assignment complete</a:t>
              </a:r>
            </a:p>
          </p:txBody>
        </p:sp>
        <p:sp>
          <p:nvSpPr>
            <p:cNvPr id="138317" name="Line 77"/>
            <p:cNvSpPr>
              <a:spLocks noChangeShapeType="1"/>
            </p:cNvSpPr>
            <p:nvPr/>
          </p:nvSpPr>
          <p:spPr bwMode="auto">
            <a:xfrm>
              <a:off x="1152" y="3168"/>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18" name="Text Box 78"/>
            <p:cNvSpPr txBox="1">
              <a:spLocks noChangeArrowheads="1"/>
            </p:cNvSpPr>
            <p:nvPr/>
          </p:nvSpPr>
          <p:spPr bwMode="auto">
            <a:xfrm>
              <a:off x="1200" y="2976"/>
              <a:ext cx="482" cy="198"/>
            </a:xfrm>
            <a:prstGeom prst="rect">
              <a:avLst/>
            </a:prstGeom>
            <a:noFill/>
            <a:ln w="9525">
              <a:noFill/>
              <a:miter lim="800000"/>
              <a:headEnd/>
              <a:tailEnd/>
            </a:ln>
            <a:effectLst/>
          </p:spPr>
          <p:txBody>
            <a:bodyPr wrap="none">
              <a:spAutoFit/>
            </a:bodyPr>
            <a:lstStyle/>
            <a:p>
              <a:pPr algn="l" eaLnBrk="0" hangingPunct="0"/>
              <a:r>
                <a:rPr lang="en-US" sz="1400">
                  <a:latin typeface="Arial" charset="0"/>
                </a:rPr>
                <a:t>alerting</a:t>
              </a:r>
            </a:p>
          </p:txBody>
        </p:sp>
        <p:sp>
          <p:nvSpPr>
            <p:cNvPr id="138319" name="Line 79"/>
            <p:cNvSpPr>
              <a:spLocks noChangeShapeType="1"/>
            </p:cNvSpPr>
            <p:nvPr/>
          </p:nvSpPr>
          <p:spPr bwMode="auto">
            <a:xfrm>
              <a:off x="1152" y="3360"/>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20" name="Text Box 80"/>
            <p:cNvSpPr txBox="1">
              <a:spLocks noChangeArrowheads="1"/>
            </p:cNvSpPr>
            <p:nvPr/>
          </p:nvSpPr>
          <p:spPr bwMode="auto">
            <a:xfrm>
              <a:off x="1200" y="3168"/>
              <a:ext cx="507" cy="198"/>
            </a:xfrm>
            <a:prstGeom prst="rect">
              <a:avLst/>
            </a:prstGeom>
            <a:noFill/>
            <a:ln w="9525">
              <a:noFill/>
              <a:miter lim="800000"/>
              <a:headEnd/>
              <a:tailEnd/>
            </a:ln>
            <a:effectLst/>
          </p:spPr>
          <p:txBody>
            <a:bodyPr wrap="none">
              <a:spAutoFit/>
            </a:bodyPr>
            <a:lstStyle/>
            <a:p>
              <a:pPr algn="l" eaLnBrk="0" hangingPunct="0"/>
              <a:r>
                <a:rPr lang="en-US" sz="1400">
                  <a:latin typeface="Arial" charset="0"/>
                </a:rPr>
                <a:t>connect</a:t>
              </a:r>
            </a:p>
          </p:txBody>
        </p:sp>
        <p:sp>
          <p:nvSpPr>
            <p:cNvPr id="138321" name="Line 81"/>
            <p:cNvSpPr>
              <a:spLocks noChangeShapeType="1"/>
            </p:cNvSpPr>
            <p:nvPr/>
          </p:nvSpPr>
          <p:spPr bwMode="auto">
            <a:xfrm>
              <a:off x="1152" y="3552"/>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22" name="Text Box 82"/>
            <p:cNvSpPr txBox="1">
              <a:spLocks noChangeArrowheads="1"/>
            </p:cNvSpPr>
            <p:nvPr/>
          </p:nvSpPr>
          <p:spPr bwMode="auto">
            <a:xfrm>
              <a:off x="1200" y="3360"/>
              <a:ext cx="1190"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connect acknowledge</a:t>
              </a:r>
            </a:p>
          </p:txBody>
        </p:sp>
        <p:sp>
          <p:nvSpPr>
            <p:cNvPr id="138323" name="Line 83"/>
            <p:cNvSpPr>
              <a:spLocks noChangeShapeType="1"/>
            </p:cNvSpPr>
            <p:nvPr/>
          </p:nvSpPr>
          <p:spPr bwMode="auto">
            <a:xfrm>
              <a:off x="1152" y="3744"/>
              <a:ext cx="1344"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38324" name="Text Box 84"/>
            <p:cNvSpPr txBox="1">
              <a:spLocks noChangeArrowheads="1"/>
            </p:cNvSpPr>
            <p:nvPr/>
          </p:nvSpPr>
          <p:spPr bwMode="auto">
            <a:xfrm>
              <a:off x="1200" y="3552"/>
              <a:ext cx="1239"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data/speech exchange</a:t>
              </a:r>
            </a:p>
          </p:txBody>
        </p:sp>
        <p:sp>
          <p:nvSpPr>
            <p:cNvPr id="138325" name="Text Box 85"/>
            <p:cNvSpPr txBox="1">
              <a:spLocks noChangeArrowheads="1"/>
            </p:cNvSpPr>
            <p:nvPr/>
          </p:nvSpPr>
          <p:spPr bwMode="auto">
            <a:xfrm>
              <a:off x="4289" y="480"/>
              <a:ext cx="334" cy="197"/>
            </a:xfrm>
            <a:prstGeom prst="rect">
              <a:avLst/>
            </a:prstGeom>
            <a:noFill/>
            <a:ln w="9525">
              <a:noFill/>
              <a:miter lim="800000"/>
              <a:headEnd/>
              <a:tailEnd/>
            </a:ln>
            <a:effectLst/>
          </p:spPr>
          <p:txBody>
            <a:bodyPr wrap="none">
              <a:spAutoFit/>
            </a:bodyPr>
            <a:lstStyle/>
            <a:p>
              <a:pPr eaLnBrk="0" hangingPunct="0"/>
              <a:r>
                <a:rPr lang="en-US" sz="1400">
                  <a:latin typeface="Arial" charset="0"/>
                </a:rPr>
                <a:t>BTS</a:t>
              </a:r>
            </a:p>
          </p:txBody>
        </p:sp>
        <p:sp>
          <p:nvSpPr>
            <p:cNvPr id="138326" name="Line 86"/>
            <p:cNvSpPr>
              <a:spLocks noChangeShapeType="1"/>
            </p:cNvSpPr>
            <p:nvPr/>
          </p:nvSpPr>
          <p:spPr bwMode="auto">
            <a:xfrm>
              <a:off x="3120" y="672"/>
              <a:ext cx="0" cy="3216"/>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27" name="Text Box 87"/>
            <p:cNvSpPr txBox="1">
              <a:spLocks noChangeArrowheads="1"/>
            </p:cNvSpPr>
            <p:nvPr/>
          </p:nvSpPr>
          <p:spPr bwMode="auto">
            <a:xfrm>
              <a:off x="2976" y="480"/>
              <a:ext cx="284" cy="197"/>
            </a:xfrm>
            <a:prstGeom prst="rect">
              <a:avLst/>
            </a:prstGeom>
            <a:noFill/>
            <a:ln w="9525">
              <a:noFill/>
              <a:miter lim="800000"/>
              <a:headEnd/>
              <a:tailEnd/>
            </a:ln>
            <a:effectLst/>
          </p:spPr>
          <p:txBody>
            <a:bodyPr wrap="none">
              <a:spAutoFit/>
            </a:bodyPr>
            <a:lstStyle/>
            <a:p>
              <a:pPr eaLnBrk="0" hangingPunct="0"/>
              <a:r>
                <a:rPr lang="en-US" sz="1400">
                  <a:latin typeface="Arial" charset="0"/>
                </a:rPr>
                <a:t>MS</a:t>
              </a:r>
            </a:p>
          </p:txBody>
        </p:sp>
        <p:sp>
          <p:nvSpPr>
            <p:cNvPr id="138330" name="Line 90"/>
            <p:cNvSpPr>
              <a:spLocks noChangeShapeType="1"/>
            </p:cNvSpPr>
            <p:nvPr/>
          </p:nvSpPr>
          <p:spPr bwMode="auto">
            <a:xfrm>
              <a:off x="4464" y="672"/>
              <a:ext cx="0" cy="3216"/>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31" name="Line 91"/>
            <p:cNvSpPr>
              <a:spLocks noChangeShapeType="1"/>
            </p:cNvSpPr>
            <p:nvPr/>
          </p:nvSpPr>
          <p:spPr bwMode="auto">
            <a:xfrm>
              <a:off x="3120" y="1056"/>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32" name="Text Box 92"/>
            <p:cNvSpPr txBox="1">
              <a:spLocks noChangeArrowheads="1"/>
            </p:cNvSpPr>
            <p:nvPr/>
          </p:nvSpPr>
          <p:spPr bwMode="auto">
            <a:xfrm>
              <a:off x="3168" y="864"/>
              <a:ext cx="910"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channel request</a:t>
              </a:r>
            </a:p>
          </p:txBody>
        </p:sp>
        <p:sp>
          <p:nvSpPr>
            <p:cNvPr id="138333" name="Line 93"/>
            <p:cNvSpPr>
              <a:spLocks noChangeShapeType="1"/>
            </p:cNvSpPr>
            <p:nvPr/>
          </p:nvSpPr>
          <p:spPr bwMode="auto">
            <a:xfrm>
              <a:off x="3120" y="1248"/>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34" name="Text Box 94"/>
            <p:cNvSpPr txBox="1">
              <a:spLocks noChangeArrowheads="1"/>
            </p:cNvSpPr>
            <p:nvPr/>
          </p:nvSpPr>
          <p:spPr bwMode="auto">
            <a:xfrm>
              <a:off x="3168" y="1056"/>
              <a:ext cx="1233"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immediate assignment</a:t>
              </a:r>
            </a:p>
          </p:txBody>
        </p:sp>
        <p:sp>
          <p:nvSpPr>
            <p:cNvPr id="138335" name="Line 95"/>
            <p:cNvSpPr>
              <a:spLocks noChangeShapeType="1"/>
            </p:cNvSpPr>
            <p:nvPr/>
          </p:nvSpPr>
          <p:spPr bwMode="auto">
            <a:xfrm>
              <a:off x="3120" y="1440"/>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36" name="Text Box 96"/>
            <p:cNvSpPr txBox="1">
              <a:spLocks noChangeArrowheads="1"/>
            </p:cNvSpPr>
            <p:nvPr/>
          </p:nvSpPr>
          <p:spPr bwMode="auto">
            <a:xfrm>
              <a:off x="3168" y="1248"/>
              <a:ext cx="873"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service request</a:t>
              </a:r>
            </a:p>
          </p:txBody>
        </p:sp>
        <p:sp>
          <p:nvSpPr>
            <p:cNvPr id="138337" name="Line 97"/>
            <p:cNvSpPr>
              <a:spLocks noChangeShapeType="1"/>
            </p:cNvSpPr>
            <p:nvPr/>
          </p:nvSpPr>
          <p:spPr bwMode="auto">
            <a:xfrm>
              <a:off x="3120" y="1632"/>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38" name="Text Box 98"/>
            <p:cNvSpPr txBox="1">
              <a:spLocks noChangeArrowheads="1"/>
            </p:cNvSpPr>
            <p:nvPr/>
          </p:nvSpPr>
          <p:spPr bwMode="auto">
            <a:xfrm>
              <a:off x="3168" y="1440"/>
              <a:ext cx="1214"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authentication request</a:t>
              </a:r>
            </a:p>
          </p:txBody>
        </p:sp>
        <p:sp>
          <p:nvSpPr>
            <p:cNvPr id="138339" name="Line 99"/>
            <p:cNvSpPr>
              <a:spLocks noChangeShapeType="1"/>
            </p:cNvSpPr>
            <p:nvPr/>
          </p:nvSpPr>
          <p:spPr bwMode="auto">
            <a:xfrm>
              <a:off x="3120" y="1824"/>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40" name="Text Box 100"/>
            <p:cNvSpPr txBox="1">
              <a:spLocks noChangeArrowheads="1"/>
            </p:cNvSpPr>
            <p:nvPr/>
          </p:nvSpPr>
          <p:spPr bwMode="auto">
            <a:xfrm>
              <a:off x="3168" y="1632"/>
              <a:ext cx="1301"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authentication response</a:t>
              </a:r>
            </a:p>
          </p:txBody>
        </p:sp>
        <p:sp>
          <p:nvSpPr>
            <p:cNvPr id="138341" name="Line 101"/>
            <p:cNvSpPr>
              <a:spLocks noChangeShapeType="1"/>
            </p:cNvSpPr>
            <p:nvPr/>
          </p:nvSpPr>
          <p:spPr bwMode="auto">
            <a:xfrm>
              <a:off x="3120" y="2016"/>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42" name="Text Box 102"/>
            <p:cNvSpPr txBox="1">
              <a:spLocks noChangeArrowheads="1"/>
            </p:cNvSpPr>
            <p:nvPr/>
          </p:nvSpPr>
          <p:spPr bwMode="auto">
            <a:xfrm>
              <a:off x="3168" y="1824"/>
              <a:ext cx="1090"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ciphering command</a:t>
              </a:r>
            </a:p>
          </p:txBody>
        </p:sp>
        <p:sp>
          <p:nvSpPr>
            <p:cNvPr id="138343" name="Line 103"/>
            <p:cNvSpPr>
              <a:spLocks noChangeShapeType="1"/>
            </p:cNvSpPr>
            <p:nvPr/>
          </p:nvSpPr>
          <p:spPr bwMode="auto">
            <a:xfrm>
              <a:off x="3120" y="2208"/>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44" name="Text Box 104"/>
            <p:cNvSpPr txBox="1">
              <a:spLocks noChangeArrowheads="1"/>
            </p:cNvSpPr>
            <p:nvPr/>
          </p:nvSpPr>
          <p:spPr bwMode="auto">
            <a:xfrm>
              <a:off x="3168" y="2016"/>
              <a:ext cx="1053"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ciphering complete</a:t>
              </a:r>
            </a:p>
          </p:txBody>
        </p:sp>
        <p:sp>
          <p:nvSpPr>
            <p:cNvPr id="138345" name="Line 105"/>
            <p:cNvSpPr>
              <a:spLocks noChangeShapeType="1"/>
            </p:cNvSpPr>
            <p:nvPr/>
          </p:nvSpPr>
          <p:spPr bwMode="auto">
            <a:xfrm>
              <a:off x="3120" y="2400"/>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46" name="Text Box 106"/>
            <p:cNvSpPr txBox="1">
              <a:spLocks noChangeArrowheads="1"/>
            </p:cNvSpPr>
            <p:nvPr/>
          </p:nvSpPr>
          <p:spPr bwMode="auto">
            <a:xfrm>
              <a:off x="3168" y="2208"/>
              <a:ext cx="389"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setup</a:t>
              </a:r>
            </a:p>
          </p:txBody>
        </p:sp>
        <p:sp>
          <p:nvSpPr>
            <p:cNvPr id="138347" name="Line 107"/>
            <p:cNvSpPr>
              <a:spLocks noChangeShapeType="1"/>
            </p:cNvSpPr>
            <p:nvPr/>
          </p:nvSpPr>
          <p:spPr bwMode="auto">
            <a:xfrm>
              <a:off x="3120" y="2592"/>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48" name="Text Box 108"/>
            <p:cNvSpPr txBox="1">
              <a:spLocks noChangeArrowheads="1"/>
            </p:cNvSpPr>
            <p:nvPr/>
          </p:nvSpPr>
          <p:spPr bwMode="auto">
            <a:xfrm>
              <a:off x="3168" y="2400"/>
              <a:ext cx="805"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call confirmed</a:t>
              </a:r>
            </a:p>
          </p:txBody>
        </p:sp>
        <p:sp>
          <p:nvSpPr>
            <p:cNvPr id="138349" name="Line 109"/>
            <p:cNvSpPr>
              <a:spLocks noChangeShapeType="1"/>
            </p:cNvSpPr>
            <p:nvPr/>
          </p:nvSpPr>
          <p:spPr bwMode="auto">
            <a:xfrm>
              <a:off x="3120" y="2784"/>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50" name="Text Box 110"/>
            <p:cNvSpPr txBox="1">
              <a:spLocks noChangeArrowheads="1"/>
            </p:cNvSpPr>
            <p:nvPr/>
          </p:nvSpPr>
          <p:spPr bwMode="auto">
            <a:xfrm>
              <a:off x="3168" y="2592"/>
              <a:ext cx="1208"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assignment command</a:t>
              </a:r>
            </a:p>
          </p:txBody>
        </p:sp>
        <p:sp>
          <p:nvSpPr>
            <p:cNvPr id="138351" name="Line 111"/>
            <p:cNvSpPr>
              <a:spLocks noChangeShapeType="1"/>
            </p:cNvSpPr>
            <p:nvPr/>
          </p:nvSpPr>
          <p:spPr bwMode="auto">
            <a:xfrm>
              <a:off x="3120" y="2976"/>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52" name="Text Box 112"/>
            <p:cNvSpPr txBox="1">
              <a:spLocks noChangeArrowheads="1"/>
            </p:cNvSpPr>
            <p:nvPr/>
          </p:nvSpPr>
          <p:spPr bwMode="auto">
            <a:xfrm>
              <a:off x="3168" y="2785"/>
              <a:ext cx="1171"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assignment complete</a:t>
              </a:r>
            </a:p>
          </p:txBody>
        </p:sp>
        <p:sp>
          <p:nvSpPr>
            <p:cNvPr id="138353" name="Line 113"/>
            <p:cNvSpPr>
              <a:spLocks noChangeShapeType="1"/>
            </p:cNvSpPr>
            <p:nvPr/>
          </p:nvSpPr>
          <p:spPr bwMode="auto">
            <a:xfrm>
              <a:off x="3120" y="3168"/>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54" name="Text Box 114"/>
            <p:cNvSpPr txBox="1">
              <a:spLocks noChangeArrowheads="1"/>
            </p:cNvSpPr>
            <p:nvPr/>
          </p:nvSpPr>
          <p:spPr bwMode="auto">
            <a:xfrm>
              <a:off x="3168" y="2976"/>
              <a:ext cx="482" cy="198"/>
            </a:xfrm>
            <a:prstGeom prst="rect">
              <a:avLst/>
            </a:prstGeom>
            <a:noFill/>
            <a:ln w="9525">
              <a:noFill/>
              <a:miter lim="800000"/>
              <a:headEnd/>
              <a:tailEnd/>
            </a:ln>
            <a:effectLst/>
          </p:spPr>
          <p:txBody>
            <a:bodyPr wrap="none">
              <a:spAutoFit/>
            </a:bodyPr>
            <a:lstStyle/>
            <a:p>
              <a:pPr algn="l" eaLnBrk="0" hangingPunct="0"/>
              <a:r>
                <a:rPr lang="en-US" sz="1400">
                  <a:latin typeface="Arial" charset="0"/>
                </a:rPr>
                <a:t>alerting</a:t>
              </a:r>
            </a:p>
          </p:txBody>
        </p:sp>
        <p:sp>
          <p:nvSpPr>
            <p:cNvPr id="138355" name="Line 115"/>
            <p:cNvSpPr>
              <a:spLocks noChangeShapeType="1"/>
            </p:cNvSpPr>
            <p:nvPr/>
          </p:nvSpPr>
          <p:spPr bwMode="auto">
            <a:xfrm>
              <a:off x="3120" y="3360"/>
              <a:ext cx="1344"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8356" name="Text Box 116"/>
            <p:cNvSpPr txBox="1">
              <a:spLocks noChangeArrowheads="1"/>
            </p:cNvSpPr>
            <p:nvPr/>
          </p:nvSpPr>
          <p:spPr bwMode="auto">
            <a:xfrm>
              <a:off x="3168" y="3168"/>
              <a:ext cx="507" cy="198"/>
            </a:xfrm>
            <a:prstGeom prst="rect">
              <a:avLst/>
            </a:prstGeom>
            <a:noFill/>
            <a:ln w="9525">
              <a:noFill/>
              <a:miter lim="800000"/>
              <a:headEnd/>
              <a:tailEnd/>
            </a:ln>
            <a:effectLst/>
          </p:spPr>
          <p:txBody>
            <a:bodyPr wrap="none">
              <a:spAutoFit/>
            </a:bodyPr>
            <a:lstStyle/>
            <a:p>
              <a:pPr algn="l" eaLnBrk="0" hangingPunct="0"/>
              <a:r>
                <a:rPr lang="en-US" sz="1400">
                  <a:latin typeface="Arial" charset="0"/>
                </a:rPr>
                <a:t>connect</a:t>
              </a:r>
            </a:p>
          </p:txBody>
        </p:sp>
        <p:sp>
          <p:nvSpPr>
            <p:cNvPr id="138357" name="Line 117"/>
            <p:cNvSpPr>
              <a:spLocks noChangeShapeType="1"/>
            </p:cNvSpPr>
            <p:nvPr/>
          </p:nvSpPr>
          <p:spPr bwMode="auto">
            <a:xfrm>
              <a:off x="3120" y="3552"/>
              <a:ext cx="1344"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8358" name="Text Box 118"/>
            <p:cNvSpPr txBox="1">
              <a:spLocks noChangeArrowheads="1"/>
            </p:cNvSpPr>
            <p:nvPr/>
          </p:nvSpPr>
          <p:spPr bwMode="auto">
            <a:xfrm>
              <a:off x="3168" y="3360"/>
              <a:ext cx="1190"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connect acknowledge</a:t>
              </a:r>
            </a:p>
          </p:txBody>
        </p:sp>
        <p:sp>
          <p:nvSpPr>
            <p:cNvPr id="138359" name="Line 119"/>
            <p:cNvSpPr>
              <a:spLocks noChangeShapeType="1"/>
            </p:cNvSpPr>
            <p:nvPr/>
          </p:nvSpPr>
          <p:spPr bwMode="auto">
            <a:xfrm>
              <a:off x="3120" y="3744"/>
              <a:ext cx="1344"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138360" name="Text Box 120"/>
            <p:cNvSpPr txBox="1">
              <a:spLocks noChangeArrowheads="1"/>
            </p:cNvSpPr>
            <p:nvPr/>
          </p:nvSpPr>
          <p:spPr bwMode="auto">
            <a:xfrm>
              <a:off x="3168" y="3552"/>
              <a:ext cx="1239" cy="197"/>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data/speech exchange</a:t>
              </a:r>
            </a:p>
          </p:txBody>
        </p:sp>
        <p:sp>
          <p:nvSpPr>
            <p:cNvPr id="138361" name="Text Box 121"/>
            <p:cNvSpPr txBox="1">
              <a:spLocks noChangeArrowheads="1"/>
            </p:cNvSpPr>
            <p:nvPr/>
          </p:nvSpPr>
          <p:spPr bwMode="auto">
            <a:xfrm>
              <a:off x="1584" y="480"/>
              <a:ext cx="393" cy="218"/>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MTC</a:t>
              </a:r>
            </a:p>
          </p:txBody>
        </p:sp>
        <p:sp>
          <p:nvSpPr>
            <p:cNvPr id="138362" name="Text Box 122"/>
            <p:cNvSpPr txBox="1">
              <a:spLocks noChangeArrowheads="1"/>
            </p:cNvSpPr>
            <p:nvPr/>
          </p:nvSpPr>
          <p:spPr bwMode="auto">
            <a:xfrm>
              <a:off x="3600" y="480"/>
              <a:ext cx="415" cy="218"/>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MOC</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4 types of handover</a:t>
            </a:r>
          </a:p>
        </p:txBody>
      </p:sp>
      <p:sp>
        <p:nvSpPr>
          <p:cNvPr id="139267" name="Rectangle 3"/>
          <p:cNvSpPr>
            <a:spLocks noChangeArrowheads="1"/>
          </p:cNvSpPr>
          <p:nvPr/>
        </p:nvSpPr>
        <p:spPr bwMode="auto">
          <a:xfrm>
            <a:off x="4610100" y="43434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MSC</a:t>
            </a:r>
          </a:p>
        </p:txBody>
      </p:sp>
      <p:sp>
        <p:nvSpPr>
          <p:cNvPr id="139268" name="Rectangle 4"/>
          <p:cNvSpPr>
            <a:spLocks noChangeArrowheads="1"/>
          </p:cNvSpPr>
          <p:nvPr/>
        </p:nvSpPr>
        <p:spPr bwMode="auto">
          <a:xfrm>
            <a:off x="5829300" y="43434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MSC</a:t>
            </a:r>
          </a:p>
        </p:txBody>
      </p:sp>
      <p:sp>
        <p:nvSpPr>
          <p:cNvPr id="139269" name="Rectangle 5"/>
          <p:cNvSpPr>
            <a:spLocks noChangeArrowheads="1"/>
          </p:cNvSpPr>
          <p:nvPr/>
        </p:nvSpPr>
        <p:spPr bwMode="auto">
          <a:xfrm>
            <a:off x="4610100" y="36576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BSC</a:t>
            </a:r>
          </a:p>
        </p:txBody>
      </p:sp>
      <p:sp>
        <p:nvSpPr>
          <p:cNvPr id="139270" name="Rectangle 6"/>
          <p:cNvSpPr>
            <a:spLocks noChangeArrowheads="1"/>
          </p:cNvSpPr>
          <p:nvPr/>
        </p:nvSpPr>
        <p:spPr bwMode="auto">
          <a:xfrm>
            <a:off x="5829300" y="36576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BSC</a:t>
            </a:r>
          </a:p>
        </p:txBody>
      </p:sp>
      <p:sp>
        <p:nvSpPr>
          <p:cNvPr id="139271" name="Rectangle 7"/>
          <p:cNvSpPr>
            <a:spLocks noChangeArrowheads="1"/>
          </p:cNvSpPr>
          <p:nvPr/>
        </p:nvSpPr>
        <p:spPr bwMode="auto">
          <a:xfrm>
            <a:off x="3390900" y="36576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BSC</a:t>
            </a:r>
          </a:p>
        </p:txBody>
      </p:sp>
      <p:sp>
        <p:nvSpPr>
          <p:cNvPr id="139272" name="Rectangle 8"/>
          <p:cNvSpPr>
            <a:spLocks noChangeArrowheads="1"/>
          </p:cNvSpPr>
          <p:nvPr/>
        </p:nvSpPr>
        <p:spPr bwMode="auto">
          <a:xfrm>
            <a:off x="3390900" y="2971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BTS</a:t>
            </a:r>
          </a:p>
        </p:txBody>
      </p:sp>
      <p:sp>
        <p:nvSpPr>
          <p:cNvPr id="139273" name="Rectangle 9"/>
          <p:cNvSpPr>
            <a:spLocks noChangeArrowheads="1"/>
          </p:cNvSpPr>
          <p:nvPr/>
        </p:nvSpPr>
        <p:spPr bwMode="auto">
          <a:xfrm>
            <a:off x="4610100" y="2971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BTS</a:t>
            </a:r>
          </a:p>
        </p:txBody>
      </p:sp>
      <p:sp>
        <p:nvSpPr>
          <p:cNvPr id="139274" name="Rectangle 10"/>
          <p:cNvSpPr>
            <a:spLocks noChangeArrowheads="1"/>
          </p:cNvSpPr>
          <p:nvPr/>
        </p:nvSpPr>
        <p:spPr bwMode="auto">
          <a:xfrm>
            <a:off x="5829300" y="2971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BTS</a:t>
            </a:r>
          </a:p>
        </p:txBody>
      </p:sp>
      <p:sp>
        <p:nvSpPr>
          <p:cNvPr id="139275" name="Rectangle 11"/>
          <p:cNvSpPr>
            <a:spLocks noChangeArrowheads="1"/>
          </p:cNvSpPr>
          <p:nvPr/>
        </p:nvSpPr>
        <p:spPr bwMode="auto">
          <a:xfrm>
            <a:off x="2171700" y="2971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BTS</a:t>
            </a:r>
          </a:p>
        </p:txBody>
      </p:sp>
      <p:cxnSp>
        <p:nvCxnSpPr>
          <p:cNvPr id="139276" name="AutoShape 12"/>
          <p:cNvCxnSpPr>
            <a:cxnSpLocks noChangeShapeType="1"/>
            <a:stCxn id="139267" idx="3"/>
            <a:endCxn id="139268" idx="1"/>
          </p:cNvCxnSpPr>
          <p:nvPr/>
        </p:nvCxnSpPr>
        <p:spPr bwMode="auto">
          <a:xfrm>
            <a:off x="5372100" y="4533900"/>
            <a:ext cx="457200" cy="0"/>
          </a:xfrm>
          <a:prstGeom prst="straightConnector1">
            <a:avLst/>
          </a:prstGeom>
          <a:noFill/>
          <a:ln w="9525">
            <a:solidFill>
              <a:schemeClr val="tx1"/>
            </a:solidFill>
            <a:round/>
            <a:headEnd/>
            <a:tailEnd/>
          </a:ln>
          <a:effectLst/>
        </p:spPr>
      </p:cxnSp>
      <p:cxnSp>
        <p:nvCxnSpPr>
          <p:cNvPr id="139277" name="AutoShape 13"/>
          <p:cNvCxnSpPr>
            <a:cxnSpLocks noChangeShapeType="1"/>
            <a:stCxn id="139267" idx="0"/>
            <a:endCxn id="139269" idx="2"/>
          </p:cNvCxnSpPr>
          <p:nvPr/>
        </p:nvCxnSpPr>
        <p:spPr bwMode="auto">
          <a:xfrm rot="16200000">
            <a:off x="4838700" y="4191000"/>
            <a:ext cx="304800" cy="0"/>
          </a:xfrm>
          <a:prstGeom prst="straightConnector1">
            <a:avLst/>
          </a:prstGeom>
          <a:noFill/>
          <a:ln w="9525">
            <a:solidFill>
              <a:schemeClr val="tx1"/>
            </a:solidFill>
            <a:round/>
            <a:headEnd/>
            <a:tailEnd/>
          </a:ln>
          <a:effectLst/>
        </p:spPr>
      </p:cxnSp>
      <p:cxnSp>
        <p:nvCxnSpPr>
          <p:cNvPr id="139278" name="AutoShape 14"/>
          <p:cNvCxnSpPr>
            <a:cxnSpLocks noChangeShapeType="1"/>
            <a:stCxn id="139267" idx="1"/>
            <a:endCxn id="139271" idx="2"/>
          </p:cNvCxnSpPr>
          <p:nvPr/>
        </p:nvCxnSpPr>
        <p:spPr bwMode="auto">
          <a:xfrm rot="10800000">
            <a:off x="3771900" y="4038600"/>
            <a:ext cx="838200" cy="495300"/>
          </a:xfrm>
          <a:prstGeom prst="bentConnector2">
            <a:avLst/>
          </a:prstGeom>
          <a:noFill/>
          <a:ln w="9525">
            <a:solidFill>
              <a:schemeClr val="tx1"/>
            </a:solidFill>
            <a:miter lim="800000"/>
            <a:headEnd/>
            <a:tailEnd/>
          </a:ln>
          <a:effectLst/>
        </p:spPr>
      </p:cxnSp>
      <p:cxnSp>
        <p:nvCxnSpPr>
          <p:cNvPr id="139279" name="AutoShape 15"/>
          <p:cNvCxnSpPr>
            <a:cxnSpLocks noChangeShapeType="1"/>
            <a:stCxn id="139271" idx="1"/>
            <a:endCxn id="139275" idx="2"/>
          </p:cNvCxnSpPr>
          <p:nvPr/>
        </p:nvCxnSpPr>
        <p:spPr bwMode="auto">
          <a:xfrm rot="10800000">
            <a:off x="2552700" y="3352800"/>
            <a:ext cx="838200" cy="495300"/>
          </a:xfrm>
          <a:prstGeom prst="bentConnector2">
            <a:avLst/>
          </a:prstGeom>
          <a:noFill/>
          <a:ln w="9525">
            <a:solidFill>
              <a:schemeClr val="tx1"/>
            </a:solidFill>
            <a:miter lim="800000"/>
            <a:headEnd/>
            <a:tailEnd/>
          </a:ln>
          <a:effectLst/>
        </p:spPr>
      </p:cxnSp>
      <p:cxnSp>
        <p:nvCxnSpPr>
          <p:cNvPr id="139280" name="AutoShape 16"/>
          <p:cNvCxnSpPr>
            <a:cxnSpLocks noChangeShapeType="1"/>
            <a:stCxn id="139271" idx="0"/>
            <a:endCxn id="139272" idx="2"/>
          </p:cNvCxnSpPr>
          <p:nvPr/>
        </p:nvCxnSpPr>
        <p:spPr bwMode="auto">
          <a:xfrm rot="16200000">
            <a:off x="3619500" y="3505200"/>
            <a:ext cx="304800" cy="0"/>
          </a:xfrm>
          <a:prstGeom prst="straightConnector1">
            <a:avLst/>
          </a:prstGeom>
          <a:noFill/>
          <a:ln w="9525">
            <a:solidFill>
              <a:schemeClr val="tx1"/>
            </a:solidFill>
            <a:round/>
            <a:headEnd/>
            <a:tailEnd/>
          </a:ln>
          <a:effectLst/>
        </p:spPr>
      </p:cxnSp>
      <p:cxnSp>
        <p:nvCxnSpPr>
          <p:cNvPr id="139281" name="AutoShape 17"/>
          <p:cNvCxnSpPr>
            <a:cxnSpLocks noChangeShapeType="1"/>
            <a:stCxn id="139269" idx="0"/>
            <a:endCxn id="139273" idx="2"/>
          </p:cNvCxnSpPr>
          <p:nvPr/>
        </p:nvCxnSpPr>
        <p:spPr bwMode="auto">
          <a:xfrm rot="16200000">
            <a:off x="4838700" y="3505200"/>
            <a:ext cx="304800" cy="0"/>
          </a:xfrm>
          <a:prstGeom prst="straightConnector1">
            <a:avLst/>
          </a:prstGeom>
          <a:noFill/>
          <a:ln w="9525">
            <a:solidFill>
              <a:schemeClr val="tx1"/>
            </a:solidFill>
            <a:round/>
            <a:headEnd/>
            <a:tailEnd/>
          </a:ln>
          <a:effectLst/>
        </p:spPr>
      </p:cxnSp>
      <p:cxnSp>
        <p:nvCxnSpPr>
          <p:cNvPr id="139282" name="AutoShape 18"/>
          <p:cNvCxnSpPr>
            <a:cxnSpLocks noChangeShapeType="1"/>
            <a:stCxn id="139270" idx="0"/>
            <a:endCxn id="139274" idx="2"/>
          </p:cNvCxnSpPr>
          <p:nvPr/>
        </p:nvCxnSpPr>
        <p:spPr bwMode="auto">
          <a:xfrm rot="16200000">
            <a:off x="6057900" y="3505200"/>
            <a:ext cx="304800" cy="0"/>
          </a:xfrm>
          <a:prstGeom prst="straightConnector1">
            <a:avLst/>
          </a:prstGeom>
          <a:noFill/>
          <a:ln w="9525">
            <a:solidFill>
              <a:schemeClr val="tx1"/>
            </a:solidFill>
            <a:round/>
            <a:headEnd/>
            <a:tailEnd/>
          </a:ln>
          <a:effectLst/>
        </p:spPr>
      </p:cxnSp>
      <p:cxnSp>
        <p:nvCxnSpPr>
          <p:cNvPr id="139283" name="AutoShape 19"/>
          <p:cNvCxnSpPr>
            <a:cxnSpLocks noChangeShapeType="1"/>
            <a:stCxn id="139268" idx="0"/>
            <a:endCxn id="139270" idx="2"/>
          </p:cNvCxnSpPr>
          <p:nvPr/>
        </p:nvCxnSpPr>
        <p:spPr bwMode="auto">
          <a:xfrm rot="16200000">
            <a:off x="6057900" y="4191000"/>
            <a:ext cx="304800" cy="0"/>
          </a:xfrm>
          <a:prstGeom prst="straightConnector1">
            <a:avLst/>
          </a:prstGeom>
          <a:noFill/>
          <a:ln w="9525">
            <a:solidFill>
              <a:schemeClr val="tx1"/>
            </a:solidFill>
            <a:round/>
            <a:headEnd/>
            <a:tailEnd/>
          </a:ln>
          <a:effectLst/>
        </p:spPr>
      </p:cxnSp>
      <p:cxnSp>
        <p:nvCxnSpPr>
          <p:cNvPr id="139284" name="AutoShape 20"/>
          <p:cNvCxnSpPr>
            <a:cxnSpLocks noChangeShapeType="1"/>
            <a:stCxn id="139268" idx="3"/>
          </p:cNvCxnSpPr>
          <p:nvPr/>
        </p:nvCxnSpPr>
        <p:spPr bwMode="auto">
          <a:xfrm>
            <a:off x="6591300" y="4533900"/>
            <a:ext cx="457200" cy="0"/>
          </a:xfrm>
          <a:prstGeom prst="straightConnector1">
            <a:avLst/>
          </a:prstGeom>
          <a:noFill/>
          <a:ln w="9525">
            <a:solidFill>
              <a:schemeClr val="tx1"/>
            </a:solidFill>
            <a:round/>
            <a:headEnd/>
            <a:tailEnd/>
          </a:ln>
          <a:effectLst/>
        </p:spPr>
      </p:cxnSp>
      <p:sp>
        <p:nvSpPr>
          <p:cNvPr id="139291" name="AutoShape 27"/>
          <p:cNvSpPr>
            <a:spLocks noChangeArrowheads="1"/>
          </p:cNvSpPr>
          <p:nvPr/>
        </p:nvSpPr>
        <p:spPr bwMode="auto">
          <a:xfrm>
            <a:off x="1981200" y="175577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39298" name="AutoShape 34"/>
          <p:cNvSpPr>
            <a:spLocks noChangeArrowheads="1"/>
          </p:cNvSpPr>
          <p:nvPr/>
        </p:nvSpPr>
        <p:spPr bwMode="auto">
          <a:xfrm>
            <a:off x="3200400" y="175577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39303" name="AutoShape 39"/>
          <p:cNvSpPr>
            <a:spLocks noChangeArrowheads="1"/>
          </p:cNvSpPr>
          <p:nvPr/>
        </p:nvSpPr>
        <p:spPr bwMode="auto">
          <a:xfrm>
            <a:off x="4419600" y="175577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US"/>
          </a:p>
        </p:txBody>
      </p:sp>
      <p:sp>
        <p:nvSpPr>
          <p:cNvPr id="139308" name="AutoShape 44"/>
          <p:cNvSpPr>
            <a:spLocks noChangeArrowheads="1"/>
          </p:cNvSpPr>
          <p:nvPr/>
        </p:nvSpPr>
        <p:spPr bwMode="auto">
          <a:xfrm>
            <a:off x="5638800" y="1755775"/>
            <a:ext cx="1143000" cy="989013"/>
          </a:xfrm>
          <a:prstGeom prst="hexagon">
            <a:avLst>
              <a:gd name="adj" fmla="val 28892"/>
              <a:gd name="vf" fmla="val 115470"/>
            </a:avLst>
          </a:prstGeom>
          <a:solidFill>
            <a:srgbClr val="01FFBC"/>
          </a:solidFill>
          <a:ln w="9525">
            <a:solidFill>
              <a:schemeClr val="tx1"/>
            </a:solidFill>
            <a:miter lim="800000"/>
            <a:headEnd/>
            <a:tailEnd/>
          </a:ln>
          <a:effectLst/>
        </p:spPr>
        <p:txBody>
          <a:bodyPr wrap="none" anchor="ctr"/>
          <a:lstStyle/>
          <a:p>
            <a:endParaRPr lang="en-US"/>
          </a:p>
        </p:txBody>
      </p:sp>
      <p:cxnSp>
        <p:nvCxnSpPr>
          <p:cNvPr id="139312" name="AutoShape 48"/>
          <p:cNvCxnSpPr>
            <a:cxnSpLocks noChangeShapeType="1"/>
            <a:stCxn id="139275" idx="0"/>
          </p:cNvCxnSpPr>
          <p:nvPr/>
        </p:nvCxnSpPr>
        <p:spPr bwMode="auto">
          <a:xfrm flipH="1" flipV="1">
            <a:off x="2546350" y="2251075"/>
            <a:ext cx="6350" cy="720725"/>
          </a:xfrm>
          <a:prstGeom prst="straightConnector1">
            <a:avLst/>
          </a:prstGeom>
          <a:noFill/>
          <a:ln w="19050">
            <a:solidFill>
              <a:schemeClr val="tx1"/>
            </a:solidFill>
            <a:round/>
            <a:headEnd/>
            <a:tailEnd type="arrow" w="med" len="med"/>
          </a:ln>
          <a:effectLst/>
        </p:spPr>
      </p:cxnSp>
      <p:cxnSp>
        <p:nvCxnSpPr>
          <p:cNvPr id="139313" name="AutoShape 49"/>
          <p:cNvCxnSpPr>
            <a:cxnSpLocks noChangeShapeType="1"/>
            <a:stCxn id="139272" idx="0"/>
          </p:cNvCxnSpPr>
          <p:nvPr/>
        </p:nvCxnSpPr>
        <p:spPr bwMode="auto">
          <a:xfrm flipH="1" flipV="1">
            <a:off x="3765550" y="2251075"/>
            <a:ext cx="6350" cy="720725"/>
          </a:xfrm>
          <a:prstGeom prst="straightConnector1">
            <a:avLst/>
          </a:prstGeom>
          <a:noFill/>
          <a:ln w="19050">
            <a:solidFill>
              <a:schemeClr val="tx1"/>
            </a:solidFill>
            <a:round/>
            <a:headEnd/>
            <a:tailEnd type="arrow" w="med" len="med"/>
          </a:ln>
          <a:effectLst/>
        </p:spPr>
      </p:cxnSp>
      <p:cxnSp>
        <p:nvCxnSpPr>
          <p:cNvPr id="139314" name="AutoShape 50"/>
          <p:cNvCxnSpPr>
            <a:cxnSpLocks noChangeShapeType="1"/>
            <a:stCxn id="139273" idx="0"/>
          </p:cNvCxnSpPr>
          <p:nvPr/>
        </p:nvCxnSpPr>
        <p:spPr bwMode="auto">
          <a:xfrm flipH="1" flipV="1">
            <a:off x="4984750" y="2251075"/>
            <a:ext cx="6350" cy="720725"/>
          </a:xfrm>
          <a:prstGeom prst="straightConnector1">
            <a:avLst/>
          </a:prstGeom>
          <a:noFill/>
          <a:ln w="19050">
            <a:solidFill>
              <a:schemeClr val="tx1"/>
            </a:solidFill>
            <a:round/>
            <a:headEnd/>
            <a:tailEnd type="arrow" w="med" len="med"/>
          </a:ln>
          <a:effectLst/>
        </p:spPr>
      </p:cxnSp>
      <p:cxnSp>
        <p:nvCxnSpPr>
          <p:cNvPr id="139315" name="AutoShape 51"/>
          <p:cNvCxnSpPr>
            <a:cxnSpLocks noChangeShapeType="1"/>
            <a:stCxn id="139274" idx="0"/>
          </p:cNvCxnSpPr>
          <p:nvPr/>
        </p:nvCxnSpPr>
        <p:spPr bwMode="auto">
          <a:xfrm flipH="1" flipV="1">
            <a:off x="6203950" y="2251075"/>
            <a:ext cx="6350" cy="720725"/>
          </a:xfrm>
          <a:prstGeom prst="straightConnector1">
            <a:avLst/>
          </a:prstGeom>
          <a:noFill/>
          <a:ln w="19050">
            <a:solidFill>
              <a:schemeClr val="tx1"/>
            </a:solidFill>
            <a:round/>
            <a:headEnd/>
            <a:tailEnd type="arrow" w="med" len="med"/>
          </a:ln>
          <a:effectLst/>
        </p:spPr>
      </p:cxnSp>
      <p:sp>
        <p:nvSpPr>
          <p:cNvPr id="139286" name="Oval 22"/>
          <p:cNvSpPr>
            <a:spLocks noChangeArrowheads="1"/>
          </p:cNvSpPr>
          <p:nvPr/>
        </p:nvSpPr>
        <p:spPr bwMode="auto">
          <a:xfrm>
            <a:off x="2209800" y="1828800"/>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charset="0"/>
              </a:rPr>
              <a:t>MS</a:t>
            </a:r>
          </a:p>
        </p:txBody>
      </p:sp>
      <p:sp>
        <p:nvSpPr>
          <p:cNvPr id="139288" name="Oval 24"/>
          <p:cNvSpPr>
            <a:spLocks noChangeArrowheads="1"/>
          </p:cNvSpPr>
          <p:nvPr/>
        </p:nvSpPr>
        <p:spPr bwMode="auto">
          <a:xfrm>
            <a:off x="3429000" y="1828800"/>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charset="0"/>
              </a:rPr>
              <a:t>MS</a:t>
            </a:r>
          </a:p>
        </p:txBody>
      </p:sp>
      <p:sp>
        <p:nvSpPr>
          <p:cNvPr id="139289" name="Oval 25"/>
          <p:cNvSpPr>
            <a:spLocks noChangeArrowheads="1"/>
          </p:cNvSpPr>
          <p:nvPr/>
        </p:nvSpPr>
        <p:spPr bwMode="auto">
          <a:xfrm>
            <a:off x="4648200" y="1828800"/>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charset="0"/>
              </a:rPr>
              <a:t>MS</a:t>
            </a:r>
          </a:p>
        </p:txBody>
      </p:sp>
      <p:sp>
        <p:nvSpPr>
          <p:cNvPr id="139290" name="Oval 26"/>
          <p:cNvSpPr>
            <a:spLocks noChangeArrowheads="1"/>
          </p:cNvSpPr>
          <p:nvPr/>
        </p:nvSpPr>
        <p:spPr bwMode="auto">
          <a:xfrm>
            <a:off x="5867400" y="1828800"/>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charset="0"/>
              </a:rPr>
              <a:t>MS</a:t>
            </a:r>
          </a:p>
        </p:txBody>
      </p:sp>
      <p:cxnSp>
        <p:nvCxnSpPr>
          <p:cNvPr id="139316" name="AutoShape 52"/>
          <p:cNvCxnSpPr>
            <a:cxnSpLocks noChangeShapeType="1"/>
            <a:stCxn id="139286" idx="0"/>
            <a:endCxn id="139288" idx="0"/>
          </p:cNvCxnSpPr>
          <p:nvPr/>
        </p:nvCxnSpPr>
        <p:spPr bwMode="auto">
          <a:xfrm rot="5400000" flipV="1">
            <a:off x="3009106" y="1219994"/>
            <a:ext cx="1588" cy="1219200"/>
          </a:xfrm>
          <a:prstGeom prst="curvedConnector3">
            <a:avLst>
              <a:gd name="adj1" fmla="val -14400000"/>
            </a:avLst>
          </a:prstGeom>
          <a:noFill/>
          <a:ln w="19050">
            <a:solidFill>
              <a:schemeClr val="tx1"/>
            </a:solidFill>
            <a:prstDash val="dash"/>
            <a:round/>
            <a:headEnd/>
            <a:tailEnd type="triangle" w="med" len="med"/>
          </a:ln>
          <a:effectLst/>
        </p:spPr>
      </p:cxnSp>
      <p:cxnSp>
        <p:nvCxnSpPr>
          <p:cNvPr id="139317" name="AutoShape 53"/>
          <p:cNvCxnSpPr>
            <a:cxnSpLocks noChangeShapeType="1"/>
            <a:stCxn id="139286" idx="0"/>
            <a:endCxn id="139289" idx="0"/>
          </p:cNvCxnSpPr>
          <p:nvPr/>
        </p:nvCxnSpPr>
        <p:spPr bwMode="auto">
          <a:xfrm rot="5400000" flipV="1">
            <a:off x="3618706" y="610394"/>
            <a:ext cx="1588" cy="2438400"/>
          </a:xfrm>
          <a:prstGeom prst="curvedConnector3">
            <a:avLst>
              <a:gd name="adj1" fmla="val -22100005"/>
            </a:avLst>
          </a:prstGeom>
          <a:noFill/>
          <a:ln w="19050">
            <a:solidFill>
              <a:schemeClr val="tx1"/>
            </a:solidFill>
            <a:prstDash val="dash"/>
            <a:round/>
            <a:headEnd/>
            <a:tailEnd type="triangle" w="med" len="med"/>
          </a:ln>
          <a:effectLst/>
        </p:spPr>
      </p:cxnSp>
      <p:cxnSp>
        <p:nvCxnSpPr>
          <p:cNvPr id="139318" name="AutoShape 54"/>
          <p:cNvCxnSpPr>
            <a:cxnSpLocks noChangeShapeType="1"/>
            <a:stCxn id="139286" idx="0"/>
            <a:endCxn id="139290" idx="0"/>
          </p:cNvCxnSpPr>
          <p:nvPr/>
        </p:nvCxnSpPr>
        <p:spPr bwMode="auto">
          <a:xfrm rot="5400000" flipV="1">
            <a:off x="4228306" y="794"/>
            <a:ext cx="1588" cy="3657600"/>
          </a:xfrm>
          <a:prstGeom prst="curvedConnector3">
            <a:avLst>
              <a:gd name="adj1" fmla="val -29100005"/>
            </a:avLst>
          </a:prstGeom>
          <a:noFill/>
          <a:ln w="19050">
            <a:solidFill>
              <a:schemeClr val="tx1"/>
            </a:solidFill>
            <a:prstDash val="dash"/>
            <a:round/>
            <a:headEnd/>
            <a:tailEnd type="triangle" w="med" len="med"/>
          </a:ln>
          <a:effectLst/>
        </p:spPr>
      </p:cxnSp>
      <p:cxnSp>
        <p:nvCxnSpPr>
          <p:cNvPr id="139319" name="AutoShape 55"/>
          <p:cNvCxnSpPr>
            <a:cxnSpLocks noChangeShapeType="1"/>
            <a:stCxn id="139286" idx="0"/>
            <a:endCxn id="139286" idx="2"/>
          </p:cNvCxnSpPr>
          <p:nvPr/>
        </p:nvCxnSpPr>
        <p:spPr bwMode="auto">
          <a:xfrm rot="16200000" flipH="1" flipV="1">
            <a:off x="2209800" y="1828800"/>
            <a:ext cx="190500" cy="190500"/>
          </a:xfrm>
          <a:prstGeom prst="curvedConnector4">
            <a:avLst>
              <a:gd name="adj1" fmla="val -120000"/>
              <a:gd name="adj2" fmla="val 220000"/>
            </a:avLst>
          </a:prstGeom>
          <a:noFill/>
          <a:ln w="19050">
            <a:solidFill>
              <a:schemeClr val="tx1"/>
            </a:solidFill>
            <a:prstDash val="dash"/>
            <a:round/>
            <a:headEnd/>
            <a:tailEnd type="triangle" w="med" len="med"/>
          </a:ln>
          <a:effectLst/>
        </p:spPr>
      </p:cxnSp>
      <p:sp>
        <p:nvSpPr>
          <p:cNvPr id="139320" name="Text Box 56"/>
          <p:cNvSpPr txBox="1">
            <a:spLocks noChangeArrowheads="1"/>
          </p:cNvSpPr>
          <p:nvPr/>
        </p:nvSpPr>
        <p:spPr bwMode="auto">
          <a:xfrm>
            <a:off x="1905000" y="129540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a:t>
            </a:r>
          </a:p>
        </p:txBody>
      </p:sp>
      <p:sp>
        <p:nvSpPr>
          <p:cNvPr id="139321" name="Text Box 57"/>
          <p:cNvSpPr txBox="1">
            <a:spLocks noChangeArrowheads="1"/>
          </p:cNvSpPr>
          <p:nvPr/>
        </p:nvSpPr>
        <p:spPr bwMode="auto">
          <a:xfrm>
            <a:off x="3505200" y="144780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139322" name="Text Box 58"/>
          <p:cNvSpPr txBox="1">
            <a:spLocks noChangeArrowheads="1"/>
          </p:cNvSpPr>
          <p:nvPr/>
        </p:nvSpPr>
        <p:spPr bwMode="auto">
          <a:xfrm>
            <a:off x="4724400" y="144780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3</a:t>
            </a:r>
          </a:p>
        </p:txBody>
      </p:sp>
      <p:sp>
        <p:nvSpPr>
          <p:cNvPr id="139323" name="Text Box 59"/>
          <p:cNvSpPr txBox="1">
            <a:spLocks noChangeArrowheads="1"/>
          </p:cNvSpPr>
          <p:nvPr/>
        </p:nvSpPr>
        <p:spPr bwMode="auto">
          <a:xfrm>
            <a:off x="5943600" y="144780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6" name="Rectangle 4"/>
          <p:cNvSpPr>
            <a:spLocks noGrp="1" noChangeArrowheads="1"/>
          </p:cNvSpPr>
          <p:nvPr>
            <p:ph type="title"/>
          </p:nvPr>
        </p:nvSpPr>
        <p:spPr/>
        <p:txBody>
          <a:bodyPr/>
          <a:lstStyle/>
          <a:p>
            <a:r>
              <a:rPr lang="en-US" dirty="0" smtClean="0"/>
              <a:t>Some press news…</a:t>
            </a:r>
            <a:endParaRPr lang="en-US" dirty="0"/>
          </a:p>
        </p:txBody>
      </p:sp>
      <p:sp>
        <p:nvSpPr>
          <p:cNvPr id="320518" name="Rectangle 6"/>
          <p:cNvSpPr>
            <a:spLocks noGrp="1" noChangeArrowheads="1"/>
          </p:cNvSpPr>
          <p:nvPr>
            <p:ph idx="1"/>
          </p:nvPr>
        </p:nvSpPr>
        <p:spPr/>
        <p:txBody>
          <a:bodyPr/>
          <a:lstStyle/>
          <a:p>
            <a:pPr>
              <a:lnSpc>
                <a:spcPct val="80000"/>
              </a:lnSpc>
            </a:pPr>
            <a:r>
              <a:rPr lang="en-US" sz="2000" b="1" dirty="0"/>
              <a:t>16th April 2008</a:t>
            </a:r>
            <a:r>
              <a:rPr lang="en-US" sz="2000" dirty="0"/>
              <a:t>: The GSMA, the global trade group for the mobile industry, today announced that total connections to GSM mobile communications networks have now passed the </a:t>
            </a:r>
            <a:r>
              <a:rPr lang="en-US" sz="2000" b="1" dirty="0"/>
              <a:t>3 Billion</a:t>
            </a:r>
            <a:r>
              <a:rPr lang="en-US" sz="2000" dirty="0"/>
              <a:t> mark globally. The third billion landmark has been reached just four years after the GSM industry surpassed its first billion, and just two years from the second billionth connection. The 3 Billion landmark has been surpassed just 17 years after the first GSM network launch in 1991. Today more than 700 mobile operators across 218 countries and territories of the world are adding </a:t>
            </a:r>
            <a:r>
              <a:rPr lang="en-US" sz="2000" b="1" dirty="0"/>
              <a:t>new connections at the rate of 15 per second, or 1.3 million per day</a:t>
            </a:r>
            <a:r>
              <a:rPr lang="en-US" sz="2000" dirty="0"/>
              <a:t>. </a:t>
            </a:r>
          </a:p>
          <a:p>
            <a:r>
              <a:rPr lang="en-US" sz="2000" b="1" dirty="0" smtClean="0"/>
              <a:t>11 February 2009</a:t>
            </a:r>
            <a:r>
              <a:rPr lang="en-US" sz="2000" dirty="0" smtClean="0"/>
              <a:t>: The GSMA today announced that the mobile world has celebrated its </a:t>
            </a:r>
            <a:r>
              <a:rPr lang="en-US" sz="2000" b="1" dirty="0" smtClean="0"/>
              <a:t>four billionth connection</a:t>
            </a:r>
            <a:r>
              <a:rPr lang="en-US" sz="2000" dirty="0" smtClean="0"/>
              <a:t>, according to Wireless Intelligence, the GSMA’s market intelligence unit. This milestone underscores the continued strong growth of the mobile industry and puts the global market on the path to reach a staggering </a:t>
            </a:r>
            <a:r>
              <a:rPr lang="en-US" sz="2000" b="1" dirty="0" smtClean="0"/>
              <a:t>six billion connections by 2013</a:t>
            </a:r>
            <a:r>
              <a:rPr lang="en-US" sz="2000" dirty="0" smtClean="0"/>
              <a:t>.</a:t>
            </a:r>
          </a:p>
          <a:p>
            <a:r>
              <a:rPr lang="en-US" sz="2000" dirty="0" smtClean="0"/>
              <a:t>By </a:t>
            </a:r>
            <a:r>
              <a:rPr lang="en-US" sz="2000" b="1" dirty="0" smtClean="0"/>
              <a:t>2014</a:t>
            </a:r>
            <a:r>
              <a:rPr lang="en-US" sz="2000" dirty="0" smtClean="0"/>
              <a:t> </a:t>
            </a:r>
            <a:r>
              <a:rPr lang="en-US" sz="2000" b="1" dirty="0" smtClean="0"/>
              <a:t>3.4bn</a:t>
            </a:r>
            <a:r>
              <a:rPr lang="en-US" sz="2000" dirty="0" smtClean="0"/>
              <a:t> people will have </a:t>
            </a:r>
            <a:r>
              <a:rPr lang="en-US" sz="2000" b="1" dirty="0" smtClean="0"/>
              <a:t>broadband</a:t>
            </a:r>
            <a:r>
              <a:rPr lang="en-US" sz="2000" dirty="0" smtClean="0"/>
              <a:t>, 80% mobile!</a:t>
            </a:r>
            <a:r>
              <a:rPr lang="en-US" sz="1400" dirty="0" smtClean="0"/>
              <a:t/>
            </a:r>
            <a:br>
              <a:rPr lang="en-US" sz="1400" dirty="0" smtClean="0"/>
            </a:br>
            <a:endParaRPr lang="en-US" sz="1400" dirty="0" smtClean="0"/>
          </a:p>
          <a:p>
            <a:pPr>
              <a:lnSpc>
                <a:spcPct val="80000"/>
              </a:lnSpc>
            </a:pPr>
            <a:endParaRPr lang="en-US" sz="1400" dirty="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Handover decision</a:t>
            </a:r>
          </a:p>
        </p:txBody>
      </p:sp>
      <p:sp>
        <p:nvSpPr>
          <p:cNvPr id="140291" name="Line 3"/>
          <p:cNvSpPr>
            <a:spLocks noChangeShapeType="1"/>
          </p:cNvSpPr>
          <p:nvPr/>
        </p:nvSpPr>
        <p:spPr bwMode="auto">
          <a:xfrm flipV="1">
            <a:off x="2286000" y="2286000"/>
            <a:ext cx="0" cy="2514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0292" name="Line 4"/>
          <p:cNvSpPr>
            <a:spLocks noChangeShapeType="1"/>
          </p:cNvSpPr>
          <p:nvPr/>
        </p:nvSpPr>
        <p:spPr bwMode="auto">
          <a:xfrm flipV="1">
            <a:off x="6400800" y="2286000"/>
            <a:ext cx="0" cy="2514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0293" name="Text Box 5"/>
          <p:cNvSpPr txBox="1">
            <a:spLocks noChangeArrowheads="1"/>
          </p:cNvSpPr>
          <p:nvPr/>
        </p:nvSpPr>
        <p:spPr bwMode="auto">
          <a:xfrm>
            <a:off x="1676400" y="1676400"/>
            <a:ext cx="1311275" cy="581025"/>
          </a:xfrm>
          <a:prstGeom prst="rect">
            <a:avLst/>
          </a:prstGeom>
          <a:noFill/>
          <a:ln w="9525">
            <a:noFill/>
            <a:miter lim="800000"/>
            <a:headEnd/>
            <a:tailEnd/>
          </a:ln>
          <a:effectLst/>
        </p:spPr>
        <p:txBody>
          <a:bodyPr wrap="none">
            <a:spAutoFit/>
          </a:bodyPr>
          <a:lstStyle/>
          <a:p>
            <a:pPr eaLnBrk="0" hangingPunct="0"/>
            <a:r>
              <a:rPr lang="en-US" sz="1600">
                <a:latin typeface="Arial" charset="0"/>
              </a:rPr>
              <a:t>receive level</a:t>
            </a:r>
          </a:p>
          <a:p>
            <a:pPr eaLnBrk="0" hangingPunct="0"/>
            <a:r>
              <a:rPr lang="en-US" sz="1600">
                <a:latin typeface="Arial" charset="0"/>
              </a:rPr>
              <a:t>BTS</a:t>
            </a:r>
            <a:r>
              <a:rPr lang="en-US" sz="1600" baseline="-25000">
                <a:latin typeface="Arial" charset="0"/>
              </a:rPr>
              <a:t>old</a:t>
            </a:r>
            <a:endParaRPr lang="en-US" sz="1600">
              <a:latin typeface="Arial" charset="0"/>
            </a:endParaRPr>
          </a:p>
        </p:txBody>
      </p:sp>
      <p:sp>
        <p:nvSpPr>
          <p:cNvPr id="140294" name="Text Box 6"/>
          <p:cNvSpPr txBox="1">
            <a:spLocks noChangeArrowheads="1"/>
          </p:cNvSpPr>
          <p:nvPr/>
        </p:nvSpPr>
        <p:spPr bwMode="auto">
          <a:xfrm>
            <a:off x="5791200" y="1676400"/>
            <a:ext cx="1311275" cy="581025"/>
          </a:xfrm>
          <a:prstGeom prst="rect">
            <a:avLst/>
          </a:prstGeom>
          <a:noFill/>
          <a:ln w="9525">
            <a:noFill/>
            <a:miter lim="800000"/>
            <a:headEnd/>
            <a:tailEnd/>
          </a:ln>
          <a:effectLst/>
        </p:spPr>
        <p:txBody>
          <a:bodyPr wrap="none">
            <a:spAutoFit/>
          </a:bodyPr>
          <a:lstStyle/>
          <a:p>
            <a:pPr eaLnBrk="0" hangingPunct="0"/>
            <a:r>
              <a:rPr lang="en-US" sz="1600">
                <a:latin typeface="Arial" charset="0"/>
              </a:rPr>
              <a:t>receive level</a:t>
            </a:r>
          </a:p>
          <a:p>
            <a:pPr eaLnBrk="0" hangingPunct="0"/>
            <a:r>
              <a:rPr lang="en-US" sz="1600">
                <a:latin typeface="Arial" charset="0"/>
              </a:rPr>
              <a:t>BTS</a:t>
            </a:r>
            <a:r>
              <a:rPr lang="en-US" sz="1600" baseline="-25000">
                <a:latin typeface="Arial" charset="0"/>
              </a:rPr>
              <a:t>old</a:t>
            </a:r>
            <a:endParaRPr lang="en-US" sz="1600">
              <a:latin typeface="Arial" charset="0"/>
            </a:endParaRPr>
          </a:p>
        </p:txBody>
      </p:sp>
      <p:sp>
        <p:nvSpPr>
          <p:cNvPr id="140295" name="Line 7"/>
          <p:cNvSpPr>
            <a:spLocks noChangeShapeType="1"/>
          </p:cNvSpPr>
          <p:nvPr/>
        </p:nvSpPr>
        <p:spPr bwMode="auto">
          <a:xfrm>
            <a:off x="2286000" y="4800600"/>
            <a:ext cx="4114800" cy="0"/>
          </a:xfrm>
          <a:prstGeom prst="line">
            <a:avLst/>
          </a:prstGeom>
          <a:noFill/>
          <a:ln w="9525">
            <a:solidFill>
              <a:schemeClr val="tx1"/>
            </a:solidFill>
            <a:round/>
            <a:headEnd/>
            <a:tailEnd/>
          </a:ln>
          <a:effectLst/>
        </p:spPr>
        <p:txBody>
          <a:bodyPr wrap="none" anchor="ctr"/>
          <a:lstStyle/>
          <a:p>
            <a:endParaRPr lang="en-US"/>
          </a:p>
        </p:txBody>
      </p:sp>
      <p:sp>
        <p:nvSpPr>
          <p:cNvPr id="140297" name="Oval 9"/>
          <p:cNvSpPr>
            <a:spLocks noChangeArrowheads="1"/>
          </p:cNvSpPr>
          <p:nvPr/>
        </p:nvSpPr>
        <p:spPr bwMode="auto">
          <a:xfrm>
            <a:off x="2819400" y="4343400"/>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charset="0"/>
              </a:rPr>
              <a:t>MS</a:t>
            </a:r>
          </a:p>
        </p:txBody>
      </p:sp>
      <p:sp>
        <p:nvSpPr>
          <p:cNvPr id="140298" name="Oval 10"/>
          <p:cNvSpPr>
            <a:spLocks noChangeArrowheads="1"/>
          </p:cNvSpPr>
          <p:nvPr/>
        </p:nvSpPr>
        <p:spPr bwMode="auto">
          <a:xfrm>
            <a:off x="5486400" y="4343400"/>
            <a:ext cx="381000" cy="381000"/>
          </a:xfrm>
          <a:prstGeom prst="ellipse">
            <a:avLst/>
          </a:prstGeom>
          <a:solidFill>
            <a:srgbClr val="DADAF6"/>
          </a:solidFill>
          <a:ln w="9525">
            <a:solidFill>
              <a:schemeClr val="tx1"/>
            </a:solidFill>
            <a:round/>
            <a:headEnd/>
            <a:tailEnd/>
          </a:ln>
          <a:effectLst/>
        </p:spPr>
        <p:txBody>
          <a:bodyPr wrap="none" anchor="ctr"/>
          <a:lstStyle/>
          <a:p>
            <a:pPr eaLnBrk="0" hangingPunct="0"/>
            <a:r>
              <a:rPr lang="en-US" sz="1600">
                <a:latin typeface="Arial" charset="0"/>
              </a:rPr>
              <a:t>MS</a:t>
            </a:r>
          </a:p>
        </p:txBody>
      </p:sp>
      <p:cxnSp>
        <p:nvCxnSpPr>
          <p:cNvPr id="140299" name="AutoShape 11"/>
          <p:cNvCxnSpPr>
            <a:cxnSpLocks noChangeShapeType="1"/>
            <a:stCxn id="140297" idx="6"/>
            <a:endCxn id="140298" idx="2"/>
          </p:cNvCxnSpPr>
          <p:nvPr/>
        </p:nvCxnSpPr>
        <p:spPr bwMode="auto">
          <a:xfrm>
            <a:off x="3200400" y="4533900"/>
            <a:ext cx="2286000" cy="0"/>
          </a:xfrm>
          <a:prstGeom prst="straightConnector1">
            <a:avLst/>
          </a:prstGeom>
          <a:noFill/>
          <a:ln w="19050">
            <a:solidFill>
              <a:schemeClr val="tx1"/>
            </a:solidFill>
            <a:prstDash val="dash"/>
            <a:round/>
            <a:headEnd/>
            <a:tailEnd type="triangle" w="med" len="med"/>
          </a:ln>
          <a:effectLst/>
        </p:spPr>
      </p:cxnSp>
      <p:sp>
        <p:nvSpPr>
          <p:cNvPr id="140300" name="Freeform 12"/>
          <p:cNvSpPr>
            <a:spLocks/>
          </p:cNvSpPr>
          <p:nvPr/>
        </p:nvSpPr>
        <p:spPr bwMode="auto">
          <a:xfrm>
            <a:off x="2438400" y="2514600"/>
            <a:ext cx="3657600" cy="1752600"/>
          </a:xfrm>
          <a:custGeom>
            <a:avLst/>
            <a:gdLst/>
            <a:ahLst/>
            <a:cxnLst>
              <a:cxn ang="0">
                <a:pos x="0" y="0"/>
              </a:cxn>
              <a:cxn ang="0">
                <a:pos x="864" y="864"/>
              </a:cxn>
              <a:cxn ang="0">
                <a:pos x="2304" y="1104"/>
              </a:cxn>
            </a:cxnLst>
            <a:rect l="0" t="0" r="r" b="b"/>
            <a:pathLst>
              <a:path w="2304" h="1104">
                <a:moveTo>
                  <a:pt x="0" y="0"/>
                </a:moveTo>
                <a:cubicBezTo>
                  <a:pt x="240" y="340"/>
                  <a:pt x="480" y="680"/>
                  <a:pt x="864" y="864"/>
                </a:cubicBezTo>
                <a:cubicBezTo>
                  <a:pt x="1248" y="1048"/>
                  <a:pt x="1776" y="1076"/>
                  <a:pt x="2304" y="1104"/>
                </a:cubicBezTo>
              </a:path>
            </a:pathLst>
          </a:custGeom>
          <a:noFill/>
          <a:ln w="19050" cap="flat" cmpd="sng">
            <a:solidFill>
              <a:schemeClr val="tx1"/>
            </a:solidFill>
            <a:prstDash val="solid"/>
            <a:round/>
            <a:headEnd/>
            <a:tailEnd/>
          </a:ln>
          <a:effectLst/>
        </p:spPr>
        <p:txBody>
          <a:bodyPr wrap="none" anchor="ctr"/>
          <a:lstStyle/>
          <a:p>
            <a:endParaRPr lang="en-US"/>
          </a:p>
        </p:txBody>
      </p:sp>
      <p:sp>
        <p:nvSpPr>
          <p:cNvPr id="140301" name="Freeform 13"/>
          <p:cNvSpPr>
            <a:spLocks/>
          </p:cNvSpPr>
          <p:nvPr/>
        </p:nvSpPr>
        <p:spPr bwMode="auto">
          <a:xfrm flipH="1">
            <a:off x="2514600" y="2514600"/>
            <a:ext cx="3657600" cy="1752600"/>
          </a:xfrm>
          <a:custGeom>
            <a:avLst/>
            <a:gdLst/>
            <a:ahLst/>
            <a:cxnLst>
              <a:cxn ang="0">
                <a:pos x="0" y="0"/>
              </a:cxn>
              <a:cxn ang="0">
                <a:pos x="864" y="864"/>
              </a:cxn>
              <a:cxn ang="0">
                <a:pos x="2304" y="1104"/>
              </a:cxn>
            </a:cxnLst>
            <a:rect l="0" t="0" r="r" b="b"/>
            <a:pathLst>
              <a:path w="2304" h="1104">
                <a:moveTo>
                  <a:pt x="0" y="0"/>
                </a:moveTo>
                <a:cubicBezTo>
                  <a:pt x="240" y="340"/>
                  <a:pt x="480" y="680"/>
                  <a:pt x="864" y="864"/>
                </a:cubicBezTo>
                <a:cubicBezTo>
                  <a:pt x="1248" y="1048"/>
                  <a:pt x="1776" y="1076"/>
                  <a:pt x="2304" y="1104"/>
                </a:cubicBezTo>
              </a:path>
            </a:pathLst>
          </a:custGeom>
          <a:noFill/>
          <a:ln w="19050" cap="flat" cmpd="sng">
            <a:solidFill>
              <a:schemeClr val="tx1"/>
            </a:solidFill>
            <a:prstDash val="solid"/>
            <a:round/>
            <a:headEnd/>
            <a:tailEnd/>
          </a:ln>
          <a:effectLst/>
        </p:spPr>
        <p:txBody>
          <a:bodyPr wrap="none" anchor="ctr"/>
          <a:lstStyle/>
          <a:p>
            <a:endParaRPr lang="en-US"/>
          </a:p>
        </p:txBody>
      </p:sp>
      <p:sp>
        <p:nvSpPr>
          <p:cNvPr id="140302" name="Line 14"/>
          <p:cNvSpPr>
            <a:spLocks noChangeShapeType="1"/>
          </p:cNvSpPr>
          <p:nvPr/>
        </p:nvSpPr>
        <p:spPr bwMode="auto">
          <a:xfrm flipV="1">
            <a:off x="4953000" y="3810000"/>
            <a:ext cx="0" cy="381000"/>
          </a:xfrm>
          <a:prstGeom prst="line">
            <a:avLst/>
          </a:prstGeom>
          <a:noFill/>
          <a:ln w="38100">
            <a:solidFill>
              <a:schemeClr val="tx1"/>
            </a:solidFill>
            <a:round/>
            <a:headEnd/>
            <a:tailEnd/>
          </a:ln>
          <a:effectLst/>
        </p:spPr>
        <p:txBody>
          <a:bodyPr wrap="none" anchor="ctr"/>
          <a:lstStyle/>
          <a:p>
            <a:endParaRPr lang="en-US"/>
          </a:p>
        </p:txBody>
      </p:sp>
      <p:sp>
        <p:nvSpPr>
          <p:cNvPr id="140303" name="Text Box 15"/>
          <p:cNvSpPr txBox="1">
            <a:spLocks noChangeArrowheads="1"/>
          </p:cNvSpPr>
          <p:nvPr/>
        </p:nvSpPr>
        <p:spPr bwMode="auto">
          <a:xfrm>
            <a:off x="4953000" y="3810000"/>
            <a:ext cx="14144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HO_MARGIN</a:t>
            </a:r>
          </a:p>
        </p:txBody>
      </p:sp>
      <p:sp>
        <p:nvSpPr>
          <p:cNvPr id="140304" name="Freeform 16"/>
          <p:cNvSpPr>
            <a:spLocks/>
          </p:cNvSpPr>
          <p:nvPr/>
        </p:nvSpPr>
        <p:spPr bwMode="auto">
          <a:xfrm>
            <a:off x="2438400" y="2514600"/>
            <a:ext cx="3581400" cy="1905000"/>
          </a:xfrm>
          <a:custGeom>
            <a:avLst/>
            <a:gdLst/>
            <a:ahLst/>
            <a:cxnLst>
              <a:cxn ang="0">
                <a:pos x="0" y="96"/>
              </a:cxn>
              <a:cxn ang="0">
                <a:pos x="48" y="0"/>
              </a:cxn>
              <a:cxn ang="0">
                <a:pos x="48" y="192"/>
              </a:cxn>
              <a:cxn ang="0">
                <a:pos x="144" y="96"/>
              </a:cxn>
              <a:cxn ang="0">
                <a:pos x="192" y="336"/>
              </a:cxn>
              <a:cxn ang="0">
                <a:pos x="240" y="288"/>
              </a:cxn>
              <a:cxn ang="0">
                <a:pos x="288" y="432"/>
              </a:cxn>
              <a:cxn ang="0">
                <a:pos x="384" y="384"/>
              </a:cxn>
              <a:cxn ang="0">
                <a:pos x="432" y="720"/>
              </a:cxn>
              <a:cxn ang="0">
                <a:pos x="480" y="528"/>
              </a:cxn>
              <a:cxn ang="0">
                <a:pos x="480" y="624"/>
              </a:cxn>
              <a:cxn ang="0">
                <a:pos x="528" y="576"/>
              </a:cxn>
              <a:cxn ang="0">
                <a:pos x="576" y="720"/>
              </a:cxn>
              <a:cxn ang="0">
                <a:pos x="624" y="624"/>
              </a:cxn>
              <a:cxn ang="0">
                <a:pos x="672" y="816"/>
              </a:cxn>
              <a:cxn ang="0">
                <a:pos x="768" y="720"/>
              </a:cxn>
              <a:cxn ang="0">
                <a:pos x="816" y="912"/>
              </a:cxn>
              <a:cxn ang="0">
                <a:pos x="864" y="816"/>
              </a:cxn>
              <a:cxn ang="0">
                <a:pos x="912" y="912"/>
              </a:cxn>
              <a:cxn ang="0">
                <a:pos x="960" y="816"/>
              </a:cxn>
              <a:cxn ang="0">
                <a:pos x="960" y="960"/>
              </a:cxn>
              <a:cxn ang="0">
                <a:pos x="1008" y="864"/>
              </a:cxn>
              <a:cxn ang="0">
                <a:pos x="1056" y="1056"/>
              </a:cxn>
              <a:cxn ang="0">
                <a:pos x="1152" y="864"/>
              </a:cxn>
              <a:cxn ang="0">
                <a:pos x="1200" y="1056"/>
              </a:cxn>
              <a:cxn ang="0">
                <a:pos x="1248" y="960"/>
              </a:cxn>
              <a:cxn ang="0">
                <a:pos x="1296" y="1104"/>
              </a:cxn>
              <a:cxn ang="0">
                <a:pos x="1392" y="912"/>
              </a:cxn>
              <a:cxn ang="0">
                <a:pos x="1440" y="1152"/>
              </a:cxn>
              <a:cxn ang="0">
                <a:pos x="1440" y="1056"/>
              </a:cxn>
              <a:cxn ang="0">
                <a:pos x="1488" y="1152"/>
              </a:cxn>
              <a:cxn ang="0">
                <a:pos x="1536" y="960"/>
              </a:cxn>
              <a:cxn ang="0">
                <a:pos x="1584" y="1104"/>
              </a:cxn>
              <a:cxn ang="0">
                <a:pos x="1680" y="960"/>
              </a:cxn>
              <a:cxn ang="0">
                <a:pos x="1680" y="1104"/>
              </a:cxn>
              <a:cxn ang="0">
                <a:pos x="1728" y="1008"/>
              </a:cxn>
              <a:cxn ang="0">
                <a:pos x="1776" y="1104"/>
              </a:cxn>
              <a:cxn ang="0">
                <a:pos x="1824" y="1008"/>
              </a:cxn>
              <a:cxn ang="0">
                <a:pos x="1872" y="1152"/>
              </a:cxn>
              <a:cxn ang="0">
                <a:pos x="1968" y="1008"/>
              </a:cxn>
              <a:cxn ang="0">
                <a:pos x="2016" y="1152"/>
              </a:cxn>
              <a:cxn ang="0">
                <a:pos x="2064" y="1008"/>
              </a:cxn>
              <a:cxn ang="0">
                <a:pos x="2160" y="1152"/>
              </a:cxn>
              <a:cxn ang="0">
                <a:pos x="2208" y="1056"/>
              </a:cxn>
              <a:cxn ang="0">
                <a:pos x="2208" y="1200"/>
              </a:cxn>
              <a:cxn ang="0">
                <a:pos x="2256" y="1056"/>
              </a:cxn>
            </a:cxnLst>
            <a:rect l="0" t="0" r="r" b="b"/>
            <a:pathLst>
              <a:path w="2256" h="1200">
                <a:moveTo>
                  <a:pt x="0" y="96"/>
                </a:moveTo>
                <a:lnTo>
                  <a:pt x="48" y="0"/>
                </a:lnTo>
                <a:lnTo>
                  <a:pt x="48" y="192"/>
                </a:lnTo>
                <a:lnTo>
                  <a:pt x="144" y="96"/>
                </a:lnTo>
                <a:lnTo>
                  <a:pt x="192" y="336"/>
                </a:lnTo>
                <a:lnTo>
                  <a:pt x="240" y="288"/>
                </a:lnTo>
                <a:lnTo>
                  <a:pt x="288" y="432"/>
                </a:lnTo>
                <a:lnTo>
                  <a:pt x="384" y="384"/>
                </a:lnTo>
                <a:lnTo>
                  <a:pt x="432" y="720"/>
                </a:lnTo>
                <a:lnTo>
                  <a:pt x="480" y="528"/>
                </a:lnTo>
                <a:lnTo>
                  <a:pt x="480" y="624"/>
                </a:lnTo>
                <a:lnTo>
                  <a:pt x="528" y="576"/>
                </a:lnTo>
                <a:lnTo>
                  <a:pt x="576" y="720"/>
                </a:lnTo>
                <a:lnTo>
                  <a:pt x="624" y="624"/>
                </a:lnTo>
                <a:lnTo>
                  <a:pt x="672" y="816"/>
                </a:lnTo>
                <a:lnTo>
                  <a:pt x="768" y="720"/>
                </a:lnTo>
                <a:lnTo>
                  <a:pt x="816" y="912"/>
                </a:lnTo>
                <a:lnTo>
                  <a:pt x="864" y="816"/>
                </a:lnTo>
                <a:lnTo>
                  <a:pt x="912" y="912"/>
                </a:lnTo>
                <a:lnTo>
                  <a:pt x="960" y="816"/>
                </a:lnTo>
                <a:lnTo>
                  <a:pt x="960" y="960"/>
                </a:lnTo>
                <a:lnTo>
                  <a:pt x="1008" y="864"/>
                </a:lnTo>
                <a:lnTo>
                  <a:pt x="1056" y="1056"/>
                </a:lnTo>
                <a:lnTo>
                  <a:pt x="1152" y="864"/>
                </a:lnTo>
                <a:lnTo>
                  <a:pt x="1200" y="1056"/>
                </a:lnTo>
                <a:lnTo>
                  <a:pt x="1248" y="960"/>
                </a:lnTo>
                <a:lnTo>
                  <a:pt x="1296" y="1104"/>
                </a:lnTo>
                <a:lnTo>
                  <a:pt x="1392" y="912"/>
                </a:lnTo>
                <a:lnTo>
                  <a:pt x="1440" y="1152"/>
                </a:lnTo>
                <a:lnTo>
                  <a:pt x="1440" y="1056"/>
                </a:lnTo>
                <a:lnTo>
                  <a:pt x="1488" y="1152"/>
                </a:lnTo>
                <a:lnTo>
                  <a:pt x="1536" y="960"/>
                </a:lnTo>
                <a:lnTo>
                  <a:pt x="1584" y="1104"/>
                </a:lnTo>
                <a:lnTo>
                  <a:pt x="1680" y="960"/>
                </a:lnTo>
                <a:lnTo>
                  <a:pt x="1680" y="1104"/>
                </a:lnTo>
                <a:lnTo>
                  <a:pt x="1728" y="1008"/>
                </a:lnTo>
                <a:lnTo>
                  <a:pt x="1776" y="1104"/>
                </a:lnTo>
                <a:lnTo>
                  <a:pt x="1824" y="1008"/>
                </a:lnTo>
                <a:lnTo>
                  <a:pt x="1872" y="1152"/>
                </a:lnTo>
                <a:lnTo>
                  <a:pt x="1968" y="1008"/>
                </a:lnTo>
                <a:lnTo>
                  <a:pt x="2016" y="1152"/>
                </a:lnTo>
                <a:lnTo>
                  <a:pt x="2064" y="1008"/>
                </a:lnTo>
                <a:lnTo>
                  <a:pt x="2160" y="1152"/>
                </a:lnTo>
                <a:lnTo>
                  <a:pt x="2208" y="1056"/>
                </a:lnTo>
                <a:lnTo>
                  <a:pt x="2208" y="1200"/>
                </a:lnTo>
                <a:lnTo>
                  <a:pt x="2256" y="1056"/>
                </a:lnTo>
              </a:path>
            </a:pathLst>
          </a:custGeom>
          <a:noFill/>
          <a:ln w="9525" cap="flat" cmpd="sng">
            <a:solidFill>
              <a:schemeClr val="tx1"/>
            </a:solidFill>
            <a:prstDash val="solid"/>
            <a:round/>
            <a:headEnd/>
            <a:tailEnd/>
          </a:ln>
          <a:effectLst/>
        </p:spPr>
        <p:txBody>
          <a:bodyPr wrap="none" anchor="ctr"/>
          <a:lstStyle/>
          <a:p>
            <a:endParaRPr lang="en-US"/>
          </a:p>
        </p:txBody>
      </p:sp>
      <p:sp>
        <p:nvSpPr>
          <p:cNvPr id="140305" name="Freeform 17"/>
          <p:cNvSpPr>
            <a:spLocks/>
          </p:cNvSpPr>
          <p:nvPr/>
        </p:nvSpPr>
        <p:spPr bwMode="auto">
          <a:xfrm flipH="1">
            <a:off x="2590800" y="2514600"/>
            <a:ext cx="3581400" cy="1905000"/>
          </a:xfrm>
          <a:custGeom>
            <a:avLst/>
            <a:gdLst/>
            <a:ahLst/>
            <a:cxnLst>
              <a:cxn ang="0">
                <a:pos x="0" y="96"/>
              </a:cxn>
              <a:cxn ang="0">
                <a:pos x="48" y="0"/>
              </a:cxn>
              <a:cxn ang="0">
                <a:pos x="48" y="192"/>
              </a:cxn>
              <a:cxn ang="0">
                <a:pos x="144" y="96"/>
              </a:cxn>
              <a:cxn ang="0">
                <a:pos x="192" y="336"/>
              </a:cxn>
              <a:cxn ang="0">
                <a:pos x="240" y="288"/>
              </a:cxn>
              <a:cxn ang="0">
                <a:pos x="288" y="432"/>
              </a:cxn>
              <a:cxn ang="0">
                <a:pos x="384" y="384"/>
              </a:cxn>
              <a:cxn ang="0">
                <a:pos x="432" y="720"/>
              </a:cxn>
              <a:cxn ang="0">
                <a:pos x="480" y="528"/>
              </a:cxn>
              <a:cxn ang="0">
                <a:pos x="480" y="624"/>
              </a:cxn>
              <a:cxn ang="0">
                <a:pos x="528" y="576"/>
              </a:cxn>
              <a:cxn ang="0">
                <a:pos x="576" y="720"/>
              </a:cxn>
              <a:cxn ang="0">
                <a:pos x="624" y="624"/>
              </a:cxn>
              <a:cxn ang="0">
                <a:pos x="672" y="816"/>
              </a:cxn>
              <a:cxn ang="0">
                <a:pos x="768" y="720"/>
              </a:cxn>
              <a:cxn ang="0">
                <a:pos x="816" y="912"/>
              </a:cxn>
              <a:cxn ang="0">
                <a:pos x="864" y="816"/>
              </a:cxn>
              <a:cxn ang="0">
                <a:pos x="912" y="912"/>
              </a:cxn>
              <a:cxn ang="0">
                <a:pos x="960" y="816"/>
              </a:cxn>
              <a:cxn ang="0">
                <a:pos x="960" y="960"/>
              </a:cxn>
              <a:cxn ang="0">
                <a:pos x="1008" y="864"/>
              </a:cxn>
              <a:cxn ang="0">
                <a:pos x="1056" y="1056"/>
              </a:cxn>
              <a:cxn ang="0">
                <a:pos x="1152" y="864"/>
              </a:cxn>
              <a:cxn ang="0">
                <a:pos x="1200" y="1056"/>
              </a:cxn>
              <a:cxn ang="0">
                <a:pos x="1248" y="960"/>
              </a:cxn>
              <a:cxn ang="0">
                <a:pos x="1296" y="1104"/>
              </a:cxn>
              <a:cxn ang="0">
                <a:pos x="1392" y="912"/>
              </a:cxn>
              <a:cxn ang="0">
                <a:pos x="1440" y="1152"/>
              </a:cxn>
              <a:cxn ang="0">
                <a:pos x="1440" y="1056"/>
              </a:cxn>
              <a:cxn ang="0">
                <a:pos x="1488" y="1152"/>
              </a:cxn>
              <a:cxn ang="0">
                <a:pos x="1536" y="960"/>
              </a:cxn>
              <a:cxn ang="0">
                <a:pos x="1584" y="1104"/>
              </a:cxn>
              <a:cxn ang="0">
                <a:pos x="1680" y="960"/>
              </a:cxn>
              <a:cxn ang="0">
                <a:pos x="1680" y="1104"/>
              </a:cxn>
              <a:cxn ang="0">
                <a:pos x="1728" y="1008"/>
              </a:cxn>
              <a:cxn ang="0">
                <a:pos x="1776" y="1104"/>
              </a:cxn>
              <a:cxn ang="0">
                <a:pos x="1824" y="1008"/>
              </a:cxn>
              <a:cxn ang="0">
                <a:pos x="1872" y="1152"/>
              </a:cxn>
              <a:cxn ang="0">
                <a:pos x="1968" y="1008"/>
              </a:cxn>
              <a:cxn ang="0">
                <a:pos x="2016" y="1152"/>
              </a:cxn>
              <a:cxn ang="0">
                <a:pos x="2064" y="1008"/>
              </a:cxn>
              <a:cxn ang="0">
                <a:pos x="2160" y="1152"/>
              </a:cxn>
              <a:cxn ang="0">
                <a:pos x="2208" y="1056"/>
              </a:cxn>
              <a:cxn ang="0">
                <a:pos x="2208" y="1200"/>
              </a:cxn>
              <a:cxn ang="0">
                <a:pos x="2256" y="1056"/>
              </a:cxn>
            </a:cxnLst>
            <a:rect l="0" t="0" r="r" b="b"/>
            <a:pathLst>
              <a:path w="2256" h="1200">
                <a:moveTo>
                  <a:pt x="0" y="96"/>
                </a:moveTo>
                <a:lnTo>
                  <a:pt x="48" y="0"/>
                </a:lnTo>
                <a:lnTo>
                  <a:pt x="48" y="192"/>
                </a:lnTo>
                <a:lnTo>
                  <a:pt x="144" y="96"/>
                </a:lnTo>
                <a:lnTo>
                  <a:pt x="192" y="336"/>
                </a:lnTo>
                <a:lnTo>
                  <a:pt x="240" y="288"/>
                </a:lnTo>
                <a:lnTo>
                  <a:pt x="288" y="432"/>
                </a:lnTo>
                <a:lnTo>
                  <a:pt x="384" y="384"/>
                </a:lnTo>
                <a:lnTo>
                  <a:pt x="432" y="720"/>
                </a:lnTo>
                <a:lnTo>
                  <a:pt x="480" y="528"/>
                </a:lnTo>
                <a:lnTo>
                  <a:pt x="480" y="624"/>
                </a:lnTo>
                <a:lnTo>
                  <a:pt x="528" y="576"/>
                </a:lnTo>
                <a:lnTo>
                  <a:pt x="576" y="720"/>
                </a:lnTo>
                <a:lnTo>
                  <a:pt x="624" y="624"/>
                </a:lnTo>
                <a:lnTo>
                  <a:pt x="672" y="816"/>
                </a:lnTo>
                <a:lnTo>
                  <a:pt x="768" y="720"/>
                </a:lnTo>
                <a:lnTo>
                  <a:pt x="816" y="912"/>
                </a:lnTo>
                <a:lnTo>
                  <a:pt x="864" y="816"/>
                </a:lnTo>
                <a:lnTo>
                  <a:pt x="912" y="912"/>
                </a:lnTo>
                <a:lnTo>
                  <a:pt x="960" y="816"/>
                </a:lnTo>
                <a:lnTo>
                  <a:pt x="960" y="960"/>
                </a:lnTo>
                <a:lnTo>
                  <a:pt x="1008" y="864"/>
                </a:lnTo>
                <a:lnTo>
                  <a:pt x="1056" y="1056"/>
                </a:lnTo>
                <a:lnTo>
                  <a:pt x="1152" y="864"/>
                </a:lnTo>
                <a:lnTo>
                  <a:pt x="1200" y="1056"/>
                </a:lnTo>
                <a:lnTo>
                  <a:pt x="1248" y="960"/>
                </a:lnTo>
                <a:lnTo>
                  <a:pt x="1296" y="1104"/>
                </a:lnTo>
                <a:lnTo>
                  <a:pt x="1392" y="912"/>
                </a:lnTo>
                <a:lnTo>
                  <a:pt x="1440" y="1152"/>
                </a:lnTo>
                <a:lnTo>
                  <a:pt x="1440" y="1056"/>
                </a:lnTo>
                <a:lnTo>
                  <a:pt x="1488" y="1152"/>
                </a:lnTo>
                <a:lnTo>
                  <a:pt x="1536" y="960"/>
                </a:lnTo>
                <a:lnTo>
                  <a:pt x="1584" y="1104"/>
                </a:lnTo>
                <a:lnTo>
                  <a:pt x="1680" y="960"/>
                </a:lnTo>
                <a:lnTo>
                  <a:pt x="1680" y="1104"/>
                </a:lnTo>
                <a:lnTo>
                  <a:pt x="1728" y="1008"/>
                </a:lnTo>
                <a:lnTo>
                  <a:pt x="1776" y="1104"/>
                </a:lnTo>
                <a:lnTo>
                  <a:pt x="1824" y="1008"/>
                </a:lnTo>
                <a:lnTo>
                  <a:pt x="1872" y="1152"/>
                </a:lnTo>
                <a:lnTo>
                  <a:pt x="1968" y="1008"/>
                </a:lnTo>
                <a:lnTo>
                  <a:pt x="2016" y="1152"/>
                </a:lnTo>
                <a:lnTo>
                  <a:pt x="2064" y="1008"/>
                </a:lnTo>
                <a:lnTo>
                  <a:pt x="2160" y="1152"/>
                </a:lnTo>
                <a:lnTo>
                  <a:pt x="2208" y="1056"/>
                </a:lnTo>
                <a:lnTo>
                  <a:pt x="2208" y="1200"/>
                </a:lnTo>
                <a:lnTo>
                  <a:pt x="2256" y="1056"/>
                </a:lnTo>
              </a:path>
            </a:pathLst>
          </a:custGeom>
          <a:noFill/>
          <a:ln w="9525" cap="flat" cmpd="sng">
            <a:solidFill>
              <a:schemeClr val="tx1"/>
            </a:solidFill>
            <a:prstDash val="solid"/>
            <a:round/>
            <a:headEnd/>
            <a:tailEnd/>
          </a:ln>
          <a:effectLst/>
        </p:spPr>
        <p:txBody>
          <a:bodyPr wrap="none" anchor="ctr"/>
          <a:lstStyle/>
          <a:p>
            <a:endParaRPr lang="en-US"/>
          </a:p>
        </p:txBody>
      </p:sp>
      <p:sp>
        <p:nvSpPr>
          <p:cNvPr id="140306" name="Line 18"/>
          <p:cNvSpPr>
            <a:spLocks noChangeShapeType="1"/>
          </p:cNvSpPr>
          <p:nvPr/>
        </p:nvSpPr>
        <p:spPr bwMode="auto">
          <a:xfrm>
            <a:off x="4953000" y="4724400"/>
            <a:ext cx="0" cy="304800"/>
          </a:xfrm>
          <a:prstGeom prst="line">
            <a:avLst/>
          </a:prstGeom>
          <a:noFill/>
          <a:ln w="9525">
            <a:solidFill>
              <a:schemeClr val="tx1"/>
            </a:solidFill>
            <a:round/>
            <a:headEnd/>
            <a:tailEnd/>
          </a:ln>
          <a:effectLst/>
        </p:spPr>
        <p:txBody>
          <a:bodyPr wrap="none" anchor="ctr"/>
          <a:lstStyle/>
          <a:p>
            <a:endParaRPr lang="en-US"/>
          </a:p>
        </p:txBody>
      </p:sp>
      <p:sp>
        <p:nvSpPr>
          <p:cNvPr id="140307" name="Text Box 19"/>
          <p:cNvSpPr txBox="1">
            <a:spLocks noChangeArrowheads="1"/>
          </p:cNvSpPr>
          <p:nvPr/>
        </p:nvSpPr>
        <p:spPr bwMode="auto">
          <a:xfrm>
            <a:off x="3200400" y="4800600"/>
            <a:ext cx="7651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BTS</a:t>
            </a:r>
            <a:r>
              <a:rPr lang="en-US" sz="1600" baseline="-25000">
                <a:latin typeface="Arial" charset="0"/>
              </a:rPr>
              <a:t>old</a:t>
            </a:r>
            <a:endParaRPr lang="en-US" sz="1600">
              <a:latin typeface="Arial" charset="0"/>
            </a:endParaRPr>
          </a:p>
        </p:txBody>
      </p:sp>
      <p:sp>
        <p:nvSpPr>
          <p:cNvPr id="140308" name="Text Box 20"/>
          <p:cNvSpPr txBox="1">
            <a:spLocks noChangeArrowheads="1"/>
          </p:cNvSpPr>
          <p:nvPr/>
        </p:nvSpPr>
        <p:spPr bwMode="auto">
          <a:xfrm>
            <a:off x="5334000" y="4800600"/>
            <a:ext cx="8350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BTS</a:t>
            </a:r>
            <a:r>
              <a:rPr lang="en-US" sz="1600" baseline="-25000">
                <a:latin typeface="Arial" charset="0"/>
              </a:rPr>
              <a:t>new</a:t>
            </a:r>
            <a:endParaRPr lang="en-US" sz="160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Handover procedure</a:t>
            </a:r>
          </a:p>
        </p:txBody>
      </p:sp>
      <p:sp>
        <p:nvSpPr>
          <p:cNvPr id="137219" name="Line 3"/>
          <p:cNvSpPr>
            <a:spLocks noChangeShapeType="1"/>
          </p:cNvSpPr>
          <p:nvPr/>
        </p:nvSpPr>
        <p:spPr bwMode="auto">
          <a:xfrm>
            <a:off x="2286000" y="1447800"/>
            <a:ext cx="0" cy="396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20" name="Line 4"/>
          <p:cNvSpPr>
            <a:spLocks noChangeShapeType="1"/>
          </p:cNvSpPr>
          <p:nvPr/>
        </p:nvSpPr>
        <p:spPr bwMode="auto">
          <a:xfrm>
            <a:off x="6400800" y="1447800"/>
            <a:ext cx="0" cy="396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21" name="Text Box 5"/>
          <p:cNvSpPr txBox="1">
            <a:spLocks noChangeArrowheads="1"/>
          </p:cNvSpPr>
          <p:nvPr/>
        </p:nvSpPr>
        <p:spPr bwMode="auto">
          <a:xfrm>
            <a:off x="3810000" y="3733800"/>
            <a:ext cx="11779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HO access</a:t>
            </a:r>
          </a:p>
        </p:txBody>
      </p:sp>
      <p:sp>
        <p:nvSpPr>
          <p:cNvPr id="137222" name="Line 6"/>
          <p:cNvSpPr>
            <a:spLocks noChangeShapeType="1"/>
          </p:cNvSpPr>
          <p:nvPr/>
        </p:nvSpPr>
        <p:spPr bwMode="auto">
          <a:xfrm>
            <a:off x="914400" y="4038600"/>
            <a:ext cx="6858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26" name="Text Box 10"/>
          <p:cNvSpPr txBox="1">
            <a:spLocks noChangeArrowheads="1"/>
          </p:cNvSpPr>
          <p:nvPr/>
        </p:nvSpPr>
        <p:spPr bwMode="auto">
          <a:xfrm>
            <a:off x="1951038" y="1169988"/>
            <a:ext cx="682625" cy="304800"/>
          </a:xfrm>
          <a:prstGeom prst="rect">
            <a:avLst/>
          </a:prstGeom>
          <a:noFill/>
          <a:ln w="9525">
            <a:noFill/>
            <a:miter lim="800000"/>
            <a:headEnd/>
            <a:tailEnd/>
          </a:ln>
          <a:effectLst/>
        </p:spPr>
        <p:txBody>
          <a:bodyPr wrap="none">
            <a:spAutoFit/>
          </a:bodyPr>
          <a:lstStyle/>
          <a:p>
            <a:pPr eaLnBrk="0" hangingPunct="0"/>
            <a:r>
              <a:rPr lang="en-US" sz="1400">
                <a:latin typeface="Arial" charset="0"/>
              </a:rPr>
              <a:t>BTS</a:t>
            </a:r>
            <a:r>
              <a:rPr lang="en-US" sz="1400" baseline="-25000">
                <a:latin typeface="Arial" charset="0"/>
              </a:rPr>
              <a:t>old</a:t>
            </a:r>
            <a:endParaRPr lang="en-US" sz="1400">
              <a:latin typeface="Arial" charset="0"/>
            </a:endParaRPr>
          </a:p>
        </p:txBody>
      </p:sp>
      <p:sp>
        <p:nvSpPr>
          <p:cNvPr id="137227" name="Text Box 11"/>
          <p:cNvSpPr txBox="1">
            <a:spLocks noChangeArrowheads="1"/>
          </p:cNvSpPr>
          <p:nvPr/>
        </p:nvSpPr>
        <p:spPr bwMode="auto">
          <a:xfrm>
            <a:off x="6027738" y="1169988"/>
            <a:ext cx="760412" cy="304800"/>
          </a:xfrm>
          <a:prstGeom prst="rect">
            <a:avLst/>
          </a:prstGeom>
          <a:noFill/>
          <a:ln w="9525">
            <a:noFill/>
            <a:miter lim="800000"/>
            <a:headEnd/>
            <a:tailEnd/>
          </a:ln>
          <a:effectLst/>
        </p:spPr>
        <p:txBody>
          <a:bodyPr wrap="none">
            <a:spAutoFit/>
          </a:bodyPr>
          <a:lstStyle/>
          <a:p>
            <a:pPr eaLnBrk="0" hangingPunct="0"/>
            <a:r>
              <a:rPr lang="en-US" sz="1400">
                <a:latin typeface="Arial" charset="0"/>
              </a:rPr>
              <a:t>BSC</a:t>
            </a:r>
            <a:r>
              <a:rPr lang="en-US" sz="1400" baseline="-25000">
                <a:latin typeface="Arial" charset="0"/>
              </a:rPr>
              <a:t>new</a:t>
            </a:r>
            <a:endParaRPr lang="en-US" sz="1400">
              <a:latin typeface="Arial" charset="0"/>
            </a:endParaRPr>
          </a:p>
        </p:txBody>
      </p:sp>
      <p:sp>
        <p:nvSpPr>
          <p:cNvPr id="137238" name="Line 22"/>
          <p:cNvSpPr>
            <a:spLocks noChangeShapeType="1"/>
          </p:cNvSpPr>
          <p:nvPr/>
        </p:nvSpPr>
        <p:spPr bwMode="auto">
          <a:xfrm>
            <a:off x="914400" y="4343400"/>
            <a:ext cx="6858000" cy="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137243" name="Line 27"/>
          <p:cNvSpPr>
            <a:spLocks noChangeShapeType="1"/>
          </p:cNvSpPr>
          <p:nvPr/>
        </p:nvSpPr>
        <p:spPr bwMode="auto">
          <a:xfrm>
            <a:off x="3657600" y="1447800"/>
            <a:ext cx="0" cy="396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44" name="Text Box 28"/>
          <p:cNvSpPr txBox="1">
            <a:spLocks noChangeArrowheads="1"/>
          </p:cNvSpPr>
          <p:nvPr/>
        </p:nvSpPr>
        <p:spPr bwMode="auto">
          <a:xfrm>
            <a:off x="2286000" y="1447800"/>
            <a:ext cx="1266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measurement</a:t>
            </a:r>
          </a:p>
          <a:p>
            <a:pPr algn="l" eaLnBrk="0" hangingPunct="0"/>
            <a:r>
              <a:rPr lang="en-US" sz="1400">
                <a:latin typeface="Arial" charset="0"/>
              </a:rPr>
              <a:t>result</a:t>
            </a:r>
          </a:p>
        </p:txBody>
      </p:sp>
      <p:sp>
        <p:nvSpPr>
          <p:cNvPr id="137245" name="Line 29"/>
          <p:cNvSpPr>
            <a:spLocks noChangeShapeType="1"/>
          </p:cNvSpPr>
          <p:nvPr/>
        </p:nvSpPr>
        <p:spPr bwMode="auto">
          <a:xfrm>
            <a:off x="2286000" y="19812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46" name="Text Box 30"/>
          <p:cNvSpPr txBox="1">
            <a:spLocks noChangeArrowheads="1"/>
          </p:cNvSpPr>
          <p:nvPr/>
        </p:nvSpPr>
        <p:spPr bwMode="auto">
          <a:xfrm>
            <a:off x="3305175" y="1169988"/>
            <a:ext cx="703263" cy="304800"/>
          </a:xfrm>
          <a:prstGeom prst="rect">
            <a:avLst/>
          </a:prstGeom>
          <a:noFill/>
          <a:ln w="9525">
            <a:noFill/>
            <a:miter lim="800000"/>
            <a:headEnd/>
            <a:tailEnd/>
          </a:ln>
          <a:effectLst/>
        </p:spPr>
        <p:txBody>
          <a:bodyPr wrap="none">
            <a:spAutoFit/>
          </a:bodyPr>
          <a:lstStyle/>
          <a:p>
            <a:pPr eaLnBrk="0" hangingPunct="0"/>
            <a:r>
              <a:rPr lang="en-US" sz="1400">
                <a:latin typeface="Arial" charset="0"/>
              </a:rPr>
              <a:t>BSC</a:t>
            </a:r>
            <a:r>
              <a:rPr lang="en-US" sz="1400" baseline="-25000">
                <a:latin typeface="Arial" charset="0"/>
              </a:rPr>
              <a:t>old</a:t>
            </a:r>
            <a:endParaRPr lang="en-US" sz="1400">
              <a:latin typeface="Arial" charset="0"/>
            </a:endParaRPr>
          </a:p>
        </p:txBody>
      </p:sp>
      <p:sp>
        <p:nvSpPr>
          <p:cNvPr id="137253" name="Line 37"/>
          <p:cNvSpPr>
            <a:spLocks noChangeShapeType="1"/>
          </p:cNvSpPr>
          <p:nvPr/>
        </p:nvSpPr>
        <p:spPr bwMode="auto">
          <a:xfrm>
            <a:off x="5029200" y="1447800"/>
            <a:ext cx="0" cy="396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54" name="Text Box 38"/>
          <p:cNvSpPr txBox="1">
            <a:spLocks noChangeArrowheads="1"/>
          </p:cNvSpPr>
          <p:nvPr/>
        </p:nvSpPr>
        <p:spPr bwMode="auto">
          <a:xfrm>
            <a:off x="3200400" y="4038600"/>
            <a:ext cx="165258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Link establishment</a:t>
            </a:r>
          </a:p>
        </p:txBody>
      </p:sp>
      <p:sp>
        <p:nvSpPr>
          <p:cNvPr id="137256" name="Text Box 40"/>
          <p:cNvSpPr txBox="1">
            <a:spLocks noChangeArrowheads="1"/>
          </p:cNvSpPr>
          <p:nvPr/>
        </p:nvSpPr>
        <p:spPr bwMode="auto">
          <a:xfrm>
            <a:off x="4787900" y="1143000"/>
            <a:ext cx="579438" cy="304800"/>
          </a:xfrm>
          <a:prstGeom prst="rect">
            <a:avLst/>
          </a:prstGeom>
          <a:noFill/>
          <a:ln w="9525">
            <a:noFill/>
            <a:miter lim="800000"/>
            <a:headEnd/>
            <a:tailEnd/>
          </a:ln>
          <a:effectLst/>
        </p:spPr>
        <p:txBody>
          <a:bodyPr wrap="none">
            <a:spAutoFit/>
          </a:bodyPr>
          <a:lstStyle/>
          <a:p>
            <a:pPr eaLnBrk="0" hangingPunct="0"/>
            <a:r>
              <a:rPr lang="en-US" sz="1400">
                <a:latin typeface="Arial" charset="0"/>
              </a:rPr>
              <a:t>MSC</a:t>
            </a:r>
          </a:p>
        </p:txBody>
      </p:sp>
      <p:sp>
        <p:nvSpPr>
          <p:cNvPr id="137267" name="Line 51"/>
          <p:cNvSpPr>
            <a:spLocks noChangeShapeType="1"/>
          </p:cNvSpPr>
          <p:nvPr/>
        </p:nvSpPr>
        <p:spPr bwMode="auto">
          <a:xfrm>
            <a:off x="914400" y="1447800"/>
            <a:ext cx="0" cy="396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68" name="Text Box 52"/>
          <p:cNvSpPr txBox="1">
            <a:spLocks noChangeArrowheads="1"/>
          </p:cNvSpPr>
          <p:nvPr/>
        </p:nvSpPr>
        <p:spPr bwMode="auto">
          <a:xfrm>
            <a:off x="704850" y="1169988"/>
            <a:ext cx="450850" cy="304800"/>
          </a:xfrm>
          <a:prstGeom prst="rect">
            <a:avLst/>
          </a:prstGeom>
          <a:noFill/>
          <a:ln w="9525">
            <a:noFill/>
            <a:miter lim="800000"/>
            <a:headEnd/>
            <a:tailEnd/>
          </a:ln>
          <a:effectLst/>
        </p:spPr>
        <p:txBody>
          <a:bodyPr wrap="none">
            <a:spAutoFit/>
          </a:bodyPr>
          <a:lstStyle/>
          <a:p>
            <a:pPr eaLnBrk="0" hangingPunct="0"/>
            <a:r>
              <a:rPr lang="en-US" sz="1400">
                <a:latin typeface="Arial" charset="0"/>
              </a:rPr>
              <a:t>MS</a:t>
            </a:r>
          </a:p>
        </p:txBody>
      </p:sp>
      <p:sp>
        <p:nvSpPr>
          <p:cNvPr id="137269" name="Line 53"/>
          <p:cNvSpPr>
            <a:spLocks noChangeShapeType="1"/>
          </p:cNvSpPr>
          <p:nvPr/>
        </p:nvSpPr>
        <p:spPr bwMode="auto">
          <a:xfrm>
            <a:off x="914400" y="19050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70" name="Text Box 54"/>
          <p:cNvSpPr txBox="1">
            <a:spLocks noChangeArrowheads="1"/>
          </p:cNvSpPr>
          <p:nvPr/>
        </p:nvSpPr>
        <p:spPr bwMode="auto">
          <a:xfrm>
            <a:off x="914400" y="1371600"/>
            <a:ext cx="1266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measurement</a:t>
            </a:r>
          </a:p>
          <a:p>
            <a:pPr algn="l" eaLnBrk="0" hangingPunct="0"/>
            <a:r>
              <a:rPr lang="en-US" sz="1400">
                <a:latin typeface="Arial" charset="0"/>
              </a:rPr>
              <a:t>report</a:t>
            </a:r>
          </a:p>
        </p:txBody>
      </p:sp>
      <p:sp>
        <p:nvSpPr>
          <p:cNvPr id="137271" name="Rectangle 55"/>
          <p:cNvSpPr>
            <a:spLocks noChangeArrowheads="1"/>
          </p:cNvSpPr>
          <p:nvPr/>
        </p:nvSpPr>
        <p:spPr bwMode="auto">
          <a:xfrm>
            <a:off x="2895600" y="2057400"/>
            <a:ext cx="1524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HO decision</a:t>
            </a:r>
          </a:p>
        </p:txBody>
      </p:sp>
      <p:sp>
        <p:nvSpPr>
          <p:cNvPr id="137272" name="Line 56"/>
          <p:cNvSpPr>
            <a:spLocks noChangeShapeType="1"/>
          </p:cNvSpPr>
          <p:nvPr/>
        </p:nvSpPr>
        <p:spPr bwMode="auto">
          <a:xfrm>
            <a:off x="3657600" y="25908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73" name="Text Box 57"/>
          <p:cNvSpPr txBox="1">
            <a:spLocks noChangeArrowheads="1"/>
          </p:cNvSpPr>
          <p:nvPr/>
        </p:nvSpPr>
        <p:spPr bwMode="auto">
          <a:xfrm>
            <a:off x="3733800" y="2286000"/>
            <a:ext cx="1149350"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required</a:t>
            </a:r>
          </a:p>
        </p:txBody>
      </p:sp>
      <p:sp>
        <p:nvSpPr>
          <p:cNvPr id="137275" name="Line 59"/>
          <p:cNvSpPr>
            <a:spLocks noChangeShapeType="1"/>
          </p:cNvSpPr>
          <p:nvPr/>
        </p:nvSpPr>
        <p:spPr bwMode="auto">
          <a:xfrm>
            <a:off x="7772400" y="1447800"/>
            <a:ext cx="0" cy="3962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76" name="Text Box 60"/>
          <p:cNvSpPr txBox="1">
            <a:spLocks noChangeArrowheads="1"/>
          </p:cNvSpPr>
          <p:nvPr/>
        </p:nvSpPr>
        <p:spPr bwMode="auto">
          <a:xfrm>
            <a:off x="7410450" y="1169988"/>
            <a:ext cx="739775" cy="304800"/>
          </a:xfrm>
          <a:prstGeom prst="rect">
            <a:avLst/>
          </a:prstGeom>
          <a:noFill/>
          <a:ln w="9525">
            <a:noFill/>
            <a:miter lim="800000"/>
            <a:headEnd/>
            <a:tailEnd/>
          </a:ln>
          <a:effectLst/>
        </p:spPr>
        <p:txBody>
          <a:bodyPr wrap="none">
            <a:spAutoFit/>
          </a:bodyPr>
          <a:lstStyle/>
          <a:p>
            <a:pPr eaLnBrk="0" hangingPunct="0"/>
            <a:r>
              <a:rPr lang="en-US" sz="1400">
                <a:latin typeface="Arial" charset="0"/>
              </a:rPr>
              <a:t>BTS</a:t>
            </a:r>
            <a:r>
              <a:rPr lang="en-US" sz="1400" baseline="-25000">
                <a:latin typeface="Arial" charset="0"/>
              </a:rPr>
              <a:t>new</a:t>
            </a:r>
            <a:endParaRPr lang="en-US" sz="1400">
              <a:latin typeface="Arial" charset="0"/>
            </a:endParaRPr>
          </a:p>
        </p:txBody>
      </p:sp>
      <p:sp>
        <p:nvSpPr>
          <p:cNvPr id="137278" name="Line 62"/>
          <p:cNvSpPr>
            <a:spLocks noChangeShapeType="1"/>
          </p:cNvSpPr>
          <p:nvPr/>
        </p:nvSpPr>
        <p:spPr bwMode="auto">
          <a:xfrm>
            <a:off x="5029200" y="26670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79" name="Text Box 63"/>
          <p:cNvSpPr txBox="1">
            <a:spLocks noChangeArrowheads="1"/>
          </p:cNvSpPr>
          <p:nvPr/>
        </p:nvSpPr>
        <p:spPr bwMode="auto">
          <a:xfrm>
            <a:off x="5105400" y="2362200"/>
            <a:ext cx="1090613"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request</a:t>
            </a:r>
          </a:p>
        </p:txBody>
      </p:sp>
      <p:sp>
        <p:nvSpPr>
          <p:cNvPr id="137280" name="Rectangle 64"/>
          <p:cNvSpPr>
            <a:spLocks noChangeArrowheads="1"/>
          </p:cNvSpPr>
          <p:nvPr/>
        </p:nvSpPr>
        <p:spPr bwMode="auto">
          <a:xfrm>
            <a:off x="5638800" y="2743200"/>
            <a:ext cx="1524000" cy="228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resource allocation</a:t>
            </a:r>
          </a:p>
        </p:txBody>
      </p:sp>
      <p:sp>
        <p:nvSpPr>
          <p:cNvPr id="137281" name="Line 65"/>
          <p:cNvSpPr>
            <a:spLocks noChangeShapeType="1"/>
          </p:cNvSpPr>
          <p:nvPr/>
        </p:nvSpPr>
        <p:spPr bwMode="auto">
          <a:xfrm>
            <a:off x="6400800" y="32766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282" name="Text Box 66"/>
          <p:cNvSpPr txBox="1">
            <a:spLocks noChangeArrowheads="1"/>
          </p:cNvSpPr>
          <p:nvPr/>
        </p:nvSpPr>
        <p:spPr bwMode="auto">
          <a:xfrm>
            <a:off x="6400800" y="2971800"/>
            <a:ext cx="1219200"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ch. activation</a:t>
            </a:r>
          </a:p>
        </p:txBody>
      </p:sp>
      <p:sp>
        <p:nvSpPr>
          <p:cNvPr id="137283" name="Line 67"/>
          <p:cNvSpPr>
            <a:spLocks noChangeShapeType="1"/>
          </p:cNvSpPr>
          <p:nvPr/>
        </p:nvSpPr>
        <p:spPr bwMode="auto">
          <a:xfrm>
            <a:off x="6400800" y="35814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84" name="Text Box 68"/>
          <p:cNvSpPr txBox="1">
            <a:spLocks noChangeArrowheads="1"/>
          </p:cNvSpPr>
          <p:nvPr/>
        </p:nvSpPr>
        <p:spPr bwMode="auto">
          <a:xfrm>
            <a:off x="6324600" y="3276600"/>
            <a:ext cx="154463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ch. activation ack</a:t>
            </a:r>
          </a:p>
        </p:txBody>
      </p:sp>
      <p:sp>
        <p:nvSpPr>
          <p:cNvPr id="137285" name="Line 69"/>
          <p:cNvSpPr>
            <a:spLocks noChangeShapeType="1"/>
          </p:cNvSpPr>
          <p:nvPr/>
        </p:nvSpPr>
        <p:spPr bwMode="auto">
          <a:xfrm>
            <a:off x="5029200" y="36576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86" name="Text Box 70"/>
          <p:cNvSpPr txBox="1">
            <a:spLocks noChangeArrowheads="1"/>
          </p:cNvSpPr>
          <p:nvPr/>
        </p:nvSpPr>
        <p:spPr bwMode="auto">
          <a:xfrm>
            <a:off x="5029200" y="3352800"/>
            <a:ext cx="1416050"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request ack</a:t>
            </a:r>
          </a:p>
        </p:txBody>
      </p:sp>
      <p:sp>
        <p:nvSpPr>
          <p:cNvPr id="137287" name="Line 71"/>
          <p:cNvSpPr>
            <a:spLocks noChangeShapeType="1"/>
          </p:cNvSpPr>
          <p:nvPr/>
        </p:nvSpPr>
        <p:spPr bwMode="auto">
          <a:xfrm>
            <a:off x="3657600" y="3733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88" name="Text Box 72"/>
          <p:cNvSpPr txBox="1">
            <a:spLocks noChangeArrowheads="1"/>
          </p:cNvSpPr>
          <p:nvPr/>
        </p:nvSpPr>
        <p:spPr bwMode="auto">
          <a:xfrm>
            <a:off x="3733800" y="3429000"/>
            <a:ext cx="127793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command</a:t>
            </a:r>
          </a:p>
        </p:txBody>
      </p:sp>
      <p:sp>
        <p:nvSpPr>
          <p:cNvPr id="137289" name="Line 73"/>
          <p:cNvSpPr>
            <a:spLocks noChangeShapeType="1"/>
          </p:cNvSpPr>
          <p:nvPr/>
        </p:nvSpPr>
        <p:spPr bwMode="auto">
          <a:xfrm>
            <a:off x="2286000" y="38100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90" name="Text Box 74"/>
          <p:cNvSpPr txBox="1">
            <a:spLocks noChangeArrowheads="1"/>
          </p:cNvSpPr>
          <p:nvPr/>
        </p:nvSpPr>
        <p:spPr bwMode="auto">
          <a:xfrm>
            <a:off x="2362200" y="3505200"/>
            <a:ext cx="127793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command</a:t>
            </a:r>
          </a:p>
        </p:txBody>
      </p:sp>
      <p:sp>
        <p:nvSpPr>
          <p:cNvPr id="137291" name="Line 75"/>
          <p:cNvSpPr>
            <a:spLocks noChangeShapeType="1"/>
          </p:cNvSpPr>
          <p:nvPr/>
        </p:nvSpPr>
        <p:spPr bwMode="auto">
          <a:xfrm>
            <a:off x="914400" y="38862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92" name="Text Box 76"/>
          <p:cNvSpPr txBox="1">
            <a:spLocks noChangeArrowheads="1"/>
          </p:cNvSpPr>
          <p:nvPr/>
        </p:nvSpPr>
        <p:spPr bwMode="auto">
          <a:xfrm>
            <a:off x="990600" y="3581400"/>
            <a:ext cx="127793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command</a:t>
            </a:r>
          </a:p>
        </p:txBody>
      </p:sp>
      <p:sp>
        <p:nvSpPr>
          <p:cNvPr id="137293" name="Line 77"/>
          <p:cNvSpPr>
            <a:spLocks noChangeShapeType="1"/>
          </p:cNvSpPr>
          <p:nvPr/>
        </p:nvSpPr>
        <p:spPr bwMode="auto">
          <a:xfrm>
            <a:off x="6400800" y="46482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94" name="Text Box 78"/>
          <p:cNvSpPr txBox="1">
            <a:spLocks noChangeArrowheads="1"/>
          </p:cNvSpPr>
          <p:nvPr/>
        </p:nvSpPr>
        <p:spPr bwMode="auto">
          <a:xfrm>
            <a:off x="6477000" y="4343400"/>
            <a:ext cx="1219200"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complete</a:t>
            </a:r>
          </a:p>
        </p:txBody>
      </p:sp>
      <p:sp>
        <p:nvSpPr>
          <p:cNvPr id="137295" name="Line 79"/>
          <p:cNvSpPr>
            <a:spLocks noChangeShapeType="1"/>
          </p:cNvSpPr>
          <p:nvPr/>
        </p:nvSpPr>
        <p:spPr bwMode="auto">
          <a:xfrm>
            <a:off x="5029200" y="47244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96" name="Text Box 80"/>
          <p:cNvSpPr txBox="1">
            <a:spLocks noChangeArrowheads="1"/>
          </p:cNvSpPr>
          <p:nvPr/>
        </p:nvSpPr>
        <p:spPr bwMode="auto">
          <a:xfrm>
            <a:off x="5105400" y="4419600"/>
            <a:ext cx="1219200"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HO complete</a:t>
            </a:r>
          </a:p>
        </p:txBody>
      </p:sp>
      <p:sp>
        <p:nvSpPr>
          <p:cNvPr id="137297" name="Line 81"/>
          <p:cNvSpPr>
            <a:spLocks noChangeShapeType="1"/>
          </p:cNvSpPr>
          <p:nvPr/>
        </p:nvSpPr>
        <p:spPr bwMode="auto">
          <a:xfrm>
            <a:off x="3657600" y="48006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298" name="Text Box 82"/>
          <p:cNvSpPr txBox="1">
            <a:spLocks noChangeArrowheads="1"/>
          </p:cNvSpPr>
          <p:nvPr/>
        </p:nvSpPr>
        <p:spPr bwMode="auto">
          <a:xfrm>
            <a:off x="3657600" y="4495800"/>
            <a:ext cx="1395413"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clear command</a:t>
            </a:r>
          </a:p>
        </p:txBody>
      </p:sp>
      <p:sp>
        <p:nvSpPr>
          <p:cNvPr id="137299" name="Line 83"/>
          <p:cNvSpPr>
            <a:spLocks noChangeShapeType="1"/>
          </p:cNvSpPr>
          <p:nvPr/>
        </p:nvSpPr>
        <p:spPr bwMode="auto">
          <a:xfrm>
            <a:off x="2286000" y="4876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37300" name="Text Box 84"/>
          <p:cNvSpPr txBox="1">
            <a:spLocks noChangeArrowheads="1"/>
          </p:cNvSpPr>
          <p:nvPr/>
        </p:nvSpPr>
        <p:spPr bwMode="auto">
          <a:xfrm>
            <a:off x="2286000" y="4572000"/>
            <a:ext cx="1395413"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clear command</a:t>
            </a:r>
          </a:p>
        </p:txBody>
      </p:sp>
      <p:sp>
        <p:nvSpPr>
          <p:cNvPr id="137301" name="Line 85"/>
          <p:cNvSpPr>
            <a:spLocks noChangeShapeType="1"/>
          </p:cNvSpPr>
          <p:nvPr/>
        </p:nvSpPr>
        <p:spPr bwMode="auto">
          <a:xfrm>
            <a:off x="2286000" y="51816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302" name="Text Box 86"/>
          <p:cNvSpPr txBox="1">
            <a:spLocks noChangeArrowheads="1"/>
          </p:cNvSpPr>
          <p:nvPr/>
        </p:nvSpPr>
        <p:spPr bwMode="auto">
          <a:xfrm>
            <a:off x="2286000" y="4876800"/>
            <a:ext cx="1336675"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clear complete</a:t>
            </a:r>
          </a:p>
        </p:txBody>
      </p:sp>
      <p:sp>
        <p:nvSpPr>
          <p:cNvPr id="137303" name="Line 87"/>
          <p:cNvSpPr>
            <a:spLocks noChangeShapeType="1"/>
          </p:cNvSpPr>
          <p:nvPr/>
        </p:nvSpPr>
        <p:spPr bwMode="auto">
          <a:xfrm>
            <a:off x="3657600" y="5257800"/>
            <a:ext cx="1371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7304" name="Text Box 88"/>
          <p:cNvSpPr txBox="1">
            <a:spLocks noChangeArrowheads="1"/>
          </p:cNvSpPr>
          <p:nvPr/>
        </p:nvSpPr>
        <p:spPr bwMode="auto">
          <a:xfrm>
            <a:off x="3657600" y="4953000"/>
            <a:ext cx="1336675"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clear complete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5" name="Rectangle 7"/>
          <p:cNvSpPr>
            <a:spLocks noGrp="1" noChangeArrowheads="1"/>
          </p:cNvSpPr>
          <p:nvPr>
            <p:ph type="title"/>
          </p:nvPr>
        </p:nvSpPr>
        <p:spPr/>
        <p:txBody>
          <a:bodyPr/>
          <a:lstStyle/>
          <a:p>
            <a:r>
              <a:rPr lang="en-US"/>
              <a:t>Security in GSM</a:t>
            </a:r>
          </a:p>
        </p:txBody>
      </p:sp>
      <p:sp>
        <p:nvSpPr>
          <p:cNvPr id="150536" name="Rectangle 8"/>
          <p:cNvSpPr>
            <a:spLocks noGrp="1" noChangeArrowheads="1"/>
          </p:cNvSpPr>
          <p:nvPr>
            <p:ph type="body" idx="1"/>
          </p:nvPr>
        </p:nvSpPr>
        <p:spPr/>
        <p:txBody>
          <a:bodyPr/>
          <a:lstStyle/>
          <a:p>
            <a:pPr>
              <a:lnSpc>
                <a:spcPct val="90000"/>
              </a:lnSpc>
            </a:pPr>
            <a:r>
              <a:rPr lang="en-US"/>
              <a:t>Security services</a:t>
            </a:r>
          </a:p>
          <a:p>
            <a:pPr lvl="1">
              <a:lnSpc>
                <a:spcPct val="90000"/>
              </a:lnSpc>
            </a:pPr>
            <a:r>
              <a:rPr lang="en-US"/>
              <a:t>access control/authentication</a:t>
            </a:r>
          </a:p>
          <a:p>
            <a:pPr lvl="2">
              <a:lnSpc>
                <a:spcPct val="90000"/>
              </a:lnSpc>
            </a:pPr>
            <a:r>
              <a:rPr lang="en-US"/>
              <a:t>user </a:t>
            </a:r>
            <a:r>
              <a:rPr lang="en-US">
                <a:sym typeface="Monotype Sorts" pitchFamily="2" charset="2"/>
              </a:rPr>
              <a:t> SIM (Subscriber Identity Module): secret PIN (personal identification number)</a:t>
            </a:r>
          </a:p>
          <a:p>
            <a:pPr lvl="2">
              <a:lnSpc>
                <a:spcPct val="90000"/>
              </a:lnSpc>
            </a:pPr>
            <a:r>
              <a:rPr lang="en-US">
                <a:sym typeface="Monotype Sorts" pitchFamily="2" charset="2"/>
              </a:rPr>
              <a:t>SIM  network: challenge response method</a:t>
            </a:r>
            <a:endParaRPr lang="en-US"/>
          </a:p>
          <a:p>
            <a:pPr lvl="1">
              <a:lnSpc>
                <a:spcPct val="90000"/>
              </a:lnSpc>
            </a:pPr>
            <a:r>
              <a:rPr lang="en-US"/>
              <a:t>confidentiality</a:t>
            </a:r>
          </a:p>
          <a:p>
            <a:pPr lvl="2">
              <a:lnSpc>
                <a:spcPct val="90000"/>
              </a:lnSpc>
            </a:pPr>
            <a:r>
              <a:rPr lang="en-US"/>
              <a:t>voice and signaling encrypted on the wireless link (after successful authentication)</a:t>
            </a:r>
          </a:p>
          <a:p>
            <a:pPr lvl="1">
              <a:lnSpc>
                <a:spcPct val="90000"/>
              </a:lnSpc>
            </a:pPr>
            <a:r>
              <a:rPr lang="en-US"/>
              <a:t>anonymity</a:t>
            </a:r>
          </a:p>
          <a:p>
            <a:pPr lvl="2">
              <a:lnSpc>
                <a:spcPct val="90000"/>
              </a:lnSpc>
            </a:pPr>
            <a:r>
              <a:rPr lang="en-US"/>
              <a:t>temporary identity TMSI </a:t>
            </a:r>
            <a:br>
              <a:rPr lang="en-US"/>
            </a:br>
            <a:r>
              <a:rPr lang="en-US"/>
              <a:t>(Temporary Mobile Subscriber Identity)</a:t>
            </a:r>
          </a:p>
          <a:p>
            <a:pPr lvl="2">
              <a:lnSpc>
                <a:spcPct val="90000"/>
              </a:lnSpc>
            </a:pPr>
            <a:r>
              <a:rPr lang="en-US"/>
              <a:t>newly assigned at each new location update (LUP)</a:t>
            </a:r>
          </a:p>
          <a:p>
            <a:pPr lvl="2">
              <a:lnSpc>
                <a:spcPct val="90000"/>
              </a:lnSpc>
            </a:pPr>
            <a:r>
              <a:rPr lang="en-US"/>
              <a:t>encrypted transmission</a:t>
            </a:r>
          </a:p>
          <a:p>
            <a:pPr>
              <a:lnSpc>
                <a:spcPct val="90000"/>
              </a:lnSpc>
            </a:pPr>
            <a:r>
              <a:rPr lang="en-US"/>
              <a:t>3 algorithms specified in GSM</a:t>
            </a:r>
          </a:p>
          <a:p>
            <a:pPr lvl="1">
              <a:lnSpc>
                <a:spcPct val="90000"/>
              </a:lnSpc>
            </a:pPr>
            <a:r>
              <a:rPr lang="en-US"/>
              <a:t>A3 for authentication (“secret”, open interface)</a:t>
            </a:r>
          </a:p>
          <a:p>
            <a:pPr lvl="1">
              <a:lnSpc>
                <a:spcPct val="90000"/>
              </a:lnSpc>
            </a:pPr>
            <a:r>
              <a:rPr lang="en-US"/>
              <a:t>A5 for encryption (standardized)</a:t>
            </a:r>
          </a:p>
          <a:p>
            <a:pPr lvl="1">
              <a:lnSpc>
                <a:spcPct val="90000"/>
              </a:lnSpc>
            </a:pPr>
            <a:r>
              <a:rPr lang="en-US"/>
              <a:t>A8 for key generation (“secret”, open interface)</a:t>
            </a:r>
          </a:p>
          <a:p>
            <a:pPr lvl="2">
              <a:lnSpc>
                <a:spcPct val="90000"/>
              </a:lnSpc>
            </a:pPr>
            <a:endParaRPr lang="en-US"/>
          </a:p>
        </p:txBody>
      </p:sp>
      <p:sp>
        <p:nvSpPr>
          <p:cNvPr id="150533" name="Rectangle 5"/>
          <p:cNvSpPr>
            <a:spLocks noChangeArrowheads="1"/>
          </p:cNvSpPr>
          <p:nvPr/>
        </p:nvSpPr>
        <p:spPr bwMode="auto">
          <a:xfrm>
            <a:off x="7391400" y="3860800"/>
            <a:ext cx="1752600" cy="1828800"/>
          </a:xfrm>
          <a:prstGeom prst="rect">
            <a:avLst/>
          </a:prstGeom>
          <a:solidFill>
            <a:srgbClr val="DADAF6"/>
          </a:solidFill>
          <a:ln w="9525">
            <a:solidFill>
              <a:schemeClr val="tx1"/>
            </a:solidFill>
            <a:miter lim="800000"/>
            <a:headEnd/>
            <a:tailEnd/>
          </a:ln>
          <a:effectLst/>
        </p:spPr>
        <p:txBody>
          <a:bodyPr anchor="ctr"/>
          <a:lstStyle/>
          <a:p>
            <a:pPr algn="l" eaLnBrk="0" hangingPunct="0"/>
            <a:r>
              <a:rPr lang="en-US" sz="1400">
                <a:latin typeface="Arial" charset="0"/>
              </a:rPr>
              <a:t>“secret”:</a:t>
            </a:r>
          </a:p>
          <a:p>
            <a:pPr algn="l" eaLnBrk="0" hangingPunct="0">
              <a:buFontTx/>
              <a:buChar char="•"/>
            </a:pPr>
            <a:r>
              <a:rPr lang="en-US" sz="1400">
                <a:latin typeface="Arial" charset="0"/>
              </a:rPr>
              <a:t> A3 and A8 available via the Internet</a:t>
            </a:r>
          </a:p>
          <a:p>
            <a:pPr algn="l" eaLnBrk="0" hangingPunct="0">
              <a:buFontTx/>
              <a:buChar char="•"/>
            </a:pPr>
            <a:r>
              <a:rPr lang="en-US" sz="1400">
                <a:latin typeface="Arial" charset="0"/>
              </a:rPr>
              <a:t> network providers can use stronger mechanisms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GSM - authentication</a:t>
            </a:r>
          </a:p>
        </p:txBody>
      </p:sp>
      <p:grpSp>
        <p:nvGrpSpPr>
          <p:cNvPr id="151555" name="Group 3"/>
          <p:cNvGrpSpPr>
            <a:grpSpLocks/>
          </p:cNvGrpSpPr>
          <p:nvPr/>
        </p:nvGrpSpPr>
        <p:grpSpPr bwMode="auto">
          <a:xfrm>
            <a:off x="6194425" y="1314450"/>
            <a:ext cx="404813" cy="487363"/>
            <a:chOff x="3898" y="691"/>
            <a:chExt cx="255" cy="307"/>
          </a:xfrm>
        </p:grpSpPr>
        <p:sp>
          <p:nvSpPr>
            <p:cNvPr id="151556" name="Freeform 4"/>
            <p:cNvSpPr>
              <a:spLocks/>
            </p:cNvSpPr>
            <p:nvPr/>
          </p:nvSpPr>
          <p:spPr bwMode="auto">
            <a:xfrm>
              <a:off x="3898" y="691"/>
              <a:ext cx="255" cy="307"/>
            </a:xfrm>
            <a:custGeom>
              <a:avLst/>
              <a:gdLst/>
              <a:ahLst/>
              <a:cxnLst>
                <a:cxn ang="0">
                  <a:pos x="597" y="2261"/>
                </a:cxn>
                <a:cxn ang="0">
                  <a:pos x="510" y="1999"/>
                </a:cxn>
                <a:cxn ang="0">
                  <a:pos x="368" y="1824"/>
                </a:cxn>
                <a:cxn ang="0">
                  <a:pos x="234" y="1649"/>
                </a:cxn>
                <a:cxn ang="0">
                  <a:pos x="158" y="1496"/>
                </a:cxn>
                <a:cxn ang="0">
                  <a:pos x="110" y="1343"/>
                </a:cxn>
                <a:cxn ang="0">
                  <a:pos x="43" y="1168"/>
                </a:cxn>
                <a:cxn ang="0">
                  <a:pos x="4" y="972"/>
                </a:cxn>
                <a:cxn ang="0">
                  <a:pos x="14" y="753"/>
                </a:cxn>
                <a:cxn ang="0">
                  <a:pos x="70" y="695"/>
                </a:cxn>
                <a:cxn ang="0">
                  <a:pos x="110" y="638"/>
                </a:cxn>
                <a:cxn ang="0">
                  <a:pos x="108" y="556"/>
                </a:cxn>
                <a:cxn ang="0">
                  <a:pos x="138" y="469"/>
                </a:cxn>
                <a:cxn ang="0">
                  <a:pos x="224" y="375"/>
                </a:cxn>
                <a:cxn ang="0">
                  <a:pos x="322" y="333"/>
                </a:cxn>
                <a:cxn ang="0">
                  <a:pos x="424" y="360"/>
                </a:cxn>
                <a:cxn ang="0">
                  <a:pos x="453" y="229"/>
                </a:cxn>
                <a:cxn ang="0">
                  <a:pos x="539" y="154"/>
                </a:cxn>
                <a:cxn ang="0">
                  <a:pos x="672" y="130"/>
                </a:cxn>
                <a:cxn ang="0">
                  <a:pos x="730" y="32"/>
                </a:cxn>
                <a:cxn ang="0">
                  <a:pos x="883" y="0"/>
                </a:cxn>
                <a:cxn ang="0">
                  <a:pos x="1027" y="11"/>
                </a:cxn>
                <a:cxn ang="0">
                  <a:pos x="1086" y="60"/>
                </a:cxn>
                <a:cxn ang="0">
                  <a:pos x="1097" y="187"/>
                </a:cxn>
                <a:cxn ang="0">
                  <a:pos x="1035" y="262"/>
                </a:cxn>
                <a:cxn ang="0">
                  <a:pos x="970" y="292"/>
                </a:cxn>
                <a:cxn ang="0">
                  <a:pos x="1028" y="415"/>
                </a:cxn>
                <a:cxn ang="0">
                  <a:pos x="1012" y="502"/>
                </a:cxn>
                <a:cxn ang="0">
                  <a:pos x="1095" y="643"/>
                </a:cxn>
                <a:cxn ang="0">
                  <a:pos x="1292" y="855"/>
                </a:cxn>
                <a:cxn ang="0">
                  <a:pos x="1465" y="1157"/>
                </a:cxn>
                <a:cxn ang="0">
                  <a:pos x="1498" y="1289"/>
                </a:cxn>
                <a:cxn ang="0">
                  <a:pos x="1627" y="1103"/>
                </a:cxn>
                <a:cxn ang="0">
                  <a:pos x="1703" y="961"/>
                </a:cxn>
                <a:cxn ang="0">
                  <a:pos x="1757" y="866"/>
                </a:cxn>
                <a:cxn ang="0">
                  <a:pos x="1867" y="763"/>
                </a:cxn>
                <a:cxn ang="0">
                  <a:pos x="1987" y="745"/>
                </a:cxn>
                <a:cxn ang="0">
                  <a:pos x="2038" y="852"/>
                </a:cxn>
                <a:cxn ang="0">
                  <a:pos x="2009" y="939"/>
                </a:cxn>
                <a:cxn ang="0">
                  <a:pos x="1980" y="1114"/>
                </a:cxn>
                <a:cxn ang="0">
                  <a:pos x="1958" y="1248"/>
                </a:cxn>
                <a:cxn ang="0">
                  <a:pos x="1895" y="1387"/>
                </a:cxn>
                <a:cxn ang="0">
                  <a:pos x="1703" y="1714"/>
                </a:cxn>
                <a:cxn ang="0">
                  <a:pos x="1627" y="1878"/>
                </a:cxn>
                <a:cxn ang="0">
                  <a:pos x="1569" y="2053"/>
                </a:cxn>
                <a:cxn ang="0">
                  <a:pos x="1446" y="2249"/>
                </a:cxn>
                <a:cxn ang="0">
                  <a:pos x="1376" y="2458"/>
                </a:cxn>
              </a:cxnLst>
              <a:rect l="0" t="0" r="r" b="b"/>
              <a:pathLst>
                <a:path w="2039" h="2458">
                  <a:moveTo>
                    <a:pt x="616" y="2458"/>
                  </a:moveTo>
                  <a:lnTo>
                    <a:pt x="616" y="2392"/>
                  </a:lnTo>
                  <a:lnTo>
                    <a:pt x="597" y="2261"/>
                  </a:lnTo>
                  <a:lnTo>
                    <a:pt x="558" y="2130"/>
                  </a:lnTo>
                  <a:lnTo>
                    <a:pt x="520" y="2021"/>
                  </a:lnTo>
                  <a:lnTo>
                    <a:pt x="510" y="1999"/>
                  </a:lnTo>
                  <a:lnTo>
                    <a:pt x="482" y="1956"/>
                  </a:lnTo>
                  <a:lnTo>
                    <a:pt x="434" y="1899"/>
                  </a:lnTo>
                  <a:lnTo>
                    <a:pt x="368" y="1824"/>
                  </a:lnTo>
                  <a:lnTo>
                    <a:pt x="320" y="1759"/>
                  </a:lnTo>
                  <a:lnTo>
                    <a:pt x="281" y="1704"/>
                  </a:lnTo>
                  <a:lnTo>
                    <a:pt x="234" y="1649"/>
                  </a:lnTo>
                  <a:lnTo>
                    <a:pt x="206" y="1583"/>
                  </a:lnTo>
                  <a:lnTo>
                    <a:pt x="167" y="1517"/>
                  </a:lnTo>
                  <a:lnTo>
                    <a:pt x="158" y="1496"/>
                  </a:lnTo>
                  <a:lnTo>
                    <a:pt x="130" y="1431"/>
                  </a:lnTo>
                  <a:lnTo>
                    <a:pt x="120" y="1387"/>
                  </a:lnTo>
                  <a:lnTo>
                    <a:pt x="110" y="1343"/>
                  </a:lnTo>
                  <a:lnTo>
                    <a:pt x="91" y="1278"/>
                  </a:lnTo>
                  <a:lnTo>
                    <a:pt x="72" y="1235"/>
                  </a:lnTo>
                  <a:lnTo>
                    <a:pt x="43" y="1168"/>
                  </a:lnTo>
                  <a:lnTo>
                    <a:pt x="23" y="1103"/>
                  </a:lnTo>
                  <a:lnTo>
                    <a:pt x="17" y="1063"/>
                  </a:lnTo>
                  <a:lnTo>
                    <a:pt x="4" y="972"/>
                  </a:lnTo>
                  <a:lnTo>
                    <a:pt x="1" y="907"/>
                  </a:lnTo>
                  <a:lnTo>
                    <a:pt x="0" y="824"/>
                  </a:lnTo>
                  <a:lnTo>
                    <a:pt x="14" y="753"/>
                  </a:lnTo>
                  <a:lnTo>
                    <a:pt x="33" y="721"/>
                  </a:lnTo>
                  <a:lnTo>
                    <a:pt x="52" y="704"/>
                  </a:lnTo>
                  <a:lnTo>
                    <a:pt x="70" y="695"/>
                  </a:lnTo>
                  <a:lnTo>
                    <a:pt x="91" y="688"/>
                  </a:lnTo>
                  <a:lnTo>
                    <a:pt x="110" y="688"/>
                  </a:lnTo>
                  <a:lnTo>
                    <a:pt x="110" y="638"/>
                  </a:lnTo>
                  <a:lnTo>
                    <a:pt x="104" y="615"/>
                  </a:lnTo>
                  <a:lnTo>
                    <a:pt x="101" y="577"/>
                  </a:lnTo>
                  <a:lnTo>
                    <a:pt x="108" y="556"/>
                  </a:lnTo>
                  <a:lnTo>
                    <a:pt x="110" y="536"/>
                  </a:lnTo>
                  <a:lnTo>
                    <a:pt x="124" y="496"/>
                  </a:lnTo>
                  <a:lnTo>
                    <a:pt x="138" y="469"/>
                  </a:lnTo>
                  <a:lnTo>
                    <a:pt x="161" y="436"/>
                  </a:lnTo>
                  <a:lnTo>
                    <a:pt x="190" y="404"/>
                  </a:lnTo>
                  <a:lnTo>
                    <a:pt x="224" y="375"/>
                  </a:lnTo>
                  <a:lnTo>
                    <a:pt x="252" y="350"/>
                  </a:lnTo>
                  <a:lnTo>
                    <a:pt x="288" y="339"/>
                  </a:lnTo>
                  <a:lnTo>
                    <a:pt x="322" y="333"/>
                  </a:lnTo>
                  <a:lnTo>
                    <a:pt x="355" y="339"/>
                  </a:lnTo>
                  <a:lnTo>
                    <a:pt x="386" y="350"/>
                  </a:lnTo>
                  <a:lnTo>
                    <a:pt x="424" y="360"/>
                  </a:lnTo>
                  <a:lnTo>
                    <a:pt x="434" y="339"/>
                  </a:lnTo>
                  <a:lnTo>
                    <a:pt x="441" y="279"/>
                  </a:lnTo>
                  <a:lnTo>
                    <a:pt x="453" y="229"/>
                  </a:lnTo>
                  <a:lnTo>
                    <a:pt x="476" y="191"/>
                  </a:lnTo>
                  <a:lnTo>
                    <a:pt x="503" y="167"/>
                  </a:lnTo>
                  <a:lnTo>
                    <a:pt x="539" y="154"/>
                  </a:lnTo>
                  <a:lnTo>
                    <a:pt x="578" y="142"/>
                  </a:lnTo>
                  <a:lnTo>
                    <a:pt x="636" y="130"/>
                  </a:lnTo>
                  <a:lnTo>
                    <a:pt x="672" y="130"/>
                  </a:lnTo>
                  <a:lnTo>
                    <a:pt x="682" y="108"/>
                  </a:lnTo>
                  <a:lnTo>
                    <a:pt x="701" y="65"/>
                  </a:lnTo>
                  <a:lnTo>
                    <a:pt x="730" y="32"/>
                  </a:lnTo>
                  <a:lnTo>
                    <a:pt x="769" y="11"/>
                  </a:lnTo>
                  <a:lnTo>
                    <a:pt x="826" y="0"/>
                  </a:lnTo>
                  <a:lnTo>
                    <a:pt x="883" y="0"/>
                  </a:lnTo>
                  <a:lnTo>
                    <a:pt x="958" y="4"/>
                  </a:lnTo>
                  <a:lnTo>
                    <a:pt x="999" y="6"/>
                  </a:lnTo>
                  <a:lnTo>
                    <a:pt x="1027" y="11"/>
                  </a:lnTo>
                  <a:lnTo>
                    <a:pt x="1052" y="17"/>
                  </a:lnTo>
                  <a:lnTo>
                    <a:pt x="1073" y="36"/>
                  </a:lnTo>
                  <a:lnTo>
                    <a:pt x="1086" y="60"/>
                  </a:lnTo>
                  <a:lnTo>
                    <a:pt x="1096" y="89"/>
                  </a:lnTo>
                  <a:lnTo>
                    <a:pt x="1102" y="142"/>
                  </a:lnTo>
                  <a:lnTo>
                    <a:pt x="1097" y="187"/>
                  </a:lnTo>
                  <a:lnTo>
                    <a:pt x="1081" y="227"/>
                  </a:lnTo>
                  <a:lnTo>
                    <a:pt x="1061" y="249"/>
                  </a:lnTo>
                  <a:lnTo>
                    <a:pt x="1035" y="262"/>
                  </a:lnTo>
                  <a:lnTo>
                    <a:pt x="1005" y="270"/>
                  </a:lnTo>
                  <a:lnTo>
                    <a:pt x="953" y="269"/>
                  </a:lnTo>
                  <a:lnTo>
                    <a:pt x="970" y="292"/>
                  </a:lnTo>
                  <a:lnTo>
                    <a:pt x="993" y="336"/>
                  </a:lnTo>
                  <a:lnTo>
                    <a:pt x="1012" y="371"/>
                  </a:lnTo>
                  <a:lnTo>
                    <a:pt x="1028" y="415"/>
                  </a:lnTo>
                  <a:lnTo>
                    <a:pt x="1038" y="452"/>
                  </a:lnTo>
                  <a:lnTo>
                    <a:pt x="1033" y="475"/>
                  </a:lnTo>
                  <a:lnTo>
                    <a:pt x="1012" y="502"/>
                  </a:lnTo>
                  <a:lnTo>
                    <a:pt x="1035" y="547"/>
                  </a:lnTo>
                  <a:lnTo>
                    <a:pt x="1063" y="590"/>
                  </a:lnTo>
                  <a:lnTo>
                    <a:pt x="1095" y="643"/>
                  </a:lnTo>
                  <a:lnTo>
                    <a:pt x="1145" y="693"/>
                  </a:lnTo>
                  <a:lnTo>
                    <a:pt x="1221" y="768"/>
                  </a:lnTo>
                  <a:lnTo>
                    <a:pt x="1292" y="855"/>
                  </a:lnTo>
                  <a:lnTo>
                    <a:pt x="1360" y="967"/>
                  </a:lnTo>
                  <a:lnTo>
                    <a:pt x="1417" y="1070"/>
                  </a:lnTo>
                  <a:lnTo>
                    <a:pt x="1465" y="1157"/>
                  </a:lnTo>
                  <a:lnTo>
                    <a:pt x="1479" y="1189"/>
                  </a:lnTo>
                  <a:lnTo>
                    <a:pt x="1483" y="1246"/>
                  </a:lnTo>
                  <a:lnTo>
                    <a:pt x="1498" y="1289"/>
                  </a:lnTo>
                  <a:lnTo>
                    <a:pt x="1522" y="1251"/>
                  </a:lnTo>
                  <a:lnTo>
                    <a:pt x="1567" y="1193"/>
                  </a:lnTo>
                  <a:lnTo>
                    <a:pt x="1627" y="1103"/>
                  </a:lnTo>
                  <a:lnTo>
                    <a:pt x="1666" y="1049"/>
                  </a:lnTo>
                  <a:lnTo>
                    <a:pt x="1683" y="1016"/>
                  </a:lnTo>
                  <a:lnTo>
                    <a:pt x="1703" y="961"/>
                  </a:lnTo>
                  <a:lnTo>
                    <a:pt x="1721" y="925"/>
                  </a:lnTo>
                  <a:lnTo>
                    <a:pt x="1736" y="896"/>
                  </a:lnTo>
                  <a:lnTo>
                    <a:pt x="1757" y="866"/>
                  </a:lnTo>
                  <a:lnTo>
                    <a:pt x="1780" y="840"/>
                  </a:lnTo>
                  <a:lnTo>
                    <a:pt x="1822" y="797"/>
                  </a:lnTo>
                  <a:lnTo>
                    <a:pt x="1867" y="763"/>
                  </a:lnTo>
                  <a:lnTo>
                    <a:pt x="1912" y="742"/>
                  </a:lnTo>
                  <a:lnTo>
                    <a:pt x="1951" y="742"/>
                  </a:lnTo>
                  <a:lnTo>
                    <a:pt x="1987" y="745"/>
                  </a:lnTo>
                  <a:lnTo>
                    <a:pt x="2018" y="764"/>
                  </a:lnTo>
                  <a:lnTo>
                    <a:pt x="2039" y="805"/>
                  </a:lnTo>
                  <a:lnTo>
                    <a:pt x="2038" y="852"/>
                  </a:lnTo>
                  <a:lnTo>
                    <a:pt x="2038" y="873"/>
                  </a:lnTo>
                  <a:lnTo>
                    <a:pt x="2028" y="918"/>
                  </a:lnTo>
                  <a:lnTo>
                    <a:pt x="2009" y="939"/>
                  </a:lnTo>
                  <a:lnTo>
                    <a:pt x="1999" y="983"/>
                  </a:lnTo>
                  <a:lnTo>
                    <a:pt x="1980" y="1049"/>
                  </a:lnTo>
                  <a:lnTo>
                    <a:pt x="1980" y="1114"/>
                  </a:lnTo>
                  <a:lnTo>
                    <a:pt x="1970" y="1179"/>
                  </a:lnTo>
                  <a:lnTo>
                    <a:pt x="1967" y="1214"/>
                  </a:lnTo>
                  <a:lnTo>
                    <a:pt x="1958" y="1248"/>
                  </a:lnTo>
                  <a:lnTo>
                    <a:pt x="1938" y="1287"/>
                  </a:lnTo>
                  <a:lnTo>
                    <a:pt x="1912" y="1321"/>
                  </a:lnTo>
                  <a:lnTo>
                    <a:pt x="1895" y="1387"/>
                  </a:lnTo>
                  <a:lnTo>
                    <a:pt x="1866" y="1452"/>
                  </a:lnTo>
                  <a:lnTo>
                    <a:pt x="1780" y="1606"/>
                  </a:lnTo>
                  <a:lnTo>
                    <a:pt x="1703" y="1714"/>
                  </a:lnTo>
                  <a:lnTo>
                    <a:pt x="1647" y="1791"/>
                  </a:lnTo>
                  <a:lnTo>
                    <a:pt x="1637" y="1834"/>
                  </a:lnTo>
                  <a:lnTo>
                    <a:pt x="1627" y="1878"/>
                  </a:lnTo>
                  <a:lnTo>
                    <a:pt x="1609" y="1927"/>
                  </a:lnTo>
                  <a:lnTo>
                    <a:pt x="1596" y="1988"/>
                  </a:lnTo>
                  <a:lnTo>
                    <a:pt x="1569" y="2053"/>
                  </a:lnTo>
                  <a:lnTo>
                    <a:pt x="1522" y="2141"/>
                  </a:lnTo>
                  <a:lnTo>
                    <a:pt x="1475" y="2206"/>
                  </a:lnTo>
                  <a:lnTo>
                    <a:pt x="1446" y="2249"/>
                  </a:lnTo>
                  <a:lnTo>
                    <a:pt x="1426" y="2316"/>
                  </a:lnTo>
                  <a:lnTo>
                    <a:pt x="1407" y="2359"/>
                  </a:lnTo>
                  <a:lnTo>
                    <a:pt x="1376" y="2458"/>
                  </a:lnTo>
                  <a:lnTo>
                    <a:pt x="616" y="2458"/>
                  </a:lnTo>
                  <a:close/>
                </a:path>
              </a:pathLst>
            </a:custGeom>
            <a:solidFill>
              <a:srgbClr val="FFC0C0"/>
            </a:solidFill>
            <a:ln w="1588">
              <a:solidFill>
                <a:srgbClr val="000000"/>
              </a:solidFill>
              <a:prstDash val="solid"/>
              <a:round/>
              <a:headEnd/>
              <a:tailEnd/>
            </a:ln>
          </p:spPr>
          <p:txBody>
            <a:bodyPr/>
            <a:lstStyle/>
            <a:p>
              <a:endParaRPr lang="en-US"/>
            </a:p>
          </p:txBody>
        </p:sp>
        <p:grpSp>
          <p:nvGrpSpPr>
            <p:cNvPr id="151557" name="Group 5"/>
            <p:cNvGrpSpPr>
              <a:grpSpLocks/>
            </p:cNvGrpSpPr>
            <p:nvPr/>
          </p:nvGrpSpPr>
          <p:grpSpPr bwMode="auto">
            <a:xfrm>
              <a:off x="3916" y="775"/>
              <a:ext cx="214" cy="70"/>
              <a:chOff x="3916" y="775"/>
              <a:chExt cx="214" cy="70"/>
            </a:xfrm>
          </p:grpSpPr>
          <p:sp>
            <p:nvSpPr>
              <p:cNvPr id="151558" name="Freeform 6"/>
              <p:cNvSpPr>
                <a:spLocks/>
              </p:cNvSpPr>
              <p:nvPr/>
            </p:nvSpPr>
            <p:spPr bwMode="auto">
              <a:xfrm>
                <a:off x="4106" y="833"/>
                <a:ext cx="24" cy="12"/>
              </a:xfrm>
              <a:custGeom>
                <a:avLst/>
                <a:gdLst/>
                <a:ahLst/>
                <a:cxnLst>
                  <a:cxn ang="0">
                    <a:pos x="0" y="0"/>
                  </a:cxn>
                  <a:cxn ang="0">
                    <a:pos x="38" y="22"/>
                  </a:cxn>
                  <a:cxn ang="0">
                    <a:pos x="67" y="54"/>
                  </a:cxn>
                  <a:cxn ang="0">
                    <a:pos x="104" y="89"/>
                  </a:cxn>
                  <a:cxn ang="0">
                    <a:pos x="132" y="100"/>
                  </a:cxn>
                  <a:cxn ang="0">
                    <a:pos x="142" y="100"/>
                  </a:cxn>
                  <a:cxn ang="0">
                    <a:pos x="190" y="89"/>
                  </a:cxn>
                </a:cxnLst>
                <a:rect l="0" t="0" r="r" b="b"/>
                <a:pathLst>
                  <a:path w="190" h="100">
                    <a:moveTo>
                      <a:pt x="0" y="0"/>
                    </a:moveTo>
                    <a:lnTo>
                      <a:pt x="38" y="22"/>
                    </a:lnTo>
                    <a:lnTo>
                      <a:pt x="67" y="54"/>
                    </a:lnTo>
                    <a:lnTo>
                      <a:pt x="104" y="89"/>
                    </a:lnTo>
                    <a:lnTo>
                      <a:pt x="132" y="100"/>
                    </a:lnTo>
                    <a:lnTo>
                      <a:pt x="142" y="100"/>
                    </a:lnTo>
                    <a:lnTo>
                      <a:pt x="190" y="89"/>
                    </a:lnTo>
                  </a:path>
                </a:pathLst>
              </a:custGeom>
              <a:noFill/>
              <a:ln w="1588">
                <a:solidFill>
                  <a:srgbClr val="000000"/>
                </a:solidFill>
                <a:prstDash val="solid"/>
                <a:round/>
                <a:headEnd/>
                <a:tailEnd/>
              </a:ln>
            </p:spPr>
            <p:txBody>
              <a:bodyPr/>
              <a:lstStyle/>
              <a:p>
                <a:endParaRPr lang="en-US"/>
              </a:p>
            </p:txBody>
          </p:sp>
          <p:sp>
            <p:nvSpPr>
              <p:cNvPr id="151559" name="Freeform 7"/>
              <p:cNvSpPr>
                <a:spLocks/>
              </p:cNvSpPr>
              <p:nvPr/>
            </p:nvSpPr>
            <p:spPr bwMode="auto">
              <a:xfrm>
                <a:off x="3916" y="816"/>
                <a:ext cx="11" cy="7"/>
              </a:xfrm>
              <a:custGeom>
                <a:avLst/>
                <a:gdLst/>
                <a:ahLst/>
                <a:cxnLst>
                  <a:cxn ang="0">
                    <a:pos x="91" y="0"/>
                  </a:cxn>
                  <a:cxn ang="0">
                    <a:pos x="57" y="34"/>
                  </a:cxn>
                  <a:cxn ang="0">
                    <a:pos x="30" y="44"/>
                  </a:cxn>
                  <a:cxn ang="0">
                    <a:pos x="10" y="51"/>
                  </a:cxn>
                  <a:cxn ang="0">
                    <a:pos x="0" y="51"/>
                  </a:cxn>
                </a:cxnLst>
                <a:rect l="0" t="0" r="r" b="b"/>
                <a:pathLst>
                  <a:path w="91" h="51">
                    <a:moveTo>
                      <a:pt x="91" y="0"/>
                    </a:moveTo>
                    <a:lnTo>
                      <a:pt x="57" y="34"/>
                    </a:lnTo>
                    <a:lnTo>
                      <a:pt x="30" y="44"/>
                    </a:lnTo>
                    <a:lnTo>
                      <a:pt x="10" y="51"/>
                    </a:lnTo>
                    <a:lnTo>
                      <a:pt x="0" y="51"/>
                    </a:lnTo>
                  </a:path>
                </a:pathLst>
              </a:custGeom>
              <a:noFill/>
              <a:ln w="1588">
                <a:solidFill>
                  <a:srgbClr val="000000"/>
                </a:solidFill>
                <a:prstDash val="solid"/>
                <a:round/>
                <a:headEnd/>
                <a:tailEnd/>
              </a:ln>
            </p:spPr>
            <p:txBody>
              <a:bodyPr/>
              <a:lstStyle/>
              <a:p>
                <a:endParaRPr lang="en-US"/>
              </a:p>
            </p:txBody>
          </p:sp>
          <p:sp>
            <p:nvSpPr>
              <p:cNvPr id="151560" name="Freeform 8"/>
              <p:cNvSpPr>
                <a:spLocks/>
              </p:cNvSpPr>
              <p:nvPr/>
            </p:nvSpPr>
            <p:spPr bwMode="auto">
              <a:xfrm>
                <a:off x="3953" y="778"/>
                <a:ext cx="2" cy="6"/>
              </a:xfrm>
              <a:custGeom>
                <a:avLst/>
                <a:gdLst/>
                <a:ahLst/>
                <a:cxnLst>
                  <a:cxn ang="0">
                    <a:pos x="0" y="0"/>
                  </a:cxn>
                  <a:cxn ang="0">
                    <a:pos x="19" y="19"/>
                  </a:cxn>
                  <a:cxn ang="0">
                    <a:pos x="17" y="30"/>
                  </a:cxn>
                  <a:cxn ang="0">
                    <a:pos x="19" y="45"/>
                  </a:cxn>
                </a:cxnLst>
                <a:rect l="0" t="0" r="r" b="b"/>
                <a:pathLst>
                  <a:path w="19" h="45">
                    <a:moveTo>
                      <a:pt x="0" y="0"/>
                    </a:moveTo>
                    <a:lnTo>
                      <a:pt x="19" y="19"/>
                    </a:lnTo>
                    <a:lnTo>
                      <a:pt x="17" y="30"/>
                    </a:lnTo>
                    <a:lnTo>
                      <a:pt x="19" y="45"/>
                    </a:lnTo>
                  </a:path>
                </a:pathLst>
              </a:custGeom>
              <a:noFill/>
              <a:ln w="1588">
                <a:solidFill>
                  <a:srgbClr val="000000"/>
                </a:solidFill>
                <a:prstDash val="solid"/>
                <a:round/>
                <a:headEnd/>
                <a:tailEnd/>
              </a:ln>
            </p:spPr>
            <p:txBody>
              <a:bodyPr/>
              <a:lstStyle/>
              <a:p>
                <a:endParaRPr lang="en-US"/>
              </a:p>
            </p:txBody>
          </p:sp>
          <p:sp>
            <p:nvSpPr>
              <p:cNvPr id="151561" name="Freeform 9"/>
              <p:cNvSpPr>
                <a:spLocks/>
              </p:cNvSpPr>
              <p:nvPr/>
            </p:nvSpPr>
            <p:spPr bwMode="auto">
              <a:xfrm>
                <a:off x="3943" y="775"/>
                <a:ext cx="23" cy="3"/>
              </a:xfrm>
              <a:custGeom>
                <a:avLst/>
                <a:gdLst/>
                <a:ahLst/>
                <a:cxnLst>
                  <a:cxn ang="0">
                    <a:pos x="185" y="13"/>
                  </a:cxn>
                  <a:cxn ang="0">
                    <a:pos x="156" y="24"/>
                  </a:cxn>
                  <a:cxn ang="0">
                    <a:pos x="41" y="24"/>
                  </a:cxn>
                  <a:cxn ang="0">
                    <a:pos x="19" y="12"/>
                  </a:cxn>
                  <a:cxn ang="0">
                    <a:pos x="0" y="0"/>
                  </a:cxn>
                </a:cxnLst>
                <a:rect l="0" t="0" r="r" b="b"/>
                <a:pathLst>
                  <a:path w="185" h="24">
                    <a:moveTo>
                      <a:pt x="185" y="13"/>
                    </a:moveTo>
                    <a:lnTo>
                      <a:pt x="156" y="24"/>
                    </a:lnTo>
                    <a:lnTo>
                      <a:pt x="41" y="24"/>
                    </a:lnTo>
                    <a:lnTo>
                      <a:pt x="19" y="12"/>
                    </a:lnTo>
                    <a:lnTo>
                      <a:pt x="0" y="0"/>
                    </a:lnTo>
                  </a:path>
                </a:pathLst>
              </a:custGeom>
              <a:noFill/>
              <a:ln w="1588">
                <a:solidFill>
                  <a:srgbClr val="000000"/>
                </a:solidFill>
                <a:prstDash val="solid"/>
                <a:round/>
                <a:headEnd/>
                <a:tailEnd/>
              </a:ln>
            </p:spPr>
            <p:txBody>
              <a:bodyPr/>
              <a:lstStyle/>
              <a:p>
                <a:endParaRPr lang="en-US"/>
              </a:p>
            </p:txBody>
          </p:sp>
        </p:grpSp>
        <p:grpSp>
          <p:nvGrpSpPr>
            <p:cNvPr id="151562" name="Group 10"/>
            <p:cNvGrpSpPr>
              <a:grpSpLocks/>
            </p:cNvGrpSpPr>
            <p:nvPr/>
          </p:nvGrpSpPr>
          <p:grpSpPr bwMode="auto">
            <a:xfrm>
              <a:off x="3939" y="761"/>
              <a:ext cx="147" cy="142"/>
              <a:chOff x="3939" y="761"/>
              <a:chExt cx="147" cy="142"/>
            </a:xfrm>
          </p:grpSpPr>
          <p:sp>
            <p:nvSpPr>
              <p:cNvPr id="151563" name="Freeform 11"/>
              <p:cNvSpPr>
                <a:spLocks/>
              </p:cNvSpPr>
              <p:nvPr/>
            </p:nvSpPr>
            <p:spPr bwMode="auto">
              <a:xfrm>
                <a:off x="3949" y="787"/>
                <a:ext cx="137" cy="116"/>
              </a:xfrm>
              <a:custGeom>
                <a:avLst/>
                <a:gdLst/>
                <a:ahLst/>
                <a:cxnLst>
                  <a:cxn ang="0">
                    <a:pos x="1096" y="506"/>
                  </a:cxn>
                  <a:cxn ang="0">
                    <a:pos x="1015" y="537"/>
                  </a:cxn>
                  <a:cxn ang="0">
                    <a:pos x="915" y="577"/>
                  </a:cxn>
                  <a:cxn ang="0">
                    <a:pos x="854" y="617"/>
                  </a:cxn>
                  <a:cxn ang="0">
                    <a:pos x="804" y="678"/>
                  </a:cxn>
                  <a:cxn ang="0">
                    <a:pos x="775" y="768"/>
                  </a:cxn>
                  <a:cxn ang="0">
                    <a:pos x="755" y="838"/>
                  </a:cxn>
                  <a:cxn ang="0">
                    <a:pos x="694" y="909"/>
                  </a:cxn>
                  <a:cxn ang="0">
                    <a:pos x="593" y="929"/>
                  </a:cxn>
                  <a:cxn ang="0">
                    <a:pos x="523" y="899"/>
                  </a:cxn>
                  <a:cxn ang="0">
                    <a:pos x="472" y="858"/>
                  </a:cxn>
                  <a:cxn ang="0">
                    <a:pos x="469" y="815"/>
                  </a:cxn>
                  <a:cxn ang="0">
                    <a:pos x="462" y="778"/>
                  </a:cxn>
                  <a:cxn ang="0">
                    <a:pos x="422" y="717"/>
                  </a:cxn>
                  <a:cxn ang="0">
                    <a:pos x="332" y="687"/>
                  </a:cxn>
                  <a:cxn ang="0">
                    <a:pos x="402" y="641"/>
                  </a:cxn>
                  <a:cxn ang="0">
                    <a:pos x="476" y="627"/>
                  </a:cxn>
                  <a:cxn ang="0">
                    <a:pos x="510" y="607"/>
                  </a:cxn>
                  <a:cxn ang="0">
                    <a:pos x="446" y="603"/>
                  </a:cxn>
                  <a:cxn ang="0">
                    <a:pos x="373" y="627"/>
                  </a:cxn>
                  <a:cxn ang="0">
                    <a:pos x="292" y="658"/>
                  </a:cxn>
                  <a:cxn ang="0">
                    <a:pos x="255" y="627"/>
                  </a:cxn>
                  <a:cxn ang="0">
                    <a:pos x="249" y="587"/>
                  </a:cxn>
                  <a:cxn ang="0">
                    <a:pos x="245" y="540"/>
                  </a:cxn>
                  <a:cxn ang="0">
                    <a:pos x="232" y="496"/>
                  </a:cxn>
                  <a:cxn ang="0">
                    <a:pos x="181" y="486"/>
                  </a:cxn>
                  <a:cxn ang="0">
                    <a:pos x="141" y="502"/>
                  </a:cxn>
                  <a:cxn ang="0">
                    <a:pos x="108" y="534"/>
                  </a:cxn>
                  <a:cxn ang="0">
                    <a:pos x="60" y="563"/>
                  </a:cxn>
                  <a:cxn ang="0">
                    <a:pos x="0" y="617"/>
                  </a:cxn>
                  <a:cxn ang="0">
                    <a:pos x="60" y="527"/>
                  </a:cxn>
                  <a:cxn ang="0">
                    <a:pos x="171" y="436"/>
                  </a:cxn>
                  <a:cxn ang="0">
                    <a:pos x="242" y="395"/>
                  </a:cxn>
                  <a:cxn ang="0">
                    <a:pos x="305" y="378"/>
                  </a:cxn>
                  <a:cxn ang="0">
                    <a:pos x="359" y="382"/>
                  </a:cxn>
                  <a:cxn ang="0">
                    <a:pos x="416" y="368"/>
                  </a:cxn>
                  <a:cxn ang="0">
                    <a:pos x="503" y="345"/>
                  </a:cxn>
                  <a:cxn ang="0">
                    <a:pos x="613" y="299"/>
                  </a:cxn>
                  <a:cxn ang="0">
                    <a:pos x="717" y="248"/>
                  </a:cxn>
                  <a:cxn ang="0">
                    <a:pos x="778" y="218"/>
                  </a:cxn>
                  <a:cxn ang="0">
                    <a:pos x="811" y="175"/>
                  </a:cxn>
                  <a:cxn ang="0">
                    <a:pos x="828" y="120"/>
                  </a:cxn>
                  <a:cxn ang="0">
                    <a:pos x="824" y="64"/>
                  </a:cxn>
                  <a:cxn ang="0">
                    <a:pos x="811" y="0"/>
                  </a:cxn>
                  <a:cxn ang="0">
                    <a:pos x="874" y="70"/>
                  </a:cxn>
                  <a:cxn ang="0">
                    <a:pos x="925" y="150"/>
                  </a:cxn>
                  <a:cxn ang="0">
                    <a:pos x="985" y="254"/>
                  </a:cxn>
                  <a:cxn ang="0">
                    <a:pos x="1012" y="312"/>
                  </a:cxn>
                  <a:cxn ang="0">
                    <a:pos x="1039" y="362"/>
                  </a:cxn>
                  <a:cxn ang="0">
                    <a:pos x="1076" y="416"/>
                  </a:cxn>
                  <a:cxn ang="0">
                    <a:pos x="1096" y="506"/>
                  </a:cxn>
                </a:cxnLst>
                <a:rect l="0" t="0" r="r" b="b"/>
                <a:pathLst>
                  <a:path w="1096" h="929">
                    <a:moveTo>
                      <a:pt x="1096" y="506"/>
                    </a:moveTo>
                    <a:lnTo>
                      <a:pt x="1015" y="537"/>
                    </a:lnTo>
                    <a:lnTo>
                      <a:pt x="915" y="577"/>
                    </a:lnTo>
                    <a:lnTo>
                      <a:pt x="854" y="617"/>
                    </a:lnTo>
                    <a:lnTo>
                      <a:pt x="804" y="678"/>
                    </a:lnTo>
                    <a:lnTo>
                      <a:pt x="775" y="768"/>
                    </a:lnTo>
                    <a:lnTo>
                      <a:pt x="755" y="838"/>
                    </a:lnTo>
                    <a:lnTo>
                      <a:pt x="694" y="909"/>
                    </a:lnTo>
                    <a:lnTo>
                      <a:pt x="593" y="929"/>
                    </a:lnTo>
                    <a:lnTo>
                      <a:pt x="523" y="899"/>
                    </a:lnTo>
                    <a:lnTo>
                      <a:pt x="472" y="858"/>
                    </a:lnTo>
                    <a:lnTo>
                      <a:pt x="469" y="815"/>
                    </a:lnTo>
                    <a:lnTo>
                      <a:pt x="462" y="778"/>
                    </a:lnTo>
                    <a:lnTo>
                      <a:pt x="422" y="717"/>
                    </a:lnTo>
                    <a:lnTo>
                      <a:pt x="332" y="687"/>
                    </a:lnTo>
                    <a:lnTo>
                      <a:pt x="402" y="641"/>
                    </a:lnTo>
                    <a:lnTo>
                      <a:pt x="476" y="627"/>
                    </a:lnTo>
                    <a:lnTo>
                      <a:pt x="510" y="607"/>
                    </a:lnTo>
                    <a:lnTo>
                      <a:pt x="446" y="603"/>
                    </a:lnTo>
                    <a:lnTo>
                      <a:pt x="373" y="627"/>
                    </a:lnTo>
                    <a:lnTo>
                      <a:pt x="292" y="658"/>
                    </a:lnTo>
                    <a:lnTo>
                      <a:pt x="255" y="627"/>
                    </a:lnTo>
                    <a:lnTo>
                      <a:pt x="249" y="587"/>
                    </a:lnTo>
                    <a:lnTo>
                      <a:pt x="245" y="540"/>
                    </a:lnTo>
                    <a:lnTo>
                      <a:pt x="232" y="496"/>
                    </a:lnTo>
                    <a:lnTo>
                      <a:pt x="181" y="486"/>
                    </a:lnTo>
                    <a:lnTo>
                      <a:pt x="141" y="502"/>
                    </a:lnTo>
                    <a:lnTo>
                      <a:pt x="108" y="534"/>
                    </a:lnTo>
                    <a:lnTo>
                      <a:pt x="60" y="563"/>
                    </a:lnTo>
                    <a:lnTo>
                      <a:pt x="0" y="617"/>
                    </a:lnTo>
                    <a:lnTo>
                      <a:pt x="60" y="527"/>
                    </a:lnTo>
                    <a:lnTo>
                      <a:pt x="171" y="436"/>
                    </a:lnTo>
                    <a:lnTo>
                      <a:pt x="242" y="395"/>
                    </a:lnTo>
                    <a:lnTo>
                      <a:pt x="305" y="378"/>
                    </a:lnTo>
                    <a:lnTo>
                      <a:pt x="359" y="382"/>
                    </a:lnTo>
                    <a:lnTo>
                      <a:pt x="416" y="368"/>
                    </a:lnTo>
                    <a:lnTo>
                      <a:pt x="503" y="345"/>
                    </a:lnTo>
                    <a:lnTo>
                      <a:pt x="613" y="299"/>
                    </a:lnTo>
                    <a:lnTo>
                      <a:pt x="717" y="248"/>
                    </a:lnTo>
                    <a:lnTo>
                      <a:pt x="778" y="218"/>
                    </a:lnTo>
                    <a:lnTo>
                      <a:pt x="811" y="175"/>
                    </a:lnTo>
                    <a:lnTo>
                      <a:pt x="828" y="120"/>
                    </a:lnTo>
                    <a:lnTo>
                      <a:pt x="824" y="64"/>
                    </a:lnTo>
                    <a:lnTo>
                      <a:pt x="811" y="0"/>
                    </a:lnTo>
                    <a:lnTo>
                      <a:pt x="874" y="70"/>
                    </a:lnTo>
                    <a:lnTo>
                      <a:pt x="925" y="150"/>
                    </a:lnTo>
                    <a:lnTo>
                      <a:pt x="985" y="254"/>
                    </a:lnTo>
                    <a:lnTo>
                      <a:pt x="1012" y="312"/>
                    </a:lnTo>
                    <a:lnTo>
                      <a:pt x="1039" y="362"/>
                    </a:lnTo>
                    <a:lnTo>
                      <a:pt x="1076" y="416"/>
                    </a:lnTo>
                    <a:lnTo>
                      <a:pt x="1096" y="506"/>
                    </a:lnTo>
                    <a:close/>
                  </a:path>
                </a:pathLst>
              </a:custGeom>
              <a:solidFill>
                <a:srgbClr val="DF9F9F"/>
              </a:solidFill>
              <a:ln w="9525">
                <a:noFill/>
                <a:round/>
                <a:headEnd/>
                <a:tailEnd/>
              </a:ln>
            </p:spPr>
            <p:txBody>
              <a:bodyPr/>
              <a:lstStyle/>
              <a:p>
                <a:endParaRPr lang="en-US"/>
              </a:p>
            </p:txBody>
          </p:sp>
          <p:sp>
            <p:nvSpPr>
              <p:cNvPr id="151564" name="Freeform 12"/>
              <p:cNvSpPr>
                <a:spLocks/>
              </p:cNvSpPr>
              <p:nvPr/>
            </p:nvSpPr>
            <p:spPr bwMode="auto">
              <a:xfrm>
                <a:off x="3939" y="823"/>
                <a:ext cx="37" cy="24"/>
              </a:xfrm>
              <a:custGeom>
                <a:avLst/>
                <a:gdLst/>
                <a:ahLst/>
                <a:cxnLst>
                  <a:cxn ang="0">
                    <a:pos x="181" y="10"/>
                  </a:cxn>
                  <a:cxn ang="0">
                    <a:pos x="216" y="21"/>
                  </a:cxn>
                  <a:cxn ang="0">
                    <a:pos x="253" y="34"/>
                  </a:cxn>
                  <a:cxn ang="0">
                    <a:pos x="298" y="55"/>
                  </a:cxn>
                  <a:cxn ang="0">
                    <a:pos x="267" y="69"/>
                  </a:cxn>
                  <a:cxn ang="0">
                    <a:pos x="209" y="94"/>
                  </a:cxn>
                  <a:cxn ang="0">
                    <a:pos x="147" y="128"/>
                  </a:cxn>
                  <a:cxn ang="0">
                    <a:pos x="106" y="167"/>
                  </a:cxn>
                  <a:cxn ang="0">
                    <a:pos x="82" y="188"/>
                  </a:cxn>
                  <a:cxn ang="0">
                    <a:pos x="109" y="125"/>
                  </a:cxn>
                  <a:cxn ang="0">
                    <a:pos x="119" y="79"/>
                  </a:cxn>
                  <a:cxn ang="0">
                    <a:pos x="119" y="52"/>
                  </a:cxn>
                  <a:cxn ang="0">
                    <a:pos x="88" y="45"/>
                  </a:cxn>
                  <a:cxn ang="0">
                    <a:pos x="0" y="87"/>
                  </a:cxn>
                  <a:cxn ang="0">
                    <a:pos x="72" y="34"/>
                  </a:cxn>
                  <a:cxn ang="0">
                    <a:pos x="116" y="0"/>
                  </a:cxn>
                  <a:cxn ang="0">
                    <a:pos x="147" y="3"/>
                  </a:cxn>
                  <a:cxn ang="0">
                    <a:pos x="181" y="10"/>
                  </a:cxn>
                </a:cxnLst>
                <a:rect l="0" t="0" r="r" b="b"/>
                <a:pathLst>
                  <a:path w="298" h="188">
                    <a:moveTo>
                      <a:pt x="181" y="10"/>
                    </a:moveTo>
                    <a:lnTo>
                      <a:pt x="216" y="21"/>
                    </a:lnTo>
                    <a:lnTo>
                      <a:pt x="253" y="34"/>
                    </a:lnTo>
                    <a:lnTo>
                      <a:pt x="298" y="55"/>
                    </a:lnTo>
                    <a:lnTo>
                      <a:pt x="267" y="69"/>
                    </a:lnTo>
                    <a:lnTo>
                      <a:pt x="209" y="94"/>
                    </a:lnTo>
                    <a:lnTo>
                      <a:pt x="147" y="128"/>
                    </a:lnTo>
                    <a:lnTo>
                      <a:pt x="106" y="167"/>
                    </a:lnTo>
                    <a:lnTo>
                      <a:pt x="82" y="188"/>
                    </a:lnTo>
                    <a:lnTo>
                      <a:pt x="109" y="125"/>
                    </a:lnTo>
                    <a:lnTo>
                      <a:pt x="119" y="79"/>
                    </a:lnTo>
                    <a:lnTo>
                      <a:pt x="119" y="52"/>
                    </a:lnTo>
                    <a:lnTo>
                      <a:pt x="88" y="45"/>
                    </a:lnTo>
                    <a:lnTo>
                      <a:pt x="0" y="87"/>
                    </a:lnTo>
                    <a:lnTo>
                      <a:pt x="72" y="34"/>
                    </a:lnTo>
                    <a:lnTo>
                      <a:pt x="116" y="0"/>
                    </a:lnTo>
                    <a:lnTo>
                      <a:pt x="147" y="3"/>
                    </a:lnTo>
                    <a:lnTo>
                      <a:pt x="181" y="10"/>
                    </a:lnTo>
                    <a:close/>
                  </a:path>
                </a:pathLst>
              </a:custGeom>
              <a:solidFill>
                <a:srgbClr val="DF9F9F"/>
              </a:solidFill>
              <a:ln w="9525">
                <a:noFill/>
                <a:round/>
                <a:headEnd/>
                <a:tailEnd/>
              </a:ln>
            </p:spPr>
            <p:txBody>
              <a:bodyPr/>
              <a:lstStyle/>
              <a:p>
                <a:endParaRPr lang="en-US"/>
              </a:p>
            </p:txBody>
          </p:sp>
          <p:sp>
            <p:nvSpPr>
              <p:cNvPr id="151565" name="Freeform 13"/>
              <p:cNvSpPr>
                <a:spLocks/>
              </p:cNvSpPr>
              <p:nvPr/>
            </p:nvSpPr>
            <p:spPr bwMode="auto">
              <a:xfrm>
                <a:off x="3973" y="761"/>
                <a:ext cx="69" cy="57"/>
              </a:xfrm>
              <a:custGeom>
                <a:avLst/>
                <a:gdLst/>
                <a:ahLst/>
                <a:cxnLst>
                  <a:cxn ang="0">
                    <a:pos x="554" y="142"/>
                  </a:cxn>
                  <a:cxn ang="0">
                    <a:pos x="489" y="152"/>
                  </a:cxn>
                  <a:cxn ang="0">
                    <a:pos x="438" y="172"/>
                  </a:cxn>
                  <a:cxn ang="0">
                    <a:pos x="377" y="213"/>
                  </a:cxn>
                  <a:cxn ang="0">
                    <a:pos x="324" y="264"/>
                  </a:cxn>
                  <a:cxn ang="0">
                    <a:pos x="273" y="345"/>
                  </a:cxn>
                  <a:cxn ang="0">
                    <a:pos x="250" y="399"/>
                  </a:cxn>
                  <a:cxn ang="0">
                    <a:pos x="267" y="450"/>
                  </a:cxn>
                  <a:cxn ang="0">
                    <a:pos x="199" y="403"/>
                  </a:cxn>
                  <a:cxn ang="0">
                    <a:pos x="135" y="380"/>
                  </a:cxn>
                  <a:cxn ang="0">
                    <a:pos x="84" y="358"/>
                  </a:cxn>
                  <a:cxn ang="0">
                    <a:pos x="33" y="342"/>
                  </a:cxn>
                  <a:cxn ang="0">
                    <a:pos x="0" y="325"/>
                  </a:cxn>
                  <a:cxn ang="0">
                    <a:pos x="44" y="264"/>
                  </a:cxn>
                  <a:cxn ang="0">
                    <a:pos x="84" y="294"/>
                  </a:cxn>
                  <a:cxn ang="0">
                    <a:pos x="148" y="325"/>
                  </a:cxn>
                  <a:cxn ang="0">
                    <a:pos x="203" y="325"/>
                  </a:cxn>
                  <a:cxn ang="0">
                    <a:pos x="253" y="315"/>
                  </a:cxn>
                  <a:cxn ang="0">
                    <a:pos x="283" y="304"/>
                  </a:cxn>
                  <a:cxn ang="0">
                    <a:pos x="314" y="284"/>
                  </a:cxn>
                  <a:cxn ang="0">
                    <a:pos x="324" y="220"/>
                  </a:cxn>
                  <a:cxn ang="0">
                    <a:pos x="314" y="172"/>
                  </a:cxn>
                  <a:cxn ang="0">
                    <a:pos x="283" y="111"/>
                  </a:cxn>
                  <a:cxn ang="0">
                    <a:pos x="273" y="80"/>
                  </a:cxn>
                  <a:cxn ang="0">
                    <a:pos x="318" y="70"/>
                  </a:cxn>
                  <a:cxn ang="0">
                    <a:pos x="374" y="54"/>
                  </a:cxn>
                  <a:cxn ang="0">
                    <a:pos x="412" y="10"/>
                  </a:cxn>
                  <a:cxn ang="0">
                    <a:pos x="445" y="0"/>
                  </a:cxn>
                  <a:cxn ang="0">
                    <a:pos x="483" y="57"/>
                  </a:cxn>
                  <a:cxn ang="0">
                    <a:pos x="516" y="105"/>
                  </a:cxn>
                  <a:cxn ang="0">
                    <a:pos x="554" y="142"/>
                  </a:cxn>
                </a:cxnLst>
                <a:rect l="0" t="0" r="r" b="b"/>
                <a:pathLst>
                  <a:path w="554" h="450">
                    <a:moveTo>
                      <a:pt x="554" y="142"/>
                    </a:moveTo>
                    <a:lnTo>
                      <a:pt x="489" y="152"/>
                    </a:lnTo>
                    <a:lnTo>
                      <a:pt x="438" y="172"/>
                    </a:lnTo>
                    <a:lnTo>
                      <a:pt x="377" y="213"/>
                    </a:lnTo>
                    <a:lnTo>
                      <a:pt x="324" y="264"/>
                    </a:lnTo>
                    <a:lnTo>
                      <a:pt x="273" y="345"/>
                    </a:lnTo>
                    <a:lnTo>
                      <a:pt x="250" y="399"/>
                    </a:lnTo>
                    <a:lnTo>
                      <a:pt x="267" y="450"/>
                    </a:lnTo>
                    <a:lnTo>
                      <a:pt x="199" y="403"/>
                    </a:lnTo>
                    <a:lnTo>
                      <a:pt x="135" y="380"/>
                    </a:lnTo>
                    <a:lnTo>
                      <a:pt x="84" y="358"/>
                    </a:lnTo>
                    <a:lnTo>
                      <a:pt x="33" y="342"/>
                    </a:lnTo>
                    <a:lnTo>
                      <a:pt x="0" y="325"/>
                    </a:lnTo>
                    <a:lnTo>
                      <a:pt x="44" y="264"/>
                    </a:lnTo>
                    <a:lnTo>
                      <a:pt x="84" y="294"/>
                    </a:lnTo>
                    <a:lnTo>
                      <a:pt x="148" y="325"/>
                    </a:lnTo>
                    <a:lnTo>
                      <a:pt x="203" y="325"/>
                    </a:lnTo>
                    <a:lnTo>
                      <a:pt x="253" y="315"/>
                    </a:lnTo>
                    <a:lnTo>
                      <a:pt x="283" y="304"/>
                    </a:lnTo>
                    <a:lnTo>
                      <a:pt x="314" y="284"/>
                    </a:lnTo>
                    <a:lnTo>
                      <a:pt x="324" y="220"/>
                    </a:lnTo>
                    <a:lnTo>
                      <a:pt x="314" y="172"/>
                    </a:lnTo>
                    <a:lnTo>
                      <a:pt x="283" y="111"/>
                    </a:lnTo>
                    <a:lnTo>
                      <a:pt x="273" y="80"/>
                    </a:lnTo>
                    <a:lnTo>
                      <a:pt x="318" y="70"/>
                    </a:lnTo>
                    <a:lnTo>
                      <a:pt x="374" y="54"/>
                    </a:lnTo>
                    <a:lnTo>
                      <a:pt x="412" y="10"/>
                    </a:lnTo>
                    <a:lnTo>
                      <a:pt x="445" y="0"/>
                    </a:lnTo>
                    <a:lnTo>
                      <a:pt x="483" y="57"/>
                    </a:lnTo>
                    <a:lnTo>
                      <a:pt x="516" y="105"/>
                    </a:lnTo>
                    <a:lnTo>
                      <a:pt x="554" y="142"/>
                    </a:lnTo>
                    <a:close/>
                  </a:path>
                </a:pathLst>
              </a:custGeom>
              <a:solidFill>
                <a:srgbClr val="DF9F9F"/>
              </a:solidFill>
              <a:ln w="9525">
                <a:noFill/>
                <a:round/>
                <a:headEnd/>
                <a:tailEnd/>
              </a:ln>
            </p:spPr>
            <p:txBody>
              <a:bodyPr/>
              <a:lstStyle/>
              <a:p>
                <a:endParaRPr lang="en-US"/>
              </a:p>
            </p:txBody>
          </p:sp>
        </p:grpSp>
      </p:grpSp>
      <p:grpSp>
        <p:nvGrpSpPr>
          <p:cNvPr id="151566" name="Group 14"/>
          <p:cNvGrpSpPr>
            <a:grpSpLocks/>
          </p:cNvGrpSpPr>
          <p:nvPr/>
        </p:nvGrpSpPr>
        <p:grpSpPr bwMode="auto">
          <a:xfrm>
            <a:off x="6318250" y="1171575"/>
            <a:ext cx="344488" cy="681038"/>
            <a:chOff x="3976" y="601"/>
            <a:chExt cx="217" cy="429"/>
          </a:xfrm>
        </p:grpSpPr>
        <p:sp>
          <p:nvSpPr>
            <p:cNvPr id="151567" name="Freeform 15"/>
            <p:cNvSpPr>
              <a:spLocks/>
            </p:cNvSpPr>
            <p:nvPr/>
          </p:nvSpPr>
          <p:spPr bwMode="auto">
            <a:xfrm>
              <a:off x="3991" y="908"/>
              <a:ext cx="198" cy="98"/>
            </a:xfrm>
            <a:custGeom>
              <a:avLst/>
              <a:gdLst/>
              <a:ahLst/>
              <a:cxnLst>
                <a:cxn ang="0">
                  <a:pos x="1590" y="788"/>
                </a:cxn>
                <a:cxn ang="0">
                  <a:pos x="779" y="287"/>
                </a:cxn>
                <a:cxn ang="0">
                  <a:pos x="0" y="0"/>
                </a:cxn>
                <a:cxn ang="0">
                  <a:pos x="79" y="228"/>
                </a:cxn>
                <a:cxn ang="0">
                  <a:pos x="762" y="593"/>
                </a:cxn>
                <a:cxn ang="0">
                  <a:pos x="1590" y="788"/>
                </a:cxn>
              </a:cxnLst>
              <a:rect l="0" t="0" r="r" b="b"/>
              <a:pathLst>
                <a:path w="1590" h="788">
                  <a:moveTo>
                    <a:pt x="1590" y="788"/>
                  </a:moveTo>
                  <a:lnTo>
                    <a:pt x="779" y="287"/>
                  </a:lnTo>
                  <a:lnTo>
                    <a:pt x="0" y="0"/>
                  </a:lnTo>
                  <a:lnTo>
                    <a:pt x="79" y="228"/>
                  </a:lnTo>
                  <a:lnTo>
                    <a:pt x="762" y="593"/>
                  </a:lnTo>
                  <a:lnTo>
                    <a:pt x="1590" y="788"/>
                  </a:lnTo>
                  <a:close/>
                </a:path>
              </a:pathLst>
            </a:custGeom>
            <a:solidFill>
              <a:srgbClr val="808080"/>
            </a:solidFill>
            <a:ln w="1588">
              <a:solidFill>
                <a:srgbClr val="000000"/>
              </a:solidFill>
              <a:prstDash val="solid"/>
              <a:round/>
              <a:headEnd/>
              <a:tailEnd/>
            </a:ln>
          </p:spPr>
          <p:txBody>
            <a:bodyPr/>
            <a:lstStyle/>
            <a:p>
              <a:endParaRPr lang="en-US"/>
            </a:p>
          </p:txBody>
        </p:sp>
        <p:sp>
          <p:nvSpPr>
            <p:cNvPr id="151568" name="Freeform 16"/>
            <p:cNvSpPr>
              <a:spLocks/>
            </p:cNvSpPr>
            <p:nvPr/>
          </p:nvSpPr>
          <p:spPr bwMode="auto">
            <a:xfrm>
              <a:off x="4060" y="961"/>
              <a:ext cx="133" cy="69"/>
            </a:xfrm>
            <a:custGeom>
              <a:avLst/>
              <a:gdLst/>
              <a:ahLst/>
              <a:cxnLst>
                <a:cxn ang="0">
                  <a:pos x="124" y="0"/>
                </a:cxn>
                <a:cxn ang="0">
                  <a:pos x="0" y="11"/>
                </a:cxn>
                <a:cxn ang="0">
                  <a:pos x="0" y="86"/>
                </a:cxn>
                <a:cxn ang="0">
                  <a:pos x="67" y="186"/>
                </a:cxn>
                <a:cxn ang="0">
                  <a:pos x="974" y="544"/>
                </a:cxn>
                <a:cxn ang="0">
                  <a:pos x="994" y="548"/>
                </a:cxn>
                <a:cxn ang="0">
                  <a:pos x="1012" y="544"/>
                </a:cxn>
                <a:cxn ang="0">
                  <a:pos x="1028" y="525"/>
                </a:cxn>
                <a:cxn ang="0">
                  <a:pos x="1046" y="479"/>
                </a:cxn>
                <a:cxn ang="0">
                  <a:pos x="1056" y="445"/>
                </a:cxn>
                <a:cxn ang="0">
                  <a:pos x="1061" y="413"/>
                </a:cxn>
                <a:cxn ang="0">
                  <a:pos x="1052" y="380"/>
                </a:cxn>
                <a:cxn ang="0">
                  <a:pos x="1031" y="359"/>
                </a:cxn>
                <a:cxn ang="0">
                  <a:pos x="124" y="0"/>
                </a:cxn>
              </a:cxnLst>
              <a:rect l="0" t="0" r="r" b="b"/>
              <a:pathLst>
                <a:path w="1061" h="548">
                  <a:moveTo>
                    <a:pt x="124" y="0"/>
                  </a:moveTo>
                  <a:lnTo>
                    <a:pt x="0" y="11"/>
                  </a:lnTo>
                  <a:lnTo>
                    <a:pt x="0" y="86"/>
                  </a:lnTo>
                  <a:lnTo>
                    <a:pt x="67" y="186"/>
                  </a:lnTo>
                  <a:lnTo>
                    <a:pt x="974" y="544"/>
                  </a:lnTo>
                  <a:lnTo>
                    <a:pt x="994" y="548"/>
                  </a:lnTo>
                  <a:lnTo>
                    <a:pt x="1012" y="544"/>
                  </a:lnTo>
                  <a:lnTo>
                    <a:pt x="1028" y="525"/>
                  </a:lnTo>
                  <a:lnTo>
                    <a:pt x="1046" y="479"/>
                  </a:lnTo>
                  <a:lnTo>
                    <a:pt x="1056" y="445"/>
                  </a:lnTo>
                  <a:lnTo>
                    <a:pt x="1061" y="413"/>
                  </a:lnTo>
                  <a:lnTo>
                    <a:pt x="1052" y="380"/>
                  </a:lnTo>
                  <a:lnTo>
                    <a:pt x="1031" y="359"/>
                  </a:lnTo>
                  <a:lnTo>
                    <a:pt x="124" y="0"/>
                  </a:lnTo>
                  <a:close/>
                </a:path>
              </a:pathLst>
            </a:custGeom>
            <a:solidFill>
              <a:srgbClr val="606060"/>
            </a:solidFill>
            <a:ln w="1588">
              <a:solidFill>
                <a:srgbClr val="000000"/>
              </a:solidFill>
              <a:prstDash val="solid"/>
              <a:round/>
              <a:headEnd/>
              <a:tailEnd/>
            </a:ln>
          </p:spPr>
          <p:txBody>
            <a:bodyPr/>
            <a:lstStyle/>
            <a:p>
              <a:endParaRPr lang="en-US"/>
            </a:p>
          </p:txBody>
        </p:sp>
        <p:sp>
          <p:nvSpPr>
            <p:cNvPr id="151569" name="Freeform 17"/>
            <p:cNvSpPr>
              <a:spLocks/>
            </p:cNvSpPr>
            <p:nvPr/>
          </p:nvSpPr>
          <p:spPr bwMode="auto">
            <a:xfrm>
              <a:off x="3976" y="601"/>
              <a:ext cx="191" cy="383"/>
            </a:xfrm>
            <a:custGeom>
              <a:avLst/>
              <a:gdLst/>
              <a:ahLst/>
              <a:cxnLst>
                <a:cxn ang="0">
                  <a:pos x="1528" y="399"/>
                </a:cxn>
                <a:cxn ang="0">
                  <a:pos x="1524" y="367"/>
                </a:cxn>
                <a:cxn ang="0">
                  <a:pos x="1509" y="344"/>
                </a:cxn>
                <a:cxn ang="0">
                  <a:pos x="1485" y="318"/>
                </a:cxn>
                <a:cxn ang="0">
                  <a:pos x="1405" y="265"/>
                </a:cxn>
                <a:cxn ang="0">
                  <a:pos x="1041" y="63"/>
                </a:cxn>
                <a:cxn ang="0">
                  <a:pos x="989" y="39"/>
                </a:cxn>
                <a:cxn ang="0">
                  <a:pos x="956" y="23"/>
                </a:cxn>
                <a:cxn ang="0">
                  <a:pos x="915" y="10"/>
                </a:cxn>
                <a:cxn ang="0">
                  <a:pos x="890" y="3"/>
                </a:cxn>
                <a:cxn ang="0">
                  <a:pos x="852" y="0"/>
                </a:cxn>
                <a:cxn ang="0">
                  <a:pos x="818" y="3"/>
                </a:cxn>
                <a:cxn ang="0">
                  <a:pos x="792" y="6"/>
                </a:cxn>
                <a:cxn ang="0">
                  <a:pos x="755" y="17"/>
                </a:cxn>
                <a:cxn ang="0">
                  <a:pos x="718" y="33"/>
                </a:cxn>
                <a:cxn ang="0">
                  <a:pos x="685" y="55"/>
                </a:cxn>
                <a:cxn ang="0">
                  <a:pos x="650" y="76"/>
                </a:cxn>
                <a:cxn ang="0">
                  <a:pos x="617" y="99"/>
                </a:cxn>
                <a:cxn ang="0">
                  <a:pos x="581" y="125"/>
                </a:cxn>
                <a:cxn ang="0">
                  <a:pos x="545" y="159"/>
                </a:cxn>
                <a:cxn ang="0">
                  <a:pos x="525" y="182"/>
                </a:cxn>
                <a:cxn ang="0">
                  <a:pos x="509" y="208"/>
                </a:cxn>
                <a:cxn ang="0">
                  <a:pos x="497" y="247"/>
                </a:cxn>
                <a:cxn ang="0">
                  <a:pos x="10" y="2398"/>
                </a:cxn>
                <a:cxn ang="0">
                  <a:pos x="0" y="2442"/>
                </a:cxn>
                <a:cxn ang="0">
                  <a:pos x="0" y="2463"/>
                </a:cxn>
                <a:cxn ang="0">
                  <a:pos x="0" y="2491"/>
                </a:cxn>
                <a:cxn ang="0">
                  <a:pos x="2" y="2518"/>
                </a:cxn>
                <a:cxn ang="0">
                  <a:pos x="12" y="2563"/>
                </a:cxn>
                <a:cxn ang="0">
                  <a:pos x="19" y="2583"/>
                </a:cxn>
                <a:cxn ang="0">
                  <a:pos x="39" y="2617"/>
                </a:cxn>
                <a:cxn ang="0">
                  <a:pos x="52" y="2641"/>
                </a:cxn>
                <a:cxn ang="0">
                  <a:pos x="81" y="2673"/>
                </a:cxn>
                <a:cxn ang="0">
                  <a:pos x="115" y="2701"/>
                </a:cxn>
                <a:cxn ang="0">
                  <a:pos x="160" y="2732"/>
                </a:cxn>
                <a:cxn ang="0">
                  <a:pos x="196" y="2755"/>
                </a:cxn>
                <a:cxn ang="0">
                  <a:pos x="740" y="3065"/>
                </a:cxn>
                <a:cxn ang="0">
                  <a:pos x="731" y="3032"/>
                </a:cxn>
                <a:cxn ang="0">
                  <a:pos x="730" y="3000"/>
                </a:cxn>
                <a:cxn ang="0">
                  <a:pos x="736" y="2974"/>
                </a:cxn>
                <a:cxn ang="0">
                  <a:pos x="745" y="2945"/>
                </a:cxn>
                <a:cxn ang="0">
                  <a:pos x="759" y="2917"/>
                </a:cxn>
                <a:cxn ang="0">
                  <a:pos x="778" y="2893"/>
                </a:cxn>
                <a:cxn ang="0">
                  <a:pos x="803" y="2879"/>
                </a:cxn>
                <a:cxn ang="0">
                  <a:pos x="201" y="2529"/>
                </a:cxn>
                <a:cxn ang="0">
                  <a:pos x="181" y="2512"/>
                </a:cxn>
                <a:cxn ang="0">
                  <a:pos x="173" y="2502"/>
                </a:cxn>
                <a:cxn ang="0">
                  <a:pos x="168" y="2486"/>
                </a:cxn>
                <a:cxn ang="0">
                  <a:pos x="162" y="2452"/>
                </a:cxn>
                <a:cxn ang="0">
                  <a:pos x="162" y="2431"/>
                </a:cxn>
                <a:cxn ang="0">
                  <a:pos x="459" y="1154"/>
                </a:cxn>
                <a:cxn ang="0">
                  <a:pos x="489" y="1097"/>
                </a:cxn>
                <a:cxn ang="0">
                  <a:pos x="518" y="1064"/>
                </a:cxn>
                <a:cxn ang="0">
                  <a:pos x="565" y="1015"/>
                </a:cxn>
                <a:cxn ang="0">
                  <a:pos x="602" y="978"/>
                </a:cxn>
                <a:cxn ang="0">
                  <a:pos x="1528" y="399"/>
                </a:cxn>
              </a:cxnLst>
              <a:rect l="0" t="0" r="r" b="b"/>
              <a:pathLst>
                <a:path w="1528" h="3065">
                  <a:moveTo>
                    <a:pt x="1528" y="399"/>
                  </a:moveTo>
                  <a:lnTo>
                    <a:pt x="1524" y="367"/>
                  </a:lnTo>
                  <a:lnTo>
                    <a:pt x="1509" y="344"/>
                  </a:lnTo>
                  <a:lnTo>
                    <a:pt x="1485" y="318"/>
                  </a:lnTo>
                  <a:lnTo>
                    <a:pt x="1405" y="265"/>
                  </a:lnTo>
                  <a:lnTo>
                    <a:pt x="1041" y="63"/>
                  </a:lnTo>
                  <a:lnTo>
                    <a:pt x="989" y="39"/>
                  </a:lnTo>
                  <a:lnTo>
                    <a:pt x="956" y="23"/>
                  </a:lnTo>
                  <a:lnTo>
                    <a:pt x="915" y="10"/>
                  </a:lnTo>
                  <a:lnTo>
                    <a:pt x="890" y="3"/>
                  </a:lnTo>
                  <a:lnTo>
                    <a:pt x="852" y="0"/>
                  </a:lnTo>
                  <a:lnTo>
                    <a:pt x="818" y="3"/>
                  </a:lnTo>
                  <a:lnTo>
                    <a:pt x="792" y="6"/>
                  </a:lnTo>
                  <a:lnTo>
                    <a:pt x="755" y="17"/>
                  </a:lnTo>
                  <a:lnTo>
                    <a:pt x="718" y="33"/>
                  </a:lnTo>
                  <a:lnTo>
                    <a:pt x="685" y="55"/>
                  </a:lnTo>
                  <a:lnTo>
                    <a:pt x="650" y="76"/>
                  </a:lnTo>
                  <a:lnTo>
                    <a:pt x="617" y="99"/>
                  </a:lnTo>
                  <a:lnTo>
                    <a:pt x="581" y="125"/>
                  </a:lnTo>
                  <a:lnTo>
                    <a:pt x="545" y="159"/>
                  </a:lnTo>
                  <a:lnTo>
                    <a:pt x="525" y="182"/>
                  </a:lnTo>
                  <a:lnTo>
                    <a:pt x="509" y="208"/>
                  </a:lnTo>
                  <a:lnTo>
                    <a:pt x="497" y="247"/>
                  </a:lnTo>
                  <a:lnTo>
                    <a:pt x="10" y="2398"/>
                  </a:lnTo>
                  <a:lnTo>
                    <a:pt x="0" y="2442"/>
                  </a:lnTo>
                  <a:lnTo>
                    <a:pt x="0" y="2463"/>
                  </a:lnTo>
                  <a:lnTo>
                    <a:pt x="0" y="2491"/>
                  </a:lnTo>
                  <a:lnTo>
                    <a:pt x="2" y="2518"/>
                  </a:lnTo>
                  <a:lnTo>
                    <a:pt x="12" y="2563"/>
                  </a:lnTo>
                  <a:lnTo>
                    <a:pt x="19" y="2583"/>
                  </a:lnTo>
                  <a:lnTo>
                    <a:pt x="39" y="2617"/>
                  </a:lnTo>
                  <a:lnTo>
                    <a:pt x="52" y="2641"/>
                  </a:lnTo>
                  <a:lnTo>
                    <a:pt x="81" y="2673"/>
                  </a:lnTo>
                  <a:lnTo>
                    <a:pt x="115" y="2701"/>
                  </a:lnTo>
                  <a:lnTo>
                    <a:pt x="160" y="2732"/>
                  </a:lnTo>
                  <a:lnTo>
                    <a:pt x="196" y="2755"/>
                  </a:lnTo>
                  <a:lnTo>
                    <a:pt x="740" y="3065"/>
                  </a:lnTo>
                  <a:lnTo>
                    <a:pt x="731" y="3032"/>
                  </a:lnTo>
                  <a:lnTo>
                    <a:pt x="730" y="3000"/>
                  </a:lnTo>
                  <a:lnTo>
                    <a:pt x="736" y="2974"/>
                  </a:lnTo>
                  <a:lnTo>
                    <a:pt x="745" y="2945"/>
                  </a:lnTo>
                  <a:lnTo>
                    <a:pt x="759" y="2917"/>
                  </a:lnTo>
                  <a:lnTo>
                    <a:pt x="778" y="2893"/>
                  </a:lnTo>
                  <a:lnTo>
                    <a:pt x="803" y="2879"/>
                  </a:lnTo>
                  <a:lnTo>
                    <a:pt x="201" y="2529"/>
                  </a:lnTo>
                  <a:lnTo>
                    <a:pt x="181" y="2512"/>
                  </a:lnTo>
                  <a:lnTo>
                    <a:pt x="173" y="2502"/>
                  </a:lnTo>
                  <a:lnTo>
                    <a:pt x="168" y="2486"/>
                  </a:lnTo>
                  <a:lnTo>
                    <a:pt x="162" y="2452"/>
                  </a:lnTo>
                  <a:lnTo>
                    <a:pt x="162" y="2431"/>
                  </a:lnTo>
                  <a:lnTo>
                    <a:pt x="459" y="1154"/>
                  </a:lnTo>
                  <a:lnTo>
                    <a:pt x="489" y="1097"/>
                  </a:lnTo>
                  <a:lnTo>
                    <a:pt x="518" y="1064"/>
                  </a:lnTo>
                  <a:lnTo>
                    <a:pt x="565" y="1015"/>
                  </a:lnTo>
                  <a:lnTo>
                    <a:pt x="602" y="978"/>
                  </a:lnTo>
                  <a:lnTo>
                    <a:pt x="1528" y="399"/>
                  </a:lnTo>
                  <a:close/>
                </a:path>
              </a:pathLst>
            </a:custGeom>
            <a:solidFill>
              <a:srgbClr val="808080"/>
            </a:solidFill>
            <a:ln w="1588">
              <a:solidFill>
                <a:srgbClr val="000000"/>
              </a:solidFill>
              <a:prstDash val="solid"/>
              <a:round/>
              <a:headEnd/>
              <a:tailEnd/>
            </a:ln>
          </p:spPr>
          <p:txBody>
            <a:bodyPr/>
            <a:lstStyle/>
            <a:p>
              <a:endParaRPr lang="en-US"/>
            </a:p>
          </p:txBody>
        </p:sp>
        <p:sp>
          <p:nvSpPr>
            <p:cNvPr id="151570" name="Freeform 18"/>
            <p:cNvSpPr>
              <a:spLocks/>
            </p:cNvSpPr>
            <p:nvPr/>
          </p:nvSpPr>
          <p:spPr bwMode="auto">
            <a:xfrm>
              <a:off x="4052" y="608"/>
              <a:ext cx="120" cy="170"/>
            </a:xfrm>
            <a:custGeom>
              <a:avLst/>
              <a:gdLst/>
              <a:ahLst/>
              <a:cxnLst>
                <a:cxn ang="0">
                  <a:pos x="927" y="365"/>
                </a:cxn>
                <a:cxn ang="0">
                  <a:pos x="896" y="327"/>
                </a:cxn>
                <a:cxn ang="0">
                  <a:pos x="848" y="289"/>
                </a:cxn>
                <a:cxn ang="0">
                  <a:pos x="779" y="251"/>
                </a:cxn>
                <a:cxn ang="0">
                  <a:pos x="604" y="154"/>
                </a:cxn>
                <a:cxn ang="0">
                  <a:pos x="413" y="55"/>
                </a:cxn>
                <a:cxn ang="0">
                  <a:pos x="345" y="22"/>
                </a:cxn>
                <a:cxn ang="0">
                  <a:pos x="299" y="6"/>
                </a:cxn>
                <a:cxn ang="0">
                  <a:pos x="263" y="0"/>
                </a:cxn>
                <a:cxn ang="0">
                  <a:pos x="235" y="0"/>
                </a:cxn>
                <a:cxn ang="0">
                  <a:pos x="211" y="5"/>
                </a:cxn>
                <a:cxn ang="0">
                  <a:pos x="188" y="22"/>
                </a:cxn>
                <a:cxn ang="0">
                  <a:pos x="169" y="43"/>
                </a:cxn>
                <a:cxn ang="0">
                  <a:pos x="152" y="79"/>
                </a:cxn>
                <a:cxn ang="0">
                  <a:pos x="0" y="866"/>
                </a:cxn>
                <a:cxn ang="0">
                  <a:pos x="0" y="899"/>
                </a:cxn>
                <a:cxn ang="0">
                  <a:pos x="0" y="942"/>
                </a:cxn>
                <a:cxn ang="0">
                  <a:pos x="6" y="973"/>
                </a:cxn>
                <a:cxn ang="0">
                  <a:pos x="16" y="995"/>
                </a:cxn>
                <a:cxn ang="0">
                  <a:pos x="30" y="1016"/>
                </a:cxn>
                <a:cxn ang="0">
                  <a:pos x="58" y="1044"/>
                </a:cxn>
                <a:cxn ang="0">
                  <a:pos x="87" y="1063"/>
                </a:cxn>
                <a:cxn ang="0">
                  <a:pos x="121" y="1082"/>
                </a:cxn>
                <a:cxn ang="0">
                  <a:pos x="575" y="1318"/>
                </a:cxn>
                <a:cxn ang="0">
                  <a:pos x="619" y="1335"/>
                </a:cxn>
                <a:cxn ang="0">
                  <a:pos x="656" y="1347"/>
                </a:cxn>
                <a:cxn ang="0">
                  <a:pos x="700" y="1355"/>
                </a:cxn>
                <a:cxn ang="0">
                  <a:pos x="728" y="1355"/>
                </a:cxn>
                <a:cxn ang="0">
                  <a:pos x="757" y="1347"/>
                </a:cxn>
                <a:cxn ang="0">
                  <a:pos x="779" y="1319"/>
                </a:cxn>
                <a:cxn ang="0">
                  <a:pos x="791" y="1270"/>
                </a:cxn>
                <a:cxn ang="0">
                  <a:pos x="809" y="1208"/>
                </a:cxn>
                <a:cxn ang="0">
                  <a:pos x="888" y="866"/>
                </a:cxn>
                <a:cxn ang="0">
                  <a:pos x="945" y="527"/>
                </a:cxn>
                <a:cxn ang="0">
                  <a:pos x="958" y="448"/>
                </a:cxn>
                <a:cxn ang="0">
                  <a:pos x="955" y="419"/>
                </a:cxn>
                <a:cxn ang="0">
                  <a:pos x="946" y="394"/>
                </a:cxn>
                <a:cxn ang="0">
                  <a:pos x="927" y="365"/>
                </a:cxn>
              </a:cxnLst>
              <a:rect l="0" t="0" r="r" b="b"/>
              <a:pathLst>
                <a:path w="958" h="1355">
                  <a:moveTo>
                    <a:pt x="927" y="365"/>
                  </a:moveTo>
                  <a:lnTo>
                    <a:pt x="896" y="327"/>
                  </a:lnTo>
                  <a:lnTo>
                    <a:pt x="848" y="289"/>
                  </a:lnTo>
                  <a:lnTo>
                    <a:pt x="779" y="251"/>
                  </a:lnTo>
                  <a:lnTo>
                    <a:pt x="604" y="154"/>
                  </a:lnTo>
                  <a:lnTo>
                    <a:pt x="413" y="55"/>
                  </a:lnTo>
                  <a:lnTo>
                    <a:pt x="345" y="22"/>
                  </a:lnTo>
                  <a:lnTo>
                    <a:pt x="299" y="6"/>
                  </a:lnTo>
                  <a:lnTo>
                    <a:pt x="263" y="0"/>
                  </a:lnTo>
                  <a:lnTo>
                    <a:pt x="235" y="0"/>
                  </a:lnTo>
                  <a:lnTo>
                    <a:pt x="211" y="5"/>
                  </a:lnTo>
                  <a:lnTo>
                    <a:pt x="188" y="22"/>
                  </a:lnTo>
                  <a:lnTo>
                    <a:pt x="169" y="43"/>
                  </a:lnTo>
                  <a:lnTo>
                    <a:pt x="152" y="79"/>
                  </a:lnTo>
                  <a:lnTo>
                    <a:pt x="0" y="866"/>
                  </a:lnTo>
                  <a:lnTo>
                    <a:pt x="0" y="899"/>
                  </a:lnTo>
                  <a:lnTo>
                    <a:pt x="0" y="942"/>
                  </a:lnTo>
                  <a:lnTo>
                    <a:pt x="6" y="973"/>
                  </a:lnTo>
                  <a:lnTo>
                    <a:pt x="16" y="995"/>
                  </a:lnTo>
                  <a:lnTo>
                    <a:pt x="30" y="1016"/>
                  </a:lnTo>
                  <a:lnTo>
                    <a:pt x="58" y="1044"/>
                  </a:lnTo>
                  <a:lnTo>
                    <a:pt x="87" y="1063"/>
                  </a:lnTo>
                  <a:lnTo>
                    <a:pt x="121" y="1082"/>
                  </a:lnTo>
                  <a:lnTo>
                    <a:pt x="575" y="1318"/>
                  </a:lnTo>
                  <a:lnTo>
                    <a:pt x="619" y="1335"/>
                  </a:lnTo>
                  <a:lnTo>
                    <a:pt x="656" y="1347"/>
                  </a:lnTo>
                  <a:lnTo>
                    <a:pt x="700" y="1355"/>
                  </a:lnTo>
                  <a:lnTo>
                    <a:pt x="728" y="1355"/>
                  </a:lnTo>
                  <a:lnTo>
                    <a:pt x="757" y="1347"/>
                  </a:lnTo>
                  <a:lnTo>
                    <a:pt x="779" y="1319"/>
                  </a:lnTo>
                  <a:lnTo>
                    <a:pt x="791" y="1270"/>
                  </a:lnTo>
                  <a:lnTo>
                    <a:pt x="809" y="1208"/>
                  </a:lnTo>
                  <a:lnTo>
                    <a:pt x="888" y="866"/>
                  </a:lnTo>
                  <a:lnTo>
                    <a:pt x="945" y="527"/>
                  </a:lnTo>
                  <a:lnTo>
                    <a:pt x="958" y="448"/>
                  </a:lnTo>
                  <a:lnTo>
                    <a:pt x="955" y="419"/>
                  </a:lnTo>
                  <a:lnTo>
                    <a:pt x="946" y="394"/>
                  </a:lnTo>
                  <a:lnTo>
                    <a:pt x="927" y="365"/>
                  </a:lnTo>
                  <a:close/>
                </a:path>
              </a:pathLst>
            </a:custGeom>
            <a:solidFill>
              <a:srgbClr val="606060"/>
            </a:solidFill>
            <a:ln w="1588">
              <a:solidFill>
                <a:srgbClr val="000000"/>
              </a:solidFill>
              <a:prstDash val="solid"/>
              <a:round/>
              <a:headEnd/>
              <a:tailEnd/>
            </a:ln>
          </p:spPr>
          <p:txBody>
            <a:bodyPr/>
            <a:lstStyle/>
            <a:p>
              <a:endParaRPr lang="en-US"/>
            </a:p>
          </p:txBody>
        </p:sp>
        <p:sp>
          <p:nvSpPr>
            <p:cNvPr id="151571" name="Freeform 19"/>
            <p:cNvSpPr>
              <a:spLocks/>
            </p:cNvSpPr>
            <p:nvPr/>
          </p:nvSpPr>
          <p:spPr bwMode="auto">
            <a:xfrm>
              <a:off x="3990" y="722"/>
              <a:ext cx="157" cy="222"/>
            </a:xfrm>
            <a:custGeom>
              <a:avLst/>
              <a:gdLst/>
              <a:ahLst/>
              <a:cxnLst>
                <a:cxn ang="0">
                  <a:pos x="1249" y="448"/>
                </a:cxn>
                <a:cxn ang="0">
                  <a:pos x="1255" y="442"/>
                </a:cxn>
                <a:cxn ang="0">
                  <a:pos x="1194" y="469"/>
                </a:cxn>
                <a:cxn ang="0">
                  <a:pos x="1155" y="485"/>
                </a:cxn>
                <a:cxn ang="0">
                  <a:pos x="1136" y="496"/>
                </a:cxn>
                <a:cxn ang="0">
                  <a:pos x="1107" y="531"/>
                </a:cxn>
                <a:cxn ang="0">
                  <a:pos x="1088" y="574"/>
                </a:cxn>
                <a:cxn ang="0">
                  <a:pos x="797" y="1769"/>
                </a:cxn>
                <a:cxn ang="0">
                  <a:pos x="0" y="1486"/>
                </a:cxn>
                <a:cxn ang="0">
                  <a:pos x="325" y="32"/>
                </a:cxn>
                <a:cxn ang="0">
                  <a:pos x="496" y="0"/>
                </a:cxn>
                <a:cxn ang="0">
                  <a:pos x="1249" y="448"/>
                </a:cxn>
              </a:cxnLst>
              <a:rect l="0" t="0" r="r" b="b"/>
              <a:pathLst>
                <a:path w="1255" h="1769">
                  <a:moveTo>
                    <a:pt x="1249" y="448"/>
                  </a:moveTo>
                  <a:lnTo>
                    <a:pt x="1255" y="442"/>
                  </a:lnTo>
                  <a:lnTo>
                    <a:pt x="1194" y="469"/>
                  </a:lnTo>
                  <a:lnTo>
                    <a:pt x="1155" y="485"/>
                  </a:lnTo>
                  <a:lnTo>
                    <a:pt x="1136" y="496"/>
                  </a:lnTo>
                  <a:lnTo>
                    <a:pt x="1107" y="531"/>
                  </a:lnTo>
                  <a:lnTo>
                    <a:pt x="1088" y="574"/>
                  </a:lnTo>
                  <a:lnTo>
                    <a:pt x="797" y="1769"/>
                  </a:lnTo>
                  <a:lnTo>
                    <a:pt x="0" y="1486"/>
                  </a:lnTo>
                  <a:lnTo>
                    <a:pt x="325" y="32"/>
                  </a:lnTo>
                  <a:lnTo>
                    <a:pt x="496" y="0"/>
                  </a:lnTo>
                  <a:lnTo>
                    <a:pt x="1249" y="448"/>
                  </a:lnTo>
                  <a:close/>
                </a:path>
              </a:pathLst>
            </a:custGeom>
            <a:solidFill>
              <a:srgbClr val="606060"/>
            </a:solidFill>
            <a:ln w="1588">
              <a:solidFill>
                <a:srgbClr val="000000"/>
              </a:solidFill>
              <a:prstDash val="solid"/>
              <a:round/>
              <a:headEnd/>
              <a:tailEnd/>
            </a:ln>
          </p:spPr>
          <p:txBody>
            <a:bodyPr/>
            <a:lstStyle/>
            <a:p>
              <a:endParaRPr lang="en-US"/>
            </a:p>
          </p:txBody>
        </p:sp>
        <p:grpSp>
          <p:nvGrpSpPr>
            <p:cNvPr id="151572" name="Group 20"/>
            <p:cNvGrpSpPr>
              <a:grpSpLocks/>
            </p:cNvGrpSpPr>
            <p:nvPr/>
          </p:nvGrpSpPr>
          <p:grpSpPr bwMode="auto">
            <a:xfrm>
              <a:off x="4078" y="644"/>
              <a:ext cx="81" cy="93"/>
              <a:chOff x="4078" y="644"/>
              <a:chExt cx="81" cy="93"/>
            </a:xfrm>
          </p:grpSpPr>
          <p:sp>
            <p:nvSpPr>
              <p:cNvPr id="151573" name="Oval 21"/>
              <p:cNvSpPr>
                <a:spLocks noChangeArrowheads="1"/>
              </p:cNvSpPr>
              <p:nvPr/>
            </p:nvSpPr>
            <p:spPr bwMode="auto">
              <a:xfrm>
                <a:off x="4078" y="644"/>
                <a:ext cx="81" cy="93"/>
              </a:xfrm>
              <a:prstGeom prst="ellipse">
                <a:avLst/>
              </a:prstGeom>
              <a:solidFill>
                <a:srgbClr val="404040"/>
              </a:solidFill>
              <a:ln w="1588">
                <a:solidFill>
                  <a:srgbClr val="000000"/>
                </a:solidFill>
                <a:round/>
                <a:headEnd/>
                <a:tailEnd/>
              </a:ln>
            </p:spPr>
            <p:txBody>
              <a:bodyPr/>
              <a:lstStyle/>
              <a:p>
                <a:endParaRPr lang="en-US"/>
              </a:p>
            </p:txBody>
          </p:sp>
          <p:grpSp>
            <p:nvGrpSpPr>
              <p:cNvPr id="151574" name="Group 22"/>
              <p:cNvGrpSpPr>
                <a:grpSpLocks/>
              </p:cNvGrpSpPr>
              <p:nvPr/>
            </p:nvGrpSpPr>
            <p:grpSpPr bwMode="auto">
              <a:xfrm>
                <a:off x="4098" y="660"/>
                <a:ext cx="44" cy="61"/>
                <a:chOff x="4098" y="660"/>
                <a:chExt cx="44" cy="61"/>
              </a:xfrm>
            </p:grpSpPr>
            <p:sp>
              <p:nvSpPr>
                <p:cNvPr id="151575" name="Oval 23"/>
                <p:cNvSpPr>
                  <a:spLocks noChangeArrowheads="1"/>
                </p:cNvSpPr>
                <p:nvPr/>
              </p:nvSpPr>
              <p:spPr bwMode="auto">
                <a:xfrm>
                  <a:off x="4118" y="687"/>
                  <a:ext cx="4" cy="5"/>
                </a:xfrm>
                <a:prstGeom prst="ellipse">
                  <a:avLst/>
                </a:prstGeom>
                <a:solidFill>
                  <a:srgbClr val="202020"/>
                </a:solidFill>
                <a:ln w="9525">
                  <a:noFill/>
                  <a:round/>
                  <a:headEnd/>
                  <a:tailEnd/>
                </a:ln>
              </p:spPr>
              <p:txBody>
                <a:bodyPr/>
                <a:lstStyle/>
                <a:p>
                  <a:endParaRPr lang="en-US"/>
                </a:p>
              </p:txBody>
            </p:sp>
            <p:sp>
              <p:nvSpPr>
                <p:cNvPr id="151576" name="Oval 24"/>
                <p:cNvSpPr>
                  <a:spLocks noChangeArrowheads="1"/>
                </p:cNvSpPr>
                <p:nvPr/>
              </p:nvSpPr>
              <p:spPr bwMode="auto">
                <a:xfrm>
                  <a:off x="4133" y="694"/>
                  <a:ext cx="5" cy="5"/>
                </a:xfrm>
                <a:prstGeom prst="ellipse">
                  <a:avLst/>
                </a:prstGeom>
                <a:solidFill>
                  <a:srgbClr val="202020"/>
                </a:solidFill>
                <a:ln w="9525">
                  <a:noFill/>
                  <a:round/>
                  <a:headEnd/>
                  <a:tailEnd/>
                </a:ln>
              </p:spPr>
              <p:txBody>
                <a:bodyPr/>
                <a:lstStyle/>
                <a:p>
                  <a:endParaRPr lang="en-US"/>
                </a:p>
              </p:txBody>
            </p:sp>
            <p:sp>
              <p:nvSpPr>
                <p:cNvPr id="151577" name="Oval 25"/>
                <p:cNvSpPr>
                  <a:spLocks noChangeArrowheads="1"/>
                </p:cNvSpPr>
                <p:nvPr/>
              </p:nvSpPr>
              <p:spPr bwMode="auto">
                <a:xfrm>
                  <a:off x="4098" y="704"/>
                  <a:ext cx="4" cy="5"/>
                </a:xfrm>
                <a:prstGeom prst="ellipse">
                  <a:avLst/>
                </a:prstGeom>
                <a:solidFill>
                  <a:srgbClr val="202020"/>
                </a:solidFill>
                <a:ln w="9525">
                  <a:noFill/>
                  <a:round/>
                  <a:headEnd/>
                  <a:tailEnd/>
                </a:ln>
              </p:spPr>
              <p:txBody>
                <a:bodyPr/>
                <a:lstStyle/>
                <a:p>
                  <a:endParaRPr lang="en-US"/>
                </a:p>
              </p:txBody>
            </p:sp>
            <p:sp>
              <p:nvSpPr>
                <p:cNvPr id="151578" name="Oval 26"/>
                <p:cNvSpPr>
                  <a:spLocks noChangeArrowheads="1"/>
                </p:cNvSpPr>
                <p:nvPr/>
              </p:nvSpPr>
              <p:spPr bwMode="auto">
                <a:xfrm>
                  <a:off x="4113" y="710"/>
                  <a:ext cx="4" cy="5"/>
                </a:xfrm>
                <a:prstGeom prst="ellipse">
                  <a:avLst/>
                </a:prstGeom>
                <a:solidFill>
                  <a:srgbClr val="202020"/>
                </a:solidFill>
                <a:ln w="9525">
                  <a:noFill/>
                  <a:round/>
                  <a:headEnd/>
                  <a:tailEnd/>
                </a:ln>
              </p:spPr>
              <p:txBody>
                <a:bodyPr/>
                <a:lstStyle/>
                <a:p>
                  <a:endParaRPr lang="en-US"/>
                </a:p>
              </p:txBody>
            </p:sp>
            <p:sp>
              <p:nvSpPr>
                <p:cNvPr id="151579" name="Oval 27"/>
                <p:cNvSpPr>
                  <a:spLocks noChangeArrowheads="1"/>
                </p:cNvSpPr>
                <p:nvPr/>
              </p:nvSpPr>
              <p:spPr bwMode="auto">
                <a:xfrm>
                  <a:off x="4129" y="716"/>
                  <a:ext cx="4" cy="5"/>
                </a:xfrm>
                <a:prstGeom prst="ellipse">
                  <a:avLst/>
                </a:prstGeom>
                <a:solidFill>
                  <a:srgbClr val="202020"/>
                </a:solidFill>
                <a:ln w="9525">
                  <a:noFill/>
                  <a:round/>
                  <a:headEnd/>
                  <a:tailEnd/>
                </a:ln>
              </p:spPr>
              <p:txBody>
                <a:bodyPr/>
                <a:lstStyle/>
                <a:p>
                  <a:endParaRPr lang="en-US"/>
                </a:p>
              </p:txBody>
            </p:sp>
            <p:sp>
              <p:nvSpPr>
                <p:cNvPr id="151580" name="Oval 28"/>
                <p:cNvSpPr>
                  <a:spLocks noChangeArrowheads="1"/>
                </p:cNvSpPr>
                <p:nvPr/>
              </p:nvSpPr>
              <p:spPr bwMode="auto">
                <a:xfrm>
                  <a:off x="4107" y="694"/>
                  <a:ext cx="5" cy="5"/>
                </a:xfrm>
                <a:prstGeom prst="ellipse">
                  <a:avLst/>
                </a:prstGeom>
                <a:solidFill>
                  <a:srgbClr val="202020"/>
                </a:solidFill>
                <a:ln w="9525">
                  <a:noFill/>
                  <a:round/>
                  <a:headEnd/>
                  <a:tailEnd/>
                </a:ln>
              </p:spPr>
              <p:txBody>
                <a:bodyPr/>
                <a:lstStyle/>
                <a:p>
                  <a:endParaRPr lang="en-US"/>
                </a:p>
              </p:txBody>
            </p:sp>
            <p:sp>
              <p:nvSpPr>
                <p:cNvPr id="151581" name="Oval 29"/>
                <p:cNvSpPr>
                  <a:spLocks noChangeArrowheads="1"/>
                </p:cNvSpPr>
                <p:nvPr/>
              </p:nvSpPr>
              <p:spPr bwMode="auto">
                <a:xfrm>
                  <a:off x="4122" y="701"/>
                  <a:ext cx="5" cy="5"/>
                </a:xfrm>
                <a:prstGeom prst="ellipse">
                  <a:avLst/>
                </a:prstGeom>
                <a:solidFill>
                  <a:srgbClr val="202020"/>
                </a:solidFill>
                <a:ln w="9525">
                  <a:noFill/>
                  <a:round/>
                  <a:headEnd/>
                  <a:tailEnd/>
                </a:ln>
              </p:spPr>
              <p:txBody>
                <a:bodyPr/>
                <a:lstStyle/>
                <a:p>
                  <a:endParaRPr lang="en-US"/>
                </a:p>
              </p:txBody>
            </p:sp>
            <p:sp>
              <p:nvSpPr>
                <p:cNvPr id="151582" name="Oval 30"/>
                <p:cNvSpPr>
                  <a:spLocks noChangeArrowheads="1"/>
                </p:cNvSpPr>
                <p:nvPr/>
              </p:nvSpPr>
              <p:spPr bwMode="auto">
                <a:xfrm>
                  <a:off x="4106" y="660"/>
                  <a:ext cx="4" cy="5"/>
                </a:xfrm>
                <a:prstGeom prst="ellipse">
                  <a:avLst/>
                </a:prstGeom>
                <a:solidFill>
                  <a:srgbClr val="202020"/>
                </a:solidFill>
                <a:ln w="9525">
                  <a:noFill/>
                  <a:round/>
                  <a:headEnd/>
                  <a:tailEnd/>
                </a:ln>
              </p:spPr>
              <p:txBody>
                <a:bodyPr/>
                <a:lstStyle/>
                <a:p>
                  <a:endParaRPr lang="en-US"/>
                </a:p>
              </p:txBody>
            </p:sp>
            <p:sp>
              <p:nvSpPr>
                <p:cNvPr id="151583" name="Oval 31"/>
                <p:cNvSpPr>
                  <a:spLocks noChangeArrowheads="1"/>
                </p:cNvSpPr>
                <p:nvPr/>
              </p:nvSpPr>
              <p:spPr bwMode="auto">
                <a:xfrm>
                  <a:off x="4122" y="666"/>
                  <a:ext cx="4" cy="5"/>
                </a:xfrm>
                <a:prstGeom prst="ellipse">
                  <a:avLst/>
                </a:prstGeom>
                <a:solidFill>
                  <a:srgbClr val="202020"/>
                </a:solidFill>
                <a:ln w="9525">
                  <a:noFill/>
                  <a:round/>
                  <a:headEnd/>
                  <a:tailEnd/>
                </a:ln>
              </p:spPr>
              <p:txBody>
                <a:bodyPr/>
                <a:lstStyle/>
                <a:p>
                  <a:endParaRPr lang="en-US"/>
                </a:p>
              </p:txBody>
            </p:sp>
            <p:sp>
              <p:nvSpPr>
                <p:cNvPr id="151584" name="Oval 32"/>
                <p:cNvSpPr>
                  <a:spLocks noChangeArrowheads="1"/>
                </p:cNvSpPr>
                <p:nvPr/>
              </p:nvSpPr>
              <p:spPr bwMode="auto">
                <a:xfrm>
                  <a:off x="4137" y="673"/>
                  <a:ext cx="5" cy="5"/>
                </a:xfrm>
                <a:prstGeom prst="ellipse">
                  <a:avLst/>
                </a:prstGeom>
                <a:solidFill>
                  <a:srgbClr val="202020"/>
                </a:solidFill>
                <a:ln w="9525">
                  <a:noFill/>
                  <a:round/>
                  <a:headEnd/>
                  <a:tailEnd/>
                </a:ln>
              </p:spPr>
              <p:txBody>
                <a:bodyPr/>
                <a:lstStyle/>
                <a:p>
                  <a:endParaRPr lang="en-US"/>
                </a:p>
              </p:txBody>
            </p:sp>
            <p:sp>
              <p:nvSpPr>
                <p:cNvPr id="151585" name="Oval 33"/>
                <p:cNvSpPr>
                  <a:spLocks noChangeArrowheads="1"/>
                </p:cNvSpPr>
                <p:nvPr/>
              </p:nvSpPr>
              <p:spPr bwMode="auto">
                <a:xfrm>
                  <a:off x="4101" y="682"/>
                  <a:ext cx="4" cy="5"/>
                </a:xfrm>
                <a:prstGeom prst="ellipse">
                  <a:avLst/>
                </a:prstGeom>
                <a:solidFill>
                  <a:srgbClr val="202020"/>
                </a:solidFill>
                <a:ln w="9525">
                  <a:noFill/>
                  <a:round/>
                  <a:headEnd/>
                  <a:tailEnd/>
                </a:ln>
              </p:spPr>
              <p:txBody>
                <a:bodyPr/>
                <a:lstStyle/>
                <a:p>
                  <a:endParaRPr lang="en-US"/>
                </a:p>
              </p:txBody>
            </p:sp>
            <p:sp>
              <p:nvSpPr>
                <p:cNvPr id="151586" name="Oval 34"/>
                <p:cNvSpPr>
                  <a:spLocks noChangeArrowheads="1"/>
                </p:cNvSpPr>
                <p:nvPr/>
              </p:nvSpPr>
              <p:spPr bwMode="auto">
                <a:xfrm>
                  <a:off x="4111" y="673"/>
                  <a:ext cx="5" cy="5"/>
                </a:xfrm>
                <a:prstGeom prst="ellipse">
                  <a:avLst/>
                </a:prstGeom>
                <a:solidFill>
                  <a:srgbClr val="202020"/>
                </a:solidFill>
                <a:ln w="9525">
                  <a:noFill/>
                  <a:round/>
                  <a:headEnd/>
                  <a:tailEnd/>
                </a:ln>
              </p:spPr>
              <p:txBody>
                <a:bodyPr/>
                <a:lstStyle/>
                <a:p>
                  <a:endParaRPr lang="en-US"/>
                </a:p>
              </p:txBody>
            </p:sp>
            <p:sp>
              <p:nvSpPr>
                <p:cNvPr id="151587" name="Oval 35"/>
                <p:cNvSpPr>
                  <a:spLocks noChangeArrowheads="1"/>
                </p:cNvSpPr>
                <p:nvPr/>
              </p:nvSpPr>
              <p:spPr bwMode="auto">
                <a:xfrm>
                  <a:off x="4127" y="679"/>
                  <a:ext cx="5" cy="5"/>
                </a:xfrm>
                <a:prstGeom prst="ellipse">
                  <a:avLst/>
                </a:prstGeom>
                <a:solidFill>
                  <a:srgbClr val="202020"/>
                </a:solidFill>
                <a:ln w="9525">
                  <a:noFill/>
                  <a:round/>
                  <a:headEnd/>
                  <a:tailEnd/>
                </a:ln>
              </p:spPr>
              <p:txBody>
                <a:bodyPr/>
                <a:lstStyle/>
                <a:p>
                  <a:endParaRPr lang="en-US"/>
                </a:p>
              </p:txBody>
            </p:sp>
          </p:grpSp>
        </p:grpSp>
        <p:grpSp>
          <p:nvGrpSpPr>
            <p:cNvPr id="151588" name="Group 36"/>
            <p:cNvGrpSpPr>
              <a:grpSpLocks/>
            </p:cNvGrpSpPr>
            <p:nvPr/>
          </p:nvGrpSpPr>
          <p:grpSpPr bwMode="auto">
            <a:xfrm>
              <a:off x="4015" y="755"/>
              <a:ext cx="106" cy="173"/>
              <a:chOff x="4015" y="755"/>
              <a:chExt cx="106" cy="173"/>
            </a:xfrm>
          </p:grpSpPr>
          <p:sp>
            <p:nvSpPr>
              <p:cNvPr id="151589" name="Oval 37"/>
              <p:cNvSpPr>
                <a:spLocks noChangeArrowheads="1"/>
              </p:cNvSpPr>
              <p:nvPr/>
            </p:nvSpPr>
            <p:spPr bwMode="auto">
              <a:xfrm>
                <a:off x="4068" y="903"/>
                <a:ext cx="22" cy="25"/>
              </a:xfrm>
              <a:prstGeom prst="ellipse">
                <a:avLst/>
              </a:prstGeom>
              <a:solidFill>
                <a:srgbClr val="A0A0A0"/>
              </a:solidFill>
              <a:ln w="1588">
                <a:solidFill>
                  <a:srgbClr val="000000"/>
                </a:solidFill>
                <a:round/>
                <a:headEnd/>
                <a:tailEnd/>
              </a:ln>
            </p:spPr>
            <p:txBody>
              <a:bodyPr/>
              <a:lstStyle/>
              <a:p>
                <a:endParaRPr lang="en-US"/>
              </a:p>
            </p:txBody>
          </p:sp>
          <p:sp>
            <p:nvSpPr>
              <p:cNvPr id="151590" name="Oval 38"/>
              <p:cNvSpPr>
                <a:spLocks noChangeArrowheads="1"/>
              </p:cNvSpPr>
              <p:nvPr/>
            </p:nvSpPr>
            <p:spPr bwMode="auto">
              <a:xfrm>
                <a:off x="4047" y="755"/>
                <a:ext cx="21" cy="25"/>
              </a:xfrm>
              <a:prstGeom prst="ellipse">
                <a:avLst/>
              </a:prstGeom>
              <a:solidFill>
                <a:srgbClr val="A0A0A0"/>
              </a:solidFill>
              <a:ln w="1588">
                <a:solidFill>
                  <a:srgbClr val="000000"/>
                </a:solidFill>
                <a:round/>
                <a:headEnd/>
                <a:tailEnd/>
              </a:ln>
            </p:spPr>
            <p:txBody>
              <a:bodyPr/>
              <a:lstStyle/>
              <a:p>
                <a:endParaRPr lang="en-US"/>
              </a:p>
            </p:txBody>
          </p:sp>
          <p:sp>
            <p:nvSpPr>
              <p:cNvPr id="151591" name="Oval 39"/>
              <p:cNvSpPr>
                <a:spLocks noChangeArrowheads="1"/>
              </p:cNvSpPr>
              <p:nvPr/>
            </p:nvSpPr>
            <p:spPr bwMode="auto">
              <a:xfrm>
                <a:off x="4073" y="766"/>
                <a:ext cx="22" cy="25"/>
              </a:xfrm>
              <a:prstGeom prst="ellipse">
                <a:avLst/>
              </a:prstGeom>
              <a:solidFill>
                <a:srgbClr val="A0A0A0"/>
              </a:solidFill>
              <a:ln w="1588">
                <a:solidFill>
                  <a:srgbClr val="000000"/>
                </a:solidFill>
                <a:round/>
                <a:headEnd/>
                <a:tailEnd/>
              </a:ln>
            </p:spPr>
            <p:txBody>
              <a:bodyPr/>
              <a:lstStyle/>
              <a:p>
                <a:endParaRPr lang="en-US"/>
              </a:p>
            </p:txBody>
          </p:sp>
          <p:sp>
            <p:nvSpPr>
              <p:cNvPr id="151592" name="Oval 40"/>
              <p:cNvSpPr>
                <a:spLocks noChangeArrowheads="1"/>
              </p:cNvSpPr>
              <p:nvPr/>
            </p:nvSpPr>
            <p:spPr bwMode="auto">
              <a:xfrm>
                <a:off x="4099" y="778"/>
                <a:ext cx="22" cy="25"/>
              </a:xfrm>
              <a:prstGeom prst="ellipse">
                <a:avLst/>
              </a:prstGeom>
              <a:solidFill>
                <a:srgbClr val="A0A0A0"/>
              </a:solidFill>
              <a:ln w="1588">
                <a:solidFill>
                  <a:srgbClr val="000000"/>
                </a:solidFill>
                <a:round/>
                <a:headEnd/>
                <a:tailEnd/>
              </a:ln>
            </p:spPr>
            <p:txBody>
              <a:bodyPr/>
              <a:lstStyle/>
              <a:p>
                <a:endParaRPr lang="en-US"/>
              </a:p>
            </p:txBody>
          </p:sp>
          <p:sp>
            <p:nvSpPr>
              <p:cNvPr id="151593" name="Oval 41"/>
              <p:cNvSpPr>
                <a:spLocks noChangeArrowheads="1"/>
              </p:cNvSpPr>
              <p:nvPr/>
            </p:nvSpPr>
            <p:spPr bwMode="auto">
              <a:xfrm>
                <a:off x="4040" y="781"/>
                <a:ext cx="22" cy="24"/>
              </a:xfrm>
              <a:prstGeom prst="ellipse">
                <a:avLst/>
              </a:prstGeom>
              <a:solidFill>
                <a:srgbClr val="A0A0A0"/>
              </a:solidFill>
              <a:ln w="1588">
                <a:solidFill>
                  <a:srgbClr val="000000"/>
                </a:solidFill>
                <a:round/>
                <a:headEnd/>
                <a:tailEnd/>
              </a:ln>
            </p:spPr>
            <p:txBody>
              <a:bodyPr/>
              <a:lstStyle/>
              <a:p>
                <a:endParaRPr lang="en-US"/>
              </a:p>
            </p:txBody>
          </p:sp>
          <p:sp>
            <p:nvSpPr>
              <p:cNvPr id="151594" name="Oval 42"/>
              <p:cNvSpPr>
                <a:spLocks noChangeArrowheads="1"/>
              </p:cNvSpPr>
              <p:nvPr/>
            </p:nvSpPr>
            <p:spPr bwMode="auto">
              <a:xfrm>
                <a:off x="4067" y="791"/>
                <a:ext cx="22" cy="25"/>
              </a:xfrm>
              <a:prstGeom prst="ellipse">
                <a:avLst/>
              </a:prstGeom>
              <a:solidFill>
                <a:srgbClr val="A0A0A0"/>
              </a:solidFill>
              <a:ln w="1588">
                <a:solidFill>
                  <a:srgbClr val="000000"/>
                </a:solidFill>
                <a:round/>
                <a:headEnd/>
                <a:tailEnd/>
              </a:ln>
            </p:spPr>
            <p:txBody>
              <a:bodyPr/>
              <a:lstStyle/>
              <a:p>
                <a:endParaRPr lang="en-US"/>
              </a:p>
            </p:txBody>
          </p:sp>
          <p:sp>
            <p:nvSpPr>
              <p:cNvPr id="151595" name="Oval 43"/>
              <p:cNvSpPr>
                <a:spLocks noChangeArrowheads="1"/>
              </p:cNvSpPr>
              <p:nvPr/>
            </p:nvSpPr>
            <p:spPr bwMode="auto">
              <a:xfrm>
                <a:off x="4093" y="803"/>
                <a:ext cx="21" cy="25"/>
              </a:xfrm>
              <a:prstGeom prst="ellipse">
                <a:avLst/>
              </a:prstGeom>
              <a:solidFill>
                <a:srgbClr val="A0A0A0"/>
              </a:solidFill>
              <a:ln w="1588">
                <a:solidFill>
                  <a:srgbClr val="000000"/>
                </a:solidFill>
                <a:round/>
                <a:headEnd/>
                <a:tailEnd/>
              </a:ln>
            </p:spPr>
            <p:txBody>
              <a:bodyPr/>
              <a:lstStyle/>
              <a:p>
                <a:endParaRPr lang="en-US"/>
              </a:p>
            </p:txBody>
          </p:sp>
          <p:sp>
            <p:nvSpPr>
              <p:cNvPr id="151596" name="Oval 44"/>
              <p:cNvSpPr>
                <a:spLocks noChangeArrowheads="1"/>
              </p:cNvSpPr>
              <p:nvPr/>
            </p:nvSpPr>
            <p:spPr bwMode="auto">
              <a:xfrm>
                <a:off x="4033" y="805"/>
                <a:ext cx="22" cy="25"/>
              </a:xfrm>
              <a:prstGeom prst="ellipse">
                <a:avLst/>
              </a:prstGeom>
              <a:solidFill>
                <a:srgbClr val="A0A0A0"/>
              </a:solidFill>
              <a:ln w="1588">
                <a:solidFill>
                  <a:srgbClr val="000000"/>
                </a:solidFill>
                <a:round/>
                <a:headEnd/>
                <a:tailEnd/>
              </a:ln>
            </p:spPr>
            <p:txBody>
              <a:bodyPr/>
              <a:lstStyle/>
              <a:p>
                <a:endParaRPr lang="en-US"/>
              </a:p>
            </p:txBody>
          </p:sp>
          <p:sp>
            <p:nvSpPr>
              <p:cNvPr id="151597" name="Oval 45"/>
              <p:cNvSpPr>
                <a:spLocks noChangeArrowheads="1"/>
              </p:cNvSpPr>
              <p:nvPr/>
            </p:nvSpPr>
            <p:spPr bwMode="auto">
              <a:xfrm>
                <a:off x="4060" y="816"/>
                <a:ext cx="22" cy="25"/>
              </a:xfrm>
              <a:prstGeom prst="ellipse">
                <a:avLst/>
              </a:prstGeom>
              <a:solidFill>
                <a:srgbClr val="A0A0A0"/>
              </a:solidFill>
              <a:ln w="1588">
                <a:solidFill>
                  <a:srgbClr val="000000"/>
                </a:solidFill>
                <a:round/>
                <a:headEnd/>
                <a:tailEnd/>
              </a:ln>
            </p:spPr>
            <p:txBody>
              <a:bodyPr/>
              <a:lstStyle/>
              <a:p>
                <a:endParaRPr lang="en-US"/>
              </a:p>
            </p:txBody>
          </p:sp>
          <p:sp>
            <p:nvSpPr>
              <p:cNvPr id="151598" name="Oval 46"/>
              <p:cNvSpPr>
                <a:spLocks noChangeArrowheads="1"/>
              </p:cNvSpPr>
              <p:nvPr/>
            </p:nvSpPr>
            <p:spPr bwMode="auto">
              <a:xfrm>
                <a:off x="4086" y="828"/>
                <a:ext cx="22" cy="25"/>
              </a:xfrm>
              <a:prstGeom prst="ellipse">
                <a:avLst/>
              </a:prstGeom>
              <a:solidFill>
                <a:srgbClr val="A0A0A0"/>
              </a:solidFill>
              <a:ln w="1588">
                <a:solidFill>
                  <a:srgbClr val="000000"/>
                </a:solidFill>
                <a:round/>
                <a:headEnd/>
                <a:tailEnd/>
              </a:ln>
            </p:spPr>
            <p:txBody>
              <a:bodyPr/>
              <a:lstStyle/>
              <a:p>
                <a:endParaRPr lang="en-US"/>
              </a:p>
            </p:txBody>
          </p:sp>
          <p:sp>
            <p:nvSpPr>
              <p:cNvPr id="151599" name="Oval 47"/>
              <p:cNvSpPr>
                <a:spLocks noChangeArrowheads="1"/>
              </p:cNvSpPr>
              <p:nvPr/>
            </p:nvSpPr>
            <p:spPr bwMode="auto">
              <a:xfrm>
                <a:off x="4027" y="831"/>
                <a:ext cx="21" cy="24"/>
              </a:xfrm>
              <a:prstGeom prst="ellipse">
                <a:avLst/>
              </a:prstGeom>
              <a:solidFill>
                <a:srgbClr val="A0A0A0"/>
              </a:solidFill>
              <a:ln w="1588">
                <a:solidFill>
                  <a:srgbClr val="000000"/>
                </a:solidFill>
                <a:round/>
                <a:headEnd/>
                <a:tailEnd/>
              </a:ln>
            </p:spPr>
            <p:txBody>
              <a:bodyPr/>
              <a:lstStyle/>
              <a:p>
                <a:endParaRPr lang="en-US"/>
              </a:p>
            </p:txBody>
          </p:sp>
          <p:sp>
            <p:nvSpPr>
              <p:cNvPr id="151600" name="Oval 48"/>
              <p:cNvSpPr>
                <a:spLocks noChangeArrowheads="1"/>
              </p:cNvSpPr>
              <p:nvPr/>
            </p:nvSpPr>
            <p:spPr bwMode="auto">
              <a:xfrm>
                <a:off x="4054" y="841"/>
                <a:ext cx="21" cy="25"/>
              </a:xfrm>
              <a:prstGeom prst="ellipse">
                <a:avLst/>
              </a:prstGeom>
              <a:solidFill>
                <a:srgbClr val="A0A0A0"/>
              </a:solidFill>
              <a:ln w="1588">
                <a:solidFill>
                  <a:srgbClr val="000000"/>
                </a:solidFill>
                <a:round/>
                <a:headEnd/>
                <a:tailEnd/>
              </a:ln>
            </p:spPr>
            <p:txBody>
              <a:bodyPr/>
              <a:lstStyle/>
              <a:p>
                <a:endParaRPr lang="en-US"/>
              </a:p>
            </p:txBody>
          </p:sp>
          <p:sp>
            <p:nvSpPr>
              <p:cNvPr id="151601" name="Oval 49"/>
              <p:cNvSpPr>
                <a:spLocks noChangeArrowheads="1"/>
              </p:cNvSpPr>
              <p:nvPr/>
            </p:nvSpPr>
            <p:spPr bwMode="auto">
              <a:xfrm>
                <a:off x="4079" y="853"/>
                <a:ext cx="22" cy="25"/>
              </a:xfrm>
              <a:prstGeom prst="ellipse">
                <a:avLst/>
              </a:prstGeom>
              <a:solidFill>
                <a:srgbClr val="A0A0A0"/>
              </a:solidFill>
              <a:ln w="1588">
                <a:solidFill>
                  <a:srgbClr val="000000"/>
                </a:solidFill>
                <a:round/>
                <a:headEnd/>
                <a:tailEnd/>
              </a:ln>
            </p:spPr>
            <p:txBody>
              <a:bodyPr/>
              <a:lstStyle/>
              <a:p>
                <a:endParaRPr lang="en-US"/>
              </a:p>
            </p:txBody>
          </p:sp>
          <p:sp>
            <p:nvSpPr>
              <p:cNvPr id="151602" name="Oval 50"/>
              <p:cNvSpPr>
                <a:spLocks noChangeArrowheads="1"/>
              </p:cNvSpPr>
              <p:nvPr/>
            </p:nvSpPr>
            <p:spPr bwMode="auto">
              <a:xfrm>
                <a:off x="4021" y="856"/>
                <a:ext cx="22" cy="25"/>
              </a:xfrm>
              <a:prstGeom prst="ellipse">
                <a:avLst/>
              </a:prstGeom>
              <a:solidFill>
                <a:srgbClr val="A0A0A0"/>
              </a:solidFill>
              <a:ln w="1588">
                <a:solidFill>
                  <a:srgbClr val="000000"/>
                </a:solidFill>
                <a:round/>
                <a:headEnd/>
                <a:tailEnd/>
              </a:ln>
            </p:spPr>
            <p:txBody>
              <a:bodyPr/>
              <a:lstStyle/>
              <a:p>
                <a:endParaRPr lang="en-US"/>
              </a:p>
            </p:txBody>
          </p:sp>
          <p:sp>
            <p:nvSpPr>
              <p:cNvPr id="151603" name="Oval 51"/>
              <p:cNvSpPr>
                <a:spLocks noChangeArrowheads="1"/>
              </p:cNvSpPr>
              <p:nvPr/>
            </p:nvSpPr>
            <p:spPr bwMode="auto">
              <a:xfrm>
                <a:off x="4047" y="867"/>
                <a:ext cx="22" cy="25"/>
              </a:xfrm>
              <a:prstGeom prst="ellipse">
                <a:avLst/>
              </a:prstGeom>
              <a:solidFill>
                <a:srgbClr val="A0A0A0"/>
              </a:solidFill>
              <a:ln w="1588">
                <a:solidFill>
                  <a:srgbClr val="000000"/>
                </a:solidFill>
                <a:round/>
                <a:headEnd/>
                <a:tailEnd/>
              </a:ln>
            </p:spPr>
            <p:txBody>
              <a:bodyPr/>
              <a:lstStyle/>
              <a:p>
                <a:endParaRPr lang="en-US"/>
              </a:p>
            </p:txBody>
          </p:sp>
          <p:sp>
            <p:nvSpPr>
              <p:cNvPr id="151604" name="Oval 52"/>
              <p:cNvSpPr>
                <a:spLocks noChangeArrowheads="1"/>
              </p:cNvSpPr>
              <p:nvPr/>
            </p:nvSpPr>
            <p:spPr bwMode="auto">
              <a:xfrm>
                <a:off x="4073" y="878"/>
                <a:ext cx="22" cy="25"/>
              </a:xfrm>
              <a:prstGeom prst="ellipse">
                <a:avLst/>
              </a:prstGeom>
              <a:solidFill>
                <a:srgbClr val="A0A0A0"/>
              </a:solidFill>
              <a:ln w="1588">
                <a:solidFill>
                  <a:srgbClr val="000000"/>
                </a:solidFill>
                <a:round/>
                <a:headEnd/>
                <a:tailEnd/>
              </a:ln>
            </p:spPr>
            <p:txBody>
              <a:bodyPr/>
              <a:lstStyle/>
              <a:p>
                <a:endParaRPr lang="en-US"/>
              </a:p>
            </p:txBody>
          </p:sp>
          <p:sp>
            <p:nvSpPr>
              <p:cNvPr id="151605" name="Oval 53"/>
              <p:cNvSpPr>
                <a:spLocks noChangeArrowheads="1"/>
              </p:cNvSpPr>
              <p:nvPr/>
            </p:nvSpPr>
            <p:spPr bwMode="auto">
              <a:xfrm>
                <a:off x="4015" y="881"/>
                <a:ext cx="22" cy="24"/>
              </a:xfrm>
              <a:prstGeom prst="ellipse">
                <a:avLst/>
              </a:prstGeom>
              <a:solidFill>
                <a:srgbClr val="A0A0A0"/>
              </a:solidFill>
              <a:ln w="1588">
                <a:solidFill>
                  <a:srgbClr val="000000"/>
                </a:solidFill>
                <a:round/>
                <a:headEnd/>
                <a:tailEnd/>
              </a:ln>
            </p:spPr>
            <p:txBody>
              <a:bodyPr/>
              <a:lstStyle/>
              <a:p>
                <a:endParaRPr lang="en-US"/>
              </a:p>
            </p:txBody>
          </p:sp>
          <p:sp>
            <p:nvSpPr>
              <p:cNvPr id="151606" name="Oval 54"/>
              <p:cNvSpPr>
                <a:spLocks noChangeArrowheads="1"/>
              </p:cNvSpPr>
              <p:nvPr/>
            </p:nvSpPr>
            <p:spPr bwMode="auto">
              <a:xfrm>
                <a:off x="4042" y="891"/>
                <a:ext cx="22" cy="25"/>
              </a:xfrm>
              <a:prstGeom prst="ellipse">
                <a:avLst/>
              </a:prstGeom>
              <a:solidFill>
                <a:srgbClr val="A0A0A0"/>
              </a:solidFill>
              <a:ln w="1588">
                <a:solidFill>
                  <a:srgbClr val="000000"/>
                </a:solidFill>
                <a:round/>
                <a:headEnd/>
                <a:tailEnd/>
              </a:ln>
            </p:spPr>
            <p:txBody>
              <a:bodyPr/>
              <a:lstStyle/>
              <a:p>
                <a:endParaRPr lang="en-US"/>
              </a:p>
            </p:txBody>
          </p:sp>
        </p:grpSp>
      </p:grpSp>
      <p:grpSp>
        <p:nvGrpSpPr>
          <p:cNvPr id="151607" name="Group 55"/>
          <p:cNvGrpSpPr>
            <a:grpSpLocks/>
          </p:cNvGrpSpPr>
          <p:nvPr/>
        </p:nvGrpSpPr>
        <p:grpSpPr bwMode="auto">
          <a:xfrm>
            <a:off x="6215063" y="1314450"/>
            <a:ext cx="198437" cy="227013"/>
            <a:chOff x="3911" y="691"/>
            <a:chExt cx="125" cy="143"/>
          </a:xfrm>
        </p:grpSpPr>
        <p:grpSp>
          <p:nvGrpSpPr>
            <p:cNvPr id="151608" name="Group 56"/>
            <p:cNvGrpSpPr>
              <a:grpSpLocks/>
            </p:cNvGrpSpPr>
            <p:nvPr/>
          </p:nvGrpSpPr>
          <p:grpSpPr bwMode="auto">
            <a:xfrm>
              <a:off x="3951" y="736"/>
              <a:ext cx="61" cy="65"/>
              <a:chOff x="3951" y="736"/>
              <a:chExt cx="61" cy="65"/>
            </a:xfrm>
          </p:grpSpPr>
          <p:sp>
            <p:nvSpPr>
              <p:cNvPr id="151609" name="Freeform 57"/>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 ang="0">
                    <a:pos x="0" y="0"/>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lnTo>
                      <a:pt x="0" y="0"/>
                    </a:lnTo>
                    <a:close/>
                  </a:path>
                </a:pathLst>
              </a:custGeom>
              <a:solidFill>
                <a:srgbClr val="FFC0C0"/>
              </a:solidFill>
              <a:ln w="9525">
                <a:noFill/>
                <a:round/>
                <a:headEnd/>
                <a:tailEnd/>
              </a:ln>
            </p:spPr>
            <p:txBody>
              <a:bodyPr/>
              <a:lstStyle/>
              <a:p>
                <a:endParaRPr lang="en-US"/>
              </a:p>
            </p:txBody>
          </p:sp>
          <p:sp>
            <p:nvSpPr>
              <p:cNvPr id="151610" name="Freeform 58"/>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path>
                </a:pathLst>
              </a:custGeom>
              <a:noFill/>
              <a:ln w="1588">
                <a:solidFill>
                  <a:srgbClr val="000000"/>
                </a:solidFill>
                <a:prstDash val="solid"/>
                <a:round/>
                <a:headEnd/>
                <a:tailEnd/>
              </a:ln>
            </p:spPr>
            <p:txBody>
              <a:bodyPr/>
              <a:lstStyle/>
              <a:p>
                <a:endParaRPr lang="en-US"/>
              </a:p>
            </p:txBody>
          </p:sp>
        </p:grpSp>
        <p:grpSp>
          <p:nvGrpSpPr>
            <p:cNvPr id="151611" name="Group 59"/>
            <p:cNvGrpSpPr>
              <a:grpSpLocks/>
            </p:cNvGrpSpPr>
            <p:nvPr/>
          </p:nvGrpSpPr>
          <p:grpSpPr bwMode="auto">
            <a:xfrm>
              <a:off x="3983" y="707"/>
              <a:ext cx="45" cy="51"/>
              <a:chOff x="3983" y="707"/>
              <a:chExt cx="45" cy="51"/>
            </a:xfrm>
          </p:grpSpPr>
          <p:sp>
            <p:nvSpPr>
              <p:cNvPr id="151612" name="Freeform 60"/>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 ang="0">
                    <a:pos x="0" y="0"/>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lnTo>
                      <a:pt x="0" y="0"/>
                    </a:lnTo>
                    <a:close/>
                  </a:path>
                </a:pathLst>
              </a:custGeom>
              <a:solidFill>
                <a:srgbClr val="FFC0C0"/>
              </a:solidFill>
              <a:ln w="9525">
                <a:noFill/>
                <a:round/>
                <a:headEnd/>
                <a:tailEnd/>
              </a:ln>
            </p:spPr>
            <p:txBody>
              <a:bodyPr/>
              <a:lstStyle/>
              <a:p>
                <a:endParaRPr lang="en-US"/>
              </a:p>
            </p:txBody>
          </p:sp>
          <p:sp>
            <p:nvSpPr>
              <p:cNvPr id="151613" name="Freeform 61"/>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path>
                </a:pathLst>
              </a:custGeom>
              <a:noFill/>
              <a:ln w="1588">
                <a:solidFill>
                  <a:srgbClr val="000000"/>
                </a:solidFill>
                <a:prstDash val="solid"/>
                <a:round/>
                <a:headEnd/>
                <a:tailEnd/>
              </a:ln>
            </p:spPr>
            <p:txBody>
              <a:bodyPr/>
              <a:lstStyle/>
              <a:p>
                <a:endParaRPr lang="en-US"/>
              </a:p>
            </p:txBody>
          </p:sp>
        </p:grpSp>
        <p:grpSp>
          <p:nvGrpSpPr>
            <p:cNvPr id="151614" name="Group 62"/>
            <p:cNvGrpSpPr>
              <a:grpSpLocks/>
            </p:cNvGrpSpPr>
            <p:nvPr/>
          </p:nvGrpSpPr>
          <p:grpSpPr bwMode="auto">
            <a:xfrm>
              <a:off x="3911" y="778"/>
              <a:ext cx="96" cy="56"/>
              <a:chOff x="3911" y="778"/>
              <a:chExt cx="96" cy="56"/>
            </a:xfrm>
          </p:grpSpPr>
          <p:sp>
            <p:nvSpPr>
              <p:cNvPr id="151615" name="Freeform 63"/>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 ang="0">
                    <a:pos x="0" y="0"/>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lnTo>
                      <a:pt x="0" y="0"/>
                    </a:lnTo>
                    <a:close/>
                  </a:path>
                </a:pathLst>
              </a:custGeom>
              <a:solidFill>
                <a:srgbClr val="FFC0C0"/>
              </a:solidFill>
              <a:ln w="9525">
                <a:noFill/>
                <a:round/>
                <a:headEnd/>
                <a:tailEnd/>
              </a:ln>
            </p:spPr>
            <p:txBody>
              <a:bodyPr/>
              <a:lstStyle/>
              <a:p>
                <a:endParaRPr lang="en-US"/>
              </a:p>
            </p:txBody>
          </p:sp>
          <p:sp>
            <p:nvSpPr>
              <p:cNvPr id="151616" name="Freeform 64"/>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path>
                </a:pathLst>
              </a:custGeom>
              <a:noFill/>
              <a:ln w="1588">
                <a:solidFill>
                  <a:srgbClr val="000000"/>
                </a:solidFill>
                <a:prstDash val="solid"/>
                <a:round/>
                <a:headEnd/>
                <a:tailEnd/>
              </a:ln>
            </p:spPr>
            <p:txBody>
              <a:bodyPr/>
              <a:lstStyle/>
              <a:p>
                <a:endParaRPr lang="en-US"/>
              </a:p>
            </p:txBody>
          </p:sp>
        </p:grpSp>
        <p:sp>
          <p:nvSpPr>
            <p:cNvPr id="151617" name="Freeform 65"/>
            <p:cNvSpPr>
              <a:spLocks/>
            </p:cNvSpPr>
            <p:nvPr/>
          </p:nvSpPr>
          <p:spPr bwMode="auto">
            <a:xfrm>
              <a:off x="3983" y="691"/>
              <a:ext cx="53" cy="34"/>
            </a:xfrm>
            <a:custGeom>
              <a:avLst/>
              <a:gdLst/>
              <a:ahLst/>
              <a:cxnLst>
                <a:cxn ang="0">
                  <a:pos x="0" y="127"/>
                </a:cxn>
                <a:cxn ang="0">
                  <a:pos x="14" y="99"/>
                </a:cxn>
                <a:cxn ang="0">
                  <a:pos x="30" y="64"/>
                </a:cxn>
                <a:cxn ang="0">
                  <a:pos x="50" y="40"/>
                </a:cxn>
                <a:cxn ang="0">
                  <a:pos x="76" y="21"/>
                </a:cxn>
                <a:cxn ang="0">
                  <a:pos x="107" y="7"/>
                </a:cxn>
                <a:cxn ang="0">
                  <a:pos x="140" y="3"/>
                </a:cxn>
                <a:cxn ang="0">
                  <a:pos x="173" y="0"/>
                </a:cxn>
                <a:cxn ang="0">
                  <a:pos x="215" y="1"/>
                </a:cxn>
                <a:cxn ang="0">
                  <a:pos x="258" y="4"/>
                </a:cxn>
                <a:cxn ang="0">
                  <a:pos x="303" y="6"/>
                </a:cxn>
                <a:cxn ang="0">
                  <a:pos x="351" y="11"/>
                </a:cxn>
                <a:cxn ang="0">
                  <a:pos x="385" y="21"/>
                </a:cxn>
                <a:cxn ang="0">
                  <a:pos x="399" y="36"/>
                </a:cxn>
                <a:cxn ang="0">
                  <a:pos x="412" y="59"/>
                </a:cxn>
                <a:cxn ang="0">
                  <a:pos x="421" y="86"/>
                </a:cxn>
                <a:cxn ang="0">
                  <a:pos x="426" y="120"/>
                </a:cxn>
                <a:cxn ang="0">
                  <a:pos x="428" y="160"/>
                </a:cxn>
                <a:cxn ang="0">
                  <a:pos x="421" y="199"/>
                </a:cxn>
                <a:cxn ang="0">
                  <a:pos x="408" y="230"/>
                </a:cxn>
                <a:cxn ang="0">
                  <a:pos x="388" y="250"/>
                </a:cxn>
                <a:cxn ang="0">
                  <a:pos x="368" y="262"/>
                </a:cxn>
                <a:cxn ang="0">
                  <a:pos x="338" y="270"/>
                </a:cxn>
                <a:cxn ang="0">
                  <a:pos x="309" y="272"/>
                </a:cxn>
                <a:cxn ang="0">
                  <a:pos x="282" y="270"/>
                </a:cxn>
                <a:cxn ang="0">
                  <a:pos x="252" y="242"/>
                </a:cxn>
                <a:cxn ang="0">
                  <a:pos x="232" y="219"/>
                </a:cxn>
                <a:cxn ang="0">
                  <a:pos x="202" y="197"/>
                </a:cxn>
                <a:cxn ang="0">
                  <a:pos x="173" y="179"/>
                </a:cxn>
                <a:cxn ang="0">
                  <a:pos x="140" y="159"/>
                </a:cxn>
                <a:cxn ang="0">
                  <a:pos x="109" y="147"/>
                </a:cxn>
                <a:cxn ang="0">
                  <a:pos x="83" y="139"/>
                </a:cxn>
                <a:cxn ang="0">
                  <a:pos x="59" y="137"/>
                </a:cxn>
                <a:cxn ang="0">
                  <a:pos x="0" y="127"/>
                </a:cxn>
              </a:cxnLst>
              <a:rect l="0" t="0" r="r" b="b"/>
              <a:pathLst>
                <a:path w="428" h="272">
                  <a:moveTo>
                    <a:pt x="0" y="127"/>
                  </a:moveTo>
                  <a:lnTo>
                    <a:pt x="14" y="99"/>
                  </a:lnTo>
                  <a:lnTo>
                    <a:pt x="30" y="64"/>
                  </a:lnTo>
                  <a:lnTo>
                    <a:pt x="50" y="40"/>
                  </a:lnTo>
                  <a:lnTo>
                    <a:pt x="76" y="21"/>
                  </a:lnTo>
                  <a:lnTo>
                    <a:pt x="107" y="7"/>
                  </a:lnTo>
                  <a:lnTo>
                    <a:pt x="140" y="3"/>
                  </a:lnTo>
                  <a:lnTo>
                    <a:pt x="173" y="0"/>
                  </a:lnTo>
                  <a:lnTo>
                    <a:pt x="215" y="1"/>
                  </a:lnTo>
                  <a:lnTo>
                    <a:pt x="258" y="4"/>
                  </a:lnTo>
                  <a:lnTo>
                    <a:pt x="303" y="6"/>
                  </a:lnTo>
                  <a:lnTo>
                    <a:pt x="351" y="11"/>
                  </a:lnTo>
                  <a:lnTo>
                    <a:pt x="385" y="21"/>
                  </a:lnTo>
                  <a:lnTo>
                    <a:pt x="399" y="36"/>
                  </a:lnTo>
                  <a:lnTo>
                    <a:pt x="412" y="59"/>
                  </a:lnTo>
                  <a:lnTo>
                    <a:pt x="421" y="86"/>
                  </a:lnTo>
                  <a:lnTo>
                    <a:pt x="426" y="120"/>
                  </a:lnTo>
                  <a:lnTo>
                    <a:pt x="428" y="160"/>
                  </a:lnTo>
                  <a:lnTo>
                    <a:pt x="421" y="199"/>
                  </a:lnTo>
                  <a:lnTo>
                    <a:pt x="408" y="230"/>
                  </a:lnTo>
                  <a:lnTo>
                    <a:pt x="388" y="250"/>
                  </a:lnTo>
                  <a:lnTo>
                    <a:pt x="368" y="262"/>
                  </a:lnTo>
                  <a:lnTo>
                    <a:pt x="338" y="270"/>
                  </a:lnTo>
                  <a:lnTo>
                    <a:pt x="309" y="272"/>
                  </a:lnTo>
                  <a:lnTo>
                    <a:pt x="282" y="270"/>
                  </a:lnTo>
                  <a:lnTo>
                    <a:pt x="252" y="242"/>
                  </a:lnTo>
                  <a:lnTo>
                    <a:pt x="232" y="219"/>
                  </a:lnTo>
                  <a:lnTo>
                    <a:pt x="202" y="197"/>
                  </a:lnTo>
                  <a:lnTo>
                    <a:pt x="173" y="179"/>
                  </a:lnTo>
                  <a:lnTo>
                    <a:pt x="140" y="159"/>
                  </a:lnTo>
                  <a:lnTo>
                    <a:pt x="109" y="147"/>
                  </a:lnTo>
                  <a:lnTo>
                    <a:pt x="83" y="139"/>
                  </a:lnTo>
                  <a:lnTo>
                    <a:pt x="59" y="137"/>
                  </a:lnTo>
                  <a:lnTo>
                    <a:pt x="0" y="127"/>
                  </a:lnTo>
                  <a:close/>
                </a:path>
              </a:pathLst>
            </a:custGeom>
            <a:solidFill>
              <a:srgbClr val="FFC0C0"/>
            </a:solidFill>
            <a:ln w="1588">
              <a:solidFill>
                <a:srgbClr val="000000"/>
              </a:solidFill>
              <a:prstDash val="solid"/>
              <a:round/>
              <a:headEnd/>
              <a:tailEnd/>
            </a:ln>
          </p:spPr>
          <p:txBody>
            <a:bodyPr/>
            <a:lstStyle/>
            <a:p>
              <a:endParaRPr lang="en-US"/>
            </a:p>
          </p:txBody>
        </p:sp>
      </p:grpSp>
      <p:sp>
        <p:nvSpPr>
          <p:cNvPr id="151618" name="AutoShape 66"/>
          <p:cNvSpPr>
            <a:spLocks noChangeArrowheads="1"/>
          </p:cNvSpPr>
          <p:nvPr/>
        </p:nvSpPr>
        <p:spPr bwMode="auto">
          <a:xfrm>
            <a:off x="2489200" y="1360488"/>
            <a:ext cx="914400" cy="685800"/>
          </a:xfrm>
          <a:prstGeom prst="hexagon">
            <a:avLst>
              <a:gd name="adj" fmla="val 33333"/>
              <a:gd name="vf" fmla="val 115470"/>
            </a:avLst>
          </a:prstGeom>
          <a:solidFill>
            <a:srgbClr val="DADAF6"/>
          </a:solidFill>
          <a:ln w="9525">
            <a:solidFill>
              <a:schemeClr val="tx1"/>
            </a:solidFill>
            <a:miter lim="800000"/>
            <a:headEnd/>
            <a:tailEnd/>
          </a:ln>
          <a:effectLst/>
        </p:spPr>
        <p:txBody>
          <a:bodyPr wrap="none" anchor="ctr"/>
          <a:lstStyle/>
          <a:p>
            <a:endParaRPr lang="en-US"/>
          </a:p>
        </p:txBody>
      </p:sp>
      <p:grpSp>
        <p:nvGrpSpPr>
          <p:cNvPr id="151619" name="Group 67"/>
          <p:cNvGrpSpPr>
            <a:grpSpLocks/>
          </p:cNvGrpSpPr>
          <p:nvPr/>
        </p:nvGrpSpPr>
        <p:grpSpPr bwMode="auto">
          <a:xfrm>
            <a:off x="2849563" y="1285875"/>
            <a:ext cx="184150" cy="493713"/>
            <a:chOff x="1791" y="673"/>
            <a:chExt cx="116" cy="311"/>
          </a:xfrm>
        </p:grpSpPr>
        <p:grpSp>
          <p:nvGrpSpPr>
            <p:cNvPr id="151620" name="Group 68"/>
            <p:cNvGrpSpPr>
              <a:grpSpLocks/>
            </p:cNvGrpSpPr>
            <p:nvPr/>
          </p:nvGrpSpPr>
          <p:grpSpPr bwMode="auto">
            <a:xfrm>
              <a:off x="1793" y="780"/>
              <a:ext cx="114" cy="204"/>
              <a:chOff x="1793" y="780"/>
              <a:chExt cx="114" cy="204"/>
            </a:xfrm>
          </p:grpSpPr>
          <p:grpSp>
            <p:nvGrpSpPr>
              <p:cNvPr id="151621" name="Group 69"/>
              <p:cNvGrpSpPr>
                <a:grpSpLocks/>
              </p:cNvGrpSpPr>
              <p:nvPr/>
            </p:nvGrpSpPr>
            <p:grpSpPr bwMode="auto">
              <a:xfrm>
                <a:off x="1793" y="786"/>
                <a:ext cx="73" cy="196"/>
                <a:chOff x="1793" y="786"/>
                <a:chExt cx="73" cy="196"/>
              </a:xfrm>
            </p:grpSpPr>
            <p:sp>
              <p:nvSpPr>
                <p:cNvPr id="151622" name="Line 70"/>
                <p:cNvSpPr>
                  <a:spLocks noChangeShapeType="1"/>
                </p:cNvSpPr>
                <p:nvPr/>
              </p:nvSpPr>
              <p:spPr bwMode="auto">
                <a:xfrm>
                  <a:off x="1822" y="786"/>
                  <a:ext cx="27" cy="1"/>
                </a:xfrm>
                <a:prstGeom prst="line">
                  <a:avLst/>
                </a:prstGeom>
                <a:noFill/>
                <a:ln w="4763">
                  <a:solidFill>
                    <a:schemeClr val="tx1"/>
                  </a:solidFill>
                  <a:round/>
                  <a:headEnd/>
                  <a:tailEnd/>
                </a:ln>
              </p:spPr>
              <p:txBody>
                <a:bodyPr/>
                <a:lstStyle/>
                <a:p>
                  <a:endParaRPr lang="en-US"/>
                </a:p>
              </p:txBody>
            </p:sp>
            <p:sp>
              <p:nvSpPr>
                <p:cNvPr id="151623" name="Line 71"/>
                <p:cNvSpPr>
                  <a:spLocks noChangeShapeType="1"/>
                </p:cNvSpPr>
                <p:nvPr/>
              </p:nvSpPr>
              <p:spPr bwMode="auto">
                <a:xfrm flipV="1">
                  <a:off x="1814" y="788"/>
                  <a:ext cx="33" cy="41"/>
                </a:xfrm>
                <a:prstGeom prst="line">
                  <a:avLst/>
                </a:prstGeom>
                <a:noFill/>
                <a:ln w="4763">
                  <a:solidFill>
                    <a:schemeClr val="tx1"/>
                  </a:solidFill>
                  <a:round/>
                  <a:headEnd/>
                  <a:tailEnd/>
                </a:ln>
              </p:spPr>
              <p:txBody>
                <a:bodyPr/>
                <a:lstStyle/>
                <a:p>
                  <a:endParaRPr lang="en-US"/>
                </a:p>
              </p:txBody>
            </p:sp>
            <p:sp>
              <p:nvSpPr>
                <p:cNvPr id="151624" name="Line 72"/>
                <p:cNvSpPr>
                  <a:spLocks noChangeShapeType="1"/>
                </p:cNvSpPr>
                <p:nvPr/>
              </p:nvSpPr>
              <p:spPr bwMode="auto">
                <a:xfrm>
                  <a:off x="1813" y="829"/>
                  <a:ext cx="46" cy="88"/>
                </a:xfrm>
                <a:prstGeom prst="line">
                  <a:avLst/>
                </a:prstGeom>
                <a:noFill/>
                <a:ln w="4763">
                  <a:solidFill>
                    <a:schemeClr val="tx1"/>
                  </a:solidFill>
                  <a:round/>
                  <a:headEnd/>
                  <a:tailEnd/>
                </a:ln>
              </p:spPr>
              <p:txBody>
                <a:bodyPr/>
                <a:lstStyle/>
                <a:p>
                  <a:endParaRPr lang="en-US"/>
                </a:p>
              </p:txBody>
            </p:sp>
            <p:sp>
              <p:nvSpPr>
                <p:cNvPr id="151625" name="Line 73"/>
                <p:cNvSpPr>
                  <a:spLocks noChangeShapeType="1"/>
                </p:cNvSpPr>
                <p:nvPr/>
              </p:nvSpPr>
              <p:spPr bwMode="auto">
                <a:xfrm flipV="1">
                  <a:off x="1793" y="915"/>
                  <a:ext cx="67" cy="67"/>
                </a:xfrm>
                <a:prstGeom prst="line">
                  <a:avLst/>
                </a:prstGeom>
                <a:noFill/>
                <a:ln w="4763">
                  <a:solidFill>
                    <a:schemeClr val="tx1"/>
                  </a:solidFill>
                  <a:round/>
                  <a:headEnd/>
                  <a:tailEnd/>
                </a:ln>
              </p:spPr>
              <p:txBody>
                <a:bodyPr/>
                <a:lstStyle/>
                <a:p>
                  <a:endParaRPr lang="en-US"/>
                </a:p>
              </p:txBody>
            </p:sp>
            <p:sp>
              <p:nvSpPr>
                <p:cNvPr id="151626" name="Line 74"/>
                <p:cNvSpPr>
                  <a:spLocks noChangeShapeType="1"/>
                </p:cNvSpPr>
                <p:nvPr/>
              </p:nvSpPr>
              <p:spPr bwMode="auto">
                <a:xfrm>
                  <a:off x="1802" y="916"/>
                  <a:ext cx="64" cy="66"/>
                </a:xfrm>
                <a:prstGeom prst="line">
                  <a:avLst/>
                </a:prstGeom>
                <a:noFill/>
                <a:ln w="4763">
                  <a:solidFill>
                    <a:schemeClr val="tx1"/>
                  </a:solidFill>
                  <a:round/>
                  <a:headEnd/>
                  <a:tailEnd/>
                </a:ln>
              </p:spPr>
              <p:txBody>
                <a:bodyPr/>
                <a:lstStyle/>
                <a:p>
                  <a:endParaRPr lang="en-US"/>
                </a:p>
              </p:txBody>
            </p:sp>
            <p:sp>
              <p:nvSpPr>
                <p:cNvPr id="151627" name="Line 75"/>
                <p:cNvSpPr>
                  <a:spLocks noChangeShapeType="1"/>
                </p:cNvSpPr>
                <p:nvPr/>
              </p:nvSpPr>
              <p:spPr bwMode="auto">
                <a:xfrm flipV="1">
                  <a:off x="1801" y="829"/>
                  <a:ext cx="51" cy="86"/>
                </a:xfrm>
                <a:prstGeom prst="line">
                  <a:avLst/>
                </a:prstGeom>
                <a:noFill/>
                <a:ln w="4763">
                  <a:solidFill>
                    <a:schemeClr val="tx1"/>
                  </a:solidFill>
                  <a:round/>
                  <a:headEnd/>
                  <a:tailEnd/>
                </a:ln>
              </p:spPr>
              <p:txBody>
                <a:bodyPr/>
                <a:lstStyle/>
                <a:p>
                  <a:endParaRPr lang="en-US"/>
                </a:p>
              </p:txBody>
            </p:sp>
            <p:sp>
              <p:nvSpPr>
                <p:cNvPr id="151628" name="Line 76"/>
                <p:cNvSpPr>
                  <a:spLocks noChangeShapeType="1"/>
                </p:cNvSpPr>
                <p:nvPr/>
              </p:nvSpPr>
              <p:spPr bwMode="auto">
                <a:xfrm>
                  <a:off x="1823" y="786"/>
                  <a:ext cx="31" cy="46"/>
                </a:xfrm>
                <a:prstGeom prst="line">
                  <a:avLst/>
                </a:prstGeom>
                <a:noFill/>
                <a:ln w="4763">
                  <a:solidFill>
                    <a:schemeClr val="tx1"/>
                  </a:solidFill>
                  <a:round/>
                  <a:headEnd/>
                  <a:tailEnd/>
                </a:ln>
              </p:spPr>
              <p:txBody>
                <a:bodyPr/>
                <a:lstStyle/>
                <a:p>
                  <a:endParaRPr lang="en-US"/>
                </a:p>
              </p:txBody>
            </p:sp>
          </p:grpSp>
          <p:sp>
            <p:nvSpPr>
              <p:cNvPr id="151629" name="Line 77"/>
              <p:cNvSpPr>
                <a:spLocks noChangeShapeType="1"/>
              </p:cNvSpPr>
              <p:nvPr/>
            </p:nvSpPr>
            <p:spPr bwMode="auto">
              <a:xfrm flipV="1">
                <a:off x="1865" y="903"/>
                <a:ext cx="27" cy="81"/>
              </a:xfrm>
              <a:prstGeom prst="line">
                <a:avLst/>
              </a:prstGeom>
              <a:noFill/>
              <a:ln w="4763">
                <a:solidFill>
                  <a:schemeClr val="tx1"/>
                </a:solidFill>
                <a:round/>
                <a:headEnd/>
                <a:tailEnd/>
              </a:ln>
            </p:spPr>
            <p:txBody>
              <a:bodyPr/>
              <a:lstStyle/>
              <a:p>
                <a:endParaRPr lang="en-US"/>
              </a:p>
            </p:txBody>
          </p:sp>
          <p:sp>
            <p:nvSpPr>
              <p:cNvPr id="151630" name="Line 78"/>
              <p:cNvSpPr>
                <a:spLocks noChangeShapeType="1"/>
              </p:cNvSpPr>
              <p:nvPr/>
            </p:nvSpPr>
            <p:spPr bwMode="auto">
              <a:xfrm>
                <a:off x="1854" y="831"/>
                <a:ext cx="38" cy="73"/>
              </a:xfrm>
              <a:prstGeom prst="line">
                <a:avLst/>
              </a:prstGeom>
              <a:noFill/>
              <a:ln w="4763">
                <a:solidFill>
                  <a:schemeClr val="tx1"/>
                </a:solidFill>
                <a:round/>
                <a:headEnd/>
                <a:tailEnd/>
              </a:ln>
            </p:spPr>
            <p:txBody>
              <a:bodyPr/>
              <a:lstStyle/>
              <a:p>
                <a:endParaRPr lang="en-US"/>
              </a:p>
            </p:txBody>
          </p:sp>
          <p:sp>
            <p:nvSpPr>
              <p:cNvPr id="151631" name="Line 79"/>
              <p:cNvSpPr>
                <a:spLocks noChangeShapeType="1"/>
              </p:cNvSpPr>
              <p:nvPr/>
            </p:nvSpPr>
            <p:spPr bwMode="auto">
              <a:xfrm flipV="1">
                <a:off x="1854" y="781"/>
                <a:ext cx="9" cy="50"/>
              </a:xfrm>
              <a:prstGeom prst="line">
                <a:avLst/>
              </a:prstGeom>
              <a:noFill/>
              <a:ln w="4763">
                <a:solidFill>
                  <a:schemeClr val="tx1"/>
                </a:solidFill>
                <a:round/>
                <a:headEnd/>
                <a:tailEnd/>
              </a:ln>
            </p:spPr>
            <p:txBody>
              <a:bodyPr/>
              <a:lstStyle/>
              <a:p>
                <a:endParaRPr lang="en-US"/>
              </a:p>
            </p:txBody>
          </p:sp>
          <p:sp>
            <p:nvSpPr>
              <p:cNvPr id="151632" name="Line 80"/>
              <p:cNvSpPr>
                <a:spLocks noChangeShapeType="1"/>
              </p:cNvSpPr>
              <p:nvPr/>
            </p:nvSpPr>
            <p:spPr bwMode="auto">
              <a:xfrm flipV="1">
                <a:off x="1849" y="780"/>
                <a:ext cx="16" cy="7"/>
              </a:xfrm>
              <a:prstGeom prst="line">
                <a:avLst/>
              </a:prstGeom>
              <a:noFill/>
              <a:ln w="4763">
                <a:solidFill>
                  <a:schemeClr val="tx1"/>
                </a:solidFill>
                <a:round/>
                <a:headEnd/>
                <a:tailEnd/>
              </a:ln>
            </p:spPr>
            <p:txBody>
              <a:bodyPr/>
              <a:lstStyle/>
              <a:p>
                <a:endParaRPr lang="en-US"/>
              </a:p>
            </p:txBody>
          </p:sp>
          <p:sp>
            <p:nvSpPr>
              <p:cNvPr id="151633" name="Line 81"/>
              <p:cNvSpPr>
                <a:spLocks noChangeShapeType="1"/>
              </p:cNvSpPr>
              <p:nvPr/>
            </p:nvSpPr>
            <p:spPr bwMode="auto">
              <a:xfrm>
                <a:off x="1850" y="786"/>
                <a:ext cx="24" cy="37"/>
              </a:xfrm>
              <a:prstGeom prst="line">
                <a:avLst/>
              </a:prstGeom>
              <a:noFill/>
              <a:ln w="4763">
                <a:solidFill>
                  <a:schemeClr val="tx1"/>
                </a:solidFill>
                <a:round/>
                <a:headEnd/>
                <a:tailEnd/>
              </a:ln>
            </p:spPr>
            <p:txBody>
              <a:bodyPr/>
              <a:lstStyle/>
              <a:p>
                <a:endParaRPr lang="en-US"/>
              </a:p>
            </p:txBody>
          </p:sp>
          <p:sp>
            <p:nvSpPr>
              <p:cNvPr id="151634" name="Line 82"/>
              <p:cNvSpPr>
                <a:spLocks noChangeShapeType="1"/>
              </p:cNvSpPr>
              <p:nvPr/>
            </p:nvSpPr>
            <p:spPr bwMode="auto">
              <a:xfrm flipV="1">
                <a:off x="1861" y="823"/>
                <a:ext cx="10" cy="93"/>
              </a:xfrm>
              <a:prstGeom prst="line">
                <a:avLst/>
              </a:prstGeom>
              <a:noFill/>
              <a:ln w="4763">
                <a:solidFill>
                  <a:schemeClr val="tx1"/>
                </a:solidFill>
                <a:round/>
                <a:headEnd/>
                <a:tailEnd/>
              </a:ln>
            </p:spPr>
            <p:txBody>
              <a:bodyPr/>
              <a:lstStyle/>
              <a:p>
                <a:endParaRPr lang="en-US"/>
              </a:p>
            </p:txBody>
          </p:sp>
          <p:sp>
            <p:nvSpPr>
              <p:cNvPr id="151635" name="Line 83"/>
              <p:cNvSpPr>
                <a:spLocks noChangeShapeType="1"/>
              </p:cNvSpPr>
              <p:nvPr/>
            </p:nvSpPr>
            <p:spPr bwMode="auto">
              <a:xfrm>
                <a:off x="1862" y="916"/>
                <a:ext cx="45" cy="43"/>
              </a:xfrm>
              <a:prstGeom prst="line">
                <a:avLst/>
              </a:prstGeom>
              <a:noFill/>
              <a:ln w="4763">
                <a:solidFill>
                  <a:schemeClr val="tx1"/>
                </a:solidFill>
                <a:round/>
                <a:headEnd/>
                <a:tailEnd/>
              </a:ln>
            </p:spPr>
            <p:txBody>
              <a:bodyPr/>
              <a:lstStyle/>
              <a:p>
                <a:endParaRPr lang="en-US"/>
              </a:p>
            </p:txBody>
          </p:sp>
        </p:grpSp>
        <p:grpSp>
          <p:nvGrpSpPr>
            <p:cNvPr id="151636" name="Group 84"/>
            <p:cNvGrpSpPr>
              <a:grpSpLocks/>
            </p:cNvGrpSpPr>
            <p:nvPr/>
          </p:nvGrpSpPr>
          <p:grpSpPr bwMode="auto">
            <a:xfrm>
              <a:off x="1791" y="683"/>
              <a:ext cx="112" cy="299"/>
              <a:chOff x="1791" y="683"/>
              <a:chExt cx="112" cy="299"/>
            </a:xfrm>
          </p:grpSpPr>
          <p:sp>
            <p:nvSpPr>
              <p:cNvPr id="151637" name="Line 85"/>
              <p:cNvSpPr>
                <a:spLocks noChangeShapeType="1"/>
              </p:cNvSpPr>
              <p:nvPr/>
            </p:nvSpPr>
            <p:spPr bwMode="auto">
              <a:xfrm flipV="1">
                <a:off x="1791" y="683"/>
                <a:ext cx="44" cy="297"/>
              </a:xfrm>
              <a:prstGeom prst="line">
                <a:avLst/>
              </a:prstGeom>
              <a:noFill/>
              <a:ln w="15875">
                <a:solidFill>
                  <a:schemeClr val="tx1"/>
                </a:solidFill>
                <a:round/>
                <a:headEnd/>
                <a:tailEnd/>
              </a:ln>
            </p:spPr>
            <p:txBody>
              <a:bodyPr/>
              <a:lstStyle/>
              <a:p>
                <a:endParaRPr lang="en-US"/>
              </a:p>
            </p:txBody>
          </p:sp>
          <p:sp>
            <p:nvSpPr>
              <p:cNvPr id="151638" name="Line 86"/>
              <p:cNvSpPr>
                <a:spLocks noChangeShapeType="1"/>
              </p:cNvSpPr>
              <p:nvPr/>
            </p:nvSpPr>
            <p:spPr bwMode="auto">
              <a:xfrm>
                <a:off x="1837" y="692"/>
                <a:ext cx="28" cy="290"/>
              </a:xfrm>
              <a:prstGeom prst="line">
                <a:avLst/>
              </a:prstGeom>
              <a:noFill/>
              <a:ln w="15875">
                <a:solidFill>
                  <a:schemeClr val="tx1"/>
                </a:solidFill>
                <a:round/>
                <a:headEnd/>
                <a:tailEnd/>
              </a:ln>
            </p:spPr>
            <p:txBody>
              <a:bodyPr/>
              <a:lstStyle/>
              <a:p>
                <a:endParaRPr lang="en-US"/>
              </a:p>
            </p:txBody>
          </p:sp>
          <p:sp>
            <p:nvSpPr>
              <p:cNvPr id="151639" name="Line 87"/>
              <p:cNvSpPr>
                <a:spLocks noChangeShapeType="1"/>
              </p:cNvSpPr>
              <p:nvPr/>
            </p:nvSpPr>
            <p:spPr bwMode="auto">
              <a:xfrm flipV="1">
                <a:off x="1865" y="957"/>
                <a:ext cx="38" cy="24"/>
              </a:xfrm>
              <a:prstGeom prst="line">
                <a:avLst/>
              </a:prstGeom>
              <a:noFill/>
              <a:ln w="15875">
                <a:solidFill>
                  <a:schemeClr val="tx1"/>
                </a:solidFill>
                <a:round/>
                <a:headEnd/>
                <a:tailEnd/>
              </a:ln>
            </p:spPr>
            <p:txBody>
              <a:bodyPr/>
              <a:lstStyle/>
              <a:p>
                <a:endParaRPr lang="en-US"/>
              </a:p>
            </p:txBody>
          </p:sp>
          <p:sp>
            <p:nvSpPr>
              <p:cNvPr id="151640" name="Line 88"/>
              <p:cNvSpPr>
                <a:spLocks noChangeShapeType="1"/>
              </p:cNvSpPr>
              <p:nvPr/>
            </p:nvSpPr>
            <p:spPr bwMode="auto">
              <a:xfrm>
                <a:off x="1842" y="689"/>
                <a:ext cx="61" cy="270"/>
              </a:xfrm>
              <a:prstGeom prst="line">
                <a:avLst/>
              </a:prstGeom>
              <a:noFill/>
              <a:ln w="15875">
                <a:solidFill>
                  <a:schemeClr val="tx1"/>
                </a:solidFill>
                <a:round/>
                <a:headEnd/>
                <a:tailEnd/>
              </a:ln>
            </p:spPr>
            <p:txBody>
              <a:bodyPr/>
              <a:lstStyle/>
              <a:p>
                <a:endParaRPr lang="en-US"/>
              </a:p>
            </p:txBody>
          </p:sp>
          <p:sp>
            <p:nvSpPr>
              <p:cNvPr id="151641" name="Line 89"/>
              <p:cNvSpPr>
                <a:spLocks noChangeShapeType="1"/>
              </p:cNvSpPr>
              <p:nvPr/>
            </p:nvSpPr>
            <p:spPr bwMode="auto">
              <a:xfrm>
                <a:off x="1792" y="980"/>
                <a:ext cx="74" cy="1"/>
              </a:xfrm>
              <a:prstGeom prst="line">
                <a:avLst/>
              </a:prstGeom>
              <a:noFill/>
              <a:ln w="15875">
                <a:solidFill>
                  <a:schemeClr val="tx1"/>
                </a:solidFill>
                <a:round/>
                <a:headEnd/>
                <a:tailEnd/>
              </a:ln>
            </p:spPr>
            <p:txBody>
              <a:bodyPr/>
              <a:lstStyle/>
              <a:p>
                <a:endParaRPr lang="en-US"/>
              </a:p>
            </p:txBody>
          </p:sp>
        </p:grpSp>
        <p:sp>
          <p:nvSpPr>
            <p:cNvPr id="151642" name="Oval 90"/>
            <p:cNvSpPr>
              <a:spLocks noChangeArrowheads="1"/>
            </p:cNvSpPr>
            <p:nvPr/>
          </p:nvSpPr>
          <p:spPr bwMode="auto">
            <a:xfrm>
              <a:off x="1825" y="673"/>
              <a:ext cx="32" cy="36"/>
            </a:xfrm>
            <a:prstGeom prst="ellipse">
              <a:avLst/>
            </a:prstGeom>
            <a:solidFill>
              <a:srgbClr val="FFFF00"/>
            </a:solidFill>
            <a:ln w="9525">
              <a:solidFill>
                <a:schemeClr val="tx1"/>
              </a:solidFill>
              <a:round/>
              <a:headEnd/>
              <a:tailEnd/>
            </a:ln>
          </p:spPr>
          <p:txBody>
            <a:bodyPr/>
            <a:lstStyle/>
            <a:p>
              <a:endParaRPr lang="en-US"/>
            </a:p>
          </p:txBody>
        </p:sp>
      </p:grpSp>
      <p:grpSp>
        <p:nvGrpSpPr>
          <p:cNvPr id="151643" name="Group 91"/>
          <p:cNvGrpSpPr>
            <a:grpSpLocks/>
          </p:cNvGrpSpPr>
          <p:nvPr/>
        </p:nvGrpSpPr>
        <p:grpSpPr bwMode="auto">
          <a:xfrm>
            <a:off x="2973388" y="989013"/>
            <a:ext cx="730250" cy="701675"/>
            <a:chOff x="1869" y="486"/>
            <a:chExt cx="460" cy="442"/>
          </a:xfrm>
        </p:grpSpPr>
        <p:grpSp>
          <p:nvGrpSpPr>
            <p:cNvPr id="151644" name="Group 92"/>
            <p:cNvGrpSpPr>
              <a:grpSpLocks/>
            </p:cNvGrpSpPr>
            <p:nvPr/>
          </p:nvGrpSpPr>
          <p:grpSpPr bwMode="auto">
            <a:xfrm>
              <a:off x="2105" y="486"/>
              <a:ext cx="224" cy="442"/>
              <a:chOff x="2105" y="486"/>
              <a:chExt cx="224" cy="442"/>
            </a:xfrm>
          </p:grpSpPr>
          <p:sp>
            <p:nvSpPr>
              <p:cNvPr id="151645" name="Arc 93"/>
              <p:cNvSpPr>
                <a:spLocks/>
              </p:cNvSpPr>
              <p:nvPr/>
            </p:nvSpPr>
            <p:spPr bwMode="auto">
              <a:xfrm>
                <a:off x="2191" y="486"/>
                <a:ext cx="138" cy="442"/>
              </a:xfrm>
              <a:custGeom>
                <a:avLst/>
                <a:gdLst>
                  <a:gd name="G0" fmla="+- 0 0 0"/>
                  <a:gd name="G1" fmla="+- 21189 0 0"/>
                  <a:gd name="G2" fmla="+- 21600 0 0"/>
                  <a:gd name="T0" fmla="*/ 4192 w 21600"/>
                  <a:gd name="T1" fmla="*/ 0 h 42004"/>
                  <a:gd name="T2" fmla="*/ 5771 w 21600"/>
                  <a:gd name="T3" fmla="*/ 42004 h 42004"/>
                  <a:gd name="T4" fmla="*/ 0 w 21600"/>
                  <a:gd name="T5" fmla="*/ 21189 h 42004"/>
                </a:gdLst>
                <a:ahLst/>
                <a:cxnLst>
                  <a:cxn ang="0">
                    <a:pos x="T0" y="T1"/>
                  </a:cxn>
                  <a:cxn ang="0">
                    <a:pos x="T2" y="T3"/>
                  </a:cxn>
                  <a:cxn ang="0">
                    <a:pos x="T4" y="T5"/>
                  </a:cxn>
                </a:cxnLst>
                <a:rect l="0" t="0" r="r" b="b"/>
                <a:pathLst>
                  <a:path w="21600" h="42004" fill="none" extrusionOk="0">
                    <a:moveTo>
                      <a:pt x="4192" y="-1"/>
                    </a:moveTo>
                    <a:cubicBezTo>
                      <a:pt x="14309" y="2001"/>
                      <a:pt x="21600" y="10875"/>
                      <a:pt x="21600" y="21189"/>
                    </a:cubicBezTo>
                    <a:cubicBezTo>
                      <a:pt x="21600" y="30895"/>
                      <a:pt x="15124" y="39410"/>
                      <a:pt x="5770" y="42003"/>
                    </a:cubicBezTo>
                  </a:path>
                  <a:path w="21600" h="42004" stroke="0" extrusionOk="0">
                    <a:moveTo>
                      <a:pt x="4192" y="-1"/>
                    </a:moveTo>
                    <a:cubicBezTo>
                      <a:pt x="14309" y="2001"/>
                      <a:pt x="21600" y="10875"/>
                      <a:pt x="21600" y="21189"/>
                    </a:cubicBezTo>
                    <a:cubicBezTo>
                      <a:pt x="21600" y="30895"/>
                      <a:pt x="15124" y="39410"/>
                      <a:pt x="5770" y="42003"/>
                    </a:cubicBezTo>
                    <a:lnTo>
                      <a:pt x="0" y="21189"/>
                    </a:lnTo>
                    <a:close/>
                  </a:path>
                </a:pathLst>
              </a:custGeom>
              <a:noFill/>
              <a:ln w="4763">
                <a:solidFill>
                  <a:srgbClr val="FF0000"/>
                </a:solidFill>
                <a:round/>
                <a:headEnd/>
                <a:tailEnd/>
              </a:ln>
            </p:spPr>
            <p:txBody>
              <a:bodyPr/>
              <a:lstStyle/>
              <a:p>
                <a:endParaRPr lang="en-US"/>
              </a:p>
            </p:txBody>
          </p:sp>
          <p:sp>
            <p:nvSpPr>
              <p:cNvPr id="151646" name="Arc 94"/>
              <p:cNvSpPr>
                <a:spLocks/>
              </p:cNvSpPr>
              <p:nvPr/>
            </p:nvSpPr>
            <p:spPr bwMode="auto">
              <a:xfrm>
                <a:off x="2152" y="514"/>
                <a:ext cx="119" cy="380"/>
              </a:xfrm>
              <a:custGeom>
                <a:avLst/>
                <a:gdLst>
                  <a:gd name="G0" fmla="+- 0 0 0"/>
                  <a:gd name="G1" fmla="+- 21163 0 0"/>
                  <a:gd name="G2" fmla="+- 21600 0 0"/>
                  <a:gd name="T0" fmla="*/ 4323 w 21600"/>
                  <a:gd name="T1" fmla="*/ 0 h 42026"/>
                  <a:gd name="T2" fmla="*/ 5592 w 21600"/>
                  <a:gd name="T3" fmla="*/ 42026 h 42026"/>
                  <a:gd name="T4" fmla="*/ 0 w 21600"/>
                  <a:gd name="T5" fmla="*/ 21163 h 42026"/>
                </a:gdLst>
                <a:ahLst/>
                <a:cxnLst>
                  <a:cxn ang="0">
                    <a:pos x="T0" y="T1"/>
                  </a:cxn>
                  <a:cxn ang="0">
                    <a:pos x="T2" y="T3"/>
                  </a:cxn>
                  <a:cxn ang="0">
                    <a:pos x="T4" y="T5"/>
                  </a:cxn>
                </a:cxnLst>
                <a:rect l="0" t="0" r="r" b="b"/>
                <a:pathLst>
                  <a:path w="21600" h="42026" fill="none" extrusionOk="0">
                    <a:moveTo>
                      <a:pt x="4322" y="0"/>
                    </a:moveTo>
                    <a:cubicBezTo>
                      <a:pt x="14378" y="2054"/>
                      <a:pt x="21600" y="10900"/>
                      <a:pt x="21600" y="21163"/>
                    </a:cubicBezTo>
                    <a:cubicBezTo>
                      <a:pt x="21600" y="30938"/>
                      <a:pt x="15034" y="39495"/>
                      <a:pt x="5592" y="42026"/>
                    </a:cubicBezTo>
                  </a:path>
                  <a:path w="21600" h="42026" stroke="0" extrusionOk="0">
                    <a:moveTo>
                      <a:pt x="4322" y="0"/>
                    </a:moveTo>
                    <a:cubicBezTo>
                      <a:pt x="14378" y="2054"/>
                      <a:pt x="21600" y="10900"/>
                      <a:pt x="21600" y="21163"/>
                    </a:cubicBezTo>
                    <a:cubicBezTo>
                      <a:pt x="21600" y="30938"/>
                      <a:pt x="15034" y="39495"/>
                      <a:pt x="5592" y="42026"/>
                    </a:cubicBezTo>
                    <a:lnTo>
                      <a:pt x="0" y="21163"/>
                    </a:lnTo>
                    <a:close/>
                  </a:path>
                </a:pathLst>
              </a:custGeom>
              <a:noFill/>
              <a:ln w="4763">
                <a:solidFill>
                  <a:srgbClr val="FF0000"/>
                </a:solidFill>
                <a:round/>
                <a:headEnd/>
                <a:tailEnd/>
              </a:ln>
            </p:spPr>
            <p:txBody>
              <a:bodyPr/>
              <a:lstStyle/>
              <a:p>
                <a:endParaRPr lang="en-US"/>
              </a:p>
            </p:txBody>
          </p:sp>
          <p:sp>
            <p:nvSpPr>
              <p:cNvPr id="151647" name="Arc 95"/>
              <p:cNvSpPr>
                <a:spLocks/>
              </p:cNvSpPr>
              <p:nvPr/>
            </p:nvSpPr>
            <p:spPr bwMode="auto">
              <a:xfrm>
                <a:off x="2105" y="547"/>
                <a:ext cx="111" cy="321"/>
              </a:xfrm>
              <a:custGeom>
                <a:avLst/>
                <a:gdLst>
                  <a:gd name="G0" fmla="+- 0 0 0"/>
                  <a:gd name="G1" fmla="+- 21211 0 0"/>
                  <a:gd name="G2" fmla="+- 21600 0 0"/>
                  <a:gd name="T0" fmla="*/ 4081 w 21600"/>
                  <a:gd name="T1" fmla="*/ 0 h 42061"/>
                  <a:gd name="T2" fmla="*/ 5643 w 21600"/>
                  <a:gd name="T3" fmla="*/ 42061 h 42061"/>
                  <a:gd name="T4" fmla="*/ 0 w 21600"/>
                  <a:gd name="T5" fmla="*/ 21211 h 42061"/>
                </a:gdLst>
                <a:ahLst/>
                <a:cxnLst>
                  <a:cxn ang="0">
                    <a:pos x="T0" y="T1"/>
                  </a:cxn>
                  <a:cxn ang="0">
                    <a:pos x="T2" y="T3"/>
                  </a:cxn>
                  <a:cxn ang="0">
                    <a:pos x="T4" y="T5"/>
                  </a:cxn>
                </a:cxnLst>
                <a:rect l="0" t="0" r="r" b="b"/>
                <a:pathLst>
                  <a:path w="21600" h="42061" fill="none" extrusionOk="0">
                    <a:moveTo>
                      <a:pt x="4080" y="0"/>
                    </a:moveTo>
                    <a:cubicBezTo>
                      <a:pt x="14250" y="1956"/>
                      <a:pt x="21600" y="10855"/>
                      <a:pt x="21600" y="21211"/>
                    </a:cubicBezTo>
                    <a:cubicBezTo>
                      <a:pt x="21600" y="30967"/>
                      <a:pt x="15060" y="39512"/>
                      <a:pt x="5642" y="42060"/>
                    </a:cubicBezTo>
                  </a:path>
                  <a:path w="21600" h="42061" stroke="0" extrusionOk="0">
                    <a:moveTo>
                      <a:pt x="4080" y="0"/>
                    </a:moveTo>
                    <a:cubicBezTo>
                      <a:pt x="14250" y="1956"/>
                      <a:pt x="21600" y="10855"/>
                      <a:pt x="21600" y="21211"/>
                    </a:cubicBezTo>
                    <a:cubicBezTo>
                      <a:pt x="21600" y="30967"/>
                      <a:pt x="15060" y="39512"/>
                      <a:pt x="5642" y="42060"/>
                    </a:cubicBezTo>
                    <a:lnTo>
                      <a:pt x="0" y="21211"/>
                    </a:lnTo>
                    <a:close/>
                  </a:path>
                </a:pathLst>
              </a:custGeom>
              <a:noFill/>
              <a:ln w="4763">
                <a:solidFill>
                  <a:srgbClr val="FF0000"/>
                </a:solidFill>
                <a:round/>
                <a:headEnd/>
                <a:tailEnd/>
              </a:ln>
            </p:spPr>
            <p:txBody>
              <a:bodyPr/>
              <a:lstStyle/>
              <a:p>
                <a:endParaRPr lang="en-US"/>
              </a:p>
            </p:txBody>
          </p:sp>
        </p:grpSp>
        <p:grpSp>
          <p:nvGrpSpPr>
            <p:cNvPr id="151648" name="Group 96"/>
            <p:cNvGrpSpPr>
              <a:grpSpLocks/>
            </p:cNvGrpSpPr>
            <p:nvPr/>
          </p:nvGrpSpPr>
          <p:grpSpPr bwMode="auto">
            <a:xfrm>
              <a:off x="1977" y="569"/>
              <a:ext cx="188" cy="294"/>
              <a:chOff x="1977" y="569"/>
              <a:chExt cx="188" cy="294"/>
            </a:xfrm>
          </p:grpSpPr>
          <p:sp>
            <p:nvSpPr>
              <p:cNvPr id="151649" name="Arc 97"/>
              <p:cNvSpPr>
                <a:spLocks/>
              </p:cNvSpPr>
              <p:nvPr/>
            </p:nvSpPr>
            <p:spPr bwMode="auto">
              <a:xfrm>
                <a:off x="2049" y="569"/>
                <a:ext cx="116" cy="294"/>
              </a:xfrm>
              <a:custGeom>
                <a:avLst/>
                <a:gdLst>
                  <a:gd name="G0" fmla="+- 0 0 0"/>
                  <a:gd name="G1" fmla="+- 21177 0 0"/>
                  <a:gd name="G2" fmla="+- 21600 0 0"/>
                  <a:gd name="T0" fmla="*/ 4255 w 21600"/>
                  <a:gd name="T1" fmla="*/ 0 h 42006"/>
                  <a:gd name="T2" fmla="*/ 5718 w 21600"/>
                  <a:gd name="T3" fmla="*/ 42006 h 42006"/>
                  <a:gd name="T4" fmla="*/ 0 w 21600"/>
                  <a:gd name="T5" fmla="*/ 21177 h 42006"/>
                </a:gdLst>
                <a:ahLst/>
                <a:cxnLst>
                  <a:cxn ang="0">
                    <a:pos x="T0" y="T1"/>
                  </a:cxn>
                  <a:cxn ang="0">
                    <a:pos x="T2" y="T3"/>
                  </a:cxn>
                  <a:cxn ang="0">
                    <a:pos x="T4" y="T5"/>
                  </a:cxn>
                </a:cxnLst>
                <a:rect l="0" t="0" r="r" b="b"/>
                <a:pathLst>
                  <a:path w="21600" h="42006" fill="none" extrusionOk="0">
                    <a:moveTo>
                      <a:pt x="4254" y="0"/>
                    </a:moveTo>
                    <a:cubicBezTo>
                      <a:pt x="14342" y="2027"/>
                      <a:pt x="21600" y="10887"/>
                      <a:pt x="21600" y="21177"/>
                    </a:cubicBezTo>
                    <a:cubicBezTo>
                      <a:pt x="21600" y="30904"/>
                      <a:pt x="15098" y="39431"/>
                      <a:pt x="5718" y="42006"/>
                    </a:cubicBezTo>
                  </a:path>
                  <a:path w="21600" h="42006" stroke="0" extrusionOk="0">
                    <a:moveTo>
                      <a:pt x="4254" y="0"/>
                    </a:moveTo>
                    <a:cubicBezTo>
                      <a:pt x="14342" y="2027"/>
                      <a:pt x="21600" y="10887"/>
                      <a:pt x="21600" y="21177"/>
                    </a:cubicBezTo>
                    <a:cubicBezTo>
                      <a:pt x="21600" y="30904"/>
                      <a:pt x="15098" y="39431"/>
                      <a:pt x="5718" y="42006"/>
                    </a:cubicBezTo>
                    <a:lnTo>
                      <a:pt x="0" y="21177"/>
                    </a:lnTo>
                    <a:close/>
                  </a:path>
                </a:pathLst>
              </a:custGeom>
              <a:noFill/>
              <a:ln w="4763">
                <a:solidFill>
                  <a:srgbClr val="FF0000"/>
                </a:solidFill>
                <a:round/>
                <a:headEnd/>
                <a:tailEnd/>
              </a:ln>
            </p:spPr>
            <p:txBody>
              <a:bodyPr/>
              <a:lstStyle/>
              <a:p>
                <a:endParaRPr lang="en-US"/>
              </a:p>
            </p:txBody>
          </p:sp>
          <p:sp>
            <p:nvSpPr>
              <p:cNvPr id="151650" name="Arc 98"/>
              <p:cNvSpPr>
                <a:spLocks/>
              </p:cNvSpPr>
              <p:nvPr/>
            </p:nvSpPr>
            <p:spPr bwMode="auto">
              <a:xfrm>
                <a:off x="2017" y="587"/>
                <a:ext cx="101" cy="254"/>
              </a:xfrm>
              <a:custGeom>
                <a:avLst/>
                <a:gdLst>
                  <a:gd name="G0" fmla="+- 0 0 0"/>
                  <a:gd name="G1" fmla="+- 21213 0 0"/>
                  <a:gd name="G2" fmla="+- 21600 0 0"/>
                  <a:gd name="T0" fmla="*/ 4073 w 21600"/>
                  <a:gd name="T1" fmla="*/ 0 h 42135"/>
                  <a:gd name="T2" fmla="*/ 5370 w 21600"/>
                  <a:gd name="T3" fmla="*/ 42135 h 42135"/>
                  <a:gd name="T4" fmla="*/ 0 w 21600"/>
                  <a:gd name="T5" fmla="*/ 21213 h 42135"/>
                </a:gdLst>
                <a:ahLst/>
                <a:cxnLst>
                  <a:cxn ang="0">
                    <a:pos x="T0" y="T1"/>
                  </a:cxn>
                  <a:cxn ang="0">
                    <a:pos x="T2" y="T3"/>
                  </a:cxn>
                  <a:cxn ang="0">
                    <a:pos x="T4" y="T5"/>
                  </a:cxn>
                </a:cxnLst>
                <a:rect l="0" t="0" r="r" b="b"/>
                <a:pathLst>
                  <a:path w="21600" h="42135" fill="none" extrusionOk="0">
                    <a:moveTo>
                      <a:pt x="4072" y="0"/>
                    </a:moveTo>
                    <a:cubicBezTo>
                      <a:pt x="14245" y="1953"/>
                      <a:pt x="21600" y="10854"/>
                      <a:pt x="21600" y="21213"/>
                    </a:cubicBezTo>
                    <a:cubicBezTo>
                      <a:pt x="21600" y="31074"/>
                      <a:pt x="14921" y="39683"/>
                      <a:pt x="5369" y="42134"/>
                    </a:cubicBezTo>
                  </a:path>
                  <a:path w="21600" h="42135" stroke="0" extrusionOk="0">
                    <a:moveTo>
                      <a:pt x="4072" y="0"/>
                    </a:moveTo>
                    <a:cubicBezTo>
                      <a:pt x="14245" y="1953"/>
                      <a:pt x="21600" y="10854"/>
                      <a:pt x="21600" y="21213"/>
                    </a:cubicBezTo>
                    <a:cubicBezTo>
                      <a:pt x="21600" y="31074"/>
                      <a:pt x="14921" y="39683"/>
                      <a:pt x="5369" y="42134"/>
                    </a:cubicBezTo>
                    <a:lnTo>
                      <a:pt x="0" y="21213"/>
                    </a:lnTo>
                    <a:close/>
                  </a:path>
                </a:pathLst>
              </a:custGeom>
              <a:noFill/>
              <a:ln w="4763">
                <a:solidFill>
                  <a:srgbClr val="FF0000"/>
                </a:solidFill>
                <a:round/>
                <a:headEnd/>
                <a:tailEnd/>
              </a:ln>
            </p:spPr>
            <p:txBody>
              <a:bodyPr/>
              <a:lstStyle/>
              <a:p>
                <a:endParaRPr lang="en-US"/>
              </a:p>
            </p:txBody>
          </p:sp>
          <p:sp>
            <p:nvSpPr>
              <p:cNvPr id="151651" name="Arc 99"/>
              <p:cNvSpPr>
                <a:spLocks/>
              </p:cNvSpPr>
              <p:nvPr/>
            </p:nvSpPr>
            <p:spPr bwMode="auto">
              <a:xfrm>
                <a:off x="1977" y="610"/>
                <a:ext cx="94" cy="213"/>
              </a:xfrm>
              <a:custGeom>
                <a:avLst/>
                <a:gdLst>
                  <a:gd name="G0" fmla="+- 0 0 0"/>
                  <a:gd name="G1" fmla="+- 21207 0 0"/>
                  <a:gd name="G2" fmla="+- 21600 0 0"/>
                  <a:gd name="T0" fmla="*/ 4101 w 21600"/>
                  <a:gd name="T1" fmla="*/ 0 h 42085"/>
                  <a:gd name="T2" fmla="*/ 5536 w 21600"/>
                  <a:gd name="T3" fmla="*/ 42085 h 42085"/>
                  <a:gd name="T4" fmla="*/ 0 w 21600"/>
                  <a:gd name="T5" fmla="*/ 21207 h 42085"/>
                </a:gdLst>
                <a:ahLst/>
                <a:cxnLst>
                  <a:cxn ang="0">
                    <a:pos x="T0" y="T1"/>
                  </a:cxn>
                  <a:cxn ang="0">
                    <a:pos x="T2" y="T3"/>
                  </a:cxn>
                  <a:cxn ang="0">
                    <a:pos x="T4" y="T5"/>
                  </a:cxn>
                </a:cxnLst>
                <a:rect l="0" t="0" r="r" b="b"/>
                <a:pathLst>
                  <a:path w="21600" h="42085" fill="none" extrusionOk="0">
                    <a:moveTo>
                      <a:pt x="4101" y="-1"/>
                    </a:moveTo>
                    <a:cubicBezTo>
                      <a:pt x="14260" y="1964"/>
                      <a:pt x="21600" y="10858"/>
                      <a:pt x="21600" y="21207"/>
                    </a:cubicBezTo>
                    <a:cubicBezTo>
                      <a:pt x="21600" y="31004"/>
                      <a:pt x="15006" y="39574"/>
                      <a:pt x="5536" y="42085"/>
                    </a:cubicBezTo>
                  </a:path>
                  <a:path w="21600" h="42085" stroke="0" extrusionOk="0">
                    <a:moveTo>
                      <a:pt x="4101" y="-1"/>
                    </a:moveTo>
                    <a:cubicBezTo>
                      <a:pt x="14260" y="1964"/>
                      <a:pt x="21600" y="10858"/>
                      <a:pt x="21600" y="21207"/>
                    </a:cubicBezTo>
                    <a:cubicBezTo>
                      <a:pt x="21600" y="31004"/>
                      <a:pt x="15006" y="39574"/>
                      <a:pt x="5536" y="42085"/>
                    </a:cubicBezTo>
                    <a:lnTo>
                      <a:pt x="0" y="21207"/>
                    </a:lnTo>
                    <a:close/>
                  </a:path>
                </a:pathLst>
              </a:custGeom>
              <a:noFill/>
              <a:ln w="4763">
                <a:solidFill>
                  <a:srgbClr val="FF0000"/>
                </a:solidFill>
                <a:round/>
                <a:headEnd/>
                <a:tailEnd/>
              </a:ln>
            </p:spPr>
            <p:txBody>
              <a:bodyPr/>
              <a:lstStyle/>
              <a:p>
                <a:endParaRPr lang="en-US"/>
              </a:p>
            </p:txBody>
          </p:sp>
        </p:grpSp>
        <p:sp>
          <p:nvSpPr>
            <p:cNvPr id="151652" name="Arc 100"/>
            <p:cNvSpPr>
              <a:spLocks/>
            </p:cNvSpPr>
            <p:nvPr/>
          </p:nvSpPr>
          <p:spPr bwMode="auto">
            <a:xfrm>
              <a:off x="1944" y="629"/>
              <a:ext cx="85" cy="185"/>
            </a:xfrm>
            <a:custGeom>
              <a:avLst/>
              <a:gdLst>
                <a:gd name="G0" fmla="+- 0 0 0"/>
                <a:gd name="G1" fmla="+- 21215 0 0"/>
                <a:gd name="G2" fmla="+- 21600 0 0"/>
                <a:gd name="T0" fmla="*/ 4060 w 21600"/>
                <a:gd name="T1" fmla="*/ 0 h 42137"/>
                <a:gd name="T2" fmla="*/ 5369 w 21600"/>
                <a:gd name="T3" fmla="*/ 42137 h 42137"/>
                <a:gd name="T4" fmla="*/ 0 w 21600"/>
                <a:gd name="T5" fmla="*/ 21215 h 42137"/>
              </a:gdLst>
              <a:ahLst/>
              <a:cxnLst>
                <a:cxn ang="0">
                  <a:pos x="T0" y="T1"/>
                </a:cxn>
                <a:cxn ang="0">
                  <a:pos x="T2" y="T3"/>
                </a:cxn>
                <a:cxn ang="0">
                  <a:pos x="T4" y="T5"/>
                </a:cxn>
              </a:cxnLst>
              <a:rect l="0" t="0" r="r" b="b"/>
              <a:pathLst>
                <a:path w="21600" h="42137" fill="none" extrusionOk="0">
                  <a:moveTo>
                    <a:pt x="4060" y="-1"/>
                  </a:moveTo>
                  <a:cubicBezTo>
                    <a:pt x="14239" y="1948"/>
                    <a:pt x="21600" y="10851"/>
                    <a:pt x="21600" y="21215"/>
                  </a:cubicBezTo>
                  <a:cubicBezTo>
                    <a:pt x="21600" y="31076"/>
                    <a:pt x="14920" y="39685"/>
                    <a:pt x="5369" y="42137"/>
                  </a:cubicBezTo>
                </a:path>
                <a:path w="21600" h="42137" stroke="0" extrusionOk="0">
                  <a:moveTo>
                    <a:pt x="4060" y="-1"/>
                  </a:moveTo>
                  <a:cubicBezTo>
                    <a:pt x="14239" y="1948"/>
                    <a:pt x="21600" y="10851"/>
                    <a:pt x="21600" y="21215"/>
                  </a:cubicBezTo>
                  <a:cubicBezTo>
                    <a:pt x="21600" y="31076"/>
                    <a:pt x="14920" y="39685"/>
                    <a:pt x="5369" y="42137"/>
                  </a:cubicBezTo>
                  <a:lnTo>
                    <a:pt x="0" y="21215"/>
                  </a:lnTo>
                  <a:close/>
                </a:path>
              </a:pathLst>
            </a:custGeom>
            <a:noFill/>
            <a:ln w="4763">
              <a:solidFill>
                <a:srgbClr val="FF0000"/>
              </a:solidFill>
              <a:round/>
              <a:headEnd/>
              <a:tailEnd/>
            </a:ln>
          </p:spPr>
          <p:txBody>
            <a:bodyPr/>
            <a:lstStyle/>
            <a:p>
              <a:endParaRPr lang="en-US"/>
            </a:p>
          </p:txBody>
        </p:sp>
        <p:sp>
          <p:nvSpPr>
            <p:cNvPr id="151653" name="Arc 101"/>
            <p:cNvSpPr>
              <a:spLocks/>
            </p:cNvSpPr>
            <p:nvPr/>
          </p:nvSpPr>
          <p:spPr bwMode="auto">
            <a:xfrm>
              <a:off x="1909" y="641"/>
              <a:ext cx="73" cy="159"/>
            </a:xfrm>
            <a:custGeom>
              <a:avLst/>
              <a:gdLst>
                <a:gd name="G0" fmla="+- 0 0 0"/>
                <a:gd name="G1" fmla="+- 21203 0 0"/>
                <a:gd name="G2" fmla="+- 21600 0 0"/>
                <a:gd name="T0" fmla="*/ 4120 w 21600"/>
                <a:gd name="T1" fmla="*/ 0 h 42128"/>
                <a:gd name="T2" fmla="*/ 5359 w 21600"/>
                <a:gd name="T3" fmla="*/ 42128 h 42128"/>
                <a:gd name="T4" fmla="*/ 0 w 21600"/>
                <a:gd name="T5" fmla="*/ 21203 h 42128"/>
              </a:gdLst>
              <a:ahLst/>
              <a:cxnLst>
                <a:cxn ang="0">
                  <a:pos x="T0" y="T1"/>
                </a:cxn>
                <a:cxn ang="0">
                  <a:pos x="T2" y="T3"/>
                </a:cxn>
                <a:cxn ang="0">
                  <a:pos x="T4" y="T5"/>
                </a:cxn>
              </a:cxnLst>
              <a:rect l="0" t="0" r="r" b="b"/>
              <a:pathLst>
                <a:path w="21600" h="42128" fill="none" extrusionOk="0">
                  <a:moveTo>
                    <a:pt x="4120" y="-1"/>
                  </a:moveTo>
                  <a:cubicBezTo>
                    <a:pt x="14271" y="1972"/>
                    <a:pt x="21600" y="10862"/>
                    <a:pt x="21600" y="21203"/>
                  </a:cubicBezTo>
                  <a:cubicBezTo>
                    <a:pt x="21600" y="31068"/>
                    <a:pt x="14915" y="39680"/>
                    <a:pt x="5358" y="42127"/>
                  </a:cubicBezTo>
                </a:path>
                <a:path w="21600" h="42128" stroke="0" extrusionOk="0">
                  <a:moveTo>
                    <a:pt x="4120" y="-1"/>
                  </a:moveTo>
                  <a:cubicBezTo>
                    <a:pt x="14271" y="1972"/>
                    <a:pt x="21600" y="10862"/>
                    <a:pt x="21600" y="21203"/>
                  </a:cubicBezTo>
                  <a:cubicBezTo>
                    <a:pt x="21600" y="31068"/>
                    <a:pt x="14915" y="39680"/>
                    <a:pt x="5358" y="42127"/>
                  </a:cubicBezTo>
                  <a:lnTo>
                    <a:pt x="0" y="21203"/>
                  </a:lnTo>
                  <a:close/>
                </a:path>
              </a:pathLst>
            </a:custGeom>
            <a:noFill/>
            <a:ln w="4763">
              <a:solidFill>
                <a:srgbClr val="FF0000"/>
              </a:solidFill>
              <a:round/>
              <a:headEnd/>
              <a:tailEnd/>
            </a:ln>
          </p:spPr>
          <p:txBody>
            <a:bodyPr/>
            <a:lstStyle/>
            <a:p>
              <a:endParaRPr lang="en-US"/>
            </a:p>
          </p:txBody>
        </p:sp>
        <p:sp>
          <p:nvSpPr>
            <p:cNvPr id="151654" name="Arc 102"/>
            <p:cNvSpPr>
              <a:spLocks/>
            </p:cNvSpPr>
            <p:nvPr/>
          </p:nvSpPr>
          <p:spPr bwMode="auto">
            <a:xfrm>
              <a:off x="1880" y="662"/>
              <a:ext cx="63" cy="124"/>
            </a:xfrm>
            <a:custGeom>
              <a:avLst/>
              <a:gdLst>
                <a:gd name="G0" fmla="+- 0 0 0"/>
                <a:gd name="G1" fmla="+- 21213 0 0"/>
                <a:gd name="G2" fmla="+- 21600 0 0"/>
                <a:gd name="T0" fmla="*/ 4073 w 21600"/>
                <a:gd name="T1" fmla="*/ 0 h 42009"/>
                <a:gd name="T2" fmla="*/ 5839 w 21600"/>
                <a:gd name="T3" fmla="*/ 42009 h 42009"/>
                <a:gd name="T4" fmla="*/ 0 w 21600"/>
                <a:gd name="T5" fmla="*/ 21213 h 42009"/>
              </a:gdLst>
              <a:ahLst/>
              <a:cxnLst>
                <a:cxn ang="0">
                  <a:pos x="T0" y="T1"/>
                </a:cxn>
                <a:cxn ang="0">
                  <a:pos x="T2" y="T3"/>
                </a:cxn>
                <a:cxn ang="0">
                  <a:pos x="T4" y="T5"/>
                </a:cxn>
              </a:cxnLst>
              <a:rect l="0" t="0" r="r" b="b"/>
              <a:pathLst>
                <a:path w="21600" h="42009" fill="none" extrusionOk="0">
                  <a:moveTo>
                    <a:pt x="4072" y="0"/>
                  </a:moveTo>
                  <a:cubicBezTo>
                    <a:pt x="14245" y="1953"/>
                    <a:pt x="21600" y="10854"/>
                    <a:pt x="21600" y="21213"/>
                  </a:cubicBezTo>
                  <a:cubicBezTo>
                    <a:pt x="21600" y="30893"/>
                    <a:pt x="15159" y="39391"/>
                    <a:pt x="5838" y="42008"/>
                  </a:cubicBezTo>
                </a:path>
                <a:path w="21600" h="42009" stroke="0" extrusionOk="0">
                  <a:moveTo>
                    <a:pt x="4072" y="0"/>
                  </a:moveTo>
                  <a:cubicBezTo>
                    <a:pt x="14245" y="1953"/>
                    <a:pt x="21600" y="10854"/>
                    <a:pt x="21600" y="21213"/>
                  </a:cubicBezTo>
                  <a:cubicBezTo>
                    <a:pt x="21600" y="30893"/>
                    <a:pt x="15159" y="39391"/>
                    <a:pt x="5838" y="42008"/>
                  </a:cubicBezTo>
                  <a:lnTo>
                    <a:pt x="0" y="21213"/>
                  </a:lnTo>
                  <a:close/>
                </a:path>
              </a:pathLst>
            </a:custGeom>
            <a:noFill/>
            <a:ln w="4763">
              <a:solidFill>
                <a:srgbClr val="FF0000"/>
              </a:solidFill>
              <a:round/>
              <a:headEnd/>
              <a:tailEnd/>
            </a:ln>
          </p:spPr>
          <p:txBody>
            <a:bodyPr/>
            <a:lstStyle/>
            <a:p>
              <a:endParaRPr lang="en-US"/>
            </a:p>
          </p:txBody>
        </p:sp>
        <p:sp>
          <p:nvSpPr>
            <p:cNvPr id="151655" name="Arc 103"/>
            <p:cNvSpPr>
              <a:spLocks/>
            </p:cNvSpPr>
            <p:nvPr/>
          </p:nvSpPr>
          <p:spPr bwMode="auto">
            <a:xfrm>
              <a:off x="1869" y="681"/>
              <a:ext cx="38" cy="94"/>
            </a:xfrm>
            <a:custGeom>
              <a:avLst/>
              <a:gdLst>
                <a:gd name="G0" fmla="+- 0 0 0"/>
                <a:gd name="G1" fmla="+- 21339 0 0"/>
                <a:gd name="G2" fmla="+- 21600 0 0"/>
                <a:gd name="T0" fmla="*/ 3345 w 21600"/>
                <a:gd name="T1" fmla="*/ 0 h 42318"/>
                <a:gd name="T2" fmla="*/ 5142 w 21600"/>
                <a:gd name="T3" fmla="*/ 42318 h 42318"/>
                <a:gd name="T4" fmla="*/ 0 w 21600"/>
                <a:gd name="T5" fmla="*/ 21339 h 42318"/>
              </a:gdLst>
              <a:ahLst/>
              <a:cxnLst>
                <a:cxn ang="0">
                  <a:pos x="T0" y="T1"/>
                </a:cxn>
                <a:cxn ang="0">
                  <a:pos x="T2" y="T3"/>
                </a:cxn>
                <a:cxn ang="0">
                  <a:pos x="T4" y="T5"/>
                </a:cxn>
              </a:cxnLst>
              <a:rect l="0" t="0" r="r" b="b"/>
              <a:pathLst>
                <a:path w="21600" h="42318" fill="none" extrusionOk="0">
                  <a:moveTo>
                    <a:pt x="3345" y="-1"/>
                  </a:moveTo>
                  <a:cubicBezTo>
                    <a:pt x="13854" y="1647"/>
                    <a:pt x="21600" y="10701"/>
                    <a:pt x="21600" y="21339"/>
                  </a:cubicBezTo>
                  <a:cubicBezTo>
                    <a:pt x="21600" y="31287"/>
                    <a:pt x="14804" y="39949"/>
                    <a:pt x="5142" y="42318"/>
                  </a:cubicBezTo>
                </a:path>
                <a:path w="21600" h="42318" stroke="0" extrusionOk="0">
                  <a:moveTo>
                    <a:pt x="3345" y="-1"/>
                  </a:moveTo>
                  <a:cubicBezTo>
                    <a:pt x="13854" y="1647"/>
                    <a:pt x="21600" y="10701"/>
                    <a:pt x="21600" y="21339"/>
                  </a:cubicBezTo>
                  <a:cubicBezTo>
                    <a:pt x="21600" y="31287"/>
                    <a:pt x="14804" y="39949"/>
                    <a:pt x="5142" y="42318"/>
                  </a:cubicBezTo>
                  <a:lnTo>
                    <a:pt x="0" y="21339"/>
                  </a:lnTo>
                  <a:close/>
                </a:path>
              </a:pathLst>
            </a:custGeom>
            <a:noFill/>
            <a:ln w="4763">
              <a:solidFill>
                <a:srgbClr val="FF0000"/>
              </a:solidFill>
              <a:round/>
              <a:headEnd/>
              <a:tailEnd/>
            </a:ln>
          </p:spPr>
          <p:txBody>
            <a:bodyPr/>
            <a:lstStyle/>
            <a:p>
              <a:endParaRPr lang="en-US"/>
            </a:p>
          </p:txBody>
        </p:sp>
      </p:grpSp>
      <p:sp>
        <p:nvSpPr>
          <p:cNvPr id="151656" name="AutoShape 104"/>
          <p:cNvSpPr>
            <a:spLocks noChangeArrowheads="1"/>
          </p:cNvSpPr>
          <p:nvPr/>
        </p:nvSpPr>
        <p:spPr bwMode="auto">
          <a:xfrm>
            <a:off x="1682750" y="4789488"/>
            <a:ext cx="2057400" cy="990600"/>
          </a:xfrm>
          <a:prstGeom prst="roundRect">
            <a:avLst>
              <a:gd name="adj" fmla="val 16667"/>
            </a:avLst>
          </a:prstGeom>
          <a:solidFill>
            <a:srgbClr val="DADAF6"/>
          </a:solidFill>
          <a:ln w="9525">
            <a:solidFill>
              <a:schemeClr val="tx1"/>
            </a:solidFill>
            <a:round/>
            <a:headEnd/>
            <a:tailEnd/>
          </a:ln>
          <a:effectLst/>
        </p:spPr>
        <p:txBody>
          <a:bodyPr wrap="none" anchor="ctr"/>
          <a:lstStyle/>
          <a:p>
            <a:endParaRPr lang="en-US"/>
          </a:p>
        </p:txBody>
      </p:sp>
      <p:sp>
        <p:nvSpPr>
          <p:cNvPr id="151657" name="AutoShape 105"/>
          <p:cNvSpPr>
            <a:spLocks noChangeArrowheads="1"/>
          </p:cNvSpPr>
          <p:nvPr/>
        </p:nvSpPr>
        <p:spPr bwMode="auto">
          <a:xfrm>
            <a:off x="1682750" y="2579688"/>
            <a:ext cx="2057400" cy="1676400"/>
          </a:xfrm>
          <a:prstGeom prst="roundRect">
            <a:avLst>
              <a:gd name="adj" fmla="val 16667"/>
            </a:avLst>
          </a:prstGeom>
          <a:solidFill>
            <a:srgbClr val="DADAF6"/>
          </a:solidFill>
          <a:ln w="9525">
            <a:solidFill>
              <a:schemeClr val="tx1"/>
            </a:solidFill>
            <a:round/>
            <a:headEnd/>
            <a:tailEnd/>
          </a:ln>
          <a:effectLst/>
        </p:spPr>
        <p:txBody>
          <a:bodyPr wrap="none" anchor="ctr"/>
          <a:lstStyle/>
          <a:p>
            <a:pPr eaLnBrk="0" hangingPunct="0"/>
            <a:endParaRPr lang="en-US" sz="1600">
              <a:latin typeface="Arial" charset="0"/>
            </a:endParaRPr>
          </a:p>
        </p:txBody>
      </p:sp>
      <p:sp>
        <p:nvSpPr>
          <p:cNvPr id="151658" name="Rectangle 106"/>
          <p:cNvSpPr>
            <a:spLocks noChangeArrowheads="1"/>
          </p:cNvSpPr>
          <p:nvPr/>
        </p:nvSpPr>
        <p:spPr bwMode="auto">
          <a:xfrm>
            <a:off x="2216150" y="3570288"/>
            <a:ext cx="990600" cy="5334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A3</a:t>
            </a:r>
          </a:p>
        </p:txBody>
      </p:sp>
      <p:sp>
        <p:nvSpPr>
          <p:cNvPr id="151659" name="Line 107"/>
          <p:cNvSpPr>
            <a:spLocks noChangeShapeType="1"/>
          </p:cNvSpPr>
          <p:nvPr/>
        </p:nvSpPr>
        <p:spPr bwMode="auto">
          <a:xfrm>
            <a:off x="2978150" y="30368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60" name="Line 108"/>
          <p:cNvSpPr>
            <a:spLocks noChangeShapeType="1"/>
          </p:cNvSpPr>
          <p:nvPr/>
        </p:nvSpPr>
        <p:spPr bwMode="auto">
          <a:xfrm>
            <a:off x="2444750" y="30368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61" name="Text Box 109"/>
          <p:cNvSpPr txBox="1">
            <a:spLocks noChangeArrowheads="1"/>
          </p:cNvSpPr>
          <p:nvPr/>
        </p:nvSpPr>
        <p:spPr bwMode="auto">
          <a:xfrm>
            <a:off x="2673350" y="2655888"/>
            <a:ext cx="7572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RAND</a:t>
            </a:r>
          </a:p>
        </p:txBody>
      </p:sp>
      <p:sp>
        <p:nvSpPr>
          <p:cNvPr id="151662" name="Text Box 110"/>
          <p:cNvSpPr txBox="1">
            <a:spLocks noChangeArrowheads="1"/>
          </p:cNvSpPr>
          <p:nvPr/>
        </p:nvSpPr>
        <p:spPr bwMode="auto">
          <a:xfrm>
            <a:off x="2216150" y="2655888"/>
            <a:ext cx="3508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K</a:t>
            </a:r>
            <a:r>
              <a:rPr lang="en-US" sz="1600" baseline="-25000">
                <a:latin typeface="Arial" charset="0"/>
              </a:rPr>
              <a:t>i</a:t>
            </a:r>
            <a:endParaRPr lang="en-US" sz="1600">
              <a:latin typeface="Arial" charset="0"/>
            </a:endParaRPr>
          </a:p>
        </p:txBody>
      </p:sp>
      <p:sp>
        <p:nvSpPr>
          <p:cNvPr id="151663" name="Text Box 111"/>
          <p:cNvSpPr txBox="1">
            <a:spLocks noChangeArrowheads="1"/>
          </p:cNvSpPr>
          <p:nvPr/>
        </p:nvSpPr>
        <p:spPr bwMode="auto">
          <a:xfrm>
            <a:off x="1704975" y="31130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1664" name="Text Box 112"/>
          <p:cNvSpPr txBox="1">
            <a:spLocks noChangeArrowheads="1"/>
          </p:cNvSpPr>
          <p:nvPr/>
        </p:nvSpPr>
        <p:spPr bwMode="auto">
          <a:xfrm>
            <a:off x="2901950" y="31130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1665" name="Line 113"/>
          <p:cNvSpPr>
            <a:spLocks noChangeShapeType="1"/>
          </p:cNvSpPr>
          <p:nvPr/>
        </p:nvSpPr>
        <p:spPr bwMode="auto">
          <a:xfrm>
            <a:off x="2711450" y="4103688"/>
            <a:ext cx="0" cy="914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66" name="Text Box 114"/>
          <p:cNvSpPr txBox="1">
            <a:spLocks noChangeArrowheads="1"/>
          </p:cNvSpPr>
          <p:nvPr/>
        </p:nvSpPr>
        <p:spPr bwMode="auto">
          <a:xfrm>
            <a:off x="1911350" y="4256088"/>
            <a:ext cx="14255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SRES*  32 bit</a:t>
            </a:r>
          </a:p>
        </p:txBody>
      </p:sp>
      <p:sp>
        <p:nvSpPr>
          <p:cNvPr id="151667" name="AutoShape 115"/>
          <p:cNvSpPr>
            <a:spLocks noChangeArrowheads="1"/>
          </p:cNvSpPr>
          <p:nvPr/>
        </p:nvSpPr>
        <p:spPr bwMode="auto">
          <a:xfrm>
            <a:off x="5492750" y="2579688"/>
            <a:ext cx="2057400" cy="3124200"/>
          </a:xfrm>
          <a:prstGeom prst="roundRect">
            <a:avLst>
              <a:gd name="adj" fmla="val 16667"/>
            </a:avLst>
          </a:prstGeom>
          <a:solidFill>
            <a:srgbClr val="DADAF6"/>
          </a:solidFill>
          <a:ln w="9525">
            <a:solidFill>
              <a:schemeClr val="tx1"/>
            </a:solidFill>
            <a:round/>
            <a:headEnd/>
            <a:tailEnd/>
          </a:ln>
          <a:effectLst/>
        </p:spPr>
        <p:txBody>
          <a:bodyPr wrap="none" anchor="ctr"/>
          <a:lstStyle/>
          <a:p>
            <a:pPr eaLnBrk="0" hangingPunct="0"/>
            <a:endParaRPr lang="en-US" sz="1600">
              <a:latin typeface="Arial" charset="0"/>
            </a:endParaRPr>
          </a:p>
        </p:txBody>
      </p:sp>
      <p:sp>
        <p:nvSpPr>
          <p:cNvPr id="151668" name="Rectangle 116"/>
          <p:cNvSpPr>
            <a:spLocks noChangeArrowheads="1"/>
          </p:cNvSpPr>
          <p:nvPr/>
        </p:nvSpPr>
        <p:spPr bwMode="auto">
          <a:xfrm>
            <a:off x="6026150" y="3570288"/>
            <a:ext cx="990600" cy="5334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A3</a:t>
            </a:r>
          </a:p>
        </p:txBody>
      </p:sp>
      <p:sp>
        <p:nvSpPr>
          <p:cNvPr id="151669" name="Line 117"/>
          <p:cNvSpPr>
            <a:spLocks noChangeShapeType="1"/>
          </p:cNvSpPr>
          <p:nvPr/>
        </p:nvSpPr>
        <p:spPr bwMode="auto">
          <a:xfrm>
            <a:off x="6788150" y="30368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70" name="Line 118"/>
          <p:cNvSpPr>
            <a:spLocks noChangeShapeType="1"/>
          </p:cNvSpPr>
          <p:nvPr/>
        </p:nvSpPr>
        <p:spPr bwMode="auto">
          <a:xfrm>
            <a:off x="6254750" y="30368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71" name="Text Box 119"/>
          <p:cNvSpPr txBox="1">
            <a:spLocks noChangeArrowheads="1"/>
          </p:cNvSpPr>
          <p:nvPr/>
        </p:nvSpPr>
        <p:spPr bwMode="auto">
          <a:xfrm>
            <a:off x="5797550" y="2655888"/>
            <a:ext cx="7572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RAND</a:t>
            </a:r>
          </a:p>
        </p:txBody>
      </p:sp>
      <p:sp>
        <p:nvSpPr>
          <p:cNvPr id="151672" name="Text Box 120"/>
          <p:cNvSpPr txBox="1">
            <a:spLocks noChangeArrowheads="1"/>
          </p:cNvSpPr>
          <p:nvPr/>
        </p:nvSpPr>
        <p:spPr bwMode="auto">
          <a:xfrm>
            <a:off x="6635750" y="2655888"/>
            <a:ext cx="3508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K</a:t>
            </a:r>
            <a:r>
              <a:rPr lang="en-US" sz="1600" baseline="-25000">
                <a:latin typeface="Arial" charset="0"/>
              </a:rPr>
              <a:t>i</a:t>
            </a:r>
            <a:endParaRPr lang="en-US" sz="1600">
              <a:latin typeface="Arial" charset="0"/>
            </a:endParaRPr>
          </a:p>
        </p:txBody>
      </p:sp>
      <p:sp>
        <p:nvSpPr>
          <p:cNvPr id="151673" name="Text Box 121"/>
          <p:cNvSpPr txBox="1">
            <a:spLocks noChangeArrowheads="1"/>
          </p:cNvSpPr>
          <p:nvPr/>
        </p:nvSpPr>
        <p:spPr bwMode="auto">
          <a:xfrm>
            <a:off x="5514975" y="31130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1674" name="Text Box 122"/>
          <p:cNvSpPr txBox="1">
            <a:spLocks noChangeArrowheads="1"/>
          </p:cNvSpPr>
          <p:nvPr/>
        </p:nvSpPr>
        <p:spPr bwMode="auto">
          <a:xfrm>
            <a:off x="6711950" y="31130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1675" name="Line 123"/>
          <p:cNvSpPr>
            <a:spLocks noChangeShapeType="1"/>
          </p:cNvSpPr>
          <p:nvPr/>
        </p:nvSpPr>
        <p:spPr bwMode="auto">
          <a:xfrm>
            <a:off x="6521450" y="4103688"/>
            <a:ext cx="0" cy="1066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76" name="Text Box 124"/>
          <p:cNvSpPr txBox="1">
            <a:spLocks noChangeArrowheads="1"/>
          </p:cNvSpPr>
          <p:nvPr/>
        </p:nvSpPr>
        <p:spPr bwMode="auto">
          <a:xfrm>
            <a:off x="5721350" y="4256088"/>
            <a:ext cx="14605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SRES    32 bit</a:t>
            </a:r>
          </a:p>
        </p:txBody>
      </p:sp>
      <p:sp>
        <p:nvSpPr>
          <p:cNvPr id="151677" name="Line 125"/>
          <p:cNvSpPr>
            <a:spLocks noChangeShapeType="1"/>
          </p:cNvSpPr>
          <p:nvPr/>
        </p:nvSpPr>
        <p:spPr bwMode="auto">
          <a:xfrm>
            <a:off x="3359150" y="2808288"/>
            <a:ext cx="2514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78" name="Rectangle 126"/>
          <p:cNvSpPr>
            <a:spLocks noChangeArrowheads="1"/>
          </p:cNvSpPr>
          <p:nvPr/>
        </p:nvSpPr>
        <p:spPr bwMode="auto">
          <a:xfrm>
            <a:off x="1911350" y="5018088"/>
            <a:ext cx="1638300" cy="5334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SRES* =? SRES</a:t>
            </a:r>
          </a:p>
        </p:txBody>
      </p:sp>
      <p:sp>
        <p:nvSpPr>
          <p:cNvPr id="151679" name="Text Box 127"/>
          <p:cNvSpPr txBox="1">
            <a:spLocks noChangeArrowheads="1"/>
          </p:cNvSpPr>
          <p:nvPr/>
        </p:nvSpPr>
        <p:spPr bwMode="auto">
          <a:xfrm>
            <a:off x="6178550" y="5138738"/>
            <a:ext cx="73501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SRES</a:t>
            </a:r>
          </a:p>
        </p:txBody>
      </p:sp>
      <p:sp>
        <p:nvSpPr>
          <p:cNvPr id="151680" name="Line 128"/>
          <p:cNvSpPr>
            <a:spLocks noChangeShapeType="1"/>
          </p:cNvSpPr>
          <p:nvPr/>
        </p:nvSpPr>
        <p:spPr bwMode="auto">
          <a:xfrm flipH="1">
            <a:off x="3587750" y="5291138"/>
            <a:ext cx="2590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1681" name="Text Box 129"/>
          <p:cNvSpPr txBox="1">
            <a:spLocks noChangeArrowheads="1"/>
          </p:cNvSpPr>
          <p:nvPr/>
        </p:nvSpPr>
        <p:spPr bwMode="auto">
          <a:xfrm>
            <a:off x="4257675" y="2487613"/>
            <a:ext cx="7572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RAND</a:t>
            </a:r>
          </a:p>
        </p:txBody>
      </p:sp>
      <p:sp>
        <p:nvSpPr>
          <p:cNvPr id="151682" name="Text Box 130"/>
          <p:cNvSpPr txBox="1">
            <a:spLocks noChangeArrowheads="1"/>
          </p:cNvSpPr>
          <p:nvPr/>
        </p:nvSpPr>
        <p:spPr bwMode="auto">
          <a:xfrm>
            <a:off x="4273550" y="4986338"/>
            <a:ext cx="73501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SRES</a:t>
            </a:r>
          </a:p>
        </p:txBody>
      </p:sp>
      <p:sp>
        <p:nvSpPr>
          <p:cNvPr id="151683" name="Text Box 131"/>
          <p:cNvSpPr txBox="1">
            <a:spLocks noChangeArrowheads="1"/>
          </p:cNvSpPr>
          <p:nvPr/>
        </p:nvSpPr>
        <p:spPr bwMode="auto">
          <a:xfrm>
            <a:off x="4273550" y="5246688"/>
            <a:ext cx="6810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32 bit</a:t>
            </a:r>
          </a:p>
        </p:txBody>
      </p:sp>
      <p:sp>
        <p:nvSpPr>
          <p:cNvPr id="151684" name="Text Box 132"/>
          <p:cNvSpPr txBox="1">
            <a:spLocks noChangeArrowheads="1"/>
          </p:cNvSpPr>
          <p:nvPr/>
        </p:nvSpPr>
        <p:spPr bwMode="auto">
          <a:xfrm>
            <a:off x="2216150" y="2046288"/>
            <a:ext cx="15494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mobile network</a:t>
            </a:r>
          </a:p>
        </p:txBody>
      </p:sp>
      <p:sp>
        <p:nvSpPr>
          <p:cNvPr id="151685" name="Text Box 133"/>
          <p:cNvSpPr txBox="1">
            <a:spLocks noChangeArrowheads="1"/>
          </p:cNvSpPr>
          <p:nvPr/>
        </p:nvSpPr>
        <p:spPr bwMode="auto">
          <a:xfrm>
            <a:off x="6254750" y="1970088"/>
            <a:ext cx="5461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SIM</a:t>
            </a:r>
          </a:p>
        </p:txBody>
      </p:sp>
      <p:sp>
        <p:nvSpPr>
          <p:cNvPr id="151686" name="Text Box 134"/>
          <p:cNvSpPr txBox="1">
            <a:spLocks noChangeArrowheads="1"/>
          </p:cNvSpPr>
          <p:nvPr/>
        </p:nvSpPr>
        <p:spPr bwMode="auto">
          <a:xfrm>
            <a:off x="844550" y="3189288"/>
            <a:ext cx="47625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AC</a:t>
            </a:r>
            <a:endParaRPr lang="en-US" sz="1600">
              <a:latin typeface="Arial" charset="0"/>
            </a:endParaRPr>
          </a:p>
        </p:txBody>
      </p:sp>
      <p:sp>
        <p:nvSpPr>
          <p:cNvPr id="151687" name="Text Box 135"/>
          <p:cNvSpPr txBox="1">
            <a:spLocks noChangeArrowheads="1"/>
          </p:cNvSpPr>
          <p:nvPr/>
        </p:nvSpPr>
        <p:spPr bwMode="auto">
          <a:xfrm>
            <a:off x="700088" y="5094288"/>
            <a:ext cx="63500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MSC</a:t>
            </a:r>
            <a:endParaRPr lang="en-US" sz="1600">
              <a:latin typeface="Arial" charset="0"/>
            </a:endParaRPr>
          </a:p>
        </p:txBody>
      </p:sp>
      <p:sp>
        <p:nvSpPr>
          <p:cNvPr id="151688" name="Text Box 136"/>
          <p:cNvSpPr txBox="1">
            <a:spLocks noChangeArrowheads="1"/>
          </p:cNvSpPr>
          <p:nvPr/>
        </p:nvSpPr>
        <p:spPr bwMode="auto">
          <a:xfrm>
            <a:off x="7626350" y="3951288"/>
            <a:ext cx="54610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SIM</a:t>
            </a:r>
            <a:endParaRPr lang="en-US" sz="1600">
              <a:latin typeface="Arial" charset="0"/>
            </a:endParaRPr>
          </a:p>
        </p:txBody>
      </p:sp>
      <p:sp>
        <p:nvSpPr>
          <p:cNvPr id="151690" name="Text Box 138"/>
          <p:cNvSpPr txBox="1">
            <a:spLocks noChangeArrowheads="1"/>
          </p:cNvSpPr>
          <p:nvPr/>
        </p:nvSpPr>
        <p:spPr bwMode="auto">
          <a:xfrm>
            <a:off x="1149350" y="5932488"/>
            <a:ext cx="5726113"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K</a:t>
            </a:r>
            <a:r>
              <a:rPr lang="en-US" sz="1400" baseline="-25000">
                <a:latin typeface="Arial" charset="0"/>
              </a:rPr>
              <a:t>i</a:t>
            </a:r>
            <a:r>
              <a:rPr lang="en-US" sz="1400">
                <a:latin typeface="Arial" charset="0"/>
              </a:rPr>
              <a:t>: individual subscriber authentication key	SRES: signed response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GSM - key generation and encryption</a:t>
            </a:r>
          </a:p>
        </p:txBody>
      </p:sp>
      <p:grpSp>
        <p:nvGrpSpPr>
          <p:cNvPr id="152579" name="Group 3"/>
          <p:cNvGrpSpPr>
            <a:grpSpLocks/>
          </p:cNvGrpSpPr>
          <p:nvPr/>
        </p:nvGrpSpPr>
        <p:grpSpPr bwMode="auto">
          <a:xfrm>
            <a:off x="6188075" y="1390650"/>
            <a:ext cx="404813" cy="487363"/>
            <a:chOff x="3898" y="691"/>
            <a:chExt cx="255" cy="307"/>
          </a:xfrm>
        </p:grpSpPr>
        <p:sp>
          <p:nvSpPr>
            <p:cNvPr id="152580" name="Freeform 4"/>
            <p:cNvSpPr>
              <a:spLocks/>
            </p:cNvSpPr>
            <p:nvPr/>
          </p:nvSpPr>
          <p:spPr bwMode="auto">
            <a:xfrm>
              <a:off x="3898" y="691"/>
              <a:ext cx="255" cy="307"/>
            </a:xfrm>
            <a:custGeom>
              <a:avLst/>
              <a:gdLst/>
              <a:ahLst/>
              <a:cxnLst>
                <a:cxn ang="0">
                  <a:pos x="597" y="2261"/>
                </a:cxn>
                <a:cxn ang="0">
                  <a:pos x="510" y="1999"/>
                </a:cxn>
                <a:cxn ang="0">
                  <a:pos x="368" y="1824"/>
                </a:cxn>
                <a:cxn ang="0">
                  <a:pos x="234" y="1649"/>
                </a:cxn>
                <a:cxn ang="0">
                  <a:pos x="158" y="1496"/>
                </a:cxn>
                <a:cxn ang="0">
                  <a:pos x="110" y="1343"/>
                </a:cxn>
                <a:cxn ang="0">
                  <a:pos x="43" y="1168"/>
                </a:cxn>
                <a:cxn ang="0">
                  <a:pos x="4" y="972"/>
                </a:cxn>
                <a:cxn ang="0">
                  <a:pos x="14" y="753"/>
                </a:cxn>
                <a:cxn ang="0">
                  <a:pos x="70" y="695"/>
                </a:cxn>
                <a:cxn ang="0">
                  <a:pos x="110" y="638"/>
                </a:cxn>
                <a:cxn ang="0">
                  <a:pos x="108" y="556"/>
                </a:cxn>
                <a:cxn ang="0">
                  <a:pos x="138" y="469"/>
                </a:cxn>
                <a:cxn ang="0">
                  <a:pos x="224" y="375"/>
                </a:cxn>
                <a:cxn ang="0">
                  <a:pos x="322" y="333"/>
                </a:cxn>
                <a:cxn ang="0">
                  <a:pos x="424" y="360"/>
                </a:cxn>
                <a:cxn ang="0">
                  <a:pos x="453" y="229"/>
                </a:cxn>
                <a:cxn ang="0">
                  <a:pos x="539" y="154"/>
                </a:cxn>
                <a:cxn ang="0">
                  <a:pos x="672" y="130"/>
                </a:cxn>
                <a:cxn ang="0">
                  <a:pos x="730" y="32"/>
                </a:cxn>
                <a:cxn ang="0">
                  <a:pos x="883" y="0"/>
                </a:cxn>
                <a:cxn ang="0">
                  <a:pos x="1027" y="11"/>
                </a:cxn>
                <a:cxn ang="0">
                  <a:pos x="1086" y="60"/>
                </a:cxn>
                <a:cxn ang="0">
                  <a:pos x="1097" y="187"/>
                </a:cxn>
                <a:cxn ang="0">
                  <a:pos x="1035" y="262"/>
                </a:cxn>
                <a:cxn ang="0">
                  <a:pos x="970" y="292"/>
                </a:cxn>
                <a:cxn ang="0">
                  <a:pos x="1028" y="415"/>
                </a:cxn>
                <a:cxn ang="0">
                  <a:pos x="1012" y="502"/>
                </a:cxn>
                <a:cxn ang="0">
                  <a:pos x="1095" y="643"/>
                </a:cxn>
                <a:cxn ang="0">
                  <a:pos x="1292" y="855"/>
                </a:cxn>
                <a:cxn ang="0">
                  <a:pos x="1465" y="1157"/>
                </a:cxn>
                <a:cxn ang="0">
                  <a:pos x="1498" y="1289"/>
                </a:cxn>
                <a:cxn ang="0">
                  <a:pos x="1627" y="1103"/>
                </a:cxn>
                <a:cxn ang="0">
                  <a:pos x="1703" y="961"/>
                </a:cxn>
                <a:cxn ang="0">
                  <a:pos x="1757" y="866"/>
                </a:cxn>
                <a:cxn ang="0">
                  <a:pos x="1867" y="763"/>
                </a:cxn>
                <a:cxn ang="0">
                  <a:pos x="1987" y="745"/>
                </a:cxn>
                <a:cxn ang="0">
                  <a:pos x="2038" y="852"/>
                </a:cxn>
                <a:cxn ang="0">
                  <a:pos x="2009" y="939"/>
                </a:cxn>
                <a:cxn ang="0">
                  <a:pos x="1980" y="1114"/>
                </a:cxn>
                <a:cxn ang="0">
                  <a:pos x="1958" y="1248"/>
                </a:cxn>
                <a:cxn ang="0">
                  <a:pos x="1895" y="1387"/>
                </a:cxn>
                <a:cxn ang="0">
                  <a:pos x="1703" y="1714"/>
                </a:cxn>
                <a:cxn ang="0">
                  <a:pos x="1627" y="1878"/>
                </a:cxn>
                <a:cxn ang="0">
                  <a:pos x="1569" y="2053"/>
                </a:cxn>
                <a:cxn ang="0">
                  <a:pos x="1446" y="2249"/>
                </a:cxn>
                <a:cxn ang="0">
                  <a:pos x="1376" y="2458"/>
                </a:cxn>
              </a:cxnLst>
              <a:rect l="0" t="0" r="r" b="b"/>
              <a:pathLst>
                <a:path w="2039" h="2458">
                  <a:moveTo>
                    <a:pt x="616" y="2458"/>
                  </a:moveTo>
                  <a:lnTo>
                    <a:pt x="616" y="2392"/>
                  </a:lnTo>
                  <a:lnTo>
                    <a:pt x="597" y="2261"/>
                  </a:lnTo>
                  <a:lnTo>
                    <a:pt x="558" y="2130"/>
                  </a:lnTo>
                  <a:lnTo>
                    <a:pt x="520" y="2021"/>
                  </a:lnTo>
                  <a:lnTo>
                    <a:pt x="510" y="1999"/>
                  </a:lnTo>
                  <a:lnTo>
                    <a:pt x="482" y="1956"/>
                  </a:lnTo>
                  <a:lnTo>
                    <a:pt x="434" y="1899"/>
                  </a:lnTo>
                  <a:lnTo>
                    <a:pt x="368" y="1824"/>
                  </a:lnTo>
                  <a:lnTo>
                    <a:pt x="320" y="1759"/>
                  </a:lnTo>
                  <a:lnTo>
                    <a:pt x="281" y="1704"/>
                  </a:lnTo>
                  <a:lnTo>
                    <a:pt x="234" y="1649"/>
                  </a:lnTo>
                  <a:lnTo>
                    <a:pt x="206" y="1583"/>
                  </a:lnTo>
                  <a:lnTo>
                    <a:pt x="167" y="1517"/>
                  </a:lnTo>
                  <a:lnTo>
                    <a:pt x="158" y="1496"/>
                  </a:lnTo>
                  <a:lnTo>
                    <a:pt x="130" y="1431"/>
                  </a:lnTo>
                  <a:lnTo>
                    <a:pt x="120" y="1387"/>
                  </a:lnTo>
                  <a:lnTo>
                    <a:pt x="110" y="1343"/>
                  </a:lnTo>
                  <a:lnTo>
                    <a:pt x="91" y="1278"/>
                  </a:lnTo>
                  <a:lnTo>
                    <a:pt x="72" y="1235"/>
                  </a:lnTo>
                  <a:lnTo>
                    <a:pt x="43" y="1168"/>
                  </a:lnTo>
                  <a:lnTo>
                    <a:pt x="23" y="1103"/>
                  </a:lnTo>
                  <a:lnTo>
                    <a:pt x="17" y="1063"/>
                  </a:lnTo>
                  <a:lnTo>
                    <a:pt x="4" y="972"/>
                  </a:lnTo>
                  <a:lnTo>
                    <a:pt x="1" y="907"/>
                  </a:lnTo>
                  <a:lnTo>
                    <a:pt x="0" y="824"/>
                  </a:lnTo>
                  <a:lnTo>
                    <a:pt x="14" y="753"/>
                  </a:lnTo>
                  <a:lnTo>
                    <a:pt x="33" y="721"/>
                  </a:lnTo>
                  <a:lnTo>
                    <a:pt x="52" y="704"/>
                  </a:lnTo>
                  <a:lnTo>
                    <a:pt x="70" y="695"/>
                  </a:lnTo>
                  <a:lnTo>
                    <a:pt x="91" y="688"/>
                  </a:lnTo>
                  <a:lnTo>
                    <a:pt x="110" y="688"/>
                  </a:lnTo>
                  <a:lnTo>
                    <a:pt x="110" y="638"/>
                  </a:lnTo>
                  <a:lnTo>
                    <a:pt x="104" y="615"/>
                  </a:lnTo>
                  <a:lnTo>
                    <a:pt x="101" y="577"/>
                  </a:lnTo>
                  <a:lnTo>
                    <a:pt x="108" y="556"/>
                  </a:lnTo>
                  <a:lnTo>
                    <a:pt x="110" y="536"/>
                  </a:lnTo>
                  <a:lnTo>
                    <a:pt x="124" y="496"/>
                  </a:lnTo>
                  <a:lnTo>
                    <a:pt x="138" y="469"/>
                  </a:lnTo>
                  <a:lnTo>
                    <a:pt x="161" y="436"/>
                  </a:lnTo>
                  <a:lnTo>
                    <a:pt x="190" y="404"/>
                  </a:lnTo>
                  <a:lnTo>
                    <a:pt x="224" y="375"/>
                  </a:lnTo>
                  <a:lnTo>
                    <a:pt x="252" y="350"/>
                  </a:lnTo>
                  <a:lnTo>
                    <a:pt x="288" y="339"/>
                  </a:lnTo>
                  <a:lnTo>
                    <a:pt x="322" y="333"/>
                  </a:lnTo>
                  <a:lnTo>
                    <a:pt x="355" y="339"/>
                  </a:lnTo>
                  <a:lnTo>
                    <a:pt x="386" y="350"/>
                  </a:lnTo>
                  <a:lnTo>
                    <a:pt x="424" y="360"/>
                  </a:lnTo>
                  <a:lnTo>
                    <a:pt x="434" y="339"/>
                  </a:lnTo>
                  <a:lnTo>
                    <a:pt x="441" y="279"/>
                  </a:lnTo>
                  <a:lnTo>
                    <a:pt x="453" y="229"/>
                  </a:lnTo>
                  <a:lnTo>
                    <a:pt x="476" y="191"/>
                  </a:lnTo>
                  <a:lnTo>
                    <a:pt x="503" y="167"/>
                  </a:lnTo>
                  <a:lnTo>
                    <a:pt x="539" y="154"/>
                  </a:lnTo>
                  <a:lnTo>
                    <a:pt x="578" y="142"/>
                  </a:lnTo>
                  <a:lnTo>
                    <a:pt x="636" y="130"/>
                  </a:lnTo>
                  <a:lnTo>
                    <a:pt x="672" y="130"/>
                  </a:lnTo>
                  <a:lnTo>
                    <a:pt x="682" y="108"/>
                  </a:lnTo>
                  <a:lnTo>
                    <a:pt x="701" y="65"/>
                  </a:lnTo>
                  <a:lnTo>
                    <a:pt x="730" y="32"/>
                  </a:lnTo>
                  <a:lnTo>
                    <a:pt x="769" y="11"/>
                  </a:lnTo>
                  <a:lnTo>
                    <a:pt x="826" y="0"/>
                  </a:lnTo>
                  <a:lnTo>
                    <a:pt x="883" y="0"/>
                  </a:lnTo>
                  <a:lnTo>
                    <a:pt x="958" y="4"/>
                  </a:lnTo>
                  <a:lnTo>
                    <a:pt x="999" y="6"/>
                  </a:lnTo>
                  <a:lnTo>
                    <a:pt x="1027" y="11"/>
                  </a:lnTo>
                  <a:lnTo>
                    <a:pt x="1052" y="17"/>
                  </a:lnTo>
                  <a:lnTo>
                    <a:pt x="1073" y="36"/>
                  </a:lnTo>
                  <a:lnTo>
                    <a:pt x="1086" y="60"/>
                  </a:lnTo>
                  <a:lnTo>
                    <a:pt x="1096" y="89"/>
                  </a:lnTo>
                  <a:lnTo>
                    <a:pt x="1102" y="142"/>
                  </a:lnTo>
                  <a:lnTo>
                    <a:pt x="1097" y="187"/>
                  </a:lnTo>
                  <a:lnTo>
                    <a:pt x="1081" y="227"/>
                  </a:lnTo>
                  <a:lnTo>
                    <a:pt x="1061" y="249"/>
                  </a:lnTo>
                  <a:lnTo>
                    <a:pt x="1035" y="262"/>
                  </a:lnTo>
                  <a:lnTo>
                    <a:pt x="1005" y="270"/>
                  </a:lnTo>
                  <a:lnTo>
                    <a:pt x="953" y="269"/>
                  </a:lnTo>
                  <a:lnTo>
                    <a:pt x="970" y="292"/>
                  </a:lnTo>
                  <a:lnTo>
                    <a:pt x="993" y="336"/>
                  </a:lnTo>
                  <a:lnTo>
                    <a:pt x="1012" y="371"/>
                  </a:lnTo>
                  <a:lnTo>
                    <a:pt x="1028" y="415"/>
                  </a:lnTo>
                  <a:lnTo>
                    <a:pt x="1038" y="452"/>
                  </a:lnTo>
                  <a:lnTo>
                    <a:pt x="1033" y="475"/>
                  </a:lnTo>
                  <a:lnTo>
                    <a:pt x="1012" y="502"/>
                  </a:lnTo>
                  <a:lnTo>
                    <a:pt x="1035" y="547"/>
                  </a:lnTo>
                  <a:lnTo>
                    <a:pt x="1063" y="590"/>
                  </a:lnTo>
                  <a:lnTo>
                    <a:pt x="1095" y="643"/>
                  </a:lnTo>
                  <a:lnTo>
                    <a:pt x="1145" y="693"/>
                  </a:lnTo>
                  <a:lnTo>
                    <a:pt x="1221" y="768"/>
                  </a:lnTo>
                  <a:lnTo>
                    <a:pt x="1292" y="855"/>
                  </a:lnTo>
                  <a:lnTo>
                    <a:pt x="1360" y="967"/>
                  </a:lnTo>
                  <a:lnTo>
                    <a:pt x="1417" y="1070"/>
                  </a:lnTo>
                  <a:lnTo>
                    <a:pt x="1465" y="1157"/>
                  </a:lnTo>
                  <a:lnTo>
                    <a:pt x="1479" y="1189"/>
                  </a:lnTo>
                  <a:lnTo>
                    <a:pt x="1483" y="1246"/>
                  </a:lnTo>
                  <a:lnTo>
                    <a:pt x="1498" y="1289"/>
                  </a:lnTo>
                  <a:lnTo>
                    <a:pt x="1522" y="1251"/>
                  </a:lnTo>
                  <a:lnTo>
                    <a:pt x="1567" y="1193"/>
                  </a:lnTo>
                  <a:lnTo>
                    <a:pt x="1627" y="1103"/>
                  </a:lnTo>
                  <a:lnTo>
                    <a:pt x="1666" y="1049"/>
                  </a:lnTo>
                  <a:lnTo>
                    <a:pt x="1683" y="1016"/>
                  </a:lnTo>
                  <a:lnTo>
                    <a:pt x="1703" y="961"/>
                  </a:lnTo>
                  <a:lnTo>
                    <a:pt x="1721" y="925"/>
                  </a:lnTo>
                  <a:lnTo>
                    <a:pt x="1736" y="896"/>
                  </a:lnTo>
                  <a:lnTo>
                    <a:pt x="1757" y="866"/>
                  </a:lnTo>
                  <a:lnTo>
                    <a:pt x="1780" y="840"/>
                  </a:lnTo>
                  <a:lnTo>
                    <a:pt x="1822" y="797"/>
                  </a:lnTo>
                  <a:lnTo>
                    <a:pt x="1867" y="763"/>
                  </a:lnTo>
                  <a:lnTo>
                    <a:pt x="1912" y="742"/>
                  </a:lnTo>
                  <a:lnTo>
                    <a:pt x="1951" y="742"/>
                  </a:lnTo>
                  <a:lnTo>
                    <a:pt x="1987" y="745"/>
                  </a:lnTo>
                  <a:lnTo>
                    <a:pt x="2018" y="764"/>
                  </a:lnTo>
                  <a:lnTo>
                    <a:pt x="2039" y="805"/>
                  </a:lnTo>
                  <a:lnTo>
                    <a:pt x="2038" y="852"/>
                  </a:lnTo>
                  <a:lnTo>
                    <a:pt x="2038" y="873"/>
                  </a:lnTo>
                  <a:lnTo>
                    <a:pt x="2028" y="918"/>
                  </a:lnTo>
                  <a:lnTo>
                    <a:pt x="2009" y="939"/>
                  </a:lnTo>
                  <a:lnTo>
                    <a:pt x="1999" y="983"/>
                  </a:lnTo>
                  <a:lnTo>
                    <a:pt x="1980" y="1049"/>
                  </a:lnTo>
                  <a:lnTo>
                    <a:pt x="1980" y="1114"/>
                  </a:lnTo>
                  <a:lnTo>
                    <a:pt x="1970" y="1179"/>
                  </a:lnTo>
                  <a:lnTo>
                    <a:pt x="1967" y="1214"/>
                  </a:lnTo>
                  <a:lnTo>
                    <a:pt x="1958" y="1248"/>
                  </a:lnTo>
                  <a:lnTo>
                    <a:pt x="1938" y="1287"/>
                  </a:lnTo>
                  <a:lnTo>
                    <a:pt x="1912" y="1321"/>
                  </a:lnTo>
                  <a:lnTo>
                    <a:pt x="1895" y="1387"/>
                  </a:lnTo>
                  <a:lnTo>
                    <a:pt x="1866" y="1452"/>
                  </a:lnTo>
                  <a:lnTo>
                    <a:pt x="1780" y="1606"/>
                  </a:lnTo>
                  <a:lnTo>
                    <a:pt x="1703" y="1714"/>
                  </a:lnTo>
                  <a:lnTo>
                    <a:pt x="1647" y="1791"/>
                  </a:lnTo>
                  <a:lnTo>
                    <a:pt x="1637" y="1834"/>
                  </a:lnTo>
                  <a:lnTo>
                    <a:pt x="1627" y="1878"/>
                  </a:lnTo>
                  <a:lnTo>
                    <a:pt x="1609" y="1927"/>
                  </a:lnTo>
                  <a:lnTo>
                    <a:pt x="1596" y="1988"/>
                  </a:lnTo>
                  <a:lnTo>
                    <a:pt x="1569" y="2053"/>
                  </a:lnTo>
                  <a:lnTo>
                    <a:pt x="1522" y="2141"/>
                  </a:lnTo>
                  <a:lnTo>
                    <a:pt x="1475" y="2206"/>
                  </a:lnTo>
                  <a:lnTo>
                    <a:pt x="1446" y="2249"/>
                  </a:lnTo>
                  <a:lnTo>
                    <a:pt x="1426" y="2316"/>
                  </a:lnTo>
                  <a:lnTo>
                    <a:pt x="1407" y="2359"/>
                  </a:lnTo>
                  <a:lnTo>
                    <a:pt x="1376" y="2458"/>
                  </a:lnTo>
                  <a:lnTo>
                    <a:pt x="616" y="2458"/>
                  </a:lnTo>
                  <a:close/>
                </a:path>
              </a:pathLst>
            </a:custGeom>
            <a:solidFill>
              <a:srgbClr val="FFC0C0"/>
            </a:solidFill>
            <a:ln w="1588">
              <a:solidFill>
                <a:srgbClr val="000000"/>
              </a:solidFill>
              <a:prstDash val="solid"/>
              <a:round/>
              <a:headEnd/>
              <a:tailEnd/>
            </a:ln>
          </p:spPr>
          <p:txBody>
            <a:bodyPr/>
            <a:lstStyle/>
            <a:p>
              <a:endParaRPr lang="en-US"/>
            </a:p>
          </p:txBody>
        </p:sp>
        <p:grpSp>
          <p:nvGrpSpPr>
            <p:cNvPr id="152581" name="Group 5"/>
            <p:cNvGrpSpPr>
              <a:grpSpLocks/>
            </p:cNvGrpSpPr>
            <p:nvPr/>
          </p:nvGrpSpPr>
          <p:grpSpPr bwMode="auto">
            <a:xfrm>
              <a:off x="3916" y="775"/>
              <a:ext cx="214" cy="70"/>
              <a:chOff x="3916" y="775"/>
              <a:chExt cx="214" cy="70"/>
            </a:xfrm>
          </p:grpSpPr>
          <p:sp>
            <p:nvSpPr>
              <p:cNvPr id="152582" name="Freeform 6"/>
              <p:cNvSpPr>
                <a:spLocks/>
              </p:cNvSpPr>
              <p:nvPr/>
            </p:nvSpPr>
            <p:spPr bwMode="auto">
              <a:xfrm>
                <a:off x="4106" y="833"/>
                <a:ext cx="24" cy="12"/>
              </a:xfrm>
              <a:custGeom>
                <a:avLst/>
                <a:gdLst/>
                <a:ahLst/>
                <a:cxnLst>
                  <a:cxn ang="0">
                    <a:pos x="0" y="0"/>
                  </a:cxn>
                  <a:cxn ang="0">
                    <a:pos x="38" y="22"/>
                  </a:cxn>
                  <a:cxn ang="0">
                    <a:pos x="67" y="54"/>
                  </a:cxn>
                  <a:cxn ang="0">
                    <a:pos x="104" y="89"/>
                  </a:cxn>
                  <a:cxn ang="0">
                    <a:pos x="132" y="100"/>
                  </a:cxn>
                  <a:cxn ang="0">
                    <a:pos x="142" y="100"/>
                  </a:cxn>
                  <a:cxn ang="0">
                    <a:pos x="190" y="89"/>
                  </a:cxn>
                </a:cxnLst>
                <a:rect l="0" t="0" r="r" b="b"/>
                <a:pathLst>
                  <a:path w="190" h="100">
                    <a:moveTo>
                      <a:pt x="0" y="0"/>
                    </a:moveTo>
                    <a:lnTo>
                      <a:pt x="38" y="22"/>
                    </a:lnTo>
                    <a:lnTo>
                      <a:pt x="67" y="54"/>
                    </a:lnTo>
                    <a:lnTo>
                      <a:pt x="104" y="89"/>
                    </a:lnTo>
                    <a:lnTo>
                      <a:pt x="132" y="100"/>
                    </a:lnTo>
                    <a:lnTo>
                      <a:pt x="142" y="100"/>
                    </a:lnTo>
                    <a:lnTo>
                      <a:pt x="190" y="89"/>
                    </a:lnTo>
                  </a:path>
                </a:pathLst>
              </a:custGeom>
              <a:noFill/>
              <a:ln w="1588">
                <a:solidFill>
                  <a:srgbClr val="000000"/>
                </a:solidFill>
                <a:prstDash val="solid"/>
                <a:round/>
                <a:headEnd/>
                <a:tailEnd/>
              </a:ln>
            </p:spPr>
            <p:txBody>
              <a:bodyPr/>
              <a:lstStyle/>
              <a:p>
                <a:endParaRPr lang="en-US"/>
              </a:p>
            </p:txBody>
          </p:sp>
          <p:sp>
            <p:nvSpPr>
              <p:cNvPr id="152583" name="Freeform 7"/>
              <p:cNvSpPr>
                <a:spLocks/>
              </p:cNvSpPr>
              <p:nvPr/>
            </p:nvSpPr>
            <p:spPr bwMode="auto">
              <a:xfrm>
                <a:off x="3916" y="816"/>
                <a:ext cx="11" cy="7"/>
              </a:xfrm>
              <a:custGeom>
                <a:avLst/>
                <a:gdLst/>
                <a:ahLst/>
                <a:cxnLst>
                  <a:cxn ang="0">
                    <a:pos x="91" y="0"/>
                  </a:cxn>
                  <a:cxn ang="0">
                    <a:pos x="57" y="34"/>
                  </a:cxn>
                  <a:cxn ang="0">
                    <a:pos x="30" y="44"/>
                  </a:cxn>
                  <a:cxn ang="0">
                    <a:pos x="10" y="51"/>
                  </a:cxn>
                  <a:cxn ang="0">
                    <a:pos x="0" y="51"/>
                  </a:cxn>
                </a:cxnLst>
                <a:rect l="0" t="0" r="r" b="b"/>
                <a:pathLst>
                  <a:path w="91" h="51">
                    <a:moveTo>
                      <a:pt x="91" y="0"/>
                    </a:moveTo>
                    <a:lnTo>
                      <a:pt x="57" y="34"/>
                    </a:lnTo>
                    <a:lnTo>
                      <a:pt x="30" y="44"/>
                    </a:lnTo>
                    <a:lnTo>
                      <a:pt x="10" y="51"/>
                    </a:lnTo>
                    <a:lnTo>
                      <a:pt x="0" y="51"/>
                    </a:lnTo>
                  </a:path>
                </a:pathLst>
              </a:custGeom>
              <a:noFill/>
              <a:ln w="1588">
                <a:solidFill>
                  <a:srgbClr val="000000"/>
                </a:solidFill>
                <a:prstDash val="solid"/>
                <a:round/>
                <a:headEnd/>
                <a:tailEnd/>
              </a:ln>
            </p:spPr>
            <p:txBody>
              <a:bodyPr/>
              <a:lstStyle/>
              <a:p>
                <a:endParaRPr lang="en-US"/>
              </a:p>
            </p:txBody>
          </p:sp>
          <p:sp>
            <p:nvSpPr>
              <p:cNvPr id="152584" name="Freeform 8"/>
              <p:cNvSpPr>
                <a:spLocks/>
              </p:cNvSpPr>
              <p:nvPr/>
            </p:nvSpPr>
            <p:spPr bwMode="auto">
              <a:xfrm>
                <a:off x="3953" y="778"/>
                <a:ext cx="2" cy="6"/>
              </a:xfrm>
              <a:custGeom>
                <a:avLst/>
                <a:gdLst/>
                <a:ahLst/>
                <a:cxnLst>
                  <a:cxn ang="0">
                    <a:pos x="0" y="0"/>
                  </a:cxn>
                  <a:cxn ang="0">
                    <a:pos x="19" y="19"/>
                  </a:cxn>
                  <a:cxn ang="0">
                    <a:pos x="17" y="30"/>
                  </a:cxn>
                  <a:cxn ang="0">
                    <a:pos x="19" y="45"/>
                  </a:cxn>
                </a:cxnLst>
                <a:rect l="0" t="0" r="r" b="b"/>
                <a:pathLst>
                  <a:path w="19" h="45">
                    <a:moveTo>
                      <a:pt x="0" y="0"/>
                    </a:moveTo>
                    <a:lnTo>
                      <a:pt x="19" y="19"/>
                    </a:lnTo>
                    <a:lnTo>
                      <a:pt x="17" y="30"/>
                    </a:lnTo>
                    <a:lnTo>
                      <a:pt x="19" y="45"/>
                    </a:lnTo>
                  </a:path>
                </a:pathLst>
              </a:custGeom>
              <a:noFill/>
              <a:ln w="1588">
                <a:solidFill>
                  <a:srgbClr val="000000"/>
                </a:solidFill>
                <a:prstDash val="solid"/>
                <a:round/>
                <a:headEnd/>
                <a:tailEnd/>
              </a:ln>
            </p:spPr>
            <p:txBody>
              <a:bodyPr/>
              <a:lstStyle/>
              <a:p>
                <a:endParaRPr lang="en-US"/>
              </a:p>
            </p:txBody>
          </p:sp>
          <p:sp>
            <p:nvSpPr>
              <p:cNvPr id="152585" name="Freeform 9"/>
              <p:cNvSpPr>
                <a:spLocks/>
              </p:cNvSpPr>
              <p:nvPr/>
            </p:nvSpPr>
            <p:spPr bwMode="auto">
              <a:xfrm>
                <a:off x="3943" y="775"/>
                <a:ext cx="23" cy="3"/>
              </a:xfrm>
              <a:custGeom>
                <a:avLst/>
                <a:gdLst/>
                <a:ahLst/>
                <a:cxnLst>
                  <a:cxn ang="0">
                    <a:pos x="185" y="13"/>
                  </a:cxn>
                  <a:cxn ang="0">
                    <a:pos x="156" y="24"/>
                  </a:cxn>
                  <a:cxn ang="0">
                    <a:pos x="41" y="24"/>
                  </a:cxn>
                  <a:cxn ang="0">
                    <a:pos x="19" y="12"/>
                  </a:cxn>
                  <a:cxn ang="0">
                    <a:pos x="0" y="0"/>
                  </a:cxn>
                </a:cxnLst>
                <a:rect l="0" t="0" r="r" b="b"/>
                <a:pathLst>
                  <a:path w="185" h="24">
                    <a:moveTo>
                      <a:pt x="185" y="13"/>
                    </a:moveTo>
                    <a:lnTo>
                      <a:pt x="156" y="24"/>
                    </a:lnTo>
                    <a:lnTo>
                      <a:pt x="41" y="24"/>
                    </a:lnTo>
                    <a:lnTo>
                      <a:pt x="19" y="12"/>
                    </a:lnTo>
                    <a:lnTo>
                      <a:pt x="0" y="0"/>
                    </a:lnTo>
                  </a:path>
                </a:pathLst>
              </a:custGeom>
              <a:noFill/>
              <a:ln w="1588">
                <a:solidFill>
                  <a:srgbClr val="000000"/>
                </a:solidFill>
                <a:prstDash val="solid"/>
                <a:round/>
                <a:headEnd/>
                <a:tailEnd/>
              </a:ln>
            </p:spPr>
            <p:txBody>
              <a:bodyPr/>
              <a:lstStyle/>
              <a:p>
                <a:endParaRPr lang="en-US"/>
              </a:p>
            </p:txBody>
          </p:sp>
        </p:grpSp>
        <p:grpSp>
          <p:nvGrpSpPr>
            <p:cNvPr id="152586" name="Group 10"/>
            <p:cNvGrpSpPr>
              <a:grpSpLocks/>
            </p:cNvGrpSpPr>
            <p:nvPr/>
          </p:nvGrpSpPr>
          <p:grpSpPr bwMode="auto">
            <a:xfrm>
              <a:off x="3939" y="761"/>
              <a:ext cx="147" cy="142"/>
              <a:chOff x="3939" y="761"/>
              <a:chExt cx="147" cy="142"/>
            </a:xfrm>
          </p:grpSpPr>
          <p:sp>
            <p:nvSpPr>
              <p:cNvPr id="152587" name="Freeform 11"/>
              <p:cNvSpPr>
                <a:spLocks/>
              </p:cNvSpPr>
              <p:nvPr/>
            </p:nvSpPr>
            <p:spPr bwMode="auto">
              <a:xfrm>
                <a:off x="3949" y="787"/>
                <a:ext cx="137" cy="116"/>
              </a:xfrm>
              <a:custGeom>
                <a:avLst/>
                <a:gdLst/>
                <a:ahLst/>
                <a:cxnLst>
                  <a:cxn ang="0">
                    <a:pos x="1096" y="506"/>
                  </a:cxn>
                  <a:cxn ang="0">
                    <a:pos x="1015" y="537"/>
                  </a:cxn>
                  <a:cxn ang="0">
                    <a:pos x="915" y="577"/>
                  </a:cxn>
                  <a:cxn ang="0">
                    <a:pos x="854" y="617"/>
                  </a:cxn>
                  <a:cxn ang="0">
                    <a:pos x="804" y="678"/>
                  </a:cxn>
                  <a:cxn ang="0">
                    <a:pos x="775" y="768"/>
                  </a:cxn>
                  <a:cxn ang="0">
                    <a:pos x="755" y="838"/>
                  </a:cxn>
                  <a:cxn ang="0">
                    <a:pos x="694" y="909"/>
                  </a:cxn>
                  <a:cxn ang="0">
                    <a:pos x="593" y="929"/>
                  </a:cxn>
                  <a:cxn ang="0">
                    <a:pos x="523" y="899"/>
                  </a:cxn>
                  <a:cxn ang="0">
                    <a:pos x="472" y="858"/>
                  </a:cxn>
                  <a:cxn ang="0">
                    <a:pos x="469" y="815"/>
                  </a:cxn>
                  <a:cxn ang="0">
                    <a:pos x="462" y="778"/>
                  </a:cxn>
                  <a:cxn ang="0">
                    <a:pos x="422" y="717"/>
                  </a:cxn>
                  <a:cxn ang="0">
                    <a:pos x="332" y="687"/>
                  </a:cxn>
                  <a:cxn ang="0">
                    <a:pos x="402" y="641"/>
                  </a:cxn>
                  <a:cxn ang="0">
                    <a:pos x="476" y="627"/>
                  </a:cxn>
                  <a:cxn ang="0">
                    <a:pos x="510" y="607"/>
                  </a:cxn>
                  <a:cxn ang="0">
                    <a:pos x="446" y="603"/>
                  </a:cxn>
                  <a:cxn ang="0">
                    <a:pos x="373" y="627"/>
                  </a:cxn>
                  <a:cxn ang="0">
                    <a:pos x="292" y="658"/>
                  </a:cxn>
                  <a:cxn ang="0">
                    <a:pos x="255" y="627"/>
                  </a:cxn>
                  <a:cxn ang="0">
                    <a:pos x="249" y="587"/>
                  </a:cxn>
                  <a:cxn ang="0">
                    <a:pos x="245" y="540"/>
                  </a:cxn>
                  <a:cxn ang="0">
                    <a:pos x="232" y="496"/>
                  </a:cxn>
                  <a:cxn ang="0">
                    <a:pos x="181" y="486"/>
                  </a:cxn>
                  <a:cxn ang="0">
                    <a:pos x="141" y="502"/>
                  </a:cxn>
                  <a:cxn ang="0">
                    <a:pos x="108" y="534"/>
                  </a:cxn>
                  <a:cxn ang="0">
                    <a:pos x="60" y="563"/>
                  </a:cxn>
                  <a:cxn ang="0">
                    <a:pos x="0" y="617"/>
                  </a:cxn>
                  <a:cxn ang="0">
                    <a:pos x="60" y="527"/>
                  </a:cxn>
                  <a:cxn ang="0">
                    <a:pos x="171" y="436"/>
                  </a:cxn>
                  <a:cxn ang="0">
                    <a:pos x="242" y="395"/>
                  </a:cxn>
                  <a:cxn ang="0">
                    <a:pos x="305" y="378"/>
                  </a:cxn>
                  <a:cxn ang="0">
                    <a:pos x="359" y="382"/>
                  </a:cxn>
                  <a:cxn ang="0">
                    <a:pos x="416" y="368"/>
                  </a:cxn>
                  <a:cxn ang="0">
                    <a:pos x="503" y="345"/>
                  </a:cxn>
                  <a:cxn ang="0">
                    <a:pos x="613" y="299"/>
                  </a:cxn>
                  <a:cxn ang="0">
                    <a:pos x="717" y="248"/>
                  </a:cxn>
                  <a:cxn ang="0">
                    <a:pos x="778" y="218"/>
                  </a:cxn>
                  <a:cxn ang="0">
                    <a:pos x="811" y="175"/>
                  </a:cxn>
                  <a:cxn ang="0">
                    <a:pos x="828" y="120"/>
                  </a:cxn>
                  <a:cxn ang="0">
                    <a:pos x="824" y="64"/>
                  </a:cxn>
                  <a:cxn ang="0">
                    <a:pos x="811" y="0"/>
                  </a:cxn>
                  <a:cxn ang="0">
                    <a:pos x="874" y="70"/>
                  </a:cxn>
                  <a:cxn ang="0">
                    <a:pos x="925" y="150"/>
                  </a:cxn>
                  <a:cxn ang="0">
                    <a:pos x="985" y="254"/>
                  </a:cxn>
                  <a:cxn ang="0">
                    <a:pos x="1012" y="312"/>
                  </a:cxn>
                  <a:cxn ang="0">
                    <a:pos x="1039" y="362"/>
                  </a:cxn>
                  <a:cxn ang="0">
                    <a:pos x="1076" y="416"/>
                  </a:cxn>
                  <a:cxn ang="0">
                    <a:pos x="1096" y="506"/>
                  </a:cxn>
                </a:cxnLst>
                <a:rect l="0" t="0" r="r" b="b"/>
                <a:pathLst>
                  <a:path w="1096" h="929">
                    <a:moveTo>
                      <a:pt x="1096" y="506"/>
                    </a:moveTo>
                    <a:lnTo>
                      <a:pt x="1015" y="537"/>
                    </a:lnTo>
                    <a:lnTo>
                      <a:pt x="915" y="577"/>
                    </a:lnTo>
                    <a:lnTo>
                      <a:pt x="854" y="617"/>
                    </a:lnTo>
                    <a:lnTo>
                      <a:pt x="804" y="678"/>
                    </a:lnTo>
                    <a:lnTo>
                      <a:pt x="775" y="768"/>
                    </a:lnTo>
                    <a:lnTo>
                      <a:pt x="755" y="838"/>
                    </a:lnTo>
                    <a:lnTo>
                      <a:pt x="694" y="909"/>
                    </a:lnTo>
                    <a:lnTo>
                      <a:pt x="593" y="929"/>
                    </a:lnTo>
                    <a:lnTo>
                      <a:pt x="523" y="899"/>
                    </a:lnTo>
                    <a:lnTo>
                      <a:pt x="472" y="858"/>
                    </a:lnTo>
                    <a:lnTo>
                      <a:pt x="469" y="815"/>
                    </a:lnTo>
                    <a:lnTo>
                      <a:pt x="462" y="778"/>
                    </a:lnTo>
                    <a:lnTo>
                      <a:pt x="422" y="717"/>
                    </a:lnTo>
                    <a:lnTo>
                      <a:pt x="332" y="687"/>
                    </a:lnTo>
                    <a:lnTo>
                      <a:pt x="402" y="641"/>
                    </a:lnTo>
                    <a:lnTo>
                      <a:pt x="476" y="627"/>
                    </a:lnTo>
                    <a:lnTo>
                      <a:pt x="510" y="607"/>
                    </a:lnTo>
                    <a:lnTo>
                      <a:pt x="446" y="603"/>
                    </a:lnTo>
                    <a:lnTo>
                      <a:pt x="373" y="627"/>
                    </a:lnTo>
                    <a:lnTo>
                      <a:pt x="292" y="658"/>
                    </a:lnTo>
                    <a:lnTo>
                      <a:pt x="255" y="627"/>
                    </a:lnTo>
                    <a:lnTo>
                      <a:pt x="249" y="587"/>
                    </a:lnTo>
                    <a:lnTo>
                      <a:pt x="245" y="540"/>
                    </a:lnTo>
                    <a:lnTo>
                      <a:pt x="232" y="496"/>
                    </a:lnTo>
                    <a:lnTo>
                      <a:pt x="181" y="486"/>
                    </a:lnTo>
                    <a:lnTo>
                      <a:pt x="141" y="502"/>
                    </a:lnTo>
                    <a:lnTo>
                      <a:pt x="108" y="534"/>
                    </a:lnTo>
                    <a:lnTo>
                      <a:pt x="60" y="563"/>
                    </a:lnTo>
                    <a:lnTo>
                      <a:pt x="0" y="617"/>
                    </a:lnTo>
                    <a:lnTo>
                      <a:pt x="60" y="527"/>
                    </a:lnTo>
                    <a:lnTo>
                      <a:pt x="171" y="436"/>
                    </a:lnTo>
                    <a:lnTo>
                      <a:pt x="242" y="395"/>
                    </a:lnTo>
                    <a:lnTo>
                      <a:pt x="305" y="378"/>
                    </a:lnTo>
                    <a:lnTo>
                      <a:pt x="359" y="382"/>
                    </a:lnTo>
                    <a:lnTo>
                      <a:pt x="416" y="368"/>
                    </a:lnTo>
                    <a:lnTo>
                      <a:pt x="503" y="345"/>
                    </a:lnTo>
                    <a:lnTo>
                      <a:pt x="613" y="299"/>
                    </a:lnTo>
                    <a:lnTo>
                      <a:pt x="717" y="248"/>
                    </a:lnTo>
                    <a:lnTo>
                      <a:pt x="778" y="218"/>
                    </a:lnTo>
                    <a:lnTo>
                      <a:pt x="811" y="175"/>
                    </a:lnTo>
                    <a:lnTo>
                      <a:pt x="828" y="120"/>
                    </a:lnTo>
                    <a:lnTo>
                      <a:pt x="824" y="64"/>
                    </a:lnTo>
                    <a:lnTo>
                      <a:pt x="811" y="0"/>
                    </a:lnTo>
                    <a:lnTo>
                      <a:pt x="874" y="70"/>
                    </a:lnTo>
                    <a:lnTo>
                      <a:pt x="925" y="150"/>
                    </a:lnTo>
                    <a:lnTo>
                      <a:pt x="985" y="254"/>
                    </a:lnTo>
                    <a:lnTo>
                      <a:pt x="1012" y="312"/>
                    </a:lnTo>
                    <a:lnTo>
                      <a:pt x="1039" y="362"/>
                    </a:lnTo>
                    <a:lnTo>
                      <a:pt x="1076" y="416"/>
                    </a:lnTo>
                    <a:lnTo>
                      <a:pt x="1096" y="506"/>
                    </a:lnTo>
                    <a:close/>
                  </a:path>
                </a:pathLst>
              </a:custGeom>
              <a:solidFill>
                <a:srgbClr val="DF9F9F"/>
              </a:solidFill>
              <a:ln w="9525">
                <a:noFill/>
                <a:round/>
                <a:headEnd/>
                <a:tailEnd/>
              </a:ln>
            </p:spPr>
            <p:txBody>
              <a:bodyPr/>
              <a:lstStyle/>
              <a:p>
                <a:endParaRPr lang="en-US"/>
              </a:p>
            </p:txBody>
          </p:sp>
          <p:sp>
            <p:nvSpPr>
              <p:cNvPr id="152588" name="Freeform 12"/>
              <p:cNvSpPr>
                <a:spLocks/>
              </p:cNvSpPr>
              <p:nvPr/>
            </p:nvSpPr>
            <p:spPr bwMode="auto">
              <a:xfrm>
                <a:off x="3939" y="823"/>
                <a:ext cx="37" cy="24"/>
              </a:xfrm>
              <a:custGeom>
                <a:avLst/>
                <a:gdLst/>
                <a:ahLst/>
                <a:cxnLst>
                  <a:cxn ang="0">
                    <a:pos x="181" y="10"/>
                  </a:cxn>
                  <a:cxn ang="0">
                    <a:pos x="216" y="21"/>
                  </a:cxn>
                  <a:cxn ang="0">
                    <a:pos x="253" y="34"/>
                  </a:cxn>
                  <a:cxn ang="0">
                    <a:pos x="298" y="55"/>
                  </a:cxn>
                  <a:cxn ang="0">
                    <a:pos x="267" y="69"/>
                  </a:cxn>
                  <a:cxn ang="0">
                    <a:pos x="209" y="94"/>
                  </a:cxn>
                  <a:cxn ang="0">
                    <a:pos x="147" y="128"/>
                  </a:cxn>
                  <a:cxn ang="0">
                    <a:pos x="106" y="167"/>
                  </a:cxn>
                  <a:cxn ang="0">
                    <a:pos x="82" y="188"/>
                  </a:cxn>
                  <a:cxn ang="0">
                    <a:pos x="109" y="125"/>
                  </a:cxn>
                  <a:cxn ang="0">
                    <a:pos x="119" y="79"/>
                  </a:cxn>
                  <a:cxn ang="0">
                    <a:pos x="119" y="52"/>
                  </a:cxn>
                  <a:cxn ang="0">
                    <a:pos x="88" y="45"/>
                  </a:cxn>
                  <a:cxn ang="0">
                    <a:pos x="0" y="87"/>
                  </a:cxn>
                  <a:cxn ang="0">
                    <a:pos x="72" y="34"/>
                  </a:cxn>
                  <a:cxn ang="0">
                    <a:pos x="116" y="0"/>
                  </a:cxn>
                  <a:cxn ang="0">
                    <a:pos x="147" y="3"/>
                  </a:cxn>
                  <a:cxn ang="0">
                    <a:pos x="181" y="10"/>
                  </a:cxn>
                </a:cxnLst>
                <a:rect l="0" t="0" r="r" b="b"/>
                <a:pathLst>
                  <a:path w="298" h="188">
                    <a:moveTo>
                      <a:pt x="181" y="10"/>
                    </a:moveTo>
                    <a:lnTo>
                      <a:pt x="216" y="21"/>
                    </a:lnTo>
                    <a:lnTo>
                      <a:pt x="253" y="34"/>
                    </a:lnTo>
                    <a:lnTo>
                      <a:pt x="298" y="55"/>
                    </a:lnTo>
                    <a:lnTo>
                      <a:pt x="267" y="69"/>
                    </a:lnTo>
                    <a:lnTo>
                      <a:pt x="209" y="94"/>
                    </a:lnTo>
                    <a:lnTo>
                      <a:pt x="147" y="128"/>
                    </a:lnTo>
                    <a:lnTo>
                      <a:pt x="106" y="167"/>
                    </a:lnTo>
                    <a:lnTo>
                      <a:pt x="82" y="188"/>
                    </a:lnTo>
                    <a:lnTo>
                      <a:pt x="109" y="125"/>
                    </a:lnTo>
                    <a:lnTo>
                      <a:pt x="119" y="79"/>
                    </a:lnTo>
                    <a:lnTo>
                      <a:pt x="119" y="52"/>
                    </a:lnTo>
                    <a:lnTo>
                      <a:pt x="88" y="45"/>
                    </a:lnTo>
                    <a:lnTo>
                      <a:pt x="0" y="87"/>
                    </a:lnTo>
                    <a:lnTo>
                      <a:pt x="72" y="34"/>
                    </a:lnTo>
                    <a:lnTo>
                      <a:pt x="116" y="0"/>
                    </a:lnTo>
                    <a:lnTo>
                      <a:pt x="147" y="3"/>
                    </a:lnTo>
                    <a:lnTo>
                      <a:pt x="181" y="10"/>
                    </a:lnTo>
                    <a:close/>
                  </a:path>
                </a:pathLst>
              </a:custGeom>
              <a:solidFill>
                <a:srgbClr val="DF9F9F"/>
              </a:solidFill>
              <a:ln w="9525">
                <a:noFill/>
                <a:round/>
                <a:headEnd/>
                <a:tailEnd/>
              </a:ln>
            </p:spPr>
            <p:txBody>
              <a:bodyPr/>
              <a:lstStyle/>
              <a:p>
                <a:endParaRPr lang="en-US"/>
              </a:p>
            </p:txBody>
          </p:sp>
          <p:sp>
            <p:nvSpPr>
              <p:cNvPr id="152589" name="Freeform 13"/>
              <p:cNvSpPr>
                <a:spLocks/>
              </p:cNvSpPr>
              <p:nvPr/>
            </p:nvSpPr>
            <p:spPr bwMode="auto">
              <a:xfrm>
                <a:off x="3973" y="761"/>
                <a:ext cx="69" cy="57"/>
              </a:xfrm>
              <a:custGeom>
                <a:avLst/>
                <a:gdLst/>
                <a:ahLst/>
                <a:cxnLst>
                  <a:cxn ang="0">
                    <a:pos x="554" y="142"/>
                  </a:cxn>
                  <a:cxn ang="0">
                    <a:pos x="489" y="152"/>
                  </a:cxn>
                  <a:cxn ang="0">
                    <a:pos x="438" y="172"/>
                  </a:cxn>
                  <a:cxn ang="0">
                    <a:pos x="377" y="213"/>
                  </a:cxn>
                  <a:cxn ang="0">
                    <a:pos x="324" y="264"/>
                  </a:cxn>
                  <a:cxn ang="0">
                    <a:pos x="273" y="345"/>
                  </a:cxn>
                  <a:cxn ang="0">
                    <a:pos x="250" y="399"/>
                  </a:cxn>
                  <a:cxn ang="0">
                    <a:pos x="267" y="450"/>
                  </a:cxn>
                  <a:cxn ang="0">
                    <a:pos x="199" y="403"/>
                  </a:cxn>
                  <a:cxn ang="0">
                    <a:pos x="135" y="380"/>
                  </a:cxn>
                  <a:cxn ang="0">
                    <a:pos x="84" y="358"/>
                  </a:cxn>
                  <a:cxn ang="0">
                    <a:pos x="33" y="342"/>
                  </a:cxn>
                  <a:cxn ang="0">
                    <a:pos x="0" y="325"/>
                  </a:cxn>
                  <a:cxn ang="0">
                    <a:pos x="44" y="264"/>
                  </a:cxn>
                  <a:cxn ang="0">
                    <a:pos x="84" y="294"/>
                  </a:cxn>
                  <a:cxn ang="0">
                    <a:pos x="148" y="325"/>
                  </a:cxn>
                  <a:cxn ang="0">
                    <a:pos x="203" y="325"/>
                  </a:cxn>
                  <a:cxn ang="0">
                    <a:pos x="253" y="315"/>
                  </a:cxn>
                  <a:cxn ang="0">
                    <a:pos x="283" y="304"/>
                  </a:cxn>
                  <a:cxn ang="0">
                    <a:pos x="314" y="284"/>
                  </a:cxn>
                  <a:cxn ang="0">
                    <a:pos x="324" y="220"/>
                  </a:cxn>
                  <a:cxn ang="0">
                    <a:pos x="314" y="172"/>
                  </a:cxn>
                  <a:cxn ang="0">
                    <a:pos x="283" y="111"/>
                  </a:cxn>
                  <a:cxn ang="0">
                    <a:pos x="273" y="80"/>
                  </a:cxn>
                  <a:cxn ang="0">
                    <a:pos x="318" y="70"/>
                  </a:cxn>
                  <a:cxn ang="0">
                    <a:pos x="374" y="54"/>
                  </a:cxn>
                  <a:cxn ang="0">
                    <a:pos x="412" y="10"/>
                  </a:cxn>
                  <a:cxn ang="0">
                    <a:pos x="445" y="0"/>
                  </a:cxn>
                  <a:cxn ang="0">
                    <a:pos x="483" y="57"/>
                  </a:cxn>
                  <a:cxn ang="0">
                    <a:pos x="516" y="105"/>
                  </a:cxn>
                  <a:cxn ang="0">
                    <a:pos x="554" y="142"/>
                  </a:cxn>
                </a:cxnLst>
                <a:rect l="0" t="0" r="r" b="b"/>
                <a:pathLst>
                  <a:path w="554" h="450">
                    <a:moveTo>
                      <a:pt x="554" y="142"/>
                    </a:moveTo>
                    <a:lnTo>
                      <a:pt x="489" y="152"/>
                    </a:lnTo>
                    <a:lnTo>
                      <a:pt x="438" y="172"/>
                    </a:lnTo>
                    <a:lnTo>
                      <a:pt x="377" y="213"/>
                    </a:lnTo>
                    <a:lnTo>
                      <a:pt x="324" y="264"/>
                    </a:lnTo>
                    <a:lnTo>
                      <a:pt x="273" y="345"/>
                    </a:lnTo>
                    <a:lnTo>
                      <a:pt x="250" y="399"/>
                    </a:lnTo>
                    <a:lnTo>
                      <a:pt x="267" y="450"/>
                    </a:lnTo>
                    <a:lnTo>
                      <a:pt x="199" y="403"/>
                    </a:lnTo>
                    <a:lnTo>
                      <a:pt x="135" y="380"/>
                    </a:lnTo>
                    <a:lnTo>
                      <a:pt x="84" y="358"/>
                    </a:lnTo>
                    <a:lnTo>
                      <a:pt x="33" y="342"/>
                    </a:lnTo>
                    <a:lnTo>
                      <a:pt x="0" y="325"/>
                    </a:lnTo>
                    <a:lnTo>
                      <a:pt x="44" y="264"/>
                    </a:lnTo>
                    <a:lnTo>
                      <a:pt x="84" y="294"/>
                    </a:lnTo>
                    <a:lnTo>
                      <a:pt x="148" y="325"/>
                    </a:lnTo>
                    <a:lnTo>
                      <a:pt x="203" y="325"/>
                    </a:lnTo>
                    <a:lnTo>
                      <a:pt x="253" y="315"/>
                    </a:lnTo>
                    <a:lnTo>
                      <a:pt x="283" y="304"/>
                    </a:lnTo>
                    <a:lnTo>
                      <a:pt x="314" y="284"/>
                    </a:lnTo>
                    <a:lnTo>
                      <a:pt x="324" y="220"/>
                    </a:lnTo>
                    <a:lnTo>
                      <a:pt x="314" y="172"/>
                    </a:lnTo>
                    <a:lnTo>
                      <a:pt x="283" y="111"/>
                    </a:lnTo>
                    <a:lnTo>
                      <a:pt x="273" y="80"/>
                    </a:lnTo>
                    <a:lnTo>
                      <a:pt x="318" y="70"/>
                    </a:lnTo>
                    <a:lnTo>
                      <a:pt x="374" y="54"/>
                    </a:lnTo>
                    <a:lnTo>
                      <a:pt x="412" y="10"/>
                    </a:lnTo>
                    <a:lnTo>
                      <a:pt x="445" y="0"/>
                    </a:lnTo>
                    <a:lnTo>
                      <a:pt x="483" y="57"/>
                    </a:lnTo>
                    <a:lnTo>
                      <a:pt x="516" y="105"/>
                    </a:lnTo>
                    <a:lnTo>
                      <a:pt x="554" y="142"/>
                    </a:lnTo>
                    <a:close/>
                  </a:path>
                </a:pathLst>
              </a:custGeom>
              <a:solidFill>
                <a:srgbClr val="DF9F9F"/>
              </a:solidFill>
              <a:ln w="9525">
                <a:noFill/>
                <a:round/>
                <a:headEnd/>
                <a:tailEnd/>
              </a:ln>
            </p:spPr>
            <p:txBody>
              <a:bodyPr/>
              <a:lstStyle/>
              <a:p>
                <a:endParaRPr lang="en-US"/>
              </a:p>
            </p:txBody>
          </p:sp>
        </p:grpSp>
      </p:grpSp>
      <p:grpSp>
        <p:nvGrpSpPr>
          <p:cNvPr id="152590" name="Group 14"/>
          <p:cNvGrpSpPr>
            <a:grpSpLocks/>
          </p:cNvGrpSpPr>
          <p:nvPr/>
        </p:nvGrpSpPr>
        <p:grpSpPr bwMode="auto">
          <a:xfrm>
            <a:off x="6311900" y="1247775"/>
            <a:ext cx="344488" cy="681038"/>
            <a:chOff x="3976" y="601"/>
            <a:chExt cx="217" cy="429"/>
          </a:xfrm>
        </p:grpSpPr>
        <p:sp>
          <p:nvSpPr>
            <p:cNvPr id="152591" name="Freeform 15"/>
            <p:cNvSpPr>
              <a:spLocks/>
            </p:cNvSpPr>
            <p:nvPr/>
          </p:nvSpPr>
          <p:spPr bwMode="auto">
            <a:xfrm>
              <a:off x="3991" y="908"/>
              <a:ext cx="198" cy="98"/>
            </a:xfrm>
            <a:custGeom>
              <a:avLst/>
              <a:gdLst/>
              <a:ahLst/>
              <a:cxnLst>
                <a:cxn ang="0">
                  <a:pos x="1590" y="788"/>
                </a:cxn>
                <a:cxn ang="0">
                  <a:pos x="779" y="287"/>
                </a:cxn>
                <a:cxn ang="0">
                  <a:pos x="0" y="0"/>
                </a:cxn>
                <a:cxn ang="0">
                  <a:pos x="79" y="228"/>
                </a:cxn>
                <a:cxn ang="0">
                  <a:pos x="762" y="593"/>
                </a:cxn>
                <a:cxn ang="0">
                  <a:pos x="1590" y="788"/>
                </a:cxn>
              </a:cxnLst>
              <a:rect l="0" t="0" r="r" b="b"/>
              <a:pathLst>
                <a:path w="1590" h="788">
                  <a:moveTo>
                    <a:pt x="1590" y="788"/>
                  </a:moveTo>
                  <a:lnTo>
                    <a:pt x="779" y="287"/>
                  </a:lnTo>
                  <a:lnTo>
                    <a:pt x="0" y="0"/>
                  </a:lnTo>
                  <a:lnTo>
                    <a:pt x="79" y="228"/>
                  </a:lnTo>
                  <a:lnTo>
                    <a:pt x="762" y="593"/>
                  </a:lnTo>
                  <a:lnTo>
                    <a:pt x="1590" y="788"/>
                  </a:lnTo>
                  <a:close/>
                </a:path>
              </a:pathLst>
            </a:custGeom>
            <a:solidFill>
              <a:srgbClr val="808080"/>
            </a:solidFill>
            <a:ln w="1588">
              <a:solidFill>
                <a:srgbClr val="000000"/>
              </a:solidFill>
              <a:prstDash val="solid"/>
              <a:round/>
              <a:headEnd/>
              <a:tailEnd/>
            </a:ln>
          </p:spPr>
          <p:txBody>
            <a:bodyPr/>
            <a:lstStyle/>
            <a:p>
              <a:endParaRPr lang="en-US"/>
            </a:p>
          </p:txBody>
        </p:sp>
        <p:sp>
          <p:nvSpPr>
            <p:cNvPr id="152592" name="Freeform 16"/>
            <p:cNvSpPr>
              <a:spLocks/>
            </p:cNvSpPr>
            <p:nvPr/>
          </p:nvSpPr>
          <p:spPr bwMode="auto">
            <a:xfrm>
              <a:off x="4060" y="961"/>
              <a:ext cx="133" cy="69"/>
            </a:xfrm>
            <a:custGeom>
              <a:avLst/>
              <a:gdLst/>
              <a:ahLst/>
              <a:cxnLst>
                <a:cxn ang="0">
                  <a:pos x="124" y="0"/>
                </a:cxn>
                <a:cxn ang="0">
                  <a:pos x="0" y="11"/>
                </a:cxn>
                <a:cxn ang="0">
                  <a:pos x="0" y="86"/>
                </a:cxn>
                <a:cxn ang="0">
                  <a:pos x="67" y="186"/>
                </a:cxn>
                <a:cxn ang="0">
                  <a:pos x="974" y="544"/>
                </a:cxn>
                <a:cxn ang="0">
                  <a:pos x="994" y="548"/>
                </a:cxn>
                <a:cxn ang="0">
                  <a:pos x="1012" y="544"/>
                </a:cxn>
                <a:cxn ang="0">
                  <a:pos x="1028" y="525"/>
                </a:cxn>
                <a:cxn ang="0">
                  <a:pos x="1046" y="479"/>
                </a:cxn>
                <a:cxn ang="0">
                  <a:pos x="1056" y="445"/>
                </a:cxn>
                <a:cxn ang="0">
                  <a:pos x="1061" y="413"/>
                </a:cxn>
                <a:cxn ang="0">
                  <a:pos x="1052" y="380"/>
                </a:cxn>
                <a:cxn ang="0">
                  <a:pos x="1031" y="359"/>
                </a:cxn>
                <a:cxn ang="0">
                  <a:pos x="124" y="0"/>
                </a:cxn>
              </a:cxnLst>
              <a:rect l="0" t="0" r="r" b="b"/>
              <a:pathLst>
                <a:path w="1061" h="548">
                  <a:moveTo>
                    <a:pt x="124" y="0"/>
                  </a:moveTo>
                  <a:lnTo>
                    <a:pt x="0" y="11"/>
                  </a:lnTo>
                  <a:lnTo>
                    <a:pt x="0" y="86"/>
                  </a:lnTo>
                  <a:lnTo>
                    <a:pt x="67" y="186"/>
                  </a:lnTo>
                  <a:lnTo>
                    <a:pt x="974" y="544"/>
                  </a:lnTo>
                  <a:lnTo>
                    <a:pt x="994" y="548"/>
                  </a:lnTo>
                  <a:lnTo>
                    <a:pt x="1012" y="544"/>
                  </a:lnTo>
                  <a:lnTo>
                    <a:pt x="1028" y="525"/>
                  </a:lnTo>
                  <a:lnTo>
                    <a:pt x="1046" y="479"/>
                  </a:lnTo>
                  <a:lnTo>
                    <a:pt x="1056" y="445"/>
                  </a:lnTo>
                  <a:lnTo>
                    <a:pt x="1061" y="413"/>
                  </a:lnTo>
                  <a:lnTo>
                    <a:pt x="1052" y="380"/>
                  </a:lnTo>
                  <a:lnTo>
                    <a:pt x="1031" y="359"/>
                  </a:lnTo>
                  <a:lnTo>
                    <a:pt x="124" y="0"/>
                  </a:lnTo>
                  <a:close/>
                </a:path>
              </a:pathLst>
            </a:custGeom>
            <a:solidFill>
              <a:srgbClr val="606060"/>
            </a:solidFill>
            <a:ln w="1588">
              <a:solidFill>
                <a:srgbClr val="000000"/>
              </a:solidFill>
              <a:prstDash val="solid"/>
              <a:round/>
              <a:headEnd/>
              <a:tailEnd/>
            </a:ln>
          </p:spPr>
          <p:txBody>
            <a:bodyPr/>
            <a:lstStyle/>
            <a:p>
              <a:endParaRPr lang="en-US"/>
            </a:p>
          </p:txBody>
        </p:sp>
        <p:sp>
          <p:nvSpPr>
            <p:cNvPr id="152593" name="Freeform 17"/>
            <p:cNvSpPr>
              <a:spLocks/>
            </p:cNvSpPr>
            <p:nvPr/>
          </p:nvSpPr>
          <p:spPr bwMode="auto">
            <a:xfrm>
              <a:off x="3976" y="601"/>
              <a:ext cx="191" cy="383"/>
            </a:xfrm>
            <a:custGeom>
              <a:avLst/>
              <a:gdLst/>
              <a:ahLst/>
              <a:cxnLst>
                <a:cxn ang="0">
                  <a:pos x="1528" y="399"/>
                </a:cxn>
                <a:cxn ang="0">
                  <a:pos x="1524" y="367"/>
                </a:cxn>
                <a:cxn ang="0">
                  <a:pos x="1509" y="344"/>
                </a:cxn>
                <a:cxn ang="0">
                  <a:pos x="1485" y="318"/>
                </a:cxn>
                <a:cxn ang="0">
                  <a:pos x="1405" y="265"/>
                </a:cxn>
                <a:cxn ang="0">
                  <a:pos x="1041" y="63"/>
                </a:cxn>
                <a:cxn ang="0">
                  <a:pos x="989" y="39"/>
                </a:cxn>
                <a:cxn ang="0">
                  <a:pos x="956" y="23"/>
                </a:cxn>
                <a:cxn ang="0">
                  <a:pos x="915" y="10"/>
                </a:cxn>
                <a:cxn ang="0">
                  <a:pos x="890" y="3"/>
                </a:cxn>
                <a:cxn ang="0">
                  <a:pos x="852" y="0"/>
                </a:cxn>
                <a:cxn ang="0">
                  <a:pos x="818" y="3"/>
                </a:cxn>
                <a:cxn ang="0">
                  <a:pos x="792" y="6"/>
                </a:cxn>
                <a:cxn ang="0">
                  <a:pos x="755" y="17"/>
                </a:cxn>
                <a:cxn ang="0">
                  <a:pos x="718" y="33"/>
                </a:cxn>
                <a:cxn ang="0">
                  <a:pos x="685" y="55"/>
                </a:cxn>
                <a:cxn ang="0">
                  <a:pos x="650" y="76"/>
                </a:cxn>
                <a:cxn ang="0">
                  <a:pos x="617" y="99"/>
                </a:cxn>
                <a:cxn ang="0">
                  <a:pos x="581" y="125"/>
                </a:cxn>
                <a:cxn ang="0">
                  <a:pos x="545" y="159"/>
                </a:cxn>
                <a:cxn ang="0">
                  <a:pos x="525" y="182"/>
                </a:cxn>
                <a:cxn ang="0">
                  <a:pos x="509" y="208"/>
                </a:cxn>
                <a:cxn ang="0">
                  <a:pos x="497" y="247"/>
                </a:cxn>
                <a:cxn ang="0">
                  <a:pos x="10" y="2398"/>
                </a:cxn>
                <a:cxn ang="0">
                  <a:pos x="0" y="2442"/>
                </a:cxn>
                <a:cxn ang="0">
                  <a:pos x="0" y="2463"/>
                </a:cxn>
                <a:cxn ang="0">
                  <a:pos x="0" y="2491"/>
                </a:cxn>
                <a:cxn ang="0">
                  <a:pos x="2" y="2518"/>
                </a:cxn>
                <a:cxn ang="0">
                  <a:pos x="12" y="2563"/>
                </a:cxn>
                <a:cxn ang="0">
                  <a:pos x="19" y="2583"/>
                </a:cxn>
                <a:cxn ang="0">
                  <a:pos x="39" y="2617"/>
                </a:cxn>
                <a:cxn ang="0">
                  <a:pos x="52" y="2641"/>
                </a:cxn>
                <a:cxn ang="0">
                  <a:pos x="81" y="2673"/>
                </a:cxn>
                <a:cxn ang="0">
                  <a:pos x="115" y="2701"/>
                </a:cxn>
                <a:cxn ang="0">
                  <a:pos x="160" y="2732"/>
                </a:cxn>
                <a:cxn ang="0">
                  <a:pos x="196" y="2755"/>
                </a:cxn>
                <a:cxn ang="0">
                  <a:pos x="740" y="3065"/>
                </a:cxn>
                <a:cxn ang="0">
                  <a:pos x="731" y="3032"/>
                </a:cxn>
                <a:cxn ang="0">
                  <a:pos x="730" y="3000"/>
                </a:cxn>
                <a:cxn ang="0">
                  <a:pos x="736" y="2974"/>
                </a:cxn>
                <a:cxn ang="0">
                  <a:pos x="745" y="2945"/>
                </a:cxn>
                <a:cxn ang="0">
                  <a:pos x="759" y="2917"/>
                </a:cxn>
                <a:cxn ang="0">
                  <a:pos x="778" y="2893"/>
                </a:cxn>
                <a:cxn ang="0">
                  <a:pos x="803" y="2879"/>
                </a:cxn>
                <a:cxn ang="0">
                  <a:pos x="201" y="2529"/>
                </a:cxn>
                <a:cxn ang="0">
                  <a:pos x="181" y="2512"/>
                </a:cxn>
                <a:cxn ang="0">
                  <a:pos x="173" y="2502"/>
                </a:cxn>
                <a:cxn ang="0">
                  <a:pos x="168" y="2486"/>
                </a:cxn>
                <a:cxn ang="0">
                  <a:pos x="162" y="2452"/>
                </a:cxn>
                <a:cxn ang="0">
                  <a:pos x="162" y="2431"/>
                </a:cxn>
                <a:cxn ang="0">
                  <a:pos x="459" y="1154"/>
                </a:cxn>
                <a:cxn ang="0">
                  <a:pos x="489" y="1097"/>
                </a:cxn>
                <a:cxn ang="0">
                  <a:pos x="518" y="1064"/>
                </a:cxn>
                <a:cxn ang="0">
                  <a:pos x="565" y="1015"/>
                </a:cxn>
                <a:cxn ang="0">
                  <a:pos x="602" y="978"/>
                </a:cxn>
                <a:cxn ang="0">
                  <a:pos x="1528" y="399"/>
                </a:cxn>
              </a:cxnLst>
              <a:rect l="0" t="0" r="r" b="b"/>
              <a:pathLst>
                <a:path w="1528" h="3065">
                  <a:moveTo>
                    <a:pt x="1528" y="399"/>
                  </a:moveTo>
                  <a:lnTo>
                    <a:pt x="1524" y="367"/>
                  </a:lnTo>
                  <a:lnTo>
                    <a:pt x="1509" y="344"/>
                  </a:lnTo>
                  <a:lnTo>
                    <a:pt x="1485" y="318"/>
                  </a:lnTo>
                  <a:lnTo>
                    <a:pt x="1405" y="265"/>
                  </a:lnTo>
                  <a:lnTo>
                    <a:pt x="1041" y="63"/>
                  </a:lnTo>
                  <a:lnTo>
                    <a:pt x="989" y="39"/>
                  </a:lnTo>
                  <a:lnTo>
                    <a:pt x="956" y="23"/>
                  </a:lnTo>
                  <a:lnTo>
                    <a:pt x="915" y="10"/>
                  </a:lnTo>
                  <a:lnTo>
                    <a:pt x="890" y="3"/>
                  </a:lnTo>
                  <a:lnTo>
                    <a:pt x="852" y="0"/>
                  </a:lnTo>
                  <a:lnTo>
                    <a:pt x="818" y="3"/>
                  </a:lnTo>
                  <a:lnTo>
                    <a:pt x="792" y="6"/>
                  </a:lnTo>
                  <a:lnTo>
                    <a:pt x="755" y="17"/>
                  </a:lnTo>
                  <a:lnTo>
                    <a:pt x="718" y="33"/>
                  </a:lnTo>
                  <a:lnTo>
                    <a:pt x="685" y="55"/>
                  </a:lnTo>
                  <a:lnTo>
                    <a:pt x="650" y="76"/>
                  </a:lnTo>
                  <a:lnTo>
                    <a:pt x="617" y="99"/>
                  </a:lnTo>
                  <a:lnTo>
                    <a:pt x="581" y="125"/>
                  </a:lnTo>
                  <a:lnTo>
                    <a:pt x="545" y="159"/>
                  </a:lnTo>
                  <a:lnTo>
                    <a:pt x="525" y="182"/>
                  </a:lnTo>
                  <a:lnTo>
                    <a:pt x="509" y="208"/>
                  </a:lnTo>
                  <a:lnTo>
                    <a:pt x="497" y="247"/>
                  </a:lnTo>
                  <a:lnTo>
                    <a:pt x="10" y="2398"/>
                  </a:lnTo>
                  <a:lnTo>
                    <a:pt x="0" y="2442"/>
                  </a:lnTo>
                  <a:lnTo>
                    <a:pt x="0" y="2463"/>
                  </a:lnTo>
                  <a:lnTo>
                    <a:pt x="0" y="2491"/>
                  </a:lnTo>
                  <a:lnTo>
                    <a:pt x="2" y="2518"/>
                  </a:lnTo>
                  <a:lnTo>
                    <a:pt x="12" y="2563"/>
                  </a:lnTo>
                  <a:lnTo>
                    <a:pt x="19" y="2583"/>
                  </a:lnTo>
                  <a:lnTo>
                    <a:pt x="39" y="2617"/>
                  </a:lnTo>
                  <a:lnTo>
                    <a:pt x="52" y="2641"/>
                  </a:lnTo>
                  <a:lnTo>
                    <a:pt x="81" y="2673"/>
                  </a:lnTo>
                  <a:lnTo>
                    <a:pt x="115" y="2701"/>
                  </a:lnTo>
                  <a:lnTo>
                    <a:pt x="160" y="2732"/>
                  </a:lnTo>
                  <a:lnTo>
                    <a:pt x="196" y="2755"/>
                  </a:lnTo>
                  <a:lnTo>
                    <a:pt x="740" y="3065"/>
                  </a:lnTo>
                  <a:lnTo>
                    <a:pt x="731" y="3032"/>
                  </a:lnTo>
                  <a:lnTo>
                    <a:pt x="730" y="3000"/>
                  </a:lnTo>
                  <a:lnTo>
                    <a:pt x="736" y="2974"/>
                  </a:lnTo>
                  <a:lnTo>
                    <a:pt x="745" y="2945"/>
                  </a:lnTo>
                  <a:lnTo>
                    <a:pt x="759" y="2917"/>
                  </a:lnTo>
                  <a:lnTo>
                    <a:pt x="778" y="2893"/>
                  </a:lnTo>
                  <a:lnTo>
                    <a:pt x="803" y="2879"/>
                  </a:lnTo>
                  <a:lnTo>
                    <a:pt x="201" y="2529"/>
                  </a:lnTo>
                  <a:lnTo>
                    <a:pt x="181" y="2512"/>
                  </a:lnTo>
                  <a:lnTo>
                    <a:pt x="173" y="2502"/>
                  </a:lnTo>
                  <a:lnTo>
                    <a:pt x="168" y="2486"/>
                  </a:lnTo>
                  <a:lnTo>
                    <a:pt x="162" y="2452"/>
                  </a:lnTo>
                  <a:lnTo>
                    <a:pt x="162" y="2431"/>
                  </a:lnTo>
                  <a:lnTo>
                    <a:pt x="459" y="1154"/>
                  </a:lnTo>
                  <a:lnTo>
                    <a:pt x="489" y="1097"/>
                  </a:lnTo>
                  <a:lnTo>
                    <a:pt x="518" y="1064"/>
                  </a:lnTo>
                  <a:lnTo>
                    <a:pt x="565" y="1015"/>
                  </a:lnTo>
                  <a:lnTo>
                    <a:pt x="602" y="978"/>
                  </a:lnTo>
                  <a:lnTo>
                    <a:pt x="1528" y="399"/>
                  </a:lnTo>
                  <a:close/>
                </a:path>
              </a:pathLst>
            </a:custGeom>
            <a:solidFill>
              <a:srgbClr val="808080"/>
            </a:solidFill>
            <a:ln w="1588">
              <a:solidFill>
                <a:srgbClr val="000000"/>
              </a:solidFill>
              <a:prstDash val="solid"/>
              <a:round/>
              <a:headEnd/>
              <a:tailEnd/>
            </a:ln>
          </p:spPr>
          <p:txBody>
            <a:bodyPr/>
            <a:lstStyle/>
            <a:p>
              <a:endParaRPr lang="en-US"/>
            </a:p>
          </p:txBody>
        </p:sp>
        <p:sp>
          <p:nvSpPr>
            <p:cNvPr id="152594" name="Freeform 18"/>
            <p:cNvSpPr>
              <a:spLocks/>
            </p:cNvSpPr>
            <p:nvPr/>
          </p:nvSpPr>
          <p:spPr bwMode="auto">
            <a:xfrm>
              <a:off x="4052" y="608"/>
              <a:ext cx="120" cy="170"/>
            </a:xfrm>
            <a:custGeom>
              <a:avLst/>
              <a:gdLst/>
              <a:ahLst/>
              <a:cxnLst>
                <a:cxn ang="0">
                  <a:pos x="927" y="365"/>
                </a:cxn>
                <a:cxn ang="0">
                  <a:pos x="896" y="327"/>
                </a:cxn>
                <a:cxn ang="0">
                  <a:pos x="848" y="289"/>
                </a:cxn>
                <a:cxn ang="0">
                  <a:pos x="779" y="251"/>
                </a:cxn>
                <a:cxn ang="0">
                  <a:pos x="604" y="154"/>
                </a:cxn>
                <a:cxn ang="0">
                  <a:pos x="413" y="55"/>
                </a:cxn>
                <a:cxn ang="0">
                  <a:pos x="345" y="22"/>
                </a:cxn>
                <a:cxn ang="0">
                  <a:pos x="299" y="6"/>
                </a:cxn>
                <a:cxn ang="0">
                  <a:pos x="263" y="0"/>
                </a:cxn>
                <a:cxn ang="0">
                  <a:pos x="235" y="0"/>
                </a:cxn>
                <a:cxn ang="0">
                  <a:pos x="211" y="5"/>
                </a:cxn>
                <a:cxn ang="0">
                  <a:pos x="188" y="22"/>
                </a:cxn>
                <a:cxn ang="0">
                  <a:pos x="169" y="43"/>
                </a:cxn>
                <a:cxn ang="0">
                  <a:pos x="152" y="79"/>
                </a:cxn>
                <a:cxn ang="0">
                  <a:pos x="0" y="866"/>
                </a:cxn>
                <a:cxn ang="0">
                  <a:pos x="0" y="899"/>
                </a:cxn>
                <a:cxn ang="0">
                  <a:pos x="0" y="942"/>
                </a:cxn>
                <a:cxn ang="0">
                  <a:pos x="6" y="973"/>
                </a:cxn>
                <a:cxn ang="0">
                  <a:pos x="16" y="995"/>
                </a:cxn>
                <a:cxn ang="0">
                  <a:pos x="30" y="1016"/>
                </a:cxn>
                <a:cxn ang="0">
                  <a:pos x="58" y="1044"/>
                </a:cxn>
                <a:cxn ang="0">
                  <a:pos x="87" y="1063"/>
                </a:cxn>
                <a:cxn ang="0">
                  <a:pos x="121" y="1082"/>
                </a:cxn>
                <a:cxn ang="0">
                  <a:pos x="575" y="1318"/>
                </a:cxn>
                <a:cxn ang="0">
                  <a:pos x="619" y="1335"/>
                </a:cxn>
                <a:cxn ang="0">
                  <a:pos x="656" y="1347"/>
                </a:cxn>
                <a:cxn ang="0">
                  <a:pos x="700" y="1355"/>
                </a:cxn>
                <a:cxn ang="0">
                  <a:pos x="728" y="1355"/>
                </a:cxn>
                <a:cxn ang="0">
                  <a:pos x="757" y="1347"/>
                </a:cxn>
                <a:cxn ang="0">
                  <a:pos x="779" y="1319"/>
                </a:cxn>
                <a:cxn ang="0">
                  <a:pos x="791" y="1270"/>
                </a:cxn>
                <a:cxn ang="0">
                  <a:pos x="809" y="1208"/>
                </a:cxn>
                <a:cxn ang="0">
                  <a:pos x="888" y="866"/>
                </a:cxn>
                <a:cxn ang="0">
                  <a:pos x="945" y="527"/>
                </a:cxn>
                <a:cxn ang="0">
                  <a:pos x="958" y="448"/>
                </a:cxn>
                <a:cxn ang="0">
                  <a:pos x="955" y="419"/>
                </a:cxn>
                <a:cxn ang="0">
                  <a:pos x="946" y="394"/>
                </a:cxn>
                <a:cxn ang="0">
                  <a:pos x="927" y="365"/>
                </a:cxn>
              </a:cxnLst>
              <a:rect l="0" t="0" r="r" b="b"/>
              <a:pathLst>
                <a:path w="958" h="1355">
                  <a:moveTo>
                    <a:pt x="927" y="365"/>
                  </a:moveTo>
                  <a:lnTo>
                    <a:pt x="896" y="327"/>
                  </a:lnTo>
                  <a:lnTo>
                    <a:pt x="848" y="289"/>
                  </a:lnTo>
                  <a:lnTo>
                    <a:pt x="779" y="251"/>
                  </a:lnTo>
                  <a:lnTo>
                    <a:pt x="604" y="154"/>
                  </a:lnTo>
                  <a:lnTo>
                    <a:pt x="413" y="55"/>
                  </a:lnTo>
                  <a:lnTo>
                    <a:pt x="345" y="22"/>
                  </a:lnTo>
                  <a:lnTo>
                    <a:pt x="299" y="6"/>
                  </a:lnTo>
                  <a:lnTo>
                    <a:pt x="263" y="0"/>
                  </a:lnTo>
                  <a:lnTo>
                    <a:pt x="235" y="0"/>
                  </a:lnTo>
                  <a:lnTo>
                    <a:pt x="211" y="5"/>
                  </a:lnTo>
                  <a:lnTo>
                    <a:pt x="188" y="22"/>
                  </a:lnTo>
                  <a:lnTo>
                    <a:pt x="169" y="43"/>
                  </a:lnTo>
                  <a:lnTo>
                    <a:pt x="152" y="79"/>
                  </a:lnTo>
                  <a:lnTo>
                    <a:pt x="0" y="866"/>
                  </a:lnTo>
                  <a:lnTo>
                    <a:pt x="0" y="899"/>
                  </a:lnTo>
                  <a:lnTo>
                    <a:pt x="0" y="942"/>
                  </a:lnTo>
                  <a:lnTo>
                    <a:pt x="6" y="973"/>
                  </a:lnTo>
                  <a:lnTo>
                    <a:pt x="16" y="995"/>
                  </a:lnTo>
                  <a:lnTo>
                    <a:pt x="30" y="1016"/>
                  </a:lnTo>
                  <a:lnTo>
                    <a:pt x="58" y="1044"/>
                  </a:lnTo>
                  <a:lnTo>
                    <a:pt x="87" y="1063"/>
                  </a:lnTo>
                  <a:lnTo>
                    <a:pt x="121" y="1082"/>
                  </a:lnTo>
                  <a:lnTo>
                    <a:pt x="575" y="1318"/>
                  </a:lnTo>
                  <a:lnTo>
                    <a:pt x="619" y="1335"/>
                  </a:lnTo>
                  <a:lnTo>
                    <a:pt x="656" y="1347"/>
                  </a:lnTo>
                  <a:lnTo>
                    <a:pt x="700" y="1355"/>
                  </a:lnTo>
                  <a:lnTo>
                    <a:pt x="728" y="1355"/>
                  </a:lnTo>
                  <a:lnTo>
                    <a:pt x="757" y="1347"/>
                  </a:lnTo>
                  <a:lnTo>
                    <a:pt x="779" y="1319"/>
                  </a:lnTo>
                  <a:lnTo>
                    <a:pt x="791" y="1270"/>
                  </a:lnTo>
                  <a:lnTo>
                    <a:pt x="809" y="1208"/>
                  </a:lnTo>
                  <a:lnTo>
                    <a:pt x="888" y="866"/>
                  </a:lnTo>
                  <a:lnTo>
                    <a:pt x="945" y="527"/>
                  </a:lnTo>
                  <a:lnTo>
                    <a:pt x="958" y="448"/>
                  </a:lnTo>
                  <a:lnTo>
                    <a:pt x="955" y="419"/>
                  </a:lnTo>
                  <a:lnTo>
                    <a:pt x="946" y="394"/>
                  </a:lnTo>
                  <a:lnTo>
                    <a:pt x="927" y="365"/>
                  </a:lnTo>
                  <a:close/>
                </a:path>
              </a:pathLst>
            </a:custGeom>
            <a:solidFill>
              <a:srgbClr val="606060"/>
            </a:solidFill>
            <a:ln w="1588">
              <a:solidFill>
                <a:srgbClr val="000000"/>
              </a:solidFill>
              <a:prstDash val="solid"/>
              <a:round/>
              <a:headEnd/>
              <a:tailEnd/>
            </a:ln>
          </p:spPr>
          <p:txBody>
            <a:bodyPr/>
            <a:lstStyle/>
            <a:p>
              <a:endParaRPr lang="en-US"/>
            </a:p>
          </p:txBody>
        </p:sp>
        <p:sp>
          <p:nvSpPr>
            <p:cNvPr id="152595" name="Freeform 19"/>
            <p:cNvSpPr>
              <a:spLocks/>
            </p:cNvSpPr>
            <p:nvPr/>
          </p:nvSpPr>
          <p:spPr bwMode="auto">
            <a:xfrm>
              <a:off x="3990" y="722"/>
              <a:ext cx="157" cy="222"/>
            </a:xfrm>
            <a:custGeom>
              <a:avLst/>
              <a:gdLst/>
              <a:ahLst/>
              <a:cxnLst>
                <a:cxn ang="0">
                  <a:pos x="1249" y="448"/>
                </a:cxn>
                <a:cxn ang="0">
                  <a:pos x="1255" y="442"/>
                </a:cxn>
                <a:cxn ang="0">
                  <a:pos x="1194" y="469"/>
                </a:cxn>
                <a:cxn ang="0">
                  <a:pos x="1155" y="485"/>
                </a:cxn>
                <a:cxn ang="0">
                  <a:pos x="1136" y="496"/>
                </a:cxn>
                <a:cxn ang="0">
                  <a:pos x="1107" y="531"/>
                </a:cxn>
                <a:cxn ang="0">
                  <a:pos x="1088" y="574"/>
                </a:cxn>
                <a:cxn ang="0">
                  <a:pos x="797" y="1769"/>
                </a:cxn>
                <a:cxn ang="0">
                  <a:pos x="0" y="1486"/>
                </a:cxn>
                <a:cxn ang="0">
                  <a:pos x="325" y="32"/>
                </a:cxn>
                <a:cxn ang="0">
                  <a:pos x="496" y="0"/>
                </a:cxn>
                <a:cxn ang="0">
                  <a:pos x="1249" y="448"/>
                </a:cxn>
              </a:cxnLst>
              <a:rect l="0" t="0" r="r" b="b"/>
              <a:pathLst>
                <a:path w="1255" h="1769">
                  <a:moveTo>
                    <a:pt x="1249" y="448"/>
                  </a:moveTo>
                  <a:lnTo>
                    <a:pt x="1255" y="442"/>
                  </a:lnTo>
                  <a:lnTo>
                    <a:pt x="1194" y="469"/>
                  </a:lnTo>
                  <a:lnTo>
                    <a:pt x="1155" y="485"/>
                  </a:lnTo>
                  <a:lnTo>
                    <a:pt x="1136" y="496"/>
                  </a:lnTo>
                  <a:lnTo>
                    <a:pt x="1107" y="531"/>
                  </a:lnTo>
                  <a:lnTo>
                    <a:pt x="1088" y="574"/>
                  </a:lnTo>
                  <a:lnTo>
                    <a:pt x="797" y="1769"/>
                  </a:lnTo>
                  <a:lnTo>
                    <a:pt x="0" y="1486"/>
                  </a:lnTo>
                  <a:lnTo>
                    <a:pt x="325" y="32"/>
                  </a:lnTo>
                  <a:lnTo>
                    <a:pt x="496" y="0"/>
                  </a:lnTo>
                  <a:lnTo>
                    <a:pt x="1249" y="448"/>
                  </a:lnTo>
                  <a:close/>
                </a:path>
              </a:pathLst>
            </a:custGeom>
            <a:solidFill>
              <a:srgbClr val="606060"/>
            </a:solidFill>
            <a:ln w="1588">
              <a:solidFill>
                <a:srgbClr val="000000"/>
              </a:solidFill>
              <a:prstDash val="solid"/>
              <a:round/>
              <a:headEnd/>
              <a:tailEnd/>
            </a:ln>
          </p:spPr>
          <p:txBody>
            <a:bodyPr/>
            <a:lstStyle/>
            <a:p>
              <a:endParaRPr lang="en-US"/>
            </a:p>
          </p:txBody>
        </p:sp>
        <p:grpSp>
          <p:nvGrpSpPr>
            <p:cNvPr id="152596" name="Group 20"/>
            <p:cNvGrpSpPr>
              <a:grpSpLocks/>
            </p:cNvGrpSpPr>
            <p:nvPr/>
          </p:nvGrpSpPr>
          <p:grpSpPr bwMode="auto">
            <a:xfrm>
              <a:off x="4078" y="644"/>
              <a:ext cx="81" cy="93"/>
              <a:chOff x="4078" y="644"/>
              <a:chExt cx="81" cy="93"/>
            </a:xfrm>
          </p:grpSpPr>
          <p:sp>
            <p:nvSpPr>
              <p:cNvPr id="152597" name="Oval 21"/>
              <p:cNvSpPr>
                <a:spLocks noChangeArrowheads="1"/>
              </p:cNvSpPr>
              <p:nvPr/>
            </p:nvSpPr>
            <p:spPr bwMode="auto">
              <a:xfrm>
                <a:off x="4078" y="644"/>
                <a:ext cx="81" cy="93"/>
              </a:xfrm>
              <a:prstGeom prst="ellipse">
                <a:avLst/>
              </a:prstGeom>
              <a:solidFill>
                <a:srgbClr val="404040"/>
              </a:solidFill>
              <a:ln w="1588">
                <a:solidFill>
                  <a:srgbClr val="000000"/>
                </a:solidFill>
                <a:round/>
                <a:headEnd/>
                <a:tailEnd/>
              </a:ln>
            </p:spPr>
            <p:txBody>
              <a:bodyPr/>
              <a:lstStyle/>
              <a:p>
                <a:endParaRPr lang="en-US"/>
              </a:p>
            </p:txBody>
          </p:sp>
          <p:grpSp>
            <p:nvGrpSpPr>
              <p:cNvPr id="152598" name="Group 22"/>
              <p:cNvGrpSpPr>
                <a:grpSpLocks/>
              </p:cNvGrpSpPr>
              <p:nvPr/>
            </p:nvGrpSpPr>
            <p:grpSpPr bwMode="auto">
              <a:xfrm>
                <a:off x="4098" y="660"/>
                <a:ext cx="44" cy="61"/>
                <a:chOff x="4098" y="660"/>
                <a:chExt cx="44" cy="61"/>
              </a:xfrm>
            </p:grpSpPr>
            <p:sp>
              <p:nvSpPr>
                <p:cNvPr id="152599" name="Oval 23"/>
                <p:cNvSpPr>
                  <a:spLocks noChangeArrowheads="1"/>
                </p:cNvSpPr>
                <p:nvPr/>
              </p:nvSpPr>
              <p:spPr bwMode="auto">
                <a:xfrm>
                  <a:off x="4118" y="687"/>
                  <a:ext cx="4" cy="5"/>
                </a:xfrm>
                <a:prstGeom prst="ellipse">
                  <a:avLst/>
                </a:prstGeom>
                <a:solidFill>
                  <a:srgbClr val="202020"/>
                </a:solidFill>
                <a:ln w="9525">
                  <a:noFill/>
                  <a:round/>
                  <a:headEnd/>
                  <a:tailEnd/>
                </a:ln>
              </p:spPr>
              <p:txBody>
                <a:bodyPr/>
                <a:lstStyle/>
                <a:p>
                  <a:endParaRPr lang="en-US"/>
                </a:p>
              </p:txBody>
            </p:sp>
            <p:sp>
              <p:nvSpPr>
                <p:cNvPr id="152600" name="Oval 24"/>
                <p:cNvSpPr>
                  <a:spLocks noChangeArrowheads="1"/>
                </p:cNvSpPr>
                <p:nvPr/>
              </p:nvSpPr>
              <p:spPr bwMode="auto">
                <a:xfrm>
                  <a:off x="4133" y="694"/>
                  <a:ext cx="5" cy="5"/>
                </a:xfrm>
                <a:prstGeom prst="ellipse">
                  <a:avLst/>
                </a:prstGeom>
                <a:solidFill>
                  <a:srgbClr val="202020"/>
                </a:solidFill>
                <a:ln w="9525">
                  <a:noFill/>
                  <a:round/>
                  <a:headEnd/>
                  <a:tailEnd/>
                </a:ln>
              </p:spPr>
              <p:txBody>
                <a:bodyPr/>
                <a:lstStyle/>
                <a:p>
                  <a:endParaRPr lang="en-US"/>
                </a:p>
              </p:txBody>
            </p:sp>
            <p:sp>
              <p:nvSpPr>
                <p:cNvPr id="152601" name="Oval 25"/>
                <p:cNvSpPr>
                  <a:spLocks noChangeArrowheads="1"/>
                </p:cNvSpPr>
                <p:nvPr/>
              </p:nvSpPr>
              <p:spPr bwMode="auto">
                <a:xfrm>
                  <a:off x="4098" y="704"/>
                  <a:ext cx="4" cy="5"/>
                </a:xfrm>
                <a:prstGeom prst="ellipse">
                  <a:avLst/>
                </a:prstGeom>
                <a:solidFill>
                  <a:srgbClr val="202020"/>
                </a:solidFill>
                <a:ln w="9525">
                  <a:noFill/>
                  <a:round/>
                  <a:headEnd/>
                  <a:tailEnd/>
                </a:ln>
              </p:spPr>
              <p:txBody>
                <a:bodyPr/>
                <a:lstStyle/>
                <a:p>
                  <a:endParaRPr lang="en-US"/>
                </a:p>
              </p:txBody>
            </p:sp>
            <p:sp>
              <p:nvSpPr>
                <p:cNvPr id="152602" name="Oval 26"/>
                <p:cNvSpPr>
                  <a:spLocks noChangeArrowheads="1"/>
                </p:cNvSpPr>
                <p:nvPr/>
              </p:nvSpPr>
              <p:spPr bwMode="auto">
                <a:xfrm>
                  <a:off x="4113" y="710"/>
                  <a:ext cx="4" cy="5"/>
                </a:xfrm>
                <a:prstGeom prst="ellipse">
                  <a:avLst/>
                </a:prstGeom>
                <a:solidFill>
                  <a:srgbClr val="202020"/>
                </a:solidFill>
                <a:ln w="9525">
                  <a:noFill/>
                  <a:round/>
                  <a:headEnd/>
                  <a:tailEnd/>
                </a:ln>
              </p:spPr>
              <p:txBody>
                <a:bodyPr/>
                <a:lstStyle/>
                <a:p>
                  <a:endParaRPr lang="en-US"/>
                </a:p>
              </p:txBody>
            </p:sp>
            <p:sp>
              <p:nvSpPr>
                <p:cNvPr id="152603" name="Oval 27"/>
                <p:cNvSpPr>
                  <a:spLocks noChangeArrowheads="1"/>
                </p:cNvSpPr>
                <p:nvPr/>
              </p:nvSpPr>
              <p:spPr bwMode="auto">
                <a:xfrm>
                  <a:off x="4129" y="716"/>
                  <a:ext cx="4" cy="5"/>
                </a:xfrm>
                <a:prstGeom prst="ellipse">
                  <a:avLst/>
                </a:prstGeom>
                <a:solidFill>
                  <a:srgbClr val="202020"/>
                </a:solidFill>
                <a:ln w="9525">
                  <a:noFill/>
                  <a:round/>
                  <a:headEnd/>
                  <a:tailEnd/>
                </a:ln>
              </p:spPr>
              <p:txBody>
                <a:bodyPr/>
                <a:lstStyle/>
                <a:p>
                  <a:endParaRPr lang="en-US"/>
                </a:p>
              </p:txBody>
            </p:sp>
            <p:sp>
              <p:nvSpPr>
                <p:cNvPr id="152604" name="Oval 28"/>
                <p:cNvSpPr>
                  <a:spLocks noChangeArrowheads="1"/>
                </p:cNvSpPr>
                <p:nvPr/>
              </p:nvSpPr>
              <p:spPr bwMode="auto">
                <a:xfrm>
                  <a:off x="4107" y="694"/>
                  <a:ext cx="5" cy="5"/>
                </a:xfrm>
                <a:prstGeom prst="ellipse">
                  <a:avLst/>
                </a:prstGeom>
                <a:solidFill>
                  <a:srgbClr val="202020"/>
                </a:solidFill>
                <a:ln w="9525">
                  <a:noFill/>
                  <a:round/>
                  <a:headEnd/>
                  <a:tailEnd/>
                </a:ln>
              </p:spPr>
              <p:txBody>
                <a:bodyPr/>
                <a:lstStyle/>
                <a:p>
                  <a:endParaRPr lang="en-US"/>
                </a:p>
              </p:txBody>
            </p:sp>
            <p:sp>
              <p:nvSpPr>
                <p:cNvPr id="152605" name="Oval 29"/>
                <p:cNvSpPr>
                  <a:spLocks noChangeArrowheads="1"/>
                </p:cNvSpPr>
                <p:nvPr/>
              </p:nvSpPr>
              <p:spPr bwMode="auto">
                <a:xfrm>
                  <a:off x="4122" y="701"/>
                  <a:ext cx="5" cy="5"/>
                </a:xfrm>
                <a:prstGeom prst="ellipse">
                  <a:avLst/>
                </a:prstGeom>
                <a:solidFill>
                  <a:srgbClr val="202020"/>
                </a:solidFill>
                <a:ln w="9525">
                  <a:noFill/>
                  <a:round/>
                  <a:headEnd/>
                  <a:tailEnd/>
                </a:ln>
              </p:spPr>
              <p:txBody>
                <a:bodyPr/>
                <a:lstStyle/>
                <a:p>
                  <a:endParaRPr lang="en-US"/>
                </a:p>
              </p:txBody>
            </p:sp>
            <p:sp>
              <p:nvSpPr>
                <p:cNvPr id="152606" name="Oval 30"/>
                <p:cNvSpPr>
                  <a:spLocks noChangeArrowheads="1"/>
                </p:cNvSpPr>
                <p:nvPr/>
              </p:nvSpPr>
              <p:spPr bwMode="auto">
                <a:xfrm>
                  <a:off x="4106" y="660"/>
                  <a:ext cx="4" cy="5"/>
                </a:xfrm>
                <a:prstGeom prst="ellipse">
                  <a:avLst/>
                </a:prstGeom>
                <a:solidFill>
                  <a:srgbClr val="202020"/>
                </a:solidFill>
                <a:ln w="9525">
                  <a:noFill/>
                  <a:round/>
                  <a:headEnd/>
                  <a:tailEnd/>
                </a:ln>
              </p:spPr>
              <p:txBody>
                <a:bodyPr/>
                <a:lstStyle/>
                <a:p>
                  <a:endParaRPr lang="en-US"/>
                </a:p>
              </p:txBody>
            </p:sp>
            <p:sp>
              <p:nvSpPr>
                <p:cNvPr id="152607" name="Oval 31"/>
                <p:cNvSpPr>
                  <a:spLocks noChangeArrowheads="1"/>
                </p:cNvSpPr>
                <p:nvPr/>
              </p:nvSpPr>
              <p:spPr bwMode="auto">
                <a:xfrm>
                  <a:off x="4122" y="666"/>
                  <a:ext cx="4" cy="5"/>
                </a:xfrm>
                <a:prstGeom prst="ellipse">
                  <a:avLst/>
                </a:prstGeom>
                <a:solidFill>
                  <a:srgbClr val="202020"/>
                </a:solidFill>
                <a:ln w="9525">
                  <a:noFill/>
                  <a:round/>
                  <a:headEnd/>
                  <a:tailEnd/>
                </a:ln>
              </p:spPr>
              <p:txBody>
                <a:bodyPr/>
                <a:lstStyle/>
                <a:p>
                  <a:endParaRPr lang="en-US"/>
                </a:p>
              </p:txBody>
            </p:sp>
            <p:sp>
              <p:nvSpPr>
                <p:cNvPr id="152608" name="Oval 32"/>
                <p:cNvSpPr>
                  <a:spLocks noChangeArrowheads="1"/>
                </p:cNvSpPr>
                <p:nvPr/>
              </p:nvSpPr>
              <p:spPr bwMode="auto">
                <a:xfrm>
                  <a:off x="4137" y="673"/>
                  <a:ext cx="5" cy="5"/>
                </a:xfrm>
                <a:prstGeom prst="ellipse">
                  <a:avLst/>
                </a:prstGeom>
                <a:solidFill>
                  <a:srgbClr val="202020"/>
                </a:solidFill>
                <a:ln w="9525">
                  <a:noFill/>
                  <a:round/>
                  <a:headEnd/>
                  <a:tailEnd/>
                </a:ln>
              </p:spPr>
              <p:txBody>
                <a:bodyPr/>
                <a:lstStyle/>
                <a:p>
                  <a:endParaRPr lang="en-US"/>
                </a:p>
              </p:txBody>
            </p:sp>
            <p:sp>
              <p:nvSpPr>
                <p:cNvPr id="152609" name="Oval 33"/>
                <p:cNvSpPr>
                  <a:spLocks noChangeArrowheads="1"/>
                </p:cNvSpPr>
                <p:nvPr/>
              </p:nvSpPr>
              <p:spPr bwMode="auto">
                <a:xfrm>
                  <a:off x="4101" y="682"/>
                  <a:ext cx="4" cy="5"/>
                </a:xfrm>
                <a:prstGeom prst="ellipse">
                  <a:avLst/>
                </a:prstGeom>
                <a:solidFill>
                  <a:srgbClr val="202020"/>
                </a:solidFill>
                <a:ln w="9525">
                  <a:noFill/>
                  <a:round/>
                  <a:headEnd/>
                  <a:tailEnd/>
                </a:ln>
              </p:spPr>
              <p:txBody>
                <a:bodyPr/>
                <a:lstStyle/>
                <a:p>
                  <a:endParaRPr lang="en-US"/>
                </a:p>
              </p:txBody>
            </p:sp>
            <p:sp>
              <p:nvSpPr>
                <p:cNvPr id="152610" name="Oval 34"/>
                <p:cNvSpPr>
                  <a:spLocks noChangeArrowheads="1"/>
                </p:cNvSpPr>
                <p:nvPr/>
              </p:nvSpPr>
              <p:spPr bwMode="auto">
                <a:xfrm>
                  <a:off x="4111" y="673"/>
                  <a:ext cx="5" cy="5"/>
                </a:xfrm>
                <a:prstGeom prst="ellipse">
                  <a:avLst/>
                </a:prstGeom>
                <a:solidFill>
                  <a:srgbClr val="202020"/>
                </a:solidFill>
                <a:ln w="9525">
                  <a:noFill/>
                  <a:round/>
                  <a:headEnd/>
                  <a:tailEnd/>
                </a:ln>
              </p:spPr>
              <p:txBody>
                <a:bodyPr/>
                <a:lstStyle/>
                <a:p>
                  <a:endParaRPr lang="en-US"/>
                </a:p>
              </p:txBody>
            </p:sp>
            <p:sp>
              <p:nvSpPr>
                <p:cNvPr id="152611" name="Oval 35"/>
                <p:cNvSpPr>
                  <a:spLocks noChangeArrowheads="1"/>
                </p:cNvSpPr>
                <p:nvPr/>
              </p:nvSpPr>
              <p:spPr bwMode="auto">
                <a:xfrm>
                  <a:off x="4127" y="679"/>
                  <a:ext cx="5" cy="5"/>
                </a:xfrm>
                <a:prstGeom prst="ellipse">
                  <a:avLst/>
                </a:prstGeom>
                <a:solidFill>
                  <a:srgbClr val="202020"/>
                </a:solidFill>
                <a:ln w="9525">
                  <a:noFill/>
                  <a:round/>
                  <a:headEnd/>
                  <a:tailEnd/>
                </a:ln>
              </p:spPr>
              <p:txBody>
                <a:bodyPr/>
                <a:lstStyle/>
                <a:p>
                  <a:endParaRPr lang="en-US"/>
                </a:p>
              </p:txBody>
            </p:sp>
          </p:grpSp>
        </p:grpSp>
        <p:grpSp>
          <p:nvGrpSpPr>
            <p:cNvPr id="152612" name="Group 36"/>
            <p:cNvGrpSpPr>
              <a:grpSpLocks/>
            </p:cNvGrpSpPr>
            <p:nvPr/>
          </p:nvGrpSpPr>
          <p:grpSpPr bwMode="auto">
            <a:xfrm>
              <a:off x="4015" y="755"/>
              <a:ext cx="106" cy="173"/>
              <a:chOff x="4015" y="755"/>
              <a:chExt cx="106" cy="173"/>
            </a:xfrm>
          </p:grpSpPr>
          <p:sp>
            <p:nvSpPr>
              <p:cNvPr id="152613" name="Oval 37"/>
              <p:cNvSpPr>
                <a:spLocks noChangeArrowheads="1"/>
              </p:cNvSpPr>
              <p:nvPr/>
            </p:nvSpPr>
            <p:spPr bwMode="auto">
              <a:xfrm>
                <a:off x="4068" y="903"/>
                <a:ext cx="22" cy="25"/>
              </a:xfrm>
              <a:prstGeom prst="ellipse">
                <a:avLst/>
              </a:prstGeom>
              <a:solidFill>
                <a:srgbClr val="A0A0A0"/>
              </a:solidFill>
              <a:ln w="1588">
                <a:solidFill>
                  <a:srgbClr val="000000"/>
                </a:solidFill>
                <a:round/>
                <a:headEnd/>
                <a:tailEnd/>
              </a:ln>
            </p:spPr>
            <p:txBody>
              <a:bodyPr/>
              <a:lstStyle/>
              <a:p>
                <a:endParaRPr lang="en-US"/>
              </a:p>
            </p:txBody>
          </p:sp>
          <p:sp>
            <p:nvSpPr>
              <p:cNvPr id="152614" name="Oval 38"/>
              <p:cNvSpPr>
                <a:spLocks noChangeArrowheads="1"/>
              </p:cNvSpPr>
              <p:nvPr/>
            </p:nvSpPr>
            <p:spPr bwMode="auto">
              <a:xfrm>
                <a:off x="4047" y="755"/>
                <a:ext cx="21" cy="25"/>
              </a:xfrm>
              <a:prstGeom prst="ellipse">
                <a:avLst/>
              </a:prstGeom>
              <a:solidFill>
                <a:srgbClr val="A0A0A0"/>
              </a:solidFill>
              <a:ln w="1588">
                <a:solidFill>
                  <a:srgbClr val="000000"/>
                </a:solidFill>
                <a:round/>
                <a:headEnd/>
                <a:tailEnd/>
              </a:ln>
            </p:spPr>
            <p:txBody>
              <a:bodyPr/>
              <a:lstStyle/>
              <a:p>
                <a:endParaRPr lang="en-US"/>
              </a:p>
            </p:txBody>
          </p:sp>
          <p:sp>
            <p:nvSpPr>
              <p:cNvPr id="152615" name="Oval 39"/>
              <p:cNvSpPr>
                <a:spLocks noChangeArrowheads="1"/>
              </p:cNvSpPr>
              <p:nvPr/>
            </p:nvSpPr>
            <p:spPr bwMode="auto">
              <a:xfrm>
                <a:off x="4073" y="766"/>
                <a:ext cx="22" cy="25"/>
              </a:xfrm>
              <a:prstGeom prst="ellipse">
                <a:avLst/>
              </a:prstGeom>
              <a:solidFill>
                <a:srgbClr val="A0A0A0"/>
              </a:solidFill>
              <a:ln w="1588">
                <a:solidFill>
                  <a:srgbClr val="000000"/>
                </a:solidFill>
                <a:round/>
                <a:headEnd/>
                <a:tailEnd/>
              </a:ln>
            </p:spPr>
            <p:txBody>
              <a:bodyPr/>
              <a:lstStyle/>
              <a:p>
                <a:endParaRPr lang="en-US"/>
              </a:p>
            </p:txBody>
          </p:sp>
          <p:sp>
            <p:nvSpPr>
              <p:cNvPr id="152616" name="Oval 40"/>
              <p:cNvSpPr>
                <a:spLocks noChangeArrowheads="1"/>
              </p:cNvSpPr>
              <p:nvPr/>
            </p:nvSpPr>
            <p:spPr bwMode="auto">
              <a:xfrm>
                <a:off x="4099" y="778"/>
                <a:ext cx="22" cy="25"/>
              </a:xfrm>
              <a:prstGeom prst="ellipse">
                <a:avLst/>
              </a:prstGeom>
              <a:solidFill>
                <a:srgbClr val="A0A0A0"/>
              </a:solidFill>
              <a:ln w="1588">
                <a:solidFill>
                  <a:srgbClr val="000000"/>
                </a:solidFill>
                <a:round/>
                <a:headEnd/>
                <a:tailEnd/>
              </a:ln>
            </p:spPr>
            <p:txBody>
              <a:bodyPr/>
              <a:lstStyle/>
              <a:p>
                <a:endParaRPr lang="en-US"/>
              </a:p>
            </p:txBody>
          </p:sp>
          <p:sp>
            <p:nvSpPr>
              <p:cNvPr id="152617" name="Oval 41"/>
              <p:cNvSpPr>
                <a:spLocks noChangeArrowheads="1"/>
              </p:cNvSpPr>
              <p:nvPr/>
            </p:nvSpPr>
            <p:spPr bwMode="auto">
              <a:xfrm>
                <a:off x="4040" y="781"/>
                <a:ext cx="22" cy="24"/>
              </a:xfrm>
              <a:prstGeom prst="ellipse">
                <a:avLst/>
              </a:prstGeom>
              <a:solidFill>
                <a:srgbClr val="A0A0A0"/>
              </a:solidFill>
              <a:ln w="1588">
                <a:solidFill>
                  <a:srgbClr val="000000"/>
                </a:solidFill>
                <a:round/>
                <a:headEnd/>
                <a:tailEnd/>
              </a:ln>
            </p:spPr>
            <p:txBody>
              <a:bodyPr/>
              <a:lstStyle/>
              <a:p>
                <a:endParaRPr lang="en-US"/>
              </a:p>
            </p:txBody>
          </p:sp>
          <p:sp>
            <p:nvSpPr>
              <p:cNvPr id="152618" name="Oval 42"/>
              <p:cNvSpPr>
                <a:spLocks noChangeArrowheads="1"/>
              </p:cNvSpPr>
              <p:nvPr/>
            </p:nvSpPr>
            <p:spPr bwMode="auto">
              <a:xfrm>
                <a:off x="4067" y="791"/>
                <a:ext cx="22" cy="25"/>
              </a:xfrm>
              <a:prstGeom prst="ellipse">
                <a:avLst/>
              </a:prstGeom>
              <a:solidFill>
                <a:srgbClr val="A0A0A0"/>
              </a:solidFill>
              <a:ln w="1588">
                <a:solidFill>
                  <a:srgbClr val="000000"/>
                </a:solidFill>
                <a:round/>
                <a:headEnd/>
                <a:tailEnd/>
              </a:ln>
            </p:spPr>
            <p:txBody>
              <a:bodyPr/>
              <a:lstStyle/>
              <a:p>
                <a:endParaRPr lang="en-US"/>
              </a:p>
            </p:txBody>
          </p:sp>
          <p:sp>
            <p:nvSpPr>
              <p:cNvPr id="152619" name="Oval 43"/>
              <p:cNvSpPr>
                <a:spLocks noChangeArrowheads="1"/>
              </p:cNvSpPr>
              <p:nvPr/>
            </p:nvSpPr>
            <p:spPr bwMode="auto">
              <a:xfrm>
                <a:off x="4093" y="803"/>
                <a:ext cx="21" cy="25"/>
              </a:xfrm>
              <a:prstGeom prst="ellipse">
                <a:avLst/>
              </a:prstGeom>
              <a:solidFill>
                <a:srgbClr val="A0A0A0"/>
              </a:solidFill>
              <a:ln w="1588">
                <a:solidFill>
                  <a:srgbClr val="000000"/>
                </a:solidFill>
                <a:round/>
                <a:headEnd/>
                <a:tailEnd/>
              </a:ln>
            </p:spPr>
            <p:txBody>
              <a:bodyPr/>
              <a:lstStyle/>
              <a:p>
                <a:endParaRPr lang="en-US"/>
              </a:p>
            </p:txBody>
          </p:sp>
          <p:sp>
            <p:nvSpPr>
              <p:cNvPr id="152620" name="Oval 44"/>
              <p:cNvSpPr>
                <a:spLocks noChangeArrowheads="1"/>
              </p:cNvSpPr>
              <p:nvPr/>
            </p:nvSpPr>
            <p:spPr bwMode="auto">
              <a:xfrm>
                <a:off x="4033" y="805"/>
                <a:ext cx="22" cy="25"/>
              </a:xfrm>
              <a:prstGeom prst="ellipse">
                <a:avLst/>
              </a:prstGeom>
              <a:solidFill>
                <a:srgbClr val="A0A0A0"/>
              </a:solidFill>
              <a:ln w="1588">
                <a:solidFill>
                  <a:srgbClr val="000000"/>
                </a:solidFill>
                <a:round/>
                <a:headEnd/>
                <a:tailEnd/>
              </a:ln>
            </p:spPr>
            <p:txBody>
              <a:bodyPr/>
              <a:lstStyle/>
              <a:p>
                <a:endParaRPr lang="en-US"/>
              </a:p>
            </p:txBody>
          </p:sp>
          <p:sp>
            <p:nvSpPr>
              <p:cNvPr id="152621" name="Oval 45"/>
              <p:cNvSpPr>
                <a:spLocks noChangeArrowheads="1"/>
              </p:cNvSpPr>
              <p:nvPr/>
            </p:nvSpPr>
            <p:spPr bwMode="auto">
              <a:xfrm>
                <a:off x="4060" y="816"/>
                <a:ext cx="22" cy="25"/>
              </a:xfrm>
              <a:prstGeom prst="ellipse">
                <a:avLst/>
              </a:prstGeom>
              <a:solidFill>
                <a:srgbClr val="A0A0A0"/>
              </a:solidFill>
              <a:ln w="1588">
                <a:solidFill>
                  <a:srgbClr val="000000"/>
                </a:solidFill>
                <a:round/>
                <a:headEnd/>
                <a:tailEnd/>
              </a:ln>
            </p:spPr>
            <p:txBody>
              <a:bodyPr/>
              <a:lstStyle/>
              <a:p>
                <a:endParaRPr lang="en-US"/>
              </a:p>
            </p:txBody>
          </p:sp>
          <p:sp>
            <p:nvSpPr>
              <p:cNvPr id="152622" name="Oval 46"/>
              <p:cNvSpPr>
                <a:spLocks noChangeArrowheads="1"/>
              </p:cNvSpPr>
              <p:nvPr/>
            </p:nvSpPr>
            <p:spPr bwMode="auto">
              <a:xfrm>
                <a:off x="4086" y="828"/>
                <a:ext cx="22" cy="25"/>
              </a:xfrm>
              <a:prstGeom prst="ellipse">
                <a:avLst/>
              </a:prstGeom>
              <a:solidFill>
                <a:srgbClr val="A0A0A0"/>
              </a:solidFill>
              <a:ln w="1588">
                <a:solidFill>
                  <a:srgbClr val="000000"/>
                </a:solidFill>
                <a:round/>
                <a:headEnd/>
                <a:tailEnd/>
              </a:ln>
            </p:spPr>
            <p:txBody>
              <a:bodyPr/>
              <a:lstStyle/>
              <a:p>
                <a:endParaRPr lang="en-US"/>
              </a:p>
            </p:txBody>
          </p:sp>
          <p:sp>
            <p:nvSpPr>
              <p:cNvPr id="152623" name="Oval 47"/>
              <p:cNvSpPr>
                <a:spLocks noChangeArrowheads="1"/>
              </p:cNvSpPr>
              <p:nvPr/>
            </p:nvSpPr>
            <p:spPr bwMode="auto">
              <a:xfrm>
                <a:off x="4027" y="831"/>
                <a:ext cx="21" cy="24"/>
              </a:xfrm>
              <a:prstGeom prst="ellipse">
                <a:avLst/>
              </a:prstGeom>
              <a:solidFill>
                <a:srgbClr val="A0A0A0"/>
              </a:solidFill>
              <a:ln w="1588">
                <a:solidFill>
                  <a:srgbClr val="000000"/>
                </a:solidFill>
                <a:round/>
                <a:headEnd/>
                <a:tailEnd/>
              </a:ln>
            </p:spPr>
            <p:txBody>
              <a:bodyPr/>
              <a:lstStyle/>
              <a:p>
                <a:endParaRPr lang="en-US"/>
              </a:p>
            </p:txBody>
          </p:sp>
          <p:sp>
            <p:nvSpPr>
              <p:cNvPr id="152624" name="Oval 48"/>
              <p:cNvSpPr>
                <a:spLocks noChangeArrowheads="1"/>
              </p:cNvSpPr>
              <p:nvPr/>
            </p:nvSpPr>
            <p:spPr bwMode="auto">
              <a:xfrm>
                <a:off x="4054" y="841"/>
                <a:ext cx="21" cy="25"/>
              </a:xfrm>
              <a:prstGeom prst="ellipse">
                <a:avLst/>
              </a:prstGeom>
              <a:solidFill>
                <a:srgbClr val="A0A0A0"/>
              </a:solidFill>
              <a:ln w="1588">
                <a:solidFill>
                  <a:srgbClr val="000000"/>
                </a:solidFill>
                <a:round/>
                <a:headEnd/>
                <a:tailEnd/>
              </a:ln>
            </p:spPr>
            <p:txBody>
              <a:bodyPr/>
              <a:lstStyle/>
              <a:p>
                <a:endParaRPr lang="en-US"/>
              </a:p>
            </p:txBody>
          </p:sp>
          <p:sp>
            <p:nvSpPr>
              <p:cNvPr id="152625" name="Oval 49"/>
              <p:cNvSpPr>
                <a:spLocks noChangeArrowheads="1"/>
              </p:cNvSpPr>
              <p:nvPr/>
            </p:nvSpPr>
            <p:spPr bwMode="auto">
              <a:xfrm>
                <a:off x="4079" y="853"/>
                <a:ext cx="22" cy="25"/>
              </a:xfrm>
              <a:prstGeom prst="ellipse">
                <a:avLst/>
              </a:prstGeom>
              <a:solidFill>
                <a:srgbClr val="A0A0A0"/>
              </a:solidFill>
              <a:ln w="1588">
                <a:solidFill>
                  <a:srgbClr val="000000"/>
                </a:solidFill>
                <a:round/>
                <a:headEnd/>
                <a:tailEnd/>
              </a:ln>
            </p:spPr>
            <p:txBody>
              <a:bodyPr/>
              <a:lstStyle/>
              <a:p>
                <a:endParaRPr lang="en-US"/>
              </a:p>
            </p:txBody>
          </p:sp>
          <p:sp>
            <p:nvSpPr>
              <p:cNvPr id="152626" name="Oval 50"/>
              <p:cNvSpPr>
                <a:spLocks noChangeArrowheads="1"/>
              </p:cNvSpPr>
              <p:nvPr/>
            </p:nvSpPr>
            <p:spPr bwMode="auto">
              <a:xfrm>
                <a:off x="4021" y="856"/>
                <a:ext cx="22" cy="25"/>
              </a:xfrm>
              <a:prstGeom prst="ellipse">
                <a:avLst/>
              </a:prstGeom>
              <a:solidFill>
                <a:srgbClr val="A0A0A0"/>
              </a:solidFill>
              <a:ln w="1588">
                <a:solidFill>
                  <a:srgbClr val="000000"/>
                </a:solidFill>
                <a:round/>
                <a:headEnd/>
                <a:tailEnd/>
              </a:ln>
            </p:spPr>
            <p:txBody>
              <a:bodyPr/>
              <a:lstStyle/>
              <a:p>
                <a:endParaRPr lang="en-US"/>
              </a:p>
            </p:txBody>
          </p:sp>
          <p:sp>
            <p:nvSpPr>
              <p:cNvPr id="152627" name="Oval 51"/>
              <p:cNvSpPr>
                <a:spLocks noChangeArrowheads="1"/>
              </p:cNvSpPr>
              <p:nvPr/>
            </p:nvSpPr>
            <p:spPr bwMode="auto">
              <a:xfrm>
                <a:off x="4047" y="867"/>
                <a:ext cx="22" cy="25"/>
              </a:xfrm>
              <a:prstGeom prst="ellipse">
                <a:avLst/>
              </a:prstGeom>
              <a:solidFill>
                <a:srgbClr val="A0A0A0"/>
              </a:solidFill>
              <a:ln w="1588">
                <a:solidFill>
                  <a:srgbClr val="000000"/>
                </a:solidFill>
                <a:round/>
                <a:headEnd/>
                <a:tailEnd/>
              </a:ln>
            </p:spPr>
            <p:txBody>
              <a:bodyPr/>
              <a:lstStyle/>
              <a:p>
                <a:endParaRPr lang="en-US"/>
              </a:p>
            </p:txBody>
          </p:sp>
          <p:sp>
            <p:nvSpPr>
              <p:cNvPr id="152628" name="Oval 52"/>
              <p:cNvSpPr>
                <a:spLocks noChangeArrowheads="1"/>
              </p:cNvSpPr>
              <p:nvPr/>
            </p:nvSpPr>
            <p:spPr bwMode="auto">
              <a:xfrm>
                <a:off x="4073" y="878"/>
                <a:ext cx="22" cy="25"/>
              </a:xfrm>
              <a:prstGeom prst="ellipse">
                <a:avLst/>
              </a:prstGeom>
              <a:solidFill>
                <a:srgbClr val="A0A0A0"/>
              </a:solidFill>
              <a:ln w="1588">
                <a:solidFill>
                  <a:srgbClr val="000000"/>
                </a:solidFill>
                <a:round/>
                <a:headEnd/>
                <a:tailEnd/>
              </a:ln>
            </p:spPr>
            <p:txBody>
              <a:bodyPr/>
              <a:lstStyle/>
              <a:p>
                <a:endParaRPr lang="en-US"/>
              </a:p>
            </p:txBody>
          </p:sp>
          <p:sp>
            <p:nvSpPr>
              <p:cNvPr id="152629" name="Oval 53"/>
              <p:cNvSpPr>
                <a:spLocks noChangeArrowheads="1"/>
              </p:cNvSpPr>
              <p:nvPr/>
            </p:nvSpPr>
            <p:spPr bwMode="auto">
              <a:xfrm>
                <a:off x="4015" y="881"/>
                <a:ext cx="22" cy="24"/>
              </a:xfrm>
              <a:prstGeom prst="ellipse">
                <a:avLst/>
              </a:prstGeom>
              <a:solidFill>
                <a:srgbClr val="A0A0A0"/>
              </a:solidFill>
              <a:ln w="1588">
                <a:solidFill>
                  <a:srgbClr val="000000"/>
                </a:solidFill>
                <a:round/>
                <a:headEnd/>
                <a:tailEnd/>
              </a:ln>
            </p:spPr>
            <p:txBody>
              <a:bodyPr/>
              <a:lstStyle/>
              <a:p>
                <a:endParaRPr lang="en-US"/>
              </a:p>
            </p:txBody>
          </p:sp>
          <p:sp>
            <p:nvSpPr>
              <p:cNvPr id="152630" name="Oval 54"/>
              <p:cNvSpPr>
                <a:spLocks noChangeArrowheads="1"/>
              </p:cNvSpPr>
              <p:nvPr/>
            </p:nvSpPr>
            <p:spPr bwMode="auto">
              <a:xfrm>
                <a:off x="4042" y="891"/>
                <a:ext cx="22" cy="25"/>
              </a:xfrm>
              <a:prstGeom prst="ellipse">
                <a:avLst/>
              </a:prstGeom>
              <a:solidFill>
                <a:srgbClr val="A0A0A0"/>
              </a:solidFill>
              <a:ln w="1588">
                <a:solidFill>
                  <a:srgbClr val="000000"/>
                </a:solidFill>
                <a:round/>
                <a:headEnd/>
                <a:tailEnd/>
              </a:ln>
            </p:spPr>
            <p:txBody>
              <a:bodyPr/>
              <a:lstStyle/>
              <a:p>
                <a:endParaRPr lang="en-US"/>
              </a:p>
            </p:txBody>
          </p:sp>
        </p:grpSp>
      </p:grpSp>
      <p:grpSp>
        <p:nvGrpSpPr>
          <p:cNvPr id="152631" name="Group 55"/>
          <p:cNvGrpSpPr>
            <a:grpSpLocks/>
          </p:cNvGrpSpPr>
          <p:nvPr/>
        </p:nvGrpSpPr>
        <p:grpSpPr bwMode="auto">
          <a:xfrm>
            <a:off x="6208713" y="1390650"/>
            <a:ext cx="198437" cy="227013"/>
            <a:chOff x="3911" y="691"/>
            <a:chExt cx="125" cy="143"/>
          </a:xfrm>
        </p:grpSpPr>
        <p:grpSp>
          <p:nvGrpSpPr>
            <p:cNvPr id="152632" name="Group 56"/>
            <p:cNvGrpSpPr>
              <a:grpSpLocks/>
            </p:cNvGrpSpPr>
            <p:nvPr/>
          </p:nvGrpSpPr>
          <p:grpSpPr bwMode="auto">
            <a:xfrm>
              <a:off x="3951" y="736"/>
              <a:ext cx="61" cy="65"/>
              <a:chOff x="3951" y="736"/>
              <a:chExt cx="61" cy="65"/>
            </a:xfrm>
          </p:grpSpPr>
          <p:sp>
            <p:nvSpPr>
              <p:cNvPr id="152633" name="Freeform 57"/>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 ang="0">
                    <a:pos x="0" y="0"/>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lnTo>
                      <a:pt x="0" y="0"/>
                    </a:lnTo>
                    <a:close/>
                  </a:path>
                </a:pathLst>
              </a:custGeom>
              <a:solidFill>
                <a:srgbClr val="FFC0C0"/>
              </a:solidFill>
              <a:ln w="9525">
                <a:noFill/>
                <a:round/>
                <a:headEnd/>
                <a:tailEnd/>
              </a:ln>
            </p:spPr>
            <p:txBody>
              <a:bodyPr/>
              <a:lstStyle/>
              <a:p>
                <a:endParaRPr lang="en-US"/>
              </a:p>
            </p:txBody>
          </p:sp>
          <p:sp>
            <p:nvSpPr>
              <p:cNvPr id="152634" name="Freeform 58"/>
              <p:cNvSpPr>
                <a:spLocks/>
              </p:cNvSpPr>
              <p:nvPr/>
            </p:nvSpPr>
            <p:spPr bwMode="auto">
              <a:xfrm>
                <a:off x="3951" y="736"/>
                <a:ext cx="61" cy="65"/>
              </a:xfrm>
              <a:custGeom>
                <a:avLst/>
                <a:gdLst/>
                <a:ahLst/>
                <a:cxnLst>
                  <a:cxn ang="0">
                    <a:pos x="0" y="0"/>
                  </a:cxn>
                  <a:cxn ang="0">
                    <a:pos x="94" y="27"/>
                  </a:cxn>
                  <a:cxn ang="0">
                    <a:pos x="180" y="54"/>
                  </a:cxn>
                  <a:cxn ang="0">
                    <a:pos x="252" y="77"/>
                  </a:cxn>
                  <a:cxn ang="0">
                    <a:pos x="347" y="140"/>
                  </a:cxn>
                  <a:cxn ang="0">
                    <a:pos x="374" y="173"/>
                  </a:cxn>
                  <a:cxn ang="0">
                    <a:pos x="403" y="227"/>
                  </a:cxn>
                  <a:cxn ang="0">
                    <a:pos x="440" y="289"/>
                  </a:cxn>
                  <a:cxn ang="0">
                    <a:pos x="472" y="355"/>
                  </a:cxn>
                  <a:cxn ang="0">
                    <a:pos x="487" y="393"/>
                  </a:cxn>
                  <a:cxn ang="0">
                    <a:pos x="490" y="420"/>
                  </a:cxn>
                  <a:cxn ang="0">
                    <a:pos x="490" y="444"/>
                  </a:cxn>
                  <a:cxn ang="0">
                    <a:pos x="483" y="463"/>
                  </a:cxn>
                  <a:cxn ang="0">
                    <a:pos x="462" y="485"/>
                  </a:cxn>
                  <a:cxn ang="0">
                    <a:pos x="443" y="502"/>
                  </a:cxn>
                  <a:cxn ang="0">
                    <a:pos x="400" y="513"/>
                  </a:cxn>
                  <a:cxn ang="0">
                    <a:pos x="369" y="516"/>
                  </a:cxn>
                  <a:cxn ang="0">
                    <a:pos x="329" y="516"/>
                  </a:cxn>
                  <a:cxn ang="0">
                    <a:pos x="300" y="507"/>
                  </a:cxn>
                  <a:cxn ang="0">
                    <a:pos x="270" y="490"/>
                  </a:cxn>
                  <a:cxn ang="0">
                    <a:pos x="250" y="479"/>
                  </a:cxn>
                  <a:cxn ang="0">
                    <a:pos x="228" y="459"/>
                  </a:cxn>
                  <a:cxn ang="0">
                    <a:pos x="213" y="435"/>
                  </a:cxn>
                  <a:cxn ang="0">
                    <a:pos x="193" y="402"/>
                  </a:cxn>
                  <a:cxn ang="0">
                    <a:pos x="174" y="370"/>
                  </a:cxn>
                  <a:cxn ang="0">
                    <a:pos x="167" y="355"/>
                  </a:cxn>
                  <a:cxn ang="0">
                    <a:pos x="153" y="333"/>
                  </a:cxn>
                  <a:cxn ang="0">
                    <a:pos x="138" y="295"/>
                  </a:cxn>
                </a:cxnLst>
                <a:rect l="0" t="0" r="r" b="b"/>
                <a:pathLst>
                  <a:path w="490" h="516">
                    <a:moveTo>
                      <a:pt x="0" y="0"/>
                    </a:moveTo>
                    <a:lnTo>
                      <a:pt x="94" y="27"/>
                    </a:lnTo>
                    <a:lnTo>
                      <a:pt x="180" y="54"/>
                    </a:lnTo>
                    <a:lnTo>
                      <a:pt x="252" y="77"/>
                    </a:lnTo>
                    <a:lnTo>
                      <a:pt x="347" y="140"/>
                    </a:lnTo>
                    <a:lnTo>
                      <a:pt x="374" y="173"/>
                    </a:lnTo>
                    <a:lnTo>
                      <a:pt x="403" y="227"/>
                    </a:lnTo>
                    <a:lnTo>
                      <a:pt x="440" y="289"/>
                    </a:lnTo>
                    <a:lnTo>
                      <a:pt x="472" y="355"/>
                    </a:lnTo>
                    <a:lnTo>
                      <a:pt x="487" y="393"/>
                    </a:lnTo>
                    <a:lnTo>
                      <a:pt x="490" y="420"/>
                    </a:lnTo>
                    <a:lnTo>
                      <a:pt x="490" y="444"/>
                    </a:lnTo>
                    <a:lnTo>
                      <a:pt x="483" y="463"/>
                    </a:lnTo>
                    <a:lnTo>
                      <a:pt x="462" y="485"/>
                    </a:lnTo>
                    <a:lnTo>
                      <a:pt x="443" y="502"/>
                    </a:lnTo>
                    <a:lnTo>
                      <a:pt x="400" y="513"/>
                    </a:lnTo>
                    <a:lnTo>
                      <a:pt x="369" y="516"/>
                    </a:lnTo>
                    <a:lnTo>
                      <a:pt x="329" y="516"/>
                    </a:lnTo>
                    <a:lnTo>
                      <a:pt x="300" y="507"/>
                    </a:lnTo>
                    <a:lnTo>
                      <a:pt x="270" y="490"/>
                    </a:lnTo>
                    <a:lnTo>
                      <a:pt x="250" y="479"/>
                    </a:lnTo>
                    <a:lnTo>
                      <a:pt x="228" y="459"/>
                    </a:lnTo>
                    <a:lnTo>
                      <a:pt x="213" y="435"/>
                    </a:lnTo>
                    <a:lnTo>
                      <a:pt x="193" y="402"/>
                    </a:lnTo>
                    <a:lnTo>
                      <a:pt x="174" y="370"/>
                    </a:lnTo>
                    <a:lnTo>
                      <a:pt x="167" y="355"/>
                    </a:lnTo>
                    <a:lnTo>
                      <a:pt x="153" y="333"/>
                    </a:lnTo>
                    <a:lnTo>
                      <a:pt x="138" y="295"/>
                    </a:lnTo>
                  </a:path>
                </a:pathLst>
              </a:custGeom>
              <a:noFill/>
              <a:ln w="1588">
                <a:solidFill>
                  <a:srgbClr val="000000"/>
                </a:solidFill>
                <a:prstDash val="solid"/>
                <a:round/>
                <a:headEnd/>
                <a:tailEnd/>
              </a:ln>
            </p:spPr>
            <p:txBody>
              <a:bodyPr/>
              <a:lstStyle/>
              <a:p>
                <a:endParaRPr lang="en-US"/>
              </a:p>
            </p:txBody>
          </p:sp>
        </p:grpSp>
        <p:grpSp>
          <p:nvGrpSpPr>
            <p:cNvPr id="152635" name="Group 59"/>
            <p:cNvGrpSpPr>
              <a:grpSpLocks/>
            </p:cNvGrpSpPr>
            <p:nvPr/>
          </p:nvGrpSpPr>
          <p:grpSpPr bwMode="auto">
            <a:xfrm>
              <a:off x="3983" y="707"/>
              <a:ext cx="45" cy="51"/>
              <a:chOff x="3983" y="707"/>
              <a:chExt cx="45" cy="51"/>
            </a:xfrm>
          </p:grpSpPr>
          <p:sp>
            <p:nvSpPr>
              <p:cNvPr id="152636" name="Freeform 60"/>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 ang="0">
                    <a:pos x="0" y="0"/>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lnTo>
                      <a:pt x="0" y="0"/>
                    </a:lnTo>
                    <a:close/>
                  </a:path>
                </a:pathLst>
              </a:custGeom>
              <a:solidFill>
                <a:srgbClr val="FFC0C0"/>
              </a:solidFill>
              <a:ln w="9525">
                <a:noFill/>
                <a:round/>
                <a:headEnd/>
                <a:tailEnd/>
              </a:ln>
            </p:spPr>
            <p:txBody>
              <a:bodyPr/>
              <a:lstStyle/>
              <a:p>
                <a:endParaRPr lang="en-US"/>
              </a:p>
            </p:txBody>
          </p:sp>
          <p:sp>
            <p:nvSpPr>
              <p:cNvPr id="152637" name="Freeform 61"/>
              <p:cNvSpPr>
                <a:spLocks/>
              </p:cNvSpPr>
              <p:nvPr/>
            </p:nvSpPr>
            <p:spPr bwMode="auto">
              <a:xfrm>
                <a:off x="3983" y="707"/>
                <a:ext cx="45" cy="51"/>
              </a:xfrm>
              <a:custGeom>
                <a:avLst/>
                <a:gdLst/>
                <a:ahLst/>
                <a:cxnLst>
                  <a:cxn ang="0">
                    <a:pos x="0" y="0"/>
                  </a:cxn>
                  <a:cxn ang="0">
                    <a:pos x="86" y="8"/>
                  </a:cxn>
                  <a:cxn ang="0">
                    <a:pos x="139" y="25"/>
                  </a:cxn>
                  <a:cxn ang="0">
                    <a:pos x="183" y="53"/>
                  </a:cxn>
                  <a:cxn ang="0">
                    <a:pos x="225" y="79"/>
                  </a:cxn>
                  <a:cxn ang="0">
                    <a:pos x="248" y="107"/>
                  </a:cxn>
                  <a:cxn ang="0">
                    <a:pos x="277" y="135"/>
                  </a:cxn>
                  <a:cxn ang="0">
                    <a:pos x="307" y="185"/>
                  </a:cxn>
                  <a:cxn ang="0">
                    <a:pos x="331" y="231"/>
                  </a:cxn>
                  <a:cxn ang="0">
                    <a:pos x="348" y="267"/>
                  </a:cxn>
                  <a:cxn ang="0">
                    <a:pos x="364" y="298"/>
                  </a:cxn>
                  <a:cxn ang="0">
                    <a:pos x="364" y="335"/>
                  </a:cxn>
                  <a:cxn ang="0">
                    <a:pos x="344" y="368"/>
                  </a:cxn>
                  <a:cxn ang="0">
                    <a:pos x="303" y="387"/>
                  </a:cxn>
                  <a:cxn ang="0">
                    <a:pos x="254" y="401"/>
                  </a:cxn>
                  <a:cxn ang="0">
                    <a:pos x="215" y="405"/>
                  </a:cxn>
                  <a:cxn ang="0">
                    <a:pos x="171" y="391"/>
                  </a:cxn>
                  <a:cxn ang="0">
                    <a:pos x="130" y="374"/>
                  </a:cxn>
                  <a:cxn ang="0">
                    <a:pos x="90" y="340"/>
                  </a:cxn>
                  <a:cxn ang="0">
                    <a:pos x="61" y="323"/>
                  </a:cxn>
                  <a:cxn ang="0">
                    <a:pos x="30" y="302"/>
                  </a:cxn>
                  <a:cxn ang="0">
                    <a:pos x="14" y="275"/>
                  </a:cxn>
                  <a:cxn ang="0">
                    <a:pos x="1" y="243"/>
                  </a:cxn>
                  <a:cxn ang="0">
                    <a:pos x="0" y="207"/>
                  </a:cxn>
                </a:cxnLst>
                <a:rect l="0" t="0" r="r" b="b"/>
                <a:pathLst>
                  <a:path w="364" h="405">
                    <a:moveTo>
                      <a:pt x="0" y="0"/>
                    </a:moveTo>
                    <a:lnTo>
                      <a:pt x="86" y="8"/>
                    </a:lnTo>
                    <a:lnTo>
                      <a:pt x="139" y="25"/>
                    </a:lnTo>
                    <a:lnTo>
                      <a:pt x="183" y="53"/>
                    </a:lnTo>
                    <a:lnTo>
                      <a:pt x="225" y="79"/>
                    </a:lnTo>
                    <a:lnTo>
                      <a:pt x="248" y="107"/>
                    </a:lnTo>
                    <a:lnTo>
                      <a:pt x="277" y="135"/>
                    </a:lnTo>
                    <a:lnTo>
                      <a:pt x="307" y="185"/>
                    </a:lnTo>
                    <a:lnTo>
                      <a:pt x="331" y="231"/>
                    </a:lnTo>
                    <a:lnTo>
                      <a:pt x="348" y="267"/>
                    </a:lnTo>
                    <a:lnTo>
                      <a:pt x="364" y="298"/>
                    </a:lnTo>
                    <a:lnTo>
                      <a:pt x="364" y="335"/>
                    </a:lnTo>
                    <a:lnTo>
                      <a:pt x="344" y="368"/>
                    </a:lnTo>
                    <a:lnTo>
                      <a:pt x="303" y="387"/>
                    </a:lnTo>
                    <a:lnTo>
                      <a:pt x="254" y="401"/>
                    </a:lnTo>
                    <a:lnTo>
                      <a:pt x="215" y="405"/>
                    </a:lnTo>
                    <a:lnTo>
                      <a:pt x="171" y="391"/>
                    </a:lnTo>
                    <a:lnTo>
                      <a:pt x="130" y="374"/>
                    </a:lnTo>
                    <a:lnTo>
                      <a:pt x="90" y="340"/>
                    </a:lnTo>
                    <a:lnTo>
                      <a:pt x="61" y="323"/>
                    </a:lnTo>
                    <a:lnTo>
                      <a:pt x="30" y="302"/>
                    </a:lnTo>
                    <a:lnTo>
                      <a:pt x="14" y="275"/>
                    </a:lnTo>
                    <a:lnTo>
                      <a:pt x="1" y="243"/>
                    </a:lnTo>
                    <a:lnTo>
                      <a:pt x="0" y="207"/>
                    </a:lnTo>
                  </a:path>
                </a:pathLst>
              </a:custGeom>
              <a:noFill/>
              <a:ln w="1588">
                <a:solidFill>
                  <a:srgbClr val="000000"/>
                </a:solidFill>
                <a:prstDash val="solid"/>
                <a:round/>
                <a:headEnd/>
                <a:tailEnd/>
              </a:ln>
            </p:spPr>
            <p:txBody>
              <a:bodyPr/>
              <a:lstStyle/>
              <a:p>
                <a:endParaRPr lang="en-US"/>
              </a:p>
            </p:txBody>
          </p:sp>
        </p:grpSp>
        <p:grpSp>
          <p:nvGrpSpPr>
            <p:cNvPr id="152638" name="Group 62"/>
            <p:cNvGrpSpPr>
              <a:grpSpLocks/>
            </p:cNvGrpSpPr>
            <p:nvPr/>
          </p:nvGrpSpPr>
          <p:grpSpPr bwMode="auto">
            <a:xfrm>
              <a:off x="3911" y="778"/>
              <a:ext cx="96" cy="56"/>
              <a:chOff x="3911" y="778"/>
              <a:chExt cx="96" cy="56"/>
            </a:xfrm>
          </p:grpSpPr>
          <p:sp>
            <p:nvSpPr>
              <p:cNvPr id="152639" name="Freeform 63"/>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 ang="0">
                    <a:pos x="0" y="0"/>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lnTo>
                      <a:pt x="0" y="0"/>
                    </a:lnTo>
                    <a:close/>
                  </a:path>
                </a:pathLst>
              </a:custGeom>
              <a:solidFill>
                <a:srgbClr val="FFC0C0"/>
              </a:solidFill>
              <a:ln w="9525">
                <a:noFill/>
                <a:round/>
                <a:headEnd/>
                <a:tailEnd/>
              </a:ln>
            </p:spPr>
            <p:txBody>
              <a:bodyPr/>
              <a:lstStyle/>
              <a:p>
                <a:endParaRPr lang="en-US"/>
              </a:p>
            </p:txBody>
          </p:sp>
          <p:sp>
            <p:nvSpPr>
              <p:cNvPr id="152640" name="Freeform 64"/>
              <p:cNvSpPr>
                <a:spLocks/>
              </p:cNvSpPr>
              <p:nvPr/>
            </p:nvSpPr>
            <p:spPr bwMode="auto">
              <a:xfrm>
                <a:off x="3911" y="778"/>
                <a:ext cx="96" cy="56"/>
              </a:xfrm>
              <a:custGeom>
                <a:avLst/>
                <a:gdLst/>
                <a:ahLst/>
                <a:cxnLst>
                  <a:cxn ang="0">
                    <a:pos x="0" y="0"/>
                  </a:cxn>
                  <a:cxn ang="0">
                    <a:pos x="141" y="17"/>
                  </a:cxn>
                  <a:cxn ang="0">
                    <a:pos x="232" y="29"/>
                  </a:cxn>
                  <a:cxn ang="0">
                    <a:pos x="281" y="43"/>
                  </a:cxn>
                  <a:cxn ang="0">
                    <a:pos x="338" y="71"/>
                  </a:cxn>
                  <a:cxn ang="0">
                    <a:pos x="418" y="153"/>
                  </a:cxn>
                  <a:cxn ang="0">
                    <a:pos x="522" y="213"/>
                  </a:cxn>
                  <a:cxn ang="0">
                    <a:pos x="600" y="239"/>
                  </a:cxn>
                  <a:cxn ang="0">
                    <a:pos x="659" y="261"/>
                  </a:cxn>
                  <a:cxn ang="0">
                    <a:pos x="709" y="285"/>
                  </a:cxn>
                  <a:cxn ang="0">
                    <a:pos x="738" y="307"/>
                  </a:cxn>
                  <a:cxn ang="0">
                    <a:pos x="766" y="329"/>
                  </a:cxn>
                  <a:cxn ang="0">
                    <a:pos x="766" y="362"/>
                  </a:cxn>
                  <a:cxn ang="0">
                    <a:pos x="756" y="396"/>
                  </a:cxn>
                  <a:cxn ang="0">
                    <a:pos x="738" y="418"/>
                  </a:cxn>
                  <a:cxn ang="0">
                    <a:pos x="718" y="429"/>
                  </a:cxn>
                  <a:cxn ang="0">
                    <a:pos x="691" y="442"/>
                  </a:cxn>
                  <a:cxn ang="0">
                    <a:pos x="655" y="449"/>
                  </a:cxn>
                  <a:cxn ang="0">
                    <a:pos x="624" y="449"/>
                  </a:cxn>
                  <a:cxn ang="0">
                    <a:pos x="585" y="436"/>
                  </a:cxn>
                  <a:cxn ang="0">
                    <a:pos x="552" y="429"/>
                  </a:cxn>
                  <a:cxn ang="0">
                    <a:pos x="446" y="383"/>
                  </a:cxn>
                  <a:cxn ang="0">
                    <a:pos x="367" y="362"/>
                  </a:cxn>
                  <a:cxn ang="0">
                    <a:pos x="319" y="353"/>
                  </a:cxn>
                  <a:cxn ang="0">
                    <a:pos x="269" y="340"/>
                  </a:cxn>
                  <a:cxn ang="0">
                    <a:pos x="217" y="318"/>
                  </a:cxn>
                  <a:cxn ang="0">
                    <a:pos x="178" y="297"/>
                  </a:cxn>
                  <a:cxn ang="0">
                    <a:pos x="160" y="279"/>
                  </a:cxn>
                  <a:cxn ang="0">
                    <a:pos x="136" y="247"/>
                  </a:cxn>
                </a:cxnLst>
                <a:rect l="0" t="0" r="r" b="b"/>
                <a:pathLst>
                  <a:path w="766" h="449">
                    <a:moveTo>
                      <a:pt x="0" y="0"/>
                    </a:moveTo>
                    <a:lnTo>
                      <a:pt x="141" y="17"/>
                    </a:lnTo>
                    <a:lnTo>
                      <a:pt x="232" y="29"/>
                    </a:lnTo>
                    <a:lnTo>
                      <a:pt x="281" y="43"/>
                    </a:lnTo>
                    <a:lnTo>
                      <a:pt x="338" y="71"/>
                    </a:lnTo>
                    <a:lnTo>
                      <a:pt x="418" y="153"/>
                    </a:lnTo>
                    <a:lnTo>
                      <a:pt x="522" y="213"/>
                    </a:lnTo>
                    <a:lnTo>
                      <a:pt x="600" y="239"/>
                    </a:lnTo>
                    <a:lnTo>
                      <a:pt x="659" y="261"/>
                    </a:lnTo>
                    <a:lnTo>
                      <a:pt x="709" y="285"/>
                    </a:lnTo>
                    <a:lnTo>
                      <a:pt x="738" y="307"/>
                    </a:lnTo>
                    <a:lnTo>
                      <a:pt x="766" y="329"/>
                    </a:lnTo>
                    <a:lnTo>
                      <a:pt x="766" y="362"/>
                    </a:lnTo>
                    <a:lnTo>
                      <a:pt x="756" y="396"/>
                    </a:lnTo>
                    <a:lnTo>
                      <a:pt x="738" y="418"/>
                    </a:lnTo>
                    <a:lnTo>
                      <a:pt x="718" y="429"/>
                    </a:lnTo>
                    <a:lnTo>
                      <a:pt x="691" y="442"/>
                    </a:lnTo>
                    <a:lnTo>
                      <a:pt x="655" y="449"/>
                    </a:lnTo>
                    <a:lnTo>
                      <a:pt x="624" y="449"/>
                    </a:lnTo>
                    <a:lnTo>
                      <a:pt x="585" y="436"/>
                    </a:lnTo>
                    <a:lnTo>
                      <a:pt x="552" y="429"/>
                    </a:lnTo>
                    <a:lnTo>
                      <a:pt x="446" y="383"/>
                    </a:lnTo>
                    <a:lnTo>
                      <a:pt x="367" y="362"/>
                    </a:lnTo>
                    <a:lnTo>
                      <a:pt x="319" y="353"/>
                    </a:lnTo>
                    <a:lnTo>
                      <a:pt x="269" y="340"/>
                    </a:lnTo>
                    <a:lnTo>
                      <a:pt x="217" y="318"/>
                    </a:lnTo>
                    <a:lnTo>
                      <a:pt x="178" y="297"/>
                    </a:lnTo>
                    <a:lnTo>
                      <a:pt x="160" y="279"/>
                    </a:lnTo>
                    <a:lnTo>
                      <a:pt x="136" y="247"/>
                    </a:lnTo>
                  </a:path>
                </a:pathLst>
              </a:custGeom>
              <a:noFill/>
              <a:ln w="1588">
                <a:solidFill>
                  <a:srgbClr val="000000"/>
                </a:solidFill>
                <a:prstDash val="solid"/>
                <a:round/>
                <a:headEnd/>
                <a:tailEnd/>
              </a:ln>
            </p:spPr>
            <p:txBody>
              <a:bodyPr/>
              <a:lstStyle/>
              <a:p>
                <a:endParaRPr lang="en-US"/>
              </a:p>
            </p:txBody>
          </p:sp>
        </p:grpSp>
        <p:sp>
          <p:nvSpPr>
            <p:cNvPr id="152641" name="Freeform 65"/>
            <p:cNvSpPr>
              <a:spLocks/>
            </p:cNvSpPr>
            <p:nvPr/>
          </p:nvSpPr>
          <p:spPr bwMode="auto">
            <a:xfrm>
              <a:off x="3983" y="691"/>
              <a:ext cx="53" cy="34"/>
            </a:xfrm>
            <a:custGeom>
              <a:avLst/>
              <a:gdLst/>
              <a:ahLst/>
              <a:cxnLst>
                <a:cxn ang="0">
                  <a:pos x="0" y="127"/>
                </a:cxn>
                <a:cxn ang="0">
                  <a:pos x="14" y="99"/>
                </a:cxn>
                <a:cxn ang="0">
                  <a:pos x="30" y="64"/>
                </a:cxn>
                <a:cxn ang="0">
                  <a:pos x="50" y="40"/>
                </a:cxn>
                <a:cxn ang="0">
                  <a:pos x="76" y="21"/>
                </a:cxn>
                <a:cxn ang="0">
                  <a:pos x="107" y="7"/>
                </a:cxn>
                <a:cxn ang="0">
                  <a:pos x="140" y="3"/>
                </a:cxn>
                <a:cxn ang="0">
                  <a:pos x="173" y="0"/>
                </a:cxn>
                <a:cxn ang="0">
                  <a:pos x="215" y="1"/>
                </a:cxn>
                <a:cxn ang="0">
                  <a:pos x="258" y="4"/>
                </a:cxn>
                <a:cxn ang="0">
                  <a:pos x="303" y="6"/>
                </a:cxn>
                <a:cxn ang="0">
                  <a:pos x="351" y="11"/>
                </a:cxn>
                <a:cxn ang="0">
                  <a:pos x="385" y="21"/>
                </a:cxn>
                <a:cxn ang="0">
                  <a:pos x="399" y="36"/>
                </a:cxn>
                <a:cxn ang="0">
                  <a:pos x="412" y="59"/>
                </a:cxn>
                <a:cxn ang="0">
                  <a:pos x="421" y="86"/>
                </a:cxn>
                <a:cxn ang="0">
                  <a:pos x="426" y="120"/>
                </a:cxn>
                <a:cxn ang="0">
                  <a:pos x="428" y="160"/>
                </a:cxn>
                <a:cxn ang="0">
                  <a:pos x="421" y="199"/>
                </a:cxn>
                <a:cxn ang="0">
                  <a:pos x="408" y="230"/>
                </a:cxn>
                <a:cxn ang="0">
                  <a:pos x="388" y="250"/>
                </a:cxn>
                <a:cxn ang="0">
                  <a:pos x="368" y="262"/>
                </a:cxn>
                <a:cxn ang="0">
                  <a:pos x="338" y="270"/>
                </a:cxn>
                <a:cxn ang="0">
                  <a:pos x="309" y="272"/>
                </a:cxn>
                <a:cxn ang="0">
                  <a:pos x="282" y="270"/>
                </a:cxn>
                <a:cxn ang="0">
                  <a:pos x="252" y="242"/>
                </a:cxn>
                <a:cxn ang="0">
                  <a:pos x="232" y="219"/>
                </a:cxn>
                <a:cxn ang="0">
                  <a:pos x="202" y="197"/>
                </a:cxn>
                <a:cxn ang="0">
                  <a:pos x="173" y="179"/>
                </a:cxn>
                <a:cxn ang="0">
                  <a:pos x="140" y="159"/>
                </a:cxn>
                <a:cxn ang="0">
                  <a:pos x="109" y="147"/>
                </a:cxn>
                <a:cxn ang="0">
                  <a:pos x="83" y="139"/>
                </a:cxn>
                <a:cxn ang="0">
                  <a:pos x="59" y="137"/>
                </a:cxn>
                <a:cxn ang="0">
                  <a:pos x="0" y="127"/>
                </a:cxn>
              </a:cxnLst>
              <a:rect l="0" t="0" r="r" b="b"/>
              <a:pathLst>
                <a:path w="428" h="272">
                  <a:moveTo>
                    <a:pt x="0" y="127"/>
                  </a:moveTo>
                  <a:lnTo>
                    <a:pt x="14" y="99"/>
                  </a:lnTo>
                  <a:lnTo>
                    <a:pt x="30" y="64"/>
                  </a:lnTo>
                  <a:lnTo>
                    <a:pt x="50" y="40"/>
                  </a:lnTo>
                  <a:lnTo>
                    <a:pt x="76" y="21"/>
                  </a:lnTo>
                  <a:lnTo>
                    <a:pt x="107" y="7"/>
                  </a:lnTo>
                  <a:lnTo>
                    <a:pt x="140" y="3"/>
                  </a:lnTo>
                  <a:lnTo>
                    <a:pt x="173" y="0"/>
                  </a:lnTo>
                  <a:lnTo>
                    <a:pt x="215" y="1"/>
                  </a:lnTo>
                  <a:lnTo>
                    <a:pt x="258" y="4"/>
                  </a:lnTo>
                  <a:lnTo>
                    <a:pt x="303" y="6"/>
                  </a:lnTo>
                  <a:lnTo>
                    <a:pt x="351" y="11"/>
                  </a:lnTo>
                  <a:lnTo>
                    <a:pt x="385" y="21"/>
                  </a:lnTo>
                  <a:lnTo>
                    <a:pt x="399" y="36"/>
                  </a:lnTo>
                  <a:lnTo>
                    <a:pt x="412" y="59"/>
                  </a:lnTo>
                  <a:lnTo>
                    <a:pt x="421" y="86"/>
                  </a:lnTo>
                  <a:lnTo>
                    <a:pt x="426" y="120"/>
                  </a:lnTo>
                  <a:lnTo>
                    <a:pt x="428" y="160"/>
                  </a:lnTo>
                  <a:lnTo>
                    <a:pt x="421" y="199"/>
                  </a:lnTo>
                  <a:lnTo>
                    <a:pt x="408" y="230"/>
                  </a:lnTo>
                  <a:lnTo>
                    <a:pt x="388" y="250"/>
                  </a:lnTo>
                  <a:lnTo>
                    <a:pt x="368" y="262"/>
                  </a:lnTo>
                  <a:lnTo>
                    <a:pt x="338" y="270"/>
                  </a:lnTo>
                  <a:lnTo>
                    <a:pt x="309" y="272"/>
                  </a:lnTo>
                  <a:lnTo>
                    <a:pt x="282" y="270"/>
                  </a:lnTo>
                  <a:lnTo>
                    <a:pt x="252" y="242"/>
                  </a:lnTo>
                  <a:lnTo>
                    <a:pt x="232" y="219"/>
                  </a:lnTo>
                  <a:lnTo>
                    <a:pt x="202" y="197"/>
                  </a:lnTo>
                  <a:lnTo>
                    <a:pt x="173" y="179"/>
                  </a:lnTo>
                  <a:lnTo>
                    <a:pt x="140" y="159"/>
                  </a:lnTo>
                  <a:lnTo>
                    <a:pt x="109" y="147"/>
                  </a:lnTo>
                  <a:lnTo>
                    <a:pt x="83" y="139"/>
                  </a:lnTo>
                  <a:lnTo>
                    <a:pt x="59" y="137"/>
                  </a:lnTo>
                  <a:lnTo>
                    <a:pt x="0" y="127"/>
                  </a:lnTo>
                  <a:close/>
                </a:path>
              </a:pathLst>
            </a:custGeom>
            <a:solidFill>
              <a:srgbClr val="FFC0C0"/>
            </a:solidFill>
            <a:ln w="1588">
              <a:solidFill>
                <a:srgbClr val="000000"/>
              </a:solidFill>
              <a:prstDash val="solid"/>
              <a:round/>
              <a:headEnd/>
              <a:tailEnd/>
            </a:ln>
          </p:spPr>
          <p:txBody>
            <a:bodyPr/>
            <a:lstStyle/>
            <a:p>
              <a:endParaRPr lang="en-US"/>
            </a:p>
          </p:txBody>
        </p:sp>
      </p:grpSp>
      <p:sp>
        <p:nvSpPr>
          <p:cNvPr id="152642" name="AutoShape 66"/>
          <p:cNvSpPr>
            <a:spLocks noChangeArrowheads="1"/>
          </p:cNvSpPr>
          <p:nvPr/>
        </p:nvSpPr>
        <p:spPr bwMode="auto">
          <a:xfrm>
            <a:off x="2209800" y="1436688"/>
            <a:ext cx="914400" cy="685800"/>
          </a:xfrm>
          <a:prstGeom prst="hexagon">
            <a:avLst>
              <a:gd name="adj" fmla="val 33333"/>
              <a:gd name="vf" fmla="val 115470"/>
            </a:avLst>
          </a:prstGeom>
          <a:solidFill>
            <a:srgbClr val="DADAF6"/>
          </a:solidFill>
          <a:ln w="9525">
            <a:solidFill>
              <a:schemeClr val="tx1"/>
            </a:solidFill>
            <a:miter lim="800000"/>
            <a:headEnd/>
            <a:tailEnd/>
          </a:ln>
          <a:effectLst/>
        </p:spPr>
        <p:txBody>
          <a:bodyPr wrap="none" anchor="ctr"/>
          <a:lstStyle/>
          <a:p>
            <a:endParaRPr lang="en-US"/>
          </a:p>
        </p:txBody>
      </p:sp>
      <p:grpSp>
        <p:nvGrpSpPr>
          <p:cNvPr id="152643" name="Group 67"/>
          <p:cNvGrpSpPr>
            <a:grpSpLocks/>
          </p:cNvGrpSpPr>
          <p:nvPr/>
        </p:nvGrpSpPr>
        <p:grpSpPr bwMode="auto">
          <a:xfrm>
            <a:off x="2570163" y="1362075"/>
            <a:ext cx="184150" cy="493713"/>
            <a:chOff x="1619" y="673"/>
            <a:chExt cx="116" cy="311"/>
          </a:xfrm>
        </p:grpSpPr>
        <p:grpSp>
          <p:nvGrpSpPr>
            <p:cNvPr id="152644" name="Group 68"/>
            <p:cNvGrpSpPr>
              <a:grpSpLocks/>
            </p:cNvGrpSpPr>
            <p:nvPr/>
          </p:nvGrpSpPr>
          <p:grpSpPr bwMode="auto">
            <a:xfrm>
              <a:off x="1621" y="780"/>
              <a:ext cx="114" cy="204"/>
              <a:chOff x="1621" y="780"/>
              <a:chExt cx="114" cy="204"/>
            </a:xfrm>
          </p:grpSpPr>
          <p:grpSp>
            <p:nvGrpSpPr>
              <p:cNvPr id="152645" name="Group 69"/>
              <p:cNvGrpSpPr>
                <a:grpSpLocks/>
              </p:cNvGrpSpPr>
              <p:nvPr/>
            </p:nvGrpSpPr>
            <p:grpSpPr bwMode="auto">
              <a:xfrm>
                <a:off x="1621" y="786"/>
                <a:ext cx="73" cy="196"/>
                <a:chOff x="1621" y="786"/>
                <a:chExt cx="73" cy="196"/>
              </a:xfrm>
            </p:grpSpPr>
            <p:sp>
              <p:nvSpPr>
                <p:cNvPr id="152646" name="Line 70"/>
                <p:cNvSpPr>
                  <a:spLocks noChangeShapeType="1"/>
                </p:cNvSpPr>
                <p:nvPr/>
              </p:nvSpPr>
              <p:spPr bwMode="auto">
                <a:xfrm>
                  <a:off x="1650" y="786"/>
                  <a:ext cx="27" cy="1"/>
                </a:xfrm>
                <a:prstGeom prst="line">
                  <a:avLst/>
                </a:prstGeom>
                <a:noFill/>
                <a:ln w="4763">
                  <a:solidFill>
                    <a:schemeClr val="tx1"/>
                  </a:solidFill>
                  <a:round/>
                  <a:headEnd/>
                  <a:tailEnd/>
                </a:ln>
              </p:spPr>
              <p:txBody>
                <a:bodyPr/>
                <a:lstStyle/>
                <a:p>
                  <a:endParaRPr lang="en-US"/>
                </a:p>
              </p:txBody>
            </p:sp>
            <p:sp>
              <p:nvSpPr>
                <p:cNvPr id="152647" name="Line 71"/>
                <p:cNvSpPr>
                  <a:spLocks noChangeShapeType="1"/>
                </p:cNvSpPr>
                <p:nvPr/>
              </p:nvSpPr>
              <p:spPr bwMode="auto">
                <a:xfrm flipV="1">
                  <a:off x="1642" y="788"/>
                  <a:ext cx="33" cy="41"/>
                </a:xfrm>
                <a:prstGeom prst="line">
                  <a:avLst/>
                </a:prstGeom>
                <a:noFill/>
                <a:ln w="4763">
                  <a:solidFill>
                    <a:schemeClr val="tx1"/>
                  </a:solidFill>
                  <a:round/>
                  <a:headEnd/>
                  <a:tailEnd/>
                </a:ln>
              </p:spPr>
              <p:txBody>
                <a:bodyPr/>
                <a:lstStyle/>
                <a:p>
                  <a:endParaRPr lang="en-US"/>
                </a:p>
              </p:txBody>
            </p:sp>
            <p:sp>
              <p:nvSpPr>
                <p:cNvPr id="152648" name="Line 72"/>
                <p:cNvSpPr>
                  <a:spLocks noChangeShapeType="1"/>
                </p:cNvSpPr>
                <p:nvPr/>
              </p:nvSpPr>
              <p:spPr bwMode="auto">
                <a:xfrm>
                  <a:off x="1641" y="829"/>
                  <a:ext cx="46" cy="88"/>
                </a:xfrm>
                <a:prstGeom prst="line">
                  <a:avLst/>
                </a:prstGeom>
                <a:noFill/>
                <a:ln w="4763">
                  <a:solidFill>
                    <a:schemeClr val="tx1"/>
                  </a:solidFill>
                  <a:round/>
                  <a:headEnd/>
                  <a:tailEnd/>
                </a:ln>
              </p:spPr>
              <p:txBody>
                <a:bodyPr/>
                <a:lstStyle/>
                <a:p>
                  <a:endParaRPr lang="en-US"/>
                </a:p>
              </p:txBody>
            </p:sp>
            <p:sp>
              <p:nvSpPr>
                <p:cNvPr id="152649" name="Line 73"/>
                <p:cNvSpPr>
                  <a:spLocks noChangeShapeType="1"/>
                </p:cNvSpPr>
                <p:nvPr/>
              </p:nvSpPr>
              <p:spPr bwMode="auto">
                <a:xfrm flipV="1">
                  <a:off x="1621" y="915"/>
                  <a:ext cx="67" cy="67"/>
                </a:xfrm>
                <a:prstGeom prst="line">
                  <a:avLst/>
                </a:prstGeom>
                <a:noFill/>
                <a:ln w="4763">
                  <a:solidFill>
                    <a:schemeClr val="tx1"/>
                  </a:solidFill>
                  <a:round/>
                  <a:headEnd/>
                  <a:tailEnd/>
                </a:ln>
              </p:spPr>
              <p:txBody>
                <a:bodyPr/>
                <a:lstStyle/>
                <a:p>
                  <a:endParaRPr lang="en-US"/>
                </a:p>
              </p:txBody>
            </p:sp>
            <p:sp>
              <p:nvSpPr>
                <p:cNvPr id="152650" name="Line 74"/>
                <p:cNvSpPr>
                  <a:spLocks noChangeShapeType="1"/>
                </p:cNvSpPr>
                <p:nvPr/>
              </p:nvSpPr>
              <p:spPr bwMode="auto">
                <a:xfrm>
                  <a:off x="1630" y="916"/>
                  <a:ext cx="64" cy="66"/>
                </a:xfrm>
                <a:prstGeom prst="line">
                  <a:avLst/>
                </a:prstGeom>
                <a:noFill/>
                <a:ln w="4763">
                  <a:solidFill>
                    <a:schemeClr val="tx1"/>
                  </a:solidFill>
                  <a:round/>
                  <a:headEnd/>
                  <a:tailEnd/>
                </a:ln>
              </p:spPr>
              <p:txBody>
                <a:bodyPr/>
                <a:lstStyle/>
                <a:p>
                  <a:endParaRPr lang="en-US"/>
                </a:p>
              </p:txBody>
            </p:sp>
            <p:sp>
              <p:nvSpPr>
                <p:cNvPr id="152651" name="Line 75"/>
                <p:cNvSpPr>
                  <a:spLocks noChangeShapeType="1"/>
                </p:cNvSpPr>
                <p:nvPr/>
              </p:nvSpPr>
              <p:spPr bwMode="auto">
                <a:xfrm flipV="1">
                  <a:off x="1629" y="829"/>
                  <a:ext cx="51" cy="86"/>
                </a:xfrm>
                <a:prstGeom prst="line">
                  <a:avLst/>
                </a:prstGeom>
                <a:noFill/>
                <a:ln w="4763">
                  <a:solidFill>
                    <a:schemeClr val="tx1"/>
                  </a:solidFill>
                  <a:round/>
                  <a:headEnd/>
                  <a:tailEnd/>
                </a:ln>
              </p:spPr>
              <p:txBody>
                <a:bodyPr/>
                <a:lstStyle/>
                <a:p>
                  <a:endParaRPr lang="en-US"/>
                </a:p>
              </p:txBody>
            </p:sp>
            <p:sp>
              <p:nvSpPr>
                <p:cNvPr id="152652" name="Line 76"/>
                <p:cNvSpPr>
                  <a:spLocks noChangeShapeType="1"/>
                </p:cNvSpPr>
                <p:nvPr/>
              </p:nvSpPr>
              <p:spPr bwMode="auto">
                <a:xfrm>
                  <a:off x="1651" y="786"/>
                  <a:ext cx="31" cy="46"/>
                </a:xfrm>
                <a:prstGeom prst="line">
                  <a:avLst/>
                </a:prstGeom>
                <a:noFill/>
                <a:ln w="4763">
                  <a:solidFill>
                    <a:schemeClr val="tx1"/>
                  </a:solidFill>
                  <a:round/>
                  <a:headEnd/>
                  <a:tailEnd/>
                </a:ln>
              </p:spPr>
              <p:txBody>
                <a:bodyPr/>
                <a:lstStyle/>
                <a:p>
                  <a:endParaRPr lang="en-US"/>
                </a:p>
              </p:txBody>
            </p:sp>
          </p:grpSp>
          <p:sp>
            <p:nvSpPr>
              <p:cNvPr id="152653" name="Line 77"/>
              <p:cNvSpPr>
                <a:spLocks noChangeShapeType="1"/>
              </p:cNvSpPr>
              <p:nvPr/>
            </p:nvSpPr>
            <p:spPr bwMode="auto">
              <a:xfrm flipV="1">
                <a:off x="1693" y="903"/>
                <a:ext cx="27" cy="81"/>
              </a:xfrm>
              <a:prstGeom prst="line">
                <a:avLst/>
              </a:prstGeom>
              <a:noFill/>
              <a:ln w="4763">
                <a:solidFill>
                  <a:schemeClr val="tx1"/>
                </a:solidFill>
                <a:round/>
                <a:headEnd/>
                <a:tailEnd/>
              </a:ln>
            </p:spPr>
            <p:txBody>
              <a:bodyPr/>
              <a:lstStyle/>
              <a:p>
                <a:endParaRPr lang="en-US"/>
              </a:p>
            </p:txBody>
          </p:sp>
          <p:sp>
            <p:nvSpPr>
              <p:cNvPr id="152654" name="Line 78"/>
              <p:cNvSpPr>
                <a:spLocks noChangeShapeType="1"/>
              </p:cNvSpPr>
              <p:nvPr/>
            </p:nvSpPr>
            <p:spPr bwMode="auto">
              <a:xfrm>
                <a:off x="1682" y="831"/>
                <a:ext cx="38" cy="73"/>
              </a:xfrm>
              <a:prstGeom prst="line">
                <a:avLst/>
              </a:prstGeom>
              <a:noFill/>
              <a:ln w="4763">
                <a:solidFill>
                  <a:schemeClr val="tx1"/>
                </a:solidFill>
                <a:round/>
                <a:headEnd/>
                <a:tailEnd/>
              </a:ln>
            </p:spPr>
            <p:txBody>
              <a:bodyPr/>
              <a:lstStyle/>
              <a:p>
                <a:endParaRPr lang="en-US"/>
              </a:p>
            </p:txBody>
          </p:sp>
          <p:sp>
            <p:nvSpPr>
              <p:cNvPr id="152655" name="Line 79"/>
              <p:cNvSpPr>
                <a:spLocks noChangeShapeType="1"/>
              </p:cNvSpPr>
              <p:nvPr/>
            </p:nvSpPr>
            <p:spPr bwMode="auto">
              <a:xfrm flipV="1">
                <a:off x="1682" y="781"/>
                <a:ext cx="9" cy="50"/>
              </a:xfrm>
              <a:prstGeom prst="line">
                <a:avLst/>
              </a:prstGeom>
              <a:noFill/>
              <a:ln w="4763">
                <a:solidFill>
                  <a:schemeClr val="tx1"/>
                </a:solidFill>
                <a:round/>
                <a:headEnd/>
                <a:tailEnd/>
              </a:ln>
            </p:spPr>
            <p:txBody>
              <a:bodyPr/>
              <a:lstStyle/>
              <a:p>
                <a:endParaRPr lang="en-US"/>
              </a:p>
            </p:txBody>
          </p:sp>
          <p:sp>
            <p:nvSpPr>
              <p:cNvPr id="152656" name="Line 80"/>
              <p:cNvSpPr>
                <a:spLocks noChangeShapeType="1"/>
              </p:cNvSpPr>
              <p:nvPr/>
            </p:nvSpPr>
            <p:spPr bwMode="auto">
              <a:xfrm flipV="1">
                <a:off x="1677" y="780"/>
                <a:ext cx="16" cy="7"/>
              </a:xfrm>
              <a:prstGeom prst="line">
                <a:avLst/>
              </a:prstGeom>
              <a:noFill/>
              <a:ln w="4763">
                <a:solidFill>
                  <a:schemeClr val="tx1"/>
                </a:solidFill>
                <a:round/>
                <a:headEnd/>
                <a:tailEnd/>
              </a:ln>
            </p:spPr>
            <p:txBody>
              <a:bodyPr/>
              <a:lstStyle/>
              <a:p>
                <a:endParaRPr lang="en-US"/>
              </a:p>
            </p:txBody>
          </p:sp>
          <p:sp>
            <p:nvSpPr>
              <p:cNvPr id="152657" name="Line 81"/>
              <p:cNvSpPr>
                <a:spLocks noChangeShapeType="1"/>
              </p:cNvSpPr>
              <p:nvPr/>
            </p:nvSpPr>
            <p:spPr bwMode="auto">
              <a:xfrm>
                <a:off x="1678" y="786"/>
                <a:ext cx="24" cy="37"/>
              </a:xfrm>
              <a:prstGeom prst="line">
                <a:avLst/>
              </a:prstGeom>
              <a:noFill/>
              <a:ln w="4763">
                <a:solidFill>
                  <a:schemeClr val="tx1"/>
                </a:solidFill>
                <a:round/>
                <a:headEnd/>
                <a:tailEnd/>
              </a:ln>
            </p:spPr>
            <p:txBody>
              <a:bodyPr/>
              <a:lstStyle/>
              <a:p>
                <a:endParaRPr lang="en-US"/>
              </a:p>
            </p:txBody>
          </p:sp>
          <p:sp>
            <p:nvSpPr>
              <p:cNvPr id="152658" name="Line 82"/>
              <p:cNvSpPr>
                <a:spLocks noChangeShapeType="1"/>
              </p:cNvSpPr>
              <p:nvPr/>
            </p:nvSpPr>
            <p:spPr bwMode="auto">
              <a:xfrm flipV="1">
                <a:off x="1689" y="823"/>
                <a:ext cx="10" cy="93"/>
              </a:xfrm>
              <a:prstGeom prst="line">
                <a:avLst/>
              </a:prstGeom>
              <a:noFill/>
              <a:ln w="4763">
                <a:solidFill>
                  <a:schemeClr val="tx1"/>
                </a:solidFill>
                <a:round/>
                <a:headEnd/>
                <a:tailEnd/>
              </a:ln>
            </p:spPr>
            <p:txBody>
              <a:bodyPr/>
              <a:lstStyle/>
              <a:p>
                <a:endParaRPr lang="en-US"/>
              </a:p>
            </p:txBody>
          </p:sp>
          <p:sp>
            <p:nvSpPr>
              <p:cNvPr id="152659" name="Line 83"/>
              <p:cNvSpPr>
                <a:spLocks noChangeShapeType="1"/>
              </p:cNvSpPr>
              <p:nvPr/>
            </p:nvSpPr>
            <p:spPr bwMode="auto">
              <a:xfrm>
                <a:off x="1690" y="916"/>
                <a:ext cx="45" cy="43"/>
              </a:xfrm>
              <a:prstGeom prst="line">
                <a:avLst/>
              </a:prstGeom>
              <a:noFill/>
              <a:ln w="4763">
                <a:solidFill>
                  <a:schemeClr val="tx1"/>
                </a:solidFill>
                <a:round/>
                <a:headEnd/>
                <a:tailEnd/>
              </a:ln>
            </p:spPr>
            <p:txBody>
              <a:bodyPr/>
              <a:lstStyle/>
              <a:p>
                <a:endParaRPr lang="en-US"/>
              </a:p>
            </p:txBody>
          </p:sp>
        </p:grpSp>
        <p:grpSp>
          <p:nvGrpSpPr>
            <p:cNvPr id="152660" name="Group 84"/>
            <p:cNvGrpSpPr>
              <a:grpSpLocks/>
            </p:cNvGrpSpPr>
            <p:nvPr/>
          </p:nvGrpSpPr>
          <p:grpSpPr bwMode="auto">
            <a:xfrm>
              <a:off x="1619" y="683"/>
              <a:ext cx="112" cy="299"/>
              <a:chOff x="1619" y="683"/>
              <a:chExt cx="112" cy="299"/>
            </a:xfrm>
          </p:grpSpPr>
          <p:sp>
            <p:nvSpPr>
              <p:cNvPr id="152661" name="Line 85"/>
              <p:cNvSpPr>
                <a:spLocks noChangeShapeType="1"/>
              </p:cNvSpPr>
              <p:nvPr/>
            </p:nvSpPr>
            <p:spPr bwMode="auto">
              <a:xfrm flipV="1">
                <a:off x="1619" y="683"/>
                <a:ext cx="44" cy="297"/>
              </a:xfrm>
              <a:prstGeom prst="line">
                <a:avLst/>
              </a:prstGeom>
              <a:noFill/>
              <a:ln w="15875">
                <a:solidFill>
                  <a:schemeClr val="tx1"/>
                </a:solidFill>
                <a:round/>
                <a:headEnd/>
                <a:tailEnd/>
              </a:ln>
            </p:spPr>
            <p:txBody>
              <a:bodyPr/>
              <a:lstStyle/>
              <a:p>
                <a:endParaRPr lang="en-US"/>
              </a:p>
            </p:txBody>
          </p:sp>
          <p:sp>
            <p:nvSpPr>
              <p:cNvPr id="152662" name="Line 86"/>
              <p:cNvSpPr>
                <a:spLocks noChangeShapeType="1"/>
              </p:cNvSpPr>
              <p:nvPr/>
            </p:nvSpPr>
            <p:spPr bwMode="auto">
              <a:xfrm>
                <a:off x="1665" y="692"/>
                <a:ext cx="28" cy="290"/>
              </a:xfrm>
              <a:prstGeom prst="line">
                <a:avLst/>
              </a:prstGeom>
              <a:noFill/>
              <a:ln w="15875">
                <a:solidFill>
                  <a:schemeClr val="tx1"/>
                </a:solidFill>
                <a:round/>
                <a:headEnd/>
                <a:tailEnd/>
              </a:ln>
            </p:spPr>
            <p:txBody>
              <a:bodyPr/>
              <a:lstStyle/>
              <a:p>
                <a:endParaRPr lang="en-US"/>
              </a:p>
            </p:txBody>
          </p:sp>
          <p:sp>
            <p:nvSpPr>
              <p:cNvPr id="152663" name="Line 87"/>
              <p:cNvSpPr>
                <a:spLocks noChangeShapeType="1"/>
              </p:cNvSpPr>
              <p:nvPr/>
            </p:nvSpPr>
            <p:spPr bwMode="auto">
              <a:xfrm flipV="1">
                <a:off x="1693" y="957"/>
                <a:ext cx="38" cy="24"/>
              </a:xfrm>
              <a:prstGeom prst="line">
                <a:avLst/>
              </a:prstGeom>
              <a:noFill/>
              <a:ln w="15875">
                <a:solidFill>
                  <a:schemeClr val="tx1"/>
                </a:solidFill>
                <a:round/>
                <a:headEnd/>
                <a:tailEnd/>
              </a:ln>
            </p:spPr>
            <p:txBody>
              <a:bodyPr/>
              <a:lstStyle/>
              <a:p>
                <a:endParaRPr lang="en-US"/>
              </a:p>
            </p:txBody>
          </p:sp>
          <p:sp>
            <p:nvSpPr>
              <p:cNvPr id="152664" name="Line 88"/>
              <p:cNvSpPr>
                <a:spLocks noChangeShapeType="1"/>
              </p:cNvSpPr>
              <p:nvPr/>
            </p:nvSpPr>
            <p:spPr bwMode="auto">
              <a:xfrm>
                <a:off x="1670" y="689"/>
                <a:ext cx="61" cy="270"/>
              </a:xfrm>
              <a:prstGeom prst="line">
                <a:avLst/>
              </a:prstGeom>
              <a:noFill/>
              <a:ln w="15875">
                <a:solidFill>
                  <a:schemeClr val="tx1"/>
                </a:solidFill>
                <a:round/>
                <a:headEnd/>
                <a:tailEnd/>
              </a:ln>
            </p:spPr>
            <p:txBody>
              <a:bodyPr/>
              <a:lstStyle/>
              <a:p>
                <a:endParaRPr lang="en-US"/>
              </a:p>
            </p:txBody>
          </p:sp>
          <p:sp>
            <p:nvSpPr>
              <p:cNvPr id="152665" name="Line 89"/>
              <p:cNvSpPr>
                <a:spLocks noChangeShapeType="1"/>
              </p:cNvSpPr>
              <p:nvPr/>
            </p:nvSpPr>
            <p:spPr bwMode="auto">
              <a:xfrm>
                <a:off x="1620" y="980"/>
                <a:ext cx="74" cy="1"/>
              </a:xfrm>
              <a:prstGeom prst="line">
                <a:avLst/>
              </a:prstGeom>
              <a:noFill/>
              <a:ln w="15875">
                <a:solidFill>
                  <a:schemeClr val="tx1"/>
                </a:solidFill>
                <a:round/>
                <a:headEnd/>
                <a:tailEnd/>
              </a:ln>
            </p:spPr>
            <p:txBody>
              <a:bodyPr/>
              <a:lstStyle/>
              <a:p>
                <a:endParaRPr lang="en-US"/>
              </a:p>
            </p:txBody>
          </p:sp>
        </p:grpSp>
        <p:sp>
          <p:nvSpPr>
            <p:cNvPr id="152666" name="Oval 90"/>
            <p:cNvSpPr>
              <a:spLocks noChangeArrowheads="1"/>
            </p:cNvSpPr>
            <p:nvPr/>
          </p:nvSpPr>
          <p:spPr bwMode="auto">
            <a:xfrm>
              <a:off x="1653" y="673"/>
              <a:ext cx="32" cy="36"/>
            </a:xfrm>
            <a:prstGeom prst="ellipse">
              <a:avLst/>
            </a:prstGeom>
            <a:solidFill>
              <a:srgbClr val="FFFF00"/>
            </a:solidFill>
            <a:ln w="9525">
              <a:solidFill>
                <a:schemeClr val="tx1"/>
              </a:solidFill>
              <a:round/>
              <a:headEnd/>
              <a:tailEnd/>
            </a:ln>
          </p:spPr>
          <p:txBody>
            <a:bodyPr/>
            <a:lstStyle/>
            <a:p>
              <a:endParaRPr lang="en-US"/>
            </a:p>
          </p:txBody>
        </p:sp>
      </p:grpSp>
      <p:grpSp>
        <p:nvGrpSpPr>
          <p:cNvPr id="152667" name="Group 91"/>
          <p:cNvGrpSpPr>
            <a:grpSpLocks/>
          </p:cNvGrpSpPr>
          <p:nvPr/>
        </p:nvGrpSpPr>
        <p:grpSpPr bwMode="auto">
          <a:xfrm>
            <a:off x="2693988" y="1065213"/>
            <a:ext cx="730250" cy="701675"/>
            <a:chOff x="1697" y="486"/>
            <a:chExt cx="460" cy="442"/>
          </a:xfrm>
        </p:grpSpPr>
        <p:grpSp>
          <p:nvGrpSpPr>
            <p:cNvPr id="152668" name="Group 92"/>
            <p:cNvGrpSpPr>
              <a:grpSpLocks/>
            </p:cNvGrpSpPr>
            <p:nvPr/>
          </p:nvGrpSpPr>
          <p:grpSpPr bwMode="auto">
            <a:xfrm>
              <a:off x="1933" y="486"/>
              <a:ext cx="224" cy="442"/>
              <a:chOff x="1933" y="486"/>
              <a:chExt cx="224" cy="442"/>
            </a:xfrm>
          </p:grpSpPr>
          <p:sp>
            <p:nvSpPr>
              <p:cNvPr id="152669" name="Arc 93"/>
              <p:cNvSpPr>
                <a:spLocks/>
              </p:cNvSpPr>
              <p:nvPr/>
            </p:nvSpPr>
            <p:spPr bwMode="auto">
              <a:xfrm>
                <a:off x="2019" y="486"/>
                <a:ext cx="138" cy="442"/>
              </a:xfrm>
              <a:custGeom>
                <a:avLst/>
                <a:gdLst>
                  <a:gd name="G0" fmla="+- 0 0 0"/>
                  <a:gd name="G1" fmla="+- 21189 0 0"/>
                  <a:gd name="G2" fmla="+- 21600 0 0"/>
                  <a:gd name="T0" fmla="*/ 4192 w 21600"/>
                  <a:gd name="T1" fmla="*/ 0 h 42004"/>
                  <a:gd name="T2" fmla="*/ 5771 w 21600"/>
                  <a:gd name="T3" fmla="*/ 42004 h 42004"/>
                  <a:gd name="T4" fmla="*/ 0 w 21600"/>
                  <a:gd name="T5" fmla="*/ 21189 h 42004"/>
                </a:gdLst>
                <a:ahLst/>
                <a:cxnLst>
                  <a:cxn ang="0">
                    <a:pos x="T0" y="T1"/>
                  </a:cxn>
                  <a:cxn ang="0">
                    <a:pos x="T2" y="T3"/>
                  </a:cxn>
                  <a:cxn ang="0">
                    <a:pos x="T4" y="T5"/>
                  </a:cxn>
                </a:cxnLst>
                <a:rect l="0" t="0" r="r" b="b"/>
                <a:pathLst>
                  <a:path w="21600" h="42004" fill="none" extrusionOk="0">
                    <a:moveTo>
                      <a:pt x="4192" y="-1"/>
                    </a:moveTo>
                    <a:cubicBezTo>
                      <a:pt x="14309" y="2001"/>
                      <a:pt x="21600" y="10875"/>
                      <a:pt x="21600" y="21189"/>
                    </a:cubicBezTo>
                    <a:cubicBezTo>
                      <a:pt x="21600" y="30895"/>
                      <a:pt x="15124" y="39410"/>
                      <a:pt x="5770" y="42003"/>
                    </a:cubicBezTo>
                  </a:path>
                  <a:path w="21600" h="42004" stroke="0" extrusionOk="0">
                    <a:moveTo>
                      <a:pt x="4192" y="-1"/>
                    </a:moveTo>
                    <a:cubicBezTo>
                      <a:pt x="14309" y="2001"/>
                      <a:pt x="21600" y="10875"/>
                      <a:pt x="21600" y="21189"/>
                    </a:cubicBezTo>
                    <a:cubicBezTo>
                      <a:pt x="21600" y="30895"/>
                      <a:pt x="15124" y="39410"/>
                      <a:pt x="5770" y="42003"/>
                    </a:cubicBezTo>
                    <a:lnTo>
                      <a:pt x="0" y="21189"/>
                    </a:lnTo>
                    <a:close/>
                  </a:path>
                </a:pathLst>
              </a:custGeom>
              <a:noFill/>
              <a:ln w="4763">
                <a:solidFill>
                  <a:srgbClr val="FF0000"/>
                </a:solidFill>
                <a:round/>
                <a:headEnd/>
                <a:tailEnd/>
              </a:ln>
            </p:spPr>
            <p:txBody>
              <a:bodyPr/>
              <a:lstStyle/>
              <a:p>
                <a:endParaRPr lang="en-US"/>
              </a:p>
            </p:txBody>
          </p:sp>
          <p:sp>
            <p:nvSpPr>
              <p:cNvPr id="152670" name="Arc 94"/>
              <p:cNvSpPr>
                <a:spLocks/>
              </p:cNvSpPr>
              <p:nvPr/>
            </p:nvSpPr>
            <p:spPr bwMode="auto">
              <a:xfrm>
                <a:off x="1980" y="514"/>
                <a:ext cx="119" cy="380"/>
              </a:xfrm>
              <a:custGeom>
                <a:avLst/>
                <a:gdLst>
                  <a:gd name="G0" fmla="+- 0 0 0"/>
                  <a:gd name="G1" fmla="+- 21163 0 0"/>
                  <a:gd name="G2" fmla="+- 21600 0 0"/>
                  <a:gd name="T0" fmla="*/ 4323 w 21600"/>
                  <a:gd name="T1" fmla="*/ 0 h 42026"/>
                  <a:gd name="T2" fmla="*/ 5592 w 21600"/>
                  <a:gd name="T3" fmla="*/ 42026 h 42026"/>
                  <a:gd name="T4" fmla="*/ 0 w 21600"/>
                  <a:gd name="T5" fmla="*/ 21163 h 42026"/>
                </a:gdLst>
                <a:ahLst/>
                <a:cxnLst>
                  <a:cxn ang="0">
                    <a:pos x="T0" y="T1"/>
                  </a:cxn>
                  <a:cxn ang="0">
                    <a:pos x="T2" y="T3"/>
                  </a:cxn>
                  <a:cxn ang="0">
                    <a:pos x="T4" y="T5"/>
                  </a:cxn>
                </a:cxnLst>
                <a:rect l="0" t="0" r="r" b="b"/>
                <a:pathLst>
                  <a:path w="21600" h="42026" fill="none" extrusionOk="0">
                    <a:moveTo>
                      <a:pt x="4322" y="0"/>
                    </a:moveTo>
                    <a:cubicBezTo>
                      <a:pt x="14378" y="2054"/>
                      <a:pt x="21600" y="10900"/>
                      <a:pt x="21600" y="21163"/>
                    </a:cubicBezTo>
                    <a:cubicBezTo>
                      <a:pt x="21600" y="30938"/>
                      <a:pt x="15034" y="39495"/>
                      <a:pt x="5592" y="42026"/>
                    </a:cubicBezTo>
                  </a:path>
                  <a:path w="21600" h="42026" stroke="0" extrusionOk="0">
                    <a:moveTo>
                      <a:pt x="4322" y="0"/>
                    </a:moveTo>
                    <a:cubicBezTo>
                      <a:pt x="14378" y="2054"/>
                      <a:pt x="21600" y="10900"/>
                      <a:pt x="21600" y="21163"/>
                    </a:cubicBezTo>
                    <a:cubicBezTo>
                      <a:pt x="21600" y="30938"/>
                      <a:pt x="15034" y="39495"/>
                      <a:pt x="5592" y="42026"/>
                    </a:cubicBezTo>
                    <a:lnTo>
                      <a:pt x="0" y="21163"/>
                    </a:lnTo>
                    <a:close/>
                  </a:path>
                </a:pathLst>
              </a:custGeom>
              <a:noFill/>
              <a:ln w="4763">
                <a:solidFill>
                  <a:srgbClr val="FF0000"/>
                </a:solidFill>
                <a:round/>
                <a:headEnd/>
                <a:tailEnd/>
              </a:ln>
            </p:spPr>
            <p:txBody>
              <a:bodyPr/>
              <a:lstStyle/>
              <a:p>
                <a:endParaRPr lang="en-US"/>
              </a:p>
            </p:txBody>
          </p:sp>
          <p:sp>
            <p:nvSpPr>
              <p:cNvPr id="152671" name="Arc 95"/>
              <p:cNvSpPr>
                <a:spLocks/>
              </p:cNvSpPr>
              <p:nvPr/>
            </p:nvSpPr>
            <p:spPr bwMode="auto">
              <a:xfrm>
                <a:off x="1933" y="547"/>
                <a:ext cx="111" cy="321"/>
              </a:xfrm>
              <a:custGeom>
                <a:avLst/>
                <a:gdLst>
                  <a:gd name="G0" fmla="+- 0 0 0"/>
                  <a:gd name="G1" fmla="+- 21211 0 0"/>
                  <a:gd name="G2" fmla="+- 21600 0 0"/>
                  <a:gd name="T0" fmla="*/ 4081 w 21600"/>
                  <a:gd name="T1" fmla="*/ 0 h 42061"/>
                  <a:gd name="T2" fmla="*/ 5643 w 21600"/>
                  <a:gd name="T3" fmla="*/ 42061 h 42061"/>
                  <a:gd name="T4" fmla="*/ 0 w 21600"/>
                  <a:gd name="T5" fmla="*/ 21211 h 42061"/>
                </a:gdLst>
                <a:ahLst/>
                <a:cxnLst>
                  <a:cxn ang="0">
                    <a:pos x="T0" y="T1"/>
                  </a:cxn>
                  <a:cxn ang="0">
                    <a:pos x="T2" y="T3"/>
                  </a:cxn>
                  <a:cxn ang="0">
                    <a:pos x="T4" y="T5"/>
                  </a:cxn>
                </a:cxnLst>
                <a:rect l="0" t="0" r="r" b="b"/>
                <a:pathLst>
                  <a:path w="21600" h="42061" fill="none" extrusionOk="0">
                    <a:moveTo>
                      <a:pt x="4080" y="0"/>
                    </a:moveTo>
                    <a:cubicBezTo>
                      <a:pt x="14250" y="1956"/>
                      <a:pt x="21600" y="10855"/>
                      <a:pt x="21600" y="21211"/>
                    </a:cubicBezTo>
                    <a:cubicBezTo>
                      <a:pt x="21600" y="30967"/>
                      <a:pt x="15060" y="39512"/>
                      <a:pt x="5642" y="42060"/>
                    </a:cubicBezTo>
                  </a:path>
                  <a:path w="21600" h="42061" stroke="0" extrusionOk="0">
                    <a:moveTo>
                      <a:pt x="4080" y="0"/>
                    </a:moveTo>
                    <a:cubicBezTo>
                      <a:pt x="14250" y="1956"/>
                      <a:pt x="21600" y="10855"/>
                      <a:pt x="21600" y="21211"/>
                    </a:cubicBezTo>
                    <a:cubicBezTo>
                      <a:pt x="21600" y="30967"/>
                      <a:pt x="15060" y="39512"/>
                      <a:pt x="5642" y="42060"/>
                    </a:cubicBezTo>
                    <a:lnTo>
                      <a:pt x="0" y="21211"/>
                    </a:lnTo>
                    <a:close/>
                  </a:path>
                </a:pathLst>
              </a:custGeom>
              <a:noFill/>
              <a:ln w="4763">
                <a:solidFill>
                  <a:srgbClr val="FF0000"/>
                </a:solidFill>
                <a:round/>
                <a:headEnd/>
                <a:tailEnd/>
              </a:ln>
            </p:spPr>
            <p:txBody>
              <a:bodyPr/>
              <a:lstStyle/>
              <a:p>
                <a:endParaRPr lang="en-US"/>
              </a:p>
            </p:txBody>
          </p:sp>
        </p:grpSp>
        <p:grpSp>
          <p:nvGrpSpPr>
            <p:cNvPr id="152672" name="Group 96"/>
            <p:cNvGrpSpPr>
              <a:grpSpLocks/>
            </p:cNvGrpSpPr>
            <p:nvPr/>
          </p:nvGrpSpPr>
          <p:grpSpPr bwMode="auto">
            <a:xfrm>
              <a:off x="1805" y="569"/>
              <a:ext cx="188" cy="294"/>
              <a:chOff x="1805" y="569"/>
              <a:chExt cx="188" cy="294"/>
            </a:xfrm>
          </p:grpSpPr>
          <p:sp>
            <p:nvSpPr>
              <p:cNvPr id="152673" name="Arc 97"/>
              <p:cNvSpPr>
                <a:spLocks/>
              </p:cNvSpPr>
              <p:nvPr/>
            </p:nvSpPr>
            <p:spPr bwMode="auto">
              <a:xfrm>
                <a:off x="1877" y="569"/>
                <a:ext cx="116" cy="294"/>
              </a:xfrm>
              <a:custGeom>
                <a:avLst/>
                <a:gdLst>
                  <a:gd name="G0" fmla="+- 0 0 0"/>
                  <a:gd name="G1" fmla="+- 21177 0 0"/>
                  <a:gd name="G2" fmla="+- 21600 0 0"/>
                  <a:gd name="T0" fmla="*/ 4255 w 21600"/>
                  <a:gd name="T1" fmla="*/ 0 h 42006"/>
                  <a:gd name="T2" fmla="*/ 5718 w 21600"/>
                  <a:gd name="T3" fmla="*/ 42006 h 42006"/>
                  <a:gd name="T4" fmla="*/ 0 w 21600"/>
                  <a:gd name="T5" fmla="*/ 21177 h 42006"/>
                </a:gdLst>
                <a:ahLst/>
                <a:cxnLst>
                  <a:cxn ang="0">
                    <a:pos x="T0" y="T1"/>
                  </a:cxn>
                  <a:cxn ang="0">
                    <a:pos x="T2" y="T3"/>
                  </a:cxn>
                  <a:cxn ang="0">
                    <a:pos x="T4" y="T5"/>
                  </a:cxn>
                </a:cxnLst>
                <a:rect l="0" t="0" r="r" b="b"/>
                <a:pathLst>
                  <a:path w="21600" h="42006" fill="none" extrusionOk="0">
                    <a:moveTo>
                      <a:pt x="4254" y="0"/>
                    </a:moveTo>
                    <a:cubicBezTo>
                      <a:pt x="14342" y="2027"/>
                      <a:pt x="21600" y="10887"/>
                      <a:pt x="21600" y="21177"/>
                    </a:cubicBezTo>
                    <a:cubicBezTo>
                      <a:pt x="21600" y="30904"/>
                      <a:pt x="15098" y="39431"/>
                      <a:pt x="5718" y="42006"/>
                    </a:cubicBezTo>
                  </a:path>
                  <a:path w="21600" h="42006" stroke="0" extrusionOk="0">
                    <a:moveTo>
                      <a:pt x="4254" y="0"/>
                    </a:moveTo>
                    <a:cubicBezTo>
                      <a:pt x="14342" y="2027"/>
                      <a:pt x="21600" y="10887"/>
                      <a:pt x="21600" y="21177"/>
                    </a:cubicBezTo>
                    <a:cubicBezTo>
                      <a:pt x="21600" y="30904"/>
                      <a:pt x="15098" y="39431"/>
                      <a:pt x="5718" y="42006"/>
                    </a:cubicBezTo>
                    <a:lnTo>
                      <a:pt x="0" y="21177"/>
                    </a:lnTo>
                    <a:close/>
                  </a:path>
                </a:pathLst>
              </a:custGeom>
              <a:noFill/>
              <a:ln w="4763">
                <a:solidFill>
                  <a:srgbClr val="FF0000"/>
                </a:solidFill>
                <a:round/>
                <a:headEnd/>
                <a:tailEnd/>
              </a:ln>
            </p:spPr>
            <p:txBody>
              <a:bodyPr/>
              <a:lstStyle/>
              <a:p>
                <a:endParaRPr lang="en-US"/>
              </a:p>
            </p:txBody>
          </p:sp>
          <p:sp>
            <p:nvSpPr>
              <p:cNvPr id="152674" name="Arc 98"/>
              <p:cNvSpPr>
                <a:spLocks/>
              </p:cNvSpPr>
              <p:nvPr/>
            </p:nvSpPr>
            <p:spPr bwMode="auto">
              <a:xfrm>
                <a:off x="1845" y="587"/>
                <a:ext cx="101" cy="254"/>
              </a:xfrm>
              <a:custGeom>
                <a:avLst/>
                <a:gdLst>
                  <a:gd name="G0" fmla="+- 0 0 0"/>
                  <a:gd name="G1" fmla="+- 21213 0 0"/>
                  <a:gd name="G2" fmla="+- 21600 0 0"/>
                  <a:gd name="T0" fmla="*/ 4073 w 21600"/>
                  <a:gd name="T1" fmla="*/ 0 h 42135"/>
                  <a:gd name="T2" fmla="*/ 5370 w 21600"/>
                  <a:gd name="T3" fmla="*/ 42135 h 42135"/>
                  <a:gd name="T4" fmla="*/ 0 w 21600"/>
                  <a:gd name="T5" fmla="*/ 21213 h 42135"/>
                </a:gdLst>
                <a:ahLst/>
                <a:cxnLst>
                  <a:cxn ang="0">
                    <a:pos x="T0" y="T1"/>
                  </a:cxn>
                  <a:cxn ang="0">
                    <a:pos x="T2" y="T3"/>
                  </a:cxn>
                  <a:cxn ang="0">
                    <a:pos x="T4" y="T5"/>
                  </a:cxn>
                </a:cxnLst>
                <a:rect l="0" t="0" r="r" b="b"/>
                <a:pathLst>
                  <a:path w="21600" h="42135" fill="none" extrusionOk="0">
                    <a:moveTo>
                      <a:pt x="4072" y="0"/>
                    </a:moveTo>
                    <a:cubicBezTo>
                      <a:pt x="14245" y="1953"/>
                      <a:pt x="21600" y="10854"/>
                      <a:pt x="21600" y="21213"/>
                    </a:cubicBezTo>
                    <a:cubicBezTo>
                      <a:pt x="21600" y="31074"/>
                      <a:pt x="14921" y="39683"/>
                      <a:pt x="5369" y="42134"/>
                    </a:cubicBezTo>
                  </a:path>
                  <a:path w="21600" h="42135" stroke="0" extrusionOk="0">
                    <a:moveTo>
                      <a:pt x="4072" y="0"/>
                    </a:moveTo>
                    <a:cubicBezTo>
                      <a:pt x="14245" y="1953"/>
                      <a:pt x="21600" y="10854"/>
                      <a:pt x="21600" y="21213"/>
                    </a:cubicBezTo>
                    <a:cubicBezTo>
                      <a:pt x="21600" y="31074"/>
                      <a:pt x="14921" y="39683"/>
                      <a:pt x="5369" y="42134"/>
                    </a:cubicBezTo>
                    <a:lnTo>
                      <a:pt x="0" y="21213"/>
                    </a:lnTo>
                    <a:close/>
                  </a:path>
                </a:pathLst>
              </a:custGeom>
              <a:noFill/>
              <a:ln w="4763">
                <a:solidFill>
                  <a:srgbClr val="FF0000"/>
                </a:solidFill>
                <a:round/>
                <a:headEnd/>
                <a:tailEnd/>
              </a:ln>
            </p:spPr>
            <p:txBody>
              <a:bodyPr/>
              <a:lstStyle/>
              <a:p>
                <a:endParaRPr lang="en-US"/>
              </a:p>
            </p:txBody>
          </p:sp>
          <p:sp>
            <p:nvSpPr>
              <p:cNvPr id="152675" name="Arc 99"/>
              <p:cNvSpPr>
                <a:spLocks/>
              </p:cNvSpPr>
              <p:nvPr/>
            </p:nvSpPr>
            <p:spPr bwMode="auto">
              <a:xfrm>
                <a:off x="1805" y="610"/>
                <a:ext cx="94" cy="213"/>
              </a:xfrm>
              <a:custGeom>
                <a:avLst/>
                <a:gdLst>
                  <a:gd name="G0" fmla="+- 0 0 0"/>
                  <a:gd name="G1" fmla="+- 21207 0 0"/>
                  <a:gd name="G2" fmla="+- 21600 0 0"/>
                  <a:gd name="T0" fmla="*/ 4101 w 21600"/>
                  <a:gd name="T1" fmla="*/ 0 h 42085"/>
                  <a:gd name="T2" fmla="*/ 5536 w 21600"/>
                  <a:gd name="T3" fmla="*/ 42085 h 42085"/>
                  <a:gd name="T4" fmla="*/ 0 w 21600"/>
                  <a:gd name="T5" fmla="*/ 21207 h 42085"/>
                </a:gdLst>
                <a:ahLst/>
                <a:cxnLst>
                  <a:cxn ang="0">
                    <a:pos x="T0" y="T1"/>
                  </a:cxn>
                  <a:cxn ang="0">
                    <a:pos x="T2" y="T3"/>
                  </a:cxn>
                  <a:cxn ang="0">
                    <a:pos x="T4" y="T5"/>
                  </a:cxn>
                </a:cxnLst>
                <a:rect l="0" t="0" r="r" b="b"/>
                <a:pathLst>
                  <a:path w="21600" h="42085" fill="none" extrusionOk="0">
                    <a:moveTo>
                      <a:pt x="4101" y="-1"/>
                    </a:moveTo>
                    <a:cubicBezTo>
                      <a:pt x="14260" y="1964"/>
                      <a:pt x="21600" y="10858"/>
                      <a:pt x="21600" y="21207"/>
                    </a:cubicBezTo>
                    <a:cubicBezTo>
                      <a:pt x="21600" y="31004"/>
                      <a:pt x="15006" y="39574"/>
                      <a:pt x="5536" y="42085"/>
                    </a:cubicBezTo>
                  </a:path>
                  <a:path w="21600" h="42085" stroke="0" extrusionOk="0">
                    <a:moveTo>
                      <a:pt x="4101" y="-1"/>
                    </a:moveTo>
                    <a:cubicBezTo>
                      <a:pt x="14260" y="1964"/>
                      <a:pt x="21600" y="10858"/>
                      <a:pt x="21600" y="21207"/>
                    </a:cubicBezTo>
                    <a:cubicBezTo>
                      <a:pt x="21600" y="31004"/>
                      <a:pt x="15006" y="39574"/>
                      <a:pt x="5536" y="42085"/>
                    </a:cubicBezTo>
                    <a:lnTo>
                      <a:pt x="0" y="21207"/>
                    </a:lnTo>
                    <a:close/>
                  </a:path>
                </a:pathLst>
              </a:custGeom>
              <a:noFill/>
              <a:ln w="4763">
                <a:solidFill>
                  <a:srgbClr val="FF0000"/>
                </a:solidFill>
                <a:round/>
                <a:headEnd/>
                <a:tailEnd/>
              </a:ln>
            </p:spPr>
            <p:txBody>
              <a:bodyPr/>
              <a:lstStyle/>
              <a:p>
                <a:endParaRPr lang="en-US"/>
              </a:p>
            </p:txBody>
          </p:sp>
        </p:grpSp>
        <p:sp>
          <p:nvSpPr>
            <p:cNvPr id="152676" name="Arc 100"/>
            <p:cNvSpPr>
              <a:spLocks/>
            </p:cNvSpPr>
            <p:nvPr/>
          </p:nvSpPr>
          <p:spPr bwMode="auto">
            <a:xfrm>
              <a:off x="1772" y="629"/>
              <a:ext cx="85" cy="185"/>
            </a:xfrm>
            <a:custGeom>
              <a:avLst/>
              <a:gdLst>
                <a:gd name="G0" fmla="+- 0 0 0"/>
                <a:gd name="G1" fmla="+- 21215 0 0"/>
                <a:gd name="G2" fmla="+- 21600 0 0"/>
                <a:gd name="T0" fmla="*/ 4060 w 21600"/>
                <a:gd name="T1" fmla="*/ 0 h 42137"/>
                <a:gd name="T2" fmla="*/ 5369 w 21600"/>
                <a:gd name="T3" fmla="*/ 42137 h 42137"/>
                <a:gd name="T4" fmla="*/ 0 w 21600"/>
                <a:gd name="T5" fmla="*/ 21215 h 42137"/>
              </a:gdLst>
              <a:ahLst/>
              <a:cxnLst>
                <a:cxn ang="0">
                  <a:pos x="T0" y="T1"/>
                </a:cxn>
                <a:cxn ang="0">
                  <a:pos x="T2" y="T3"/>
                </a:cxn>
                <a:cxn ang="0">
                  <a:pos x="T4" y="T5"/>
                </a:cxn>
              </a:cxnLst>
              <a:rect l="0" t="0" r="r" b="b"/>
              <a:pathLst>
                <a:path w="21600" h="42137" fill="none" extrusionOk="0">
                  <a:moveTo>
                    <a:pt x="4060" y="-1"/>
                  </a:moveTo>
                  <a:cubicBezTo>
                    <a:pt x="14239" y="1948"/>
                    <a:pt x="21600" y="10851"/>
                    <a:pt x="21600" y="21215"/>
                  </a:cubicBezTo>
                  <a:cubicBezTo>
                    <a:pt x="21600" y="31076"/>
                    <a:pt x="14920" y="39685"/>
                    <a:pt x="5369" y="42137"/>
                  </a:cubicBezTo>
                </a:path>
                <a:path w="21600" h="42137" stroke="0" extrusionOk="0">
                  <a:moveTo>
                    <a:pt x="4060" y="-1"/>
                  </a:moveTo>
                  <a:cubicBezTo>
                    <a:pt x="14239" y="1948"/>
                    <a:pt x="21600" y="10851"/>
                    <a:pt x="21600" y="21215"/>
                  </a:cubicBezTo>
                  <a:cubicBezTo>
                    <a:pt x="21600" y="31076"/>
                    <a:pt x="14920" y="39685"/>
                    <a:pt x="5369" y="42137"/>
                  </a:cubicBezTo>
                  <a:lnTo>
                    <a:pt x="0" y="21215"/>
                  </a:lnTo>
                  <a:close/>
                </a:path>
              </a:pathLst>
            </a:custGeom>
            <a:noFill/>
            <a:ln w="4763">
              <a:solidFill>
                <a:srgbClr val="FF0000"/>
              </a:solidFill>
              <a:round/>
              <a:headEnd/>
              <a:tailEnd/>
            </a:ln>
          </p:spPr>
          <p:txBody>
            <a:bodyPr/>
            <a:lstStyle/>
            <a:p>
              <a:endParaRPr lang="en-US"/>
            </a:p>
          </p:txBody>
        </p:sp>
        <p:sp>
          <p:nvSpPr>
            <p:cNvPr id="152677" name="Arc 101"/>
            <p:cNvSpPr>
              <a:spLocks/>
            </p:cNvSpPr>
            <p:nvPr/>
          </p:nvSpPr>
          <p:spPr bwMode="auto">
            <a:xfrm>
              <a:off x="1737" y="641"/>
              <a:ext cx="73" cy="159"/>
            </a:xfrm>
            <a:custGeom>
              <a:avLst/>
              <a:gdLst>
                <a:gd name="G0" fmla="+- 0 0 0"/>
                <a:gd name="G1" fmla="+- 21203 0 0"/>
                <a:gd name="G2" fmla="+- 21600 0 0"/>
                <a:gd name="T0" fmla="*/ 4120 w 21600"/>
                <a:gd name="T1" fmla="*/ 0 h 42128"/>
                <a:gd name="T2" fmla="*/ 5359 w 21600"/>
                <a:gd name="T3" fmla="*/ 42128 h 42128"/>
                <a:gd name="T4" fmla="*/ 0 w 21600"/>
                <a:gd name="T5" fmla="*/ 21203 h 42128"/>
              </a:gdLst>
              <a:ahLst/>
              <a:cxnLst>
                <a:cxn ang="0">
                  <a:pos x="T0" y="T1"/>
                </a:cxn>
                <a:cxn ang="0">
                  <a:pos x="T2" y="T3"/>
                </a:cxn>
                <a:cxn ang="0">
                  <a:pos x="T4" y="T5"/>
                </a:cxn>
              </a:cxnLst>
              <a:rect l="0" t="0" r="r" b="b"/>
              <a:pathLst>
                <a:path w="21600" h="42128" fill="none" extrusionOk="0">
                  <a:moveTo>
                    <a:pt x="4120" y="-1"/>
                  </a:moveTo>
                  <a:cubicBezTo>
                    <a:pt x="14271" y="1972"/>
                    <a:pt x="21600" y="10862"/>
                    <a:pt x="21600" y="21203"/>
                  </a:cubicBezTo>
                  <a:cubicBezTo>
                    <a:pt x="21600" y="31068"/>
                    <a:pt x="14915" y="39680"/>
                    <a:pt x="5358" y="42127"/>
                  </a:cubicBezTo>
                </a:path>
                <a:path w="21600" h="42128" stroke="0" extrusionOk="0">
                  <a:moveTo>
                    <a:pt x="4120" y="-1"/>
                  </a:moveTo>
                  <a:cubicBezTo>
                    <a:pt x="14271" y="1972"/>
                    <a:pt x="21600" y="10862"/>
                    <a:pt x="21600" y="21203"/>
                  </a:cubicBezTo>
                  <a:cubicBezTo>
                    <a:pt x="21600" y="31068"/>
                    <a:pt x="14915" y="39680"/>
                    <a:pt x="5358" y="42127"/>
                  </a:cubicBezTo>
                  <a:lnTo>
                    <a:pt x="0" y="21203"/>
                  </a:lnTo>
                  <a:close/>
                </a:path>
              </a:pathLst>
            </a:custGeom>
            <a:noFill/>
            <a:ln w="4763">
              <a:solidFill>
                <a:srgbClr val="FF0000"/>
              </a:solidFill>
              <a:round/>
              <a:headEnd/>
              <a:tailEnd/>
            </a:ln>
          </p:spPr>
          <p:txBody>
            <a:bodyPr/>
            <a:lstStyle/>
            <a:p>
              <a:endParaRPr lang="en-US"/>
            </a:p>
          </p:txBody>
        </p:sp>
        <p:sp>
          <p:nvSpPr>
            <p:cNvPr id="152678" name="Arc 102"/>
            <p:cNvSpPr>
              <a:spLocks/>
            </p:cNvSpPr>
            <p:nvPr/>
          </p:nvSpPr>
          <p:spPr bwMode="auto">
            <a:xfrm>
              <a:off x="1708" y="662"/>
              <a:ext cx="63" cy="124"/>
            </a:xfrm>
            <a:custGeom>
              <a:avLst/>
              <a:gdLst>
                <a:gd name="G0" fmla="+- 0 0 0"/>
                <a:gd name="G1" fmla="+- 21213 0 0"/>
                <a:gd name="G2" fmla="+- 21600 0 0"/>
                <a:gd name="T0" fmla="*/ 4073 w 21600"/>
                <a:gd name="T1" fmla="*/ 0 h 42009"/>
                <a:gd name="T2" fmla="*/ 5839 w 21600"/>
                <a:gd name="T3" fmla="*/ 42009 h 42009"/>
                <a:gd name="T4" fmla="*/ 0 w 21600"/>
                <a:gd name="T5" fmla="*/ 21213 h 42009"/>
              </a:gdLst>
              <a:ahLst/>
              <a:cxnLst>
                <a:cxn ang="0">
                  <a:pos x="T0" y="T1"/>
                </a:cxn>
                <a:cxn ang="0">
                  <a:pos x="T2" y="T3"/>
                </a:cxn>
                <a:cxn ang="0">
                  <a:pos x="T4" y="T5"/>
                </a:cxn>
              </a:cxnLst>
              <a:rect l="0" t="0" r="r" b="b"/>
              <a:pathLst>
                <a:path w="21600" h="42009" fill="none" extrusionOk="0">
                  <a:moveTo>
                    <a:pt x="4072" y="0"/>
                  </a:moveTo>
                  <a:cubicBezTo>
                    <a:pt x="14245" y="1953"/>
                    <a:pt x="21600" y="10854"/>
                    <a:pt x="21600" y="21213"/>
                  </a:cubicBezTo>
                  <a:cubicBezTo>
                    <a:pt x="21600" y="30893"/>
                    <a:pt x="15159" y="39391"/>
                    <a:pt x="5838" y="42008"/>
                  </a:cubicBezTo>
                </a:path>
                <a:path w="21600" h="42009" stroke="0" extrusionOk="0">
                  <a:moveTo>
                    <a:pt x="4072" y="0"/>
                  </a:moveTo>
                  <a:cubicBezTo>
                    <a:pt x="14245" y="1953"/>
                    <a:pt x="21600" y="10854"/>
                    <a:pt x="21600" y="21213"/>
                  </a:cubicBezTo>
                  <a:cubicBezTo>
                    <a:pt x="21600" y="30893"/>
                    <a:pt x="15159" y="39391"/>
                    <a:pt x="5838" y="42008"/>
                  </a:cubicBezTo>
                  <a:lnTo>
                    <a:pt x="0" y="21213"/>
                  </a:lnTo>
                  <a:close/>
                </a:path>
              </a:pathLst>
            </a:custGeom>
            <a:noFill/>
            <a:ln w="4763">
              <a:solidFill>
                <a:srgbClr val="FF0000"/>
              </a:solidFill>
              <a:round/>
              <a:headEnd/>
              <a:tailEnd/>
            </a:ln>
          </p:spPr>
          <p:txBody>
            <a:bodyPr/>
            <a:lstStyle/>
            <a:p>
              <a:endParaRPr lang="en-US"/>
            </a:p>
          </p:txBody>
        </p:sp>
        <p:sp>
          <p:nvSpPr>
            <p:cNvPr id="152679" name="Arc 103"/>
            <p:cNvSpPr>
              <a:spLocks/>
            </p:cNvSpPr>
            <p:nvPr/>
          </p:nvSpPr>
          <p:spPr bwMode="auto">
            <a:xfrm>
              <a:off x="1697" y="681"/>
              <a:ext cx="38" cy="94"/>
            </a:xfrm>
            <a:custGeom>
              <a:avLst/>
              <a:gdLst>
                <a:gd name="G0" fmla="+- 0 0 0"/>
                <a:gd name="G1" fmla="+- 21339 0 0"/>
                <a:gd name="G2" fmla="+- 21600 0 0"/>
                <a:gd name="T0" fmla="*/ 3345 w 21600"/>
                <a:gd name="T1" fmla="*/ 0 h 42318"/>
                <a:gd name="T2" fmla="*/ 5142 w 21600"/>
                <a:gd name="T3" fmla="*/ 42318 h 42318"/>
                <a:gd name="T4" fmla="*/ 0 w 21600"/>
                <a:gd name="T5" fmla="*/ 21339 h 42318"/>
              </a:gdLst>
              <a:ahLst/>
              <a:cxnLst>
                <a:cxn ang="0">
                  <a:pos x="T0" y="T1"/>
                </a:cxn>
                <a:cxn ang="0">
                  <a:pos x="T2" y="T3"/>
                </a:cxn>
                <a:cxn ang="0">
                  <a:pos x="T4" y="T5"/>
                </a:cxn>
              </a:cxnLst>
              <a:rect l="0" t="0" r="r" b="b"/>
              <a:pathLst>
                <a:path w="21600" h="42318" fill="none" extrusionOk="0">
                  <a:moveTo>
                    <a:pt x="3345" y="-1"/>
                  </a:moveTo>
                  <a:cubicBezTo>
                    <a:pt x="13854" y="1647"/>
                    <a:pt x="21600" y="10701"/>
                    <a:pt x="21600" y="21339"/>
                  </a:cubicBezTo>
                  <a:cubicBezTo>
                    <a:pt x="21600" y="31287"/>
                    <a:pt x="14804" y="39949"/>
                    <a:pt x="5142" y="42318"/>
                  </a:cubicBezTo>
                </a:path>
                <a:path w="21600" h="42318" stroke="0" extrusionOk="0">
                  <a:moveTo>
                    <a:pt x="3345" y="-1"/>
                  </a:moveTo>
                  <a:cubicBezTo>
                    <a:pt x="13854" y="1647"/>
                    <a:pt x="21600" y="10701"/>
                    <a:pt x="21600" y="21339"/>
                  </a:cubicBezTo>
                  <a:cubicBezTo>
                    <a:pt x="21600" y="31287"/>
                    <a:pt x="14804" y="39949"/>
                    <a:pt x="5142" y="42318"/>
                  </a:cubicBezTo>
                  <a:lnTo>
                    <a:pt x="0" y="21339"/>
                  </a:lnTo>
                  <a:close/>
                </a:path>
              </a:pathLst>
            </a:custGeom>
            <a:noFill/>
            <a:ln w="4763">
              <a:solidFill>
                <a:srgbClr val="FF0000"/>
              </a:solidFill>
              <a:round/>
              <a:headEnd/>
              <a:tailEnd/>
            </a:ln>
          </p:spPr>
          <p:txBody>
            <a:bodyPr/>
            <a:lstStyle/>
            <a:p>
              <a:endParaRPr lang="en-US"/>
            </a:p>
          </p:txBody>
        </p:sp>
      </p:grpSp>
      <p:sp>
        <p:nvSpPr>
          <p:cNvPr id="152680" name="AutoShape 104"/>
          <p:cNvSpPr>
            <a:spLocks noChangeArrowheads="1"/>
          </p:cNvSpPr>
          <p:nvPr/>
        </p:nvSpPr>
        <p:spPr bwMode="auto">
          <a:xfrm>
            <a:off x="1676400" y="5246688"/>
            <a:ext cx="2057400" cy="990600"/>
          </a:xfrm>
          <a:prstGeom prst="roundRect">
            <a:avLst>
              <a:gd name="adj" fmla="val 16667"/>
            </a:avLst>
          </a:prstGeom>
          <a:solidFill>
            <a:srgbClr val="DADAF6"/>
          </a:solidFill>
          <a:ln w="9525">
            <a:solidFill>
              <a:schemeClr val="tx1"/>
            </a:solidFill>
            <a:round/>
            <a:headEnd/>
            <a:tailEnd/>
          </a:ln>
          <a:effectLst/>
        </p:spPr>
        <p:txBody>
          <a:bodyPr wrap="none" anchor="ctr"/>
          <a:lstStyle/>
          <a:p>
            <a:endParaRPr lang="en-US"/>
          </a:p>
        </p:txBody>
      </p:sp>
      <p:sp>
        <p:nvSpPr>
          <p:cNvPr id="152681" name="AutoShape 105"/>
          <p:cNvSpPr>
            <a:spLocks noChangeArrowheads="1"/>
          </p:cNvSpPr>
          <p:nvPr/>
        </p:nvSpPr>
        <p:spPr bwMode="auto">
          <a:xfrm>
            <a:off x="1676400" y="2655888"/>
            <a:ext cx="2057400" cy="1676400"/>
          </a:xfrm>
          <a:prstGeom prst="roundRect">
            <a:avLst>
              <a:gd name="adj" fmla="val 16667"/>
            </a:avLst>
          </a:prstGeom>
          <a:solidFill>
            <a:srgbClr val="DADAF6"/>
          </a:solidFill>
          <a:ln w="9525">
            <a:solidFill>
              <a:schemeClr val="tx1"/>
            </a:solidFill>
            <a:round/>
            <a:headEnd/>
            <a:tailEnd/>
          </a:ln>
          <a:effectLst/>
        </p:spPr>
        <p:txBody>
          <a:bodyPr wrap="none" anchor="ctr"/>
          <a:lstStyle/>
          <a:p>
            <a:pPr eaLnBrk="0" hangingPunct="0"/>
            <a:endParaRPr lang="en-US" sz="1600">
              <a:latin typeface="Arial" charset="0"/>
            </a:endParaRPr>
          </a:p>
        </p:txBody>
      </p:sp>
      <p:sp>
        <p:nvSpPr>
          <p:cNvPr id="152682" name="Rectangle 106"/>
          <p:cNvSpPr>
            <a:spLocks noChangeArrowheads="1"/>
          </p:cNvSpPr>
          <p:nvPr/>
        </p:nvSpPr>
        <p:spPr bwMode="auto">
          <a:xfrm>
            <a:off x="2209800" y="3646488"/>
            <a:ext cx="990600" cy="5334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A8</a:t>
            </a:r>
          </a:p>
        </p:txBody>
      </p:sp>
      <p:sp>
        <p:nvSpPr>
          <p:cNvPr id="152683" name="Line 107"/>
          <p:cNvSpPr>
            <a:spLocks noChangeShapeType="1"/>
          </p:cNvSpPr>
          <p:nvPr/>
        </p:nvSpPr>
        <p:spPr bwMode="auto">
          <a:xfrm>
            <a:off x="2971800" y="31130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684" name="Line 108"/>
          <p:cNvSpPr>
            <a:spLocks noChangeShapeType="1"/>
          </p:cNvSpPr>
          <p:nvPr/>
        </p:nvSpPr>
        <p:spPr bwMode="auto">
          <a:xfrm>
            <a:off x="2438400" y="31130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685" name="Text Box 109"/>
          <p:cNvSpPr txBox="1">
            <a:spLocks noChangeArrowheads="1"/>
          </p:cNvSpPr>
          <p:nvPr/>
        </p:nvSpPr>
        <p:spPr bwMode="auto">
          <a:xfrm>
            <a:off x="2667000" y="2732088"/>
            <a:ext cx="7572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RAND</a:t>
            </a:r>
          </a:p>
        </p:txBody>
      </p:sp>
      <p:sp>
        <p:nvSpPr>
          <p:cNvPr id="152686" name="Text Box 110"/>
          <p:cNvSpPr txBox="1">
            <a:spLocks noChangeArrowheads="1"/>
          </p:cNvSpPr>
          <p:nvPr/>
        </p:nvSpPr>
        <p:spPr bwMode="auto">
          <a:xfrm>
            <a:off x="2209800" y="2732088"/>
            <a:ext cx="3508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K</a:t>
            </a:r>
            <a:r>
              <a:rPr lang="en-US" sz="1600" baseline="-25000">
                <a:latin typeface="Arial" charset="0"/>
              </a:rPr>
              <a:t>i</a:t>
            </a:r>
            <a:endParaRPr lang="en-US" sz="1600">
              <a:latin typeface="Arial" charset="0"/>
            </a:endParaRPr>
          </a:p>
        </p:txBody>
      </p:sp>
      <p:sp>
        <p:nvSpPr>
          <p:cNvPr id="152687" name="Text Box 111"/>
          <p:cNvSpPr txBox="1">
            <a:spLocks noChangeArrowheads="1"/>
          </p:cNvSpPr>
          <p:nvPr/>
        </p:nvSpPr>
        <p:spPr bwMode="auto">
          <a:xfrm>
            <a:off x="1698625" y="31892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2688" name="Text Box 112"/>
          <p:cNvSpPr txBox="1">
            <a:spLocks noChangeArrowheads="1"/>
          </p:cNvSpPr>
          <p:nvPr/>
        </p:nvSpPr>
        <p:spPr bwMode="auto">
          <a:xfrm>
            <a:off x="2895600" y="31892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2689" name="Line 113"/>
          <p:cNvSpPr>
            <a:spLocks noChangeShapeType="1"/>
          </p:cNvSpPr>
          <p:nvPr/>
        </p:nvSpPr>
        <p:spPr bwMode="auto">
          <a:xfrm>
            <a:off x="2400300" y="4179888"/>
            <a:ext cx="0" cy="1524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690" name="Text Box 114"/>
          <p:cNvSpPr txBox="1">
            <a:spLocks noChangeArrowheads="1"/>
          </p:cNvSpPr>
          <p:nvPr/>
        </p:nvSpPr>
        <p:spPr bwMode="auto">
          <a:xfrm>
            <a:off x="1752600" y="4437063"/>
            <a:ext cx="914400" cy="581025"/>
          </a:xfrm>
          <a:prstGeom prst="rect">
            <a:avLst/>
          </a:prstGeom>
          <a:noFill/>
          <a:ln w="9525">
            <a:noFill/>
            <a:miter lim="800000"/>
            <a:headEnd/>
            <a:tailEnd/>
          </a:ln>
          <a:effectLst/>
        </p:spPr>
        <p:txBody>
          <a:bodyPr>
            <a:spAutoFit/>
          </a:bodyPr>
          <a:lstStyle/>
          <a:p>
            <a:pPr algn="l" eaLnBrk="0" hangingPunct="0"/>
            <a:r>
              <a:rPr lang="en-US" sz="1600">
                <a:latin typeface="Arial" charset="0"/>
              </a:rPr>
              <a:t>K</a:t>
            </a:r>
            <a:r>
              <a:rPr lang="en-US" sz="1600" baseline="-25000">
                <a:latin typeface="Arial" charset="0"/>
              </a:rPr>
              <a:t>c</a:t>
            </a:r>
            <a:endParaRPr lang="en-US" sz="1600">
              <a:latin typeface="Arial" charset="0"/>
            </a:endParaRPr>
          </a:p>
          <a:p>
            <a:pPr algn="l" eaLnBrk="0" hangingPunct="0"/>
            <a:r>
              <a:rPr lang="en-US" sz="1600">
                <a:latin typeface="Arial" charset="0"/>
              </a:rPr>
              <a:t>64 bit</a:t>
            </a:r>
          </a:p>
        </p:txBody>
      </p:sp>
      <p:sp>
        <p:nvSpPr>
          <p:cNvPr id="152691" name="AutoShape 115"/>
          <p:cNvSpPr>
            <a:spLocks noChangeArrowheads="1"/>
          </p:cNvSpPr>
          <p:nvPr/>
        </p:nvSpPr>
        <p:spPr bwMode="auto">
          <a:xfrm>
            <a:off x="5486400" y="2655888"/>
            <a:ext cx="2057400" cy="1981200"/>
          </a:xfrm>
          <a:prstGeom prst="roundRect">
            <a:avLst>
              <a:gd name="adj" fmla="val 16667"/>
            </a:avLst>
          </a:prstGeom>
          <a:solidFill>
            <a:srgbClr val="DADAF6"/>
          </a:solidFill>
          <a:ln w="9525">
            <a:solidFill>
              <a:schemeClr val="tx1"/>
            </a:solidFill>
            <a:round/>
            <a:headEnd/>
            <a:tailEnd/>
          </a:ln>
          <a:effectLst/>
        </p:spPr>
        <p:txBody>
          <a:bodyPr wrap="none" anchor="ctr"/>
          <a:lstStyle/>
          <a:p>
            <a:pPr eaLnBrk="0" hangingPunct="0"/>
            <a:endParaRPr lang="en-US" sz="1600">
              <a:latin typeface="Arial" charset="0"/>
            </a:endParaRPr>
          </a:p>
        </p:txBody>
      </p:sp>
      <p:sp>
        <p:nvSpPr>
          <p:cNvPr id="152692" name="Rectangle 116"/>
          <p:cNvSpPr>
            <a:spLocks noChangeArrowheads="1"/>
          </p:cNvSpPr>
          <p:nvPr/>
        </p:nvSpPr>
        <p:spPr bwMode="auto">
          <a:xfrm>
            <a:off x="6019800" y="3646488"/>
            <a:ext cx="990600" cy="5334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A8</a:t>
            </a:r>
          </a:p>
        </p:txBody>
      </p:sp>
      <p:sp>
        <p:nvSpPr>
          <p:cNvPr id="152693" name="Line 117"/>
          <p:cNvSpPr>
            <a:spLocks noChangeShapeType="1"/>
          </p:cNvSpPr>
          <p:nvPr/>
        </p:nvSpPr>
        <p:spPr bwMode="auto">
          <a:xfrm>
            <a:off x="6781800" y="31130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694" name="Line 118"/>
          <p:cNvSpPr>
            <a:spLocks noChangeShapeType="1"/>
          </p:cNvSpPr>
          <p:nvPr/>
        </p:nvSpPr>
        <p:spPr bwMode="auto">
          <a:xfrm>
            <a:off x="6248400" y="3113088"/>
            <a:ext cx="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695" name="Text Box 119"/>
          <p:cNvSpPr txBox="1">
            <a:spLocks noChangeArrowheads="1"/>
          </p:cNvSpPr>
          <p:nvPr/>
        </p:nvSpPr>
        <p:spPr bwMode="auto">
          <a:xfrm>
            <a:off x="5791200" y="2732088"/>
            <a:ext cx="7572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RAND</a:t>
            </a:r>
          </a:p>
        </p:txBody>
      </p:sp>
      <p:sp>
        <p:nvSpPr>
          <p:cNvPr id="152696" name="Text Box 120"/>
          <p:cNvSpPr txBox="1">
            <a:spLocks noChangeArrowheads="1"/>
          </p:cNvSpPr>
          <p:nvPr/>
        </p:nvSpPr>
        <p:spPr bwMode="auto">
          <a:xfrm>
            <a:off x="6629400" y="2732088"/>
            <a:ext cx="3508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K</a:t>
            </a:r>
            <a:r>
              <a:rPr lang="en-US" sz="1600" baseline="-25000">
                <a:latin typeface="Arial" charset="0"/>
              </a:rPr>
              <a:t>i</a:t>
            </a:r>
            <a:endParaRPr lang="en-US" sz="1600">
              <a:latin typeface="Arial" charset="0"/>
            </a:endParaRPr>
          </a:p>
        </p:txBody>
      </p:sp>
      <p:sp>
        <p:nvSpPr>
          <p:cNvPr id="152697" name="Text Box 121"/>
          <p:cNvSpPr txBox="1">
            <a:spLocks noChangeArrowheads="1"/>
          </p:cNvSpPr>
          <p:nvPr/>
        </p:nvSpPr>
        <p:spPr bwMode="auto">
          <a:xfrm>
            <a:off x="5508625" y="31892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2698" name="Text Box 122"/>
          <p:cNvSpPr txBox="1">
            <a:spLocks noChangeArrowheads="1"/>
          </p:cNvSpPr>
          <p:nvPr/>
        </p:nvSpPr>
        <p:spPr bwMode="auto">
          <a:xfrm>
            <a:off x="6705600" y="3189288"/>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128 bit</a:t>
            </a:r>
          </a:p>
        </p:txBody>
      </p:sp>
      <p:sp>
        <p:nvSpPr>
          <p:cNvPr id="152699" name="Line 123"/>
          <p:cNvSpPr>
            <a:spLocks noChangeShapeType="1"/>
          </p:cNvSpPr>
          <p:nvPr/>
        </p:nvSpPr>
        <p:spPr bwMode="auto">
          <a:xfrm>
            <a:off x="3352800" y="2884488"/>
            <a:ext cx="2514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700" name="Text Box 124"/>
          <p:cNvSpPr txBox="1">
            <a:spLocks noChangeArrowheads="1"/>
          </p:cNvSpPr>
          <p:nvPr/>
        </p:nvSpPr>
        <p:spPr bwMode="auto">
          <a:xfrm>
            <a:off x="6172200" y="5214938"/>
            <a:ext cx="73501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SRES</a:t>
            </a:r>
          </a:p>
        </p:txBody>
      </p:sp>
      <p:sp>
        <p:nvSpPr>
          <p:cNvPr id="152701" name="Text Box 125"/>
          <p:cNvSpPr txBox="1">
            <a:spLocks noChangeArrowheads="1"/>
          </p:cNvSpPr>
          <p:nvPr/>
        </p:nvSpPr>
        <p:spPr bwMode="auto">
          <a:xfrm>
            <a:off x="4251325" y="2563813"/>
            <a:ext cx="7572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RAND</a:t>
            </a:r>
          </a:p>
        </p:txBody>
      </p:sp>
      <p:sp>
        <p:nvSpPr>
          <p:cNvPr id="152702" name="Text Box 126"/>
          <p:cNvSpPr txBox="1">
            <a:spLocks noChangeArrowheads="1"/>
          </p:cNvSpPr>
          <p:nvPr/>
        </p:nvSpPr>
        <p:spPr bwMode="auto">
          <a:xfrm>
            <a:off x="4038600" y="5246688"/>
            <a:ext cx="1076325" cy="581025"/>
          </a:xfrm>
          <a:prstGeom prst="rect">
            <a:avLst/>
          </a:prstGeom>
          <a:noFill/>
          <a:ln w="9525">
            <a:noFill/>
            <a:miter lim="800000"/>
            <a:headEnd/>
            <a:tailEnd/>
          </a:ln>
          <a:effectLst/>
        </p:spPr>
        <p:txBody>
          <a:bodyPr wrap="none">
            <a:spAutoFit/>
          </a:bodyPr>
          <a:lstStyle/>
          <a:p>
            <a:pPr algn="l" eaLnBrk="0" hangingPunct="0"/>
            <a:r>
              <a:rPr lang="en-US" sz="1600">
                <a:latin typeface="Arial" charset="0"/>
              </a:rPr>
              <a:t>encrypted</a:t>
            </a:r>
            <a:br>
              <a:rPr lang="en-US" sz="1600">
                <a:latin typeface="Arial" charset="0"/>
              </a:rPr>
            </a:br>
            <a:r>
              <a:rPr lang="en-US" sz="1600">
                <a:latin typeface="Arial" charset="0"/>
              </a:rPr>
              <a:t>data</a:t>
            </a:r>
          </a:p>
        </p:txBody>
      </p:sp>
      <p:sp>
        <p:nvSpPr>
          <p:cNvPr id="152703" name="Text Box 127"/>
          <p:cNvSpPr txBox="1">
            <a:spLocks noChangeArrowheads="1"/>
          </p:cNvSpPr>
          <p:nvPr/>
        </p:nvSpPr>
        <p:spPr bwMode="auto">
          <a:xfrm>
            <a:off x="1709738" y="2090738"/>
            <a:ext cx="21367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mobile network (BTS)</a:t>
            </a:r>
          </a:p>
        </p:txBody>
      </p:sp>
      <p:sp>
        <p:nvSpPr>
          <p:cNvPr id="152704" name="Text Box 128"/>
          <p:cNvSpPr txBox="1">
            <a:spLocks noChangeArrowheads="1"/>
          </p:cNvSpPr>
          <p:nvPr/>
        </p:nvSpPr>
        <p:spPr bwMode="auto">
          <a:xfrm>
            <a:off x="5867400" y="2046288"/>
            <a:ext cx="13255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MS with SIM</a:t>
            </a:r>
          </a:p>
        </p:txBody>
      </p:sp>
      <p:sp>
        <p:nvSpPr>
          <p:cNvPr id="152705" name="Text Box 129"/>
          <p:cNvSpPr txBox="1">
            <a:spLocks noChangeArrowheads="1"/>
          </p:cNvSpPr>
          <p:nvPr/>
        </p:nvSpPr>
        <p:spPr bwMode="auto">
          <a:xfrm>
            <a:off x="863600" y="3097213"/>
            <a:ext cx="47625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AC</a:t>
            </a:r>
            <a:endParaRPr lang="en-US" sz="1600">
              <a:latin typeface="Arial" charset="0"/>
            </a:endParaRPr>
          </a:p>
        </p:txBody>
      </p:sp>
      <p:sp>
        <p:nvSpPr>
          <p:cNvPr id="152706" name="Text Box 130"/>
          <p:cNvSpPr txBox="1">
            <a:spLocks noChangeArrowheads="1"/>
          </p:cNvSpPr>
          <p:nvPr/>
        </p:nvSpPr>
        <p:spPr bwMode="auto">
          <a:xfrm>
            <a:off x="693738" y="5367338"/>
            <a:ext cx="6000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BSS</a:t>
            </a:r>
            <a:endParaRPr lang="en-US" sz="1600">
              <a:latin typeface="Arial" charset="0"/>
            </a:endParaRPr>
          </a:p>
        </p:txBody>
      </p:sp>
      <p:sp>
        <p:nvSpPr>
          <p:cNvPr id="152707" name="Text Box 131"/>
          <p:cNvSpPr txBox="1">
            <a:spLocks noChangeArrowheads="1"/>
          </p:cNvSpPr>
          <p:nvPr/>
        </p:nvSpPr>
        <p:spPr bwMode="auto">
          <a:xfrm>
            <a:off x="7620000" y="3097213"/>
            <a:ext cx="54610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SIM</a:t>
            </a:r>
            <a:endParaRPr lang="en-US" sz="1600">
              <a:latin typeface="Arial" charset="0"/>
            </a:endParaRPr>
          </a:p>
        </p:txBody>
      </p:sp>
      <p:sp>
        <p:nvSpPr>
          <p:cNvPr id="152708" name="AutoShape 132"/>
          <p:cNvSpPr>
            <a:spLocks noChangeArrowheads="1"/>
          </p:cNvSpPr>
          <p:nvPr/>
        </p:nvSpPr>
        <p:spPr bwMode="auto">
          <a:xfrm>
            <a:off x="5486400" y="5246688"/>
            <a:ext cx="2057400" cy="990600"/>
          </a:xfrm>
          <a:prstGeom prst="roundRect">
            <a:avLst>
              <a:gd name="adj" fmla="val 16667"/>
            </a:avLst>
          </a:prstGeom>
          <a:solidFill>
            <a:srgbClr val="DADAF6"/>
          </a:solidFill>
          <a:ln w="9525">
            <a:solidFill>
              <a:schemeClr val="tx1"/>
            </a:solidFill>
            <a:round/>
            <a:headEnd/>
            <a:tailEnd/>
          </a:ln>
          <a:effectLst/>
        </p:spPr>
        <p:txBody>
          <a:bodyPr wrap="none" anchor="ctr"/>
          <a:lstStyle/>
          <a:p>
            <a:endParaRPr lang="en-US"/>
          </a:p>
        </p:txBody>
      </p:sp>
      <p:sp>
        <p:nvSpPr>
          <p:cNvPr id="152709" name="Rectangle 133"/>
          <p:cNvSpPr>
            <a:spLocks noChangeArrowheads="1"/>
          </p:cNvSpPr>
          <p:nvPr/>
        </p:nvSpPr>
        <p:spPr bwMode="auto">
          <a:xfrm>
            <a:off x="5981700" y="5713413"/>
            <a:ext cx="10668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A5</a:t>
            </a:r>
          </a:p>
        </p:txBody>
      </p:sp>
      <p:sp>
        <p:nvSpPr>
          <p:cNvPr id="152710" name="Text Box 134"/>
          <p:cNvSpPr txBox="1">
            <a:spLocks noChangeArrowheads="1"/>
          </p:cNvSpPr>
          <p:nvPr/>
        </p:nvSpPr>
        <p:spPr bwMode="auto">
          <a:xfrm>
            <a:off x="5486400" y="4637088"/>
            <a:ext cx="806450" cy="581025"/>
          </a:xfrm>
          <a:prstGeom prst="rect">
            <a:avLst/>
          </a:prstGeom>
          <a:noFill/>
          <a:ln w="9525">
            <a:noFill/>
            <a:miter lim="800000"/>
            <a:headEnd/>
            <a:tailEnd/>
          </a:ln>
          <a:effectLst/>
        </p:spPr>
        <p:txBody>
          <a:bodyPr>
            <a:spAutoFit/>
          </a:bodyPr>
          <a:lstStyle/>
          <a:p>
            <a:pPr algn="l" eaLnBrk="0" hangingPunct="0"/>
            <a:r>
              <a:rPr lang="en-US" sz="1600">
                <a:latin typeface="Arial" charset="0"/>
              </a:rPr>
              <a:t>K</a:t>
            </a:r>
            <a:r>
              <a:rPr lang="en-US" sz="1600" baseline="-25000">
                <a:latin typeface="Arial" charset="0"/>
              </a:rPr>
              <a:t>c</a:t>
            </a:r>
            <a:endParaRPr lang="en-US" sz="1600">
              <a:latin typeface="Arial" charset="0"/>
            </a:endParaRPr>
          </a:p>
          <a:p>
            <a:pPr algn="l" eaLnBrk="0" hangingPunct="0"/>
            <a:r>
              <a:rPr lang="en-US" sz="1600">
                <a:latin typeface="Arial" charset="0"/>
              </a:rPr>
              <a:t>64 bit</a:t>
            </a:r>
          </a:p>
        </p:txBody>
      </p:sp>
      <p:sp>
        <p:nvSpPr>
          <p:cNvPr id="152711" name="Line 135"/>
          <p:cNvSpPr>
            <a:spLocks noChangeShapeType="1"/>
          </p:cNvSpPr>
          <p:nvPr/>
        </p:nvSpPr>
        <p:spPr bwMode="auto">
          <a:xfrm>
            <a:off x="6210300" y="4179888"/>
            <a:ext cx="0" cy="1524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712" name="Rectangle 136"/>
          <p:cNvSpPr>
            <a:spLocks noChangeArrowheads="1"/>
          </p:cNvSpPr>
          <p:nvPr/>
        </p:nvSpPr>
        <p:spPr bwMode="auto">
          <a:xfrm>
            <a:off x="2171700" y="5713413"/>
            <a:ext cx="10668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en-US" sz="1600">
                <a:latin typeface="Arial" charset="0"/>
              </a:rPr>
              <a:t>A5</a:t>
            </a:r>
          </a:p>
        </p:txBody>
      </p:sp>
      <p:sp>
        <p:nvSpPr>
          <p:cNvPr id="152713" name="Line 137"/>
          <p:cNvSpPr>
            <a:spLocks noChangeShapeType="1"/>
          </p:cNvSpPr>
          <p:nvPr/>
        </p:nvSpPr>
        <p:spPr bwMode="auto">
          <a:xfrm flipH="1">
            <a:off x="3276600" y="5827713"/>
            <a:ext cx="2667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714" name="Line 138"/>
          <p:cNvSpPr>
            <a:spLocks noChangeShapeType="1"/>
          </p:cNvSpPr>
          <p:nvPr/>
        </p:nvSpPr>
        <p:spPr bwMode="auto">
          <a:xfrm>
            <a:off x="3276600" y="6056313"/>
            <a:ext cx="2667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715" name="Text Box 139"/>
          <p:cNvSpPr txBox="1">
            <a:spLocks noChangeArrowheads="1"/>
          </p:cNvSpPr>
          <p:nvPr/>
        </p:nvSpPr>
        <p:spPr bwMode="auto">
          <a:xfrm>
            <a:off x="7772400" y="5475288"/>
            <a:ext cx="48895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MS</a:t>
            </a:r>
            <a:endParaRPr lang="en-US" sz="1600">
              <a:latin typeface="Arial" charset="0"/>
            </a:endParaRPr>
          </a:p>
        </p:txBody>
      </p:sp>
      <p:sp>
        <p:nvSpPr>
          <p:cNvPr id="152716" name="Text Box 140"/>
          <p:cNvSpPr txBox="1">
            <a:spLocks noChangeArrowheads="1"/>
          </p:cNvSpPr>
          <p:nvPr/>
        </p:nvSpPr>
        <p:spPr bwMode="auto">
          <a:xfrm>
            <a:off x="2667000" y="5246688"/>
            <a:ext cx="5794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data</a:t>
            </a:r>
          </a:p>
        </p:txBody>
      </p:sp>
      <p:sp>
        <p:nvSpPr>
          <p:cNvPr id="152717" name="Line 141"/>
          <p:cNvSpPr>
            <a:spLocks noChangeShapeType="1"/>
          </p:cNvSpPr>
          <p:nvPr/>
        </p:nvSpPr>
        <p:spPr bwMode="auto">
          <a:xfrm>
            <a:off x="2590800" y="5475288"/>
            <a:ext cx="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718" name="Text Box 142"/>
          <p:cNvSpPr txBox="1">
            <a:spLocks noChangeArrowheads="1"/>
          </p:cNvSpPr>
          <p:nvPr/>
        </p:nvSpPr>
        <p:spPr bwMode="auto">
          <a:xfrm>
            <a:off x="6400800" y="5246688"/>
            <a:ext cx="5794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data</a:t>
            </a:r>
          </a:p>
        </p:txBody>
      </p:sp>
      <p:sp>
        <p:nvSpPr>
          <p:cNvPr id="152719" name="Line 143"/>
          <p:cNvSpPr>
            <a:spLocks noChangeShapeType="1"/>
          </p:cNvSpPr>
          <p:nvPr/>
        </p:nvSpPr>
        <p:spPr bwMode="auto">
          <a:xfrm>
            <a:off x="6400800" y="5475288"/>
            <a:ext cx="0" cy="228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52721" name="Text Box 145"/>
          <p:cNvSpPr txBox="1">
            <a:spLocks noChangeArrowheads="1"/>
          </p:cNvSpPr>
          <p:nvPr/>
        </p:nvSpPr>
        <p:spPr bwMode="auto">
          <a:xfrm>
            <a:off x="609600" y="4408488"/>
            <a:ext cx="736600" cy="581025"/>
          </a:xfrm>
          <a:prstGeom prst="rect">
            <a:avLst/>
          </a:prstGeom>
          <a:noFill/>
          <a:ln w="9525">
            <a:noFill/>
            <a:miter lim="800000"/>
            <a:headEnd/>
            <a:tailEnd/>
          </a:ln>
          <a:effectLst/>
        </p:spPr>
        <p:txBody>
          <a:bodyPr wrap="none">
            <a:spAutoFit/>
          </a:bodyPr>
          <a:lstStyle/>
          <a:p>
            <a:pPr algn="l" eaLnBrk="0" hangingPunct="0"/>
            <a:r>
              <a:rPr lang="en-US" sz="1600">
                <a:latin typeface="Arial" charset="0"/>
              </a:rPr>
              <a:t>cipher</a:t>
            </a:r>
          </a:p>
          <a:p>
            <a:pPr algn="l" eaLnBrk="0" hangingPunct="0"/>
            <a:r>
              <a:rPr lang="en-US" sz="1600">
                <a:latin typeface="Arial" charset="0"/>
              </a:rPr>
              <a:t>key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6" name="Rectangle 6"/>
          <p:cNvSpPr>
            <a:spLocks noGrp="1" noChangeArrowheads="1"/>
          </p:cNvSpPr>
          <p:nvPr>
            <p:ph type="title"/>
          </p:nvPr>
        </p:nvSpPr>
        <p:spPr/>
        <p:txBody>
          <a:bodyPr/>
          <a:lstStyle/>
          <a:p>
            <a:r>
              <a:rPr lang="en-US"/>
              <a:t>Data services in GSM I</a:t>
            </a:r>
          </a:p>
        </p:txBody>
      </p:sp>
      <p:sp>
        <p:nvSpPr>
          <p:cNvPr id="128007" name="Rectangle 7"/>
          <p:cNvSpPr>
            <a:spLocks noGrp="1" noChangeArrowheads="1"/>
          </p:cNvSpPr>
          <p:nvPr>
            <p:ph type="body" idx="1"/>
          </p:nvPr>
        </p:nvSpPr>
        <p:spPr/>
        <p:txBody>
          <a:bodyPr/>
          <a:lstStyle/>
          <a:p>
            <a:r>
              <a:rPr lang="en-US"/>
              <a:t>Data transmission standardized with only 9.6 kbit/s</a:t>
            </a:r>
          </a:p>
          <a:p>
            <a:pPr lvl="1"/>
            <a:r>
              <a:rPr lang="en-US"/>
              <a:t>advanced coding allows 14.4 kbit/s</a:t>
            </a:r>
          </a:p>
          <a:p>
            <a:pPr lvl="1"/>
            <a:r>
              <a:rPr lang="en-US"/>
              <a:t>not enough for Internet and multimedia applications</a:t>
            </a:r>
          </a:p>
          <a:p>
            <a:r>
              <a:rPr lang="en-US"/>
              <a:t>HSCSD (High-Speed Circuit Switched Data)</a:t>
            </a:r>
          </a:p>
          <a:p>
            <a:pPr lvl="1"/>
            <a:r>
              <a:rPr lang="en-US"/>
              <a:t>mainly software update</a:t>
            </a:r>
          </a:p>
          <a:p>
            <a:pPr lvl="1"/>
            <a:r>
              <a:rPr lang="en-US"/>
              <a:t>bundling of several time-slots to get higher AIUR (Air Interface User Rate, e.g., 57.6 kbit/s using 4 slots @ 14.4)</a:t>
            </a:r>
          </a:p>
          <a:p>
            <a:pPr lvl="1"/>
            <a:r>
              <a:rPr lang="en-US"/>
              <a:t>advantage: ready to use, constant quality, simple</a:t>
            </a:r>
          </a:p>
          <a:p>
            <a:pPr lvl="1"/>
            <a:r>
              <a:rPr lang="en-US"/>
              <a:t>disadvantage: channels blocked for voice transmission</a:t>
            </a:r>
          </a:p>
        </p:txBody>
      </p:sp>
      <p:graphicFrame>
        <p:nvGraphicFramePr>
          <p:cNvPr id="128005" name="Object 5"/>
          <p:cNvGraphicFramePr>
            <a:graphicFrameLocks noChangeAspect="1"/>
          </p:cNvGraphicFramePr>
          <p:nvPr/>
        </p:nvGraphicFramePr>
        <p:xfrm>
          <a:off x="1524000" y="4365625"/>
          <a:ext cx="6526213" cy="2066925"/>
        </p:xfrm>
        <a:graphic>
          <a:graphicData uri="http://schemas.openxmlformats.org/presentationml/2006/ole">
            <p:oleObj spid="_x0000_s128005" name="Dokument" r:id="rId4" imgW="6525720" imgH="2066760" progId="Word.Documen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5" name="Rectangle 5"/>
          <p:cNvSpPr>
            <a:spLocks noGrp="1" noChangeArrowheads="1"/>
          </p:cNvSpPr>
          <p:nvPr>
            <p:ph type="title"/>
          </p:nvPr>
        </p:nvSpPr>
        <p:spPr/>
        <p:txBody>
          <a:bodyPr/>
          <a:lstStyle/>
          <a:p>
            <a:r>
              <a:rPr lang="en-US"/>
              <a:t>Data services in GSM II</a:t>
            </a:r>
          </a:p>
        </p:txBody>
      </p:sp>
      <p:sp>
        <p:nvSpPr>
          <p:cNvPr id="153606" name="Rectangle 6"/>
          <p:cNvSpPr>
            <a:spLocks noGrp="1" noChangeArrowheads="1"/>
          </p:cNvSpPr>
          <p:nvPr>
            <p:ph type="body" idx="1"/>
          </p:nvPr>
        </p:nvSpPr>
        <p:spPr/>
        <p:txBody>
          <a:bodyPr/>
          <a:lstStyle/>
          <a:p>
            <a:pPr>
              <a:lnSpc>
                <a:spcPct val="90000"/>
              </a:lnSpc>
            </a:pPr>
            <a:r>
              <a:rPr lang="en-US"/>
              <a:t>GPRS (General Packet Radio Service)</a:t>
            </a:r>
          </a:p>
          <a:p>
            <a:pPr lvl="1">
              <a:lnSpc>
                <a:spcPct val="90000"/>
              </a:lnSpc>
            </a:pPr>
            <a:r>
              <a:rPr lang="en-US"/>
              <a:t>packet switching</a:t>
            </a:r>
          </a:p>
          <a:p>
            <a:pPr lvl="1">
              <a:lnSpc>
                <a:spcPct val="90000"/>
              </a:lnSpc>
            </a:pPr>
            <a:r>
              <a:rPr lang="en-US"/>
              <a:t>using free slots only if data packets ready to send </a:t>
            </a:r>
            <a:br>
              <a:rPr lang="en-US"/>
            </a:br>
            <a:r>
              <a:rPr lang="en-US"/>
              <a:t>(e.g., 50 kbit/s using 4 slots temporarily)</a:t>
            </a:r>
          </a:p>
          <a:p>
            <a:pPr lvl="1">
              <a:lnSpc>
                <a:spcPct val="90000"/>
              </a:lnSpc>
            </a:pPr>
            <a:r>
              <a:rPr lang="en-US"/>
              <a:t>standardization 1998, introduction 2001</a:t>
            </a:r>
          </a:p>
          <a:p>
            <a:pPr lvl="1">
              <a:lnSpc>
                <a:spcPct val="90000"/>
              </a:lnSpc>
            </a:pPr>
            <a:r>
              <a:rPr lang="en-US"/>
              <a:t>advantage: one step towards UMTS, more flexible</a:t>
            </a:r>
          </a:p>
          <a:p>
            <a:pPr lvl="1">
              <a:lnSpc>
                <a:spcPct val="90000"/>
              </a:lnSpc>
            </a:pPr>
            <a:r>
              <a:rPr lang="en-US"/>
              <a:t>disadvantage: more investment needed (new hardware)</a:t>
            </a:r>
          </a:p>
          <a:p>
            <a:pPr>
              <a:lnSpc>
                <a:spcPct val="90000"/>
              </a:lnSpc>
            </a:pPr>
            <a:r>
              <a:rPr lang="en-US"/>
              <a:t>GPRS network elements</a:t>
            </a:r>
          </a:p>
          <a:p>
            <a:pPr lvl="1">
              <a:lnSpc>
                <a:spcPct val="90000"/>
              </a:lnSpc>
            </a:pPr>
            <a:r>
              <a:rPr lang="en-US"/>
              <a:t>GSN (GPRS Support Nodes): GGSN and SGSN</a:t>
            </a:r>
          </a:p>
          <a:p>
            <a:pPr lvl="1">
              <a:lnSpc>
                <a:spcPct val="90000"/>
              </a:lnSpc>
            </a:pPr>
            <a:r>
              <a:rPr lang="en-US"/>
              <a:t>GGSN (Gateway GSN)</a:t>
            </a:r>
          </a:p>
          <a:p>
            <a:pPr lvl="2">
              <a:lnSpc>
                <a:spcPct val="90000"/>
              </a:lnSpc>
            </a:pPr>
            <a:r>
              <a:rPr lang="en-US"/>
              <a:t>interworking unit between GPRS and PDN (Packet Data Network)</a:t>
            </a:r>
          </a:p>
          <a:p>
            <a:pPr lvl="1">
              <a:lnSpc>
                <a:spcPct val="90000"/>
              </a:lnSpc>
            </a:pPr>
            <a:r>
              <a:rPr lang="en-US"/>
              <a:t>SGSN (Serving GSN)</a:t>
            </a:r>
          </a:p>
          <a:p>
            <a:pPr lvl="2">
              <a:lnSpc>
                <a:spcPct val="90000"/>
              </a:lnSpc>
            </a:pPr>
            <a:r>
              <a:rPr lang="en-US"/>
              <a:t>supports the MS (location, billing, security)</a:t>
            </a:r>
          </a:p>
          <a:p>
            <a:pPr lvl="1">
              <a:lnSpc>
                <a:spcPct val="90000"/>
              </a:lnSpc>
            </a:pPr>
            <a:r>
              <a:rPr lang="en-US"/>
              <a:t>GR (GPRS Register)</a:t>
            </a:r>
          </a:p>
          <a:p>
            <a:pPr lvl="2">
              <a:lnSpc>
                <a:spcPct val="90000"/>
              </a:lnSpc>
            </a:pPr>
            <a:r>
              <a:rPr lang="en-US"/>
              <a:t>user addresses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GPRS quality of service</a:t>
            </a:r>
          </a:p>
        </p:txBody>
      </p:sp>
      <p:graphicFrame>
        <p:nvGraphicFramePr>
          <p:cNvPr id="154630" name="Object 6"/>
          <p:cNvGraphicFramePr>
            <a:graphicFrameLocks noChangeAspect="1"/>
          </p:cNvGraphicFramePr>
          <p:nvPr/>
        </p:nvGraphicFramePr>
        <p:xfrm>
          <a:off x="795338" y="1598613"/>
          <a:ext cx="7669212" cy="2014537"/>
        </p:xfrm>
        <a:graphic>
          <a:graphicData uri="http://schemas.openxmlformats.org/presentationml/2006/ole">
            <p:oleObj spid="_x0000_s154630" name="Dokument" r:id="rId4" imgW="7670160" imgH="2017800" progId="Word.Document.8">
              <p:embed/>
            </p:oleObj>
          </a:graphicData>
        </a:graphic>
      </p:graphicFrame>
      <p:graphicFrame>
        <p:nvGraphicFramePr>
          <p:cNvPr id="154631" name="Object 7"/>
          <p:cNvGraphicFramePr>
            <a:graphicFrameLocks noChangeAspect="1"/>
          </p:cNvGraphicFramePr>
          <p:nvPr/>
        </p:nvGraphicFramePr>
        <p:xfrm>
          <a:off x="611188" y="3860800"/>
          <a:ext cx="7923212" cy="1905000"/>
        </p:xfrm>
        <a:graphic>
          <a:graphicData uri="http://schemas.openxmlformats.org/presentationml/2006/ole">
            <p:oleObj spid="_x0000_s154631" name="Dokument" r:id="rId5" imgW="7857000" imgH="1913760" progId="Word.Document.8">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810" name="Rectangle 210"/>
          <p:cNvSpPr>
            <a:spLocks noGrp="1" noChangeArrowheads="1"/>
          </p:cNvSpPr>
          <p:nvPr>
            <p:ph type="title"/>
          </p:nvPr>
        </p:nvSpPr>
        <p:spPr/>
        <p:txBody>
          <a:bodyPr/>
          <a:lstStyle/>
          <a:p>
            <a:r>
              <a:rPr lang="en-US"/>
              <a:t>Examples for GPRS device classes</a:t>
            </a:r>
          </a:p>
        </p:txBody>
      </p:sp>
      <p:graphicFrame>
        <p:nvGraphicFramePr>
          <p:cNvPr id="281814" name="Group 214"/>
          <p:cNvGraphicFramePr>
            <a:graphicFrameLocks noGrp="1"/>
          </p:cNvGraphicFramePr>
          <p:nvPr/>
        </p:nvGraphicFramePr>
        <p:xfrm>
          <a:off x="684213" y="1931988"/>
          <a:ext cx="7775575" cy="3281681"/>
        </p:xfrm>
        <a:graphic>
          <a:graphicData uri="http://schemas.openxmlformats.org/drawingml/2006/table">
            <a:tbl>
              <a:tblPr/>
              <a:tblGrid>
                <a:gridCol w="941387"/>
                <a:gridCol w="1557338"/>
                <a:gridCol w="1804987"/>
                <a:gridCol w="3471863"/>
              </a:tblGrid>
              <a:tr h="6127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Class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Receiving slots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Sending slots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Maximum number of slots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77825">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3</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7825">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3</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3</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7825">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7825">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8</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10</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77825">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12</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947" name="Rectangle 299"/>
          <p:cNvSpPr>
            <a:spLocks noGrp="1" noChangeArrowheads="1"/>
          </p:cNvSpPr>
          <p:nvPr>
            <p:ph type="title"/>
          </p:nvPr>
        </p:nvSpPr>
        <p:spPr/>
        <p:txBody>
          <a:bodyPr/>
          <a:lstStyle/>
          <a:p>
            <a:r>
              <a:rPr lang="en-US"/>
              <a:t>GPRS user data rates in kbit/s</a:t>
            </a:r>
          </a:p>
        </p:txBody>
      </p:sp>
      <p:graphicFrame>
        <p:nvGraphicFramePr>
          <p:cNvPr id="283953" name="Group 305"/>
          <p:cNvGraphicFramePr>
            <a:graphicFrameLocks noGrp="1"/>
          </p:cNvGraphicFramePr>
          <p:nvPr/>
        </p:nvGraphicFramePr>
        <p:xfrm>
          <a:off x="250825" y="2063750"/>
          <a:ext cx="8642350" cy="2990851"/>
        </p:xfrm>
        <a:graphic>
          <a:graphicData uri="http://schemas.openxmlformats.org/drawingml/2006/table">
            <a:tbl>
              <a:tblPr/>
              <a:tblGrid>
                <a:gridCol w="1152525"/>
                <a:gridCol w="846138"/>
                <a:gridCol w="947737"/>
                <a:gridCol w="949325"/>
                <a:gridCol w="950913"/>
                <a:gridCol w="947737"/>
                <a:gridCol w="947738"/>
                <a:gridCol w="949325"/>
                <a:gridCol w="950912"/>
              </a:tblGrid>
              <a:tr h="139223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Coding scheme</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1 slot</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2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3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4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5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6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7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1" i="0" u="none" strike="noStrike" cap="none" normalizeH="0" baseline="0" smtClean="0">
                          <a:ln>
                            <a:noFill/>
                          </a:ln>
                          <a:solidFill>
                            <a:schemeClr val="tx1"/>
                          </a:solidFill>
                          <a:effectLst/>
                          <a:latin typeface="Verdana" pitchFamily="34" charset="0"/>
                          <a:ea typeface="Times New Roman" pitchFamily="18" charset="0"/>
                          <a:cs typeface="Arial" charset="0"/>
                        </a:rPr>
                        <a:t>8 slots</a:t>
                      </a:r>
                      <a:endPar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000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CS-1</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9.05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18.1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27.15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36.2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45.25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54.3</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63.35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72.4</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4000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CS-2</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13.4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26.8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40.2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53.6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67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80.4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93.8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107.2</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39846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CS-3</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31.2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46.8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62.4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78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93.6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109.2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124.8</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40005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CS-4</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21.4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42.8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64.2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85.6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128.4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149.8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600" b="0" i="0" u="none" strike="noStrike" cap="none" normalizeH="0" baseline="0" smtClean="0">
                          <a:ln>
                            <a:noFill/>
                          </a:ln>
                          <a:solidFill>
                            <a:schemeClr val="tx1"/>
                          </a:solidFill>
                          <a:effectLst/>
                          <a:latin typeface="Verdana" pitchFamily="34" charset="0"/>
                          <a:ea typeface="Times New Roman" pitchFamily="18" charset="0"/>
                          <a:cs typeface="Arial" charset="0"/>
                        </a:rPr>
                        <a:t>171.2</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51" name="Rectangle 7"/>
          <p:cNvSpPr>
            <a:spLocks noGrp="1" noChangeArrowheads="1"/>
          </p:cNvSpPr>
          <p:nvPr>
            <p:ph type="title"/>
          </p:nvPr>
        </p:nvSpPr>
        <p:spPr/>
        <p:txBody>
          <a:bodyPr/>
          <a:lstStyle/>
          <a:p>
            <a:r>
              <a:rPr lang="en-US"/>
              <a:t>How does it work? </a:t>
            </a:r>
          </a:p>
        </p:txBody>
      </p:sp>
      <p:sp>
        <p:nvSpPr>
          <p:cNvPr id="287752" name="Rectangle 8"/>
          <p:cNvSpPr>
            <a:spLocks noGrp="1" noChangeArrowheads="1"/>
          </p:cNvSpPr>
          <p:nvPr>
            <p:ph type="body" idx="1"/>
          </p:nvPr>
        </p:nvSpPr>
        <p:spPr/>
        <p:txBody>
          <a:bodyPr/>
          <a:lstStyle/>
          <a:p>
            <a:r>
              <a:rPr lang="en-US"/>
              <a:t>How can the system locate a user?</a:t>
            </a:r>
          </a:p>
          <a:p>
            <a:r>
              <a:rPr lang="en-US"/>
              <a:t>Why don’t all phones ring at the same time?</a:t>
            </a:r>
          </a:p>
          <a:p>
            <a:r>
              <a:rPr lang="en-US"/>
              <a:t>What happens if two users talk</a:t>
            </a:r>
            <a:br>
              <a:rPr lang="en-US"/>
            </a:br>
            <a:r>
              <a:rPr lang="en-US"/>
              <a:t>simultaneously?</a:t>
            </a:r>
          </a:p>
          <a:p>
            <a:r>
              <a:rPr lang="en-US"/>
              <a:t>Why don’t I get the bill from my neighbor?</a:t>
            </a:r>
          </a:p>
          <a:p>
            <a:r>
              <a:rPr lang="en-US"/>
              <a:t>Why can an Australian use her phone in</a:t>
            </a:r>
            <a:br>
              <a:rPr lang="en-US"/>
            </a:br>
            <a:r>
              <a:rPr lang="en-US"/>
              <a:t>Berlin?</a:t>
            </a:r>
          </a:p>
        </p:txBody>
      </p:sp>
      <p:pic>
        <p:nvPicPr>
          <p:cNvPr id="287748" name="Picture 4" descr="j0199095"/>
          <p:cNvPicPr>
            <a:picLocks noChangeAspect="1" noChangeArrowheads="1"/>
          </p:cNvPicPr>
          <p:nvPr/>
        </p:nvPicPr>
        <p:blipFill>
          <a:blip r:embed="rId3" cstate="print"/>
          <a:srcRect/>
          <a:stretch>
            <a:fillRect/>
          </a:stretch>
        </p:blipFill>
        <p:spPr bwMode="auto">
          <a:xfrm>
            <a:off x="7243763" y="963613"/>
            <a:ext cx="1936750" cy="2825750"/>
          </a:xfrm>
          <a:prstGeom prst="rect">
            <a:avLst/>
          </a:prstGeom>
          <a:noFill/>
        </p:spPr>
      </p:pic>
      <p:pic>
        <p:nvPicPr>
          <p:cNvPr id="287749" name="Picture 5" descr="j0199093"/>
          <p:cNvPicPr>
            <a:picLocks noChangeAspect="1" noChangeArrowheads="1"/>
          </p:cNvPicPr>
          <p:nvPr/>
        </p:nvPicPr>
        <p:blipFill>
          <a:blip r:embed="rId4" cstate="print"/>
          <a:srcRect/>
          <a:stretch>
            <a:fillRect/>
          </a:stretch>
        </p:blipFill>
        <p:spPr bwMode="auto">
          <a:xfrm>
            <a:off x="304800" y="3760788"/>
            <a:ext cx="3243263" cy="2476500"/>
          </a:xfrm>
          <a:prstGeom prst="rect">
            <a:avLst/>
          </a:prstGeom>
          <a:noFill/>
        </p:spPr>
      </p:pic>
      <p:sp>
        <p:nvSpPr>
          <p:cNvPr id="287750" name="Rectangle 6"/>
          <p:cNvSpPr>
            <a:spLocks noChangeArrowheads="1"/>
          </p:cNvSpPr>
          <p:nvPr/>
        </p:nvSpPr>
        <p:spPr bwMode="auto">
          <a:xfrm>
            <a:off x="3492500" y="3951288"/>
            <a:ext cx="5867400" cy="2286000"/>
          </a:xfrm>
          <a:prstGeom prst="rect">
            <a:avLst/>
          </a:prstGeom>
          <a:noFill/>
          <a:ln w="9525">
            <a:noFill/>
            <a:miter lim="800000"/>
            <a:headEnd/>
            <a:tailEnd/>
          </a:ln>
          <a:effectLst/>
        </p:spPr>
        <p:txBody>
          <a:bodyPr/>
          <a:lstStyle/>
          <a:p>
            <a:pPr marL="342900" indent="-342900" algn="l">
              <a:spcBef>
                <a:spcPct val="20000"/>
              </a:spcBef>
              <a:buClr>
                <a:srgbClr val="003366"/>
              </a:buClr>
              <a:buSzPct val="120000"/>
              <a:buFontTx/>
              <a:buChar char="•"/>
            </a:pPr>
            <a:r>
              <a:rPr lang="en-US" sz="2200"/>
              <a:t>Why can’t I simply overhear the neighbor’s communication?</a:t>
            </a:r>
          </a:p>
          <a:p>
            <a:pPr marL="342900" indent="-342900" algn="l">
              <a:spcBef>
                <a:spcPct val="20000"/>
              </a:spcBef>
              <a:buClr>
                <a:srgbClr val="003366"/>
              </a:buClr>
              <a:buSzPct val="120000"/>
              <a:buFontTx/>
              <a:buChar char="•"/>
            </a:pPr>
            <a:r>
              <a:rPr lang="en-US" sz="2200"/>
              <a:t>How secure is the mobile phone system?</a:t>
            </a:r>
          </a:p>
          <a:p>
            <a:pPr marL="342900" indent="-342900" algn="l">
              <a:spcBef>
                <a:spcPct val="20000"/>
              </a:spcBef>
              <a:buClr>
                <a:srgbClr val="003366"/>
              </a:buClr>
              <a:buSzPct val="120000"/>
              <a:buFontTx/>
              <a:buChar char="•"/>
            </a:pPr>
            <a:r>
              <a:rPr lang="en-US" sz="2200"/>
              <a:t>What are the key components of the mobile phone network?</a:t>
            </a:r>
          </a:p>
          <a:p>
            <a:pPr marL="742950" lvl="1" indent="-285750" algn="l">
              <a:spcBef>
                <a:spcPct val="20000"/>
              </a:spcBef>
              <a:buClr>
                <a:srgbClr val="003366"/>
              </a:buClr>
              <a:buFontTx/>
              <a:buChar char="•"/>
            </a:pPr>
            <a:endParaRPr lang="en-US" sz="2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GPRS architecture and interfaces</a:t>
            </a:r>
          </a:p>
        </p:txBody>
      </p:sp>
      <p:grpSp>
        <p:nvGrpSpPr>
          <p:cNvPr id="141394" name="Group 82"/>
          <p:cNvGrpSpPr>
            <a:grpSpLocks/>
          </p:cNvGrpSpPr>
          <p:nvPr/>
        </p:nvGrpSpPr>
        <p:grpSpPr bwMode="auto">
          <a:xfrm>
            <a:off x="1447800" y="1295400"/>
            <a:ext cx="6383338" cy="4168775"/>
            <a:chOff x="1488" y="1152"/>
            <a:chExt cx="2525" cy="1648"/>
          </a:xfrm>
        </p:grpSpPr>
        <p:sp>
          <p:nvSpPr>
            <p:cNvPr id="141319" name="Oval 7"/>
            <p:cNvSpPr>
              <a:spLocks noChangeArrowheads="1"/>
            </p:cNvSpPr>
            <p:nvPr/>
          </p:nvSpPr>
          <p:spPr bwMode="auto">
            <a:xfrm>
              <a:off x="1488" y="1680"/>
              <a:ext cx="192" cy="192"/>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MS</a:t>
              </a:r>
            </a:p>
          </p:txBody>
        </p:sp>
        <p:sp>
          <p:nvSpPr>
            <p:cNvPr id="141321" name="Freeform 9"/>
            <p:cNvSpPr>
              <a:spLocks/>
            </p:cNvSpPr>
            <p:nvPr/>
          </p:nvSpPr>
          <p:spPr bwMode="auto">
            <a:xfrm rot="-10800000">
              <a:off x="1680" y="1728"/>
              <a:ext cx="288" cy="96"/>
            </a:xfrm>
            <a:custGeom>
              <a:avLst/>
              <a:gdLst/>
              <a:ahLst/>
              <a:cxnLst>
                <a:cxn ang="0">
                  <a:pos x="0" y="96"/>
                </a:cxn>
                <a:cxn ang="0">
                  <a:pos x="192" y="0"/>
                </a:cxn>
                <a:cxn ang="0">
                  <a:pos x="144" y="96"/>
                </a:cxn>
                <a:cxn ang="0">
                  <a:pos x="336" y="0"/>
                </a:cxn>
              </a:cxnLst>
              <a:rect l="0" t="0" r="r" b="b"/>
              <a:pathLst>
                <a:path w="336" h="96">
                  <a:moveTo>
                    <a:pt x="0" y="96"/>
                  </a:moveTo>
                  <a:lnTo>
                    <a:pt x="192" y="0"/>
                  </a:lnTo>
                  <a:lnTo>
                    <a:pt x="144" y="96"/>
                  </a:lnTo>
                  <a:lnTo>
                    <a:pt x="336" y="0"/>
                  </a:lnTo>
                </a:path>
              </a:pathLst>
            </a:custGeom>
            <a:noFill/>
            <a:ln w="9525" cap="flat" cmpd="sng">
              <a:solidFill>
                <a:schemeClr val="tx1"/>
              </a:solidFill>
              <a:prstDash val="solid"/>
              <a:round/>
              <a:headEnd type="triangle" w="med" len="med"/>
              <a:tailEnd type="triangle" w="med" len="med"/>
            </a:ln>
            <a:effectLst/>
          </p:spPr>
          <p:txBody>
            <a:bodyPr wrap="none" anchor="ctr"/>
            <a:lstStyle/>
            <a:p>
              <a:endParaRPr lang="en-US"/>
            </a:p>
          </p:txBody>
        </p:sp>
        <p:sp>
          <p:nvSpPr>
            <p:cNvPr id="141322" name="Rectangle 10"/>
            <p:cNvSpPr>
              <a:spLocks noChangeArrowheads="1"/>
            </p:cNvSpPr>
            <p:nvPr/>
          </p:nvSpPr>
          <p:spPr bwMode="auto">
            <a:xfrm>
              <a:off x="2016" y="1680"/>
              <a:ext cx="240" cy="144"/>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BSS</a:t>
              </a:r>
            </a:p>
          </p:txBody>
        </p:sp>
        <p:sp>
          <p:nvSpPr>
            <p:cNvPr id="141323" name="Rectangle 11"/>
            <p:cNvSpPr>
              <a:spLocks noChangeArrowheads="1"/>
            </p:cNvSpPr>
            <p:nvPr/>
          </p:nvSpPr>
          <p:spPr bwMode="auto">
            <a:xfrm>
              <a:off x="3168" y="1680"/>
              <a:ext cx="240" cy="144"/>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GGSN</a:t>
              </a:r>
            </a:p>
          </p:txBody>
        </p:sp>
        <p:sp>
          <p:nvSpPr>
            <p:cNvPr id="141329" name="Rectangle 17"/>
            <p:cNvSpPr>
              <a:spLocks noChangeArrowheads="1"/>
            </p:cNvSpPr>
            <p:nvPr/>
          </p:nvSpPr>
          <p:spPr bwMode="auto">
            <a:xfrm>
              <a:off x="2592" y="1680"/>
              <a:ext cx="240" cy="144"/>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SGSN</a:t>
              </a:r>
            </a:p>
          </p:txBody>
        </p:sp>
        <p:sp>
          <p:nvSpPr>
            <p:cNvPr id="141330" name="Rectangle 18"/>
            <p:cNvSpPr>
              <a:spLocks noChangeArrowheads="1"/>
            </p:cNvSpPr>
            <p:nvPr/>
          </p:nvSpPr>
          <p:spPr bwMode="auto">
            <a:xfrm>
              <a:off x="2256" y="2352"/>
              <a:ext cx="240" cy="144"/>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MSC</a:t>
              </a:r>
            </a:p>
          </p:txBody>
        </p:sp>
        <p:cxnSp>
          <p:nvCxnSpPr>
            <p:cNvPr id="141332" name="AutoShape 20"/>
            <p:cNvCxnSpPr>
              <a:cxnSpLocks noChangeShapeType="1"/>
              <a:stCxn id="141322" idx="3"/>
              <a:endCxn id="141329" idx="1"/>
            </p:cNvCxnSpPr>
            <p:nvPr/>
          </p:nvCxnSpPr>
          <p:spPr bwMode="auto">
            <a:xfrm>
              <a:off x="2256" y="1752"/>
              <a:ext cx="336" cy="0"/>
            </a:xfrm>
            <a:prstGeom prst="straightConnector1">
              <a:avLst/>
            </a:prstGeom>
            <a:noFill/>
            <a:ln w="9525">
              <a:solidFill>
                <a:schemeClr val="tx1"/>
              </a:solidFill>
              <a:round/>
              <a:headEnd/>
              <a:tailEnd/>
            </a:ln>
            <a:effectLst/>
          </p:spPr>
        </p:cxnSp>
        <p:cxnSp>
          <p:nvCxnSpPr>
            <p:cNvPr id="141336" name="AutoShape 24"/>
            <p:cNvCxnSpPr>
              <a:cxnSpLocks noChangeShapeType="1"/>
              <a:stCxn id="141323" idx="1"/>
              <a:endCxn id="141329" idx="3"/>
            </p:cNvCxnSpPr>
            <p:nvPr/>
          </p:nvCxnSpPr>
          <p:spPr bwMode="auto">
            <a:xfrm flipH="1">
              <a:off x="2832" y="1752"/>
              <a:ext cx="336" cy="0"/>
            </a:xfrm>
            <a:prstGeom prst="straightConnector1">
              <a:avLst/>
            </a:prstGeom>
            <a:noFill/>
            <a:ln w="9525">
              <a:solidFill>
                <a:schemeClr val="tx1"/>
              </a:solidFill>
              <a:round/>
              <a:headEnd/>
              <a:tailEnd/>
            </a:ln>
            <a:effectLst/>
          </p:spPr>
        </p:cxnSp>
        <p:sp>
          <p:nvSpPr>
            <p:cNvPr id="141341" name="Line 29"/>
            <p:cNvSpPr>
              <a:spLocks noChangeShapeType="1"/>
            </p:cNvSpPr>
            <p:nvPr/>
          </p:nvSpPr>
          <p:spPr bwMode="auto">
            <a:xfrm flipV="1">
              <a:off x="1824" y="1584"/>
              <a:ext cx="0" cy="480"/>
            </a:xfrm>
            <a:prstGeom prst="line">
              <a:avLst/>
            </a:prstGeom>
            <a:noFill/>
            <a:ln w="9525">
              <a:solidFill>
                <a:schemeClr val="tx1"/>
              </a:solidFill>
              <a:prstDash val="dash"/>
              <a:round/>
              <a:headEnd/>
              <a:tailEnd/>
            </a:ln>
            <a:effectLst/>
          </p:spPr>
          <p:txBody>
            <a:bodyPr wrap="none" anchor="ctr"/>
            <a:lstStyle/>
            <a:p>
              <a:endParaRPr lang="en-US"/>
            </a:p>
          </p:txBody>
        </p:sp>
        <p:sp>
          <p:nvSpPr>
            <p:cNvPr id="141342" name="Text Box 30"/>
            <p:cNvSpPr txBox="1">
              <a:spLocks noChangeArrowheads="1"/>
            </p:cNvSpPr>
            <p:nvPr/>
          </p:nvSpPr>
          <p:spPr bwMode="auto">
            <a:xfrm>
              <a:off x="1788" y="2045"/>
              <a:ext cx="161" cy="121"/>
            </a:xfrm>
            <a:prstGeom prst="rect">
              <a:avLst/>
            </a:prstGeom>
            <a:noFill/>
            <a:ln w="9525">
              <a:noFill/>
              <a:miter lim="800000"/>
              <a:headEnd/>
              <a:tailEnd/>
            </a:ln>
            <a:effectLst/>
          </p:spPr>
          <p:txBody>
            <a:bodyPr wrap="none">
              <a:spAutoFit/>
            </a:bodyPr>
            <a:lstStyle/>
            <a:p>
              <a:pPr algn="r" eaLnBrk="0" hangingPunct="0"/>
              <a:r>
                <a:rPr lang="de-DE" sz="1400">
                  <a:latin typeface="Arial" charset="0"/>
                </a:rPr>
                <a:t>U</a:t>
              </a:r>
              <a:r>
                <a:rPr lang="de-DE" sz="1400" baseline="-25000">
                  <a:latin typeface="Arial" charset="0"/>
                </a:rPr>
                <a:t>m</a:t>
              </a:r>
              <a:endParaRPr lang="de-DE" sz="1400">
                <a:latin typeface="Arial" charset="0"/>
              </a:endParaRPr>
            </a:p>
          </p:txBody>
        </p:sp>
        <p:sp>
          <p:nvSpPr>
            <p:cNvPr id="141343" name="AutoShape 31"/>
            <p:cNvSpPr>
              <a:spLocks noChangeArrowheads="1"/>
            </p:cNvSpPr>
            <p:nvPr/>
          </p:nvSpPr>
          <p:spPr bwMode="auto">
            <a:xfrm>
              <a:off x="2544" y="2592"/>
              <a:ext cx="257" cy="208"/>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EIR</a:t>
              </a:r>
            </a:p>
          </p:txBody>
        </p:sp>
        <p:sp>
          <p:nvSpPr>
            <p:cNvPr id="141344" name="AutoShape 32"/>
            <p:cNvSpPr>
              <a:spLocks noChangeArrowheads="1"/>
            </p:cNvSpPr>
            <p:nvPr/>
          </p:nvSpPr>
          <p:spPr bwMode="auto">
            <a:xfrm>
              <a:off x="2880" y="2256"/>
              <a:ext cx="240" cy="336"/>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HLR/</a:t>
              </a:r>
            </a:p>
            <a:p>
              <a:pPr eaLnBrk="0" hangingPunct="0"/>
              <a:r>
                <a:rPr lang="de-DE" sz="1400">
                  <a:latin typeface="Arial" charset="0"/>
                </a:rPr>
                <a:t>GR</a:t>
              </a:r>
            </a:p>
          </p:txBody>
        </p:sp>
        <p:sp>
          <p:nvSpPr>
            <p:cNvPr id="141345" name="AutoShape 33"/>
            <p:cNvSpPr>
              <a:spLocks noChangeArrowheads="1"/>
            </p:cNvSpPr>
            <p:nvPr/>
          </p:nvSpPr>
          <p:spPr bwMode="auto">
            <a:xfrm>
              <a:off x="1920" y="2592"/>
              <a:ext cx="257" cy="207"/>
            </a:xfrm>
            <a:prstGeom prst="flowChartMagneticDisk">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VLR</a:t>
              </a:r>
            </a:p>
          </p:txBody>
        </p:sp>
        <p:cxnSp>
          <p:nvCxnSpPr>
            <p:cNvPr id="141351" name="AutoShape 39"/>
            <p:cNvCxnSpPr>
              <a:cxnSpLocks noChangeShapeType="1"/>
              <a:stCxn id="141330" idx="1"/>
              <a:endCxn id="141345" idx="1"/>
            </p:cNvCxnSpPr>
            <p:nvPr/>
          </p:nvCxnSpPr>
          <p:spPr bwMode="auto">
            <a:xfrm flipH="1">
              <a:off x="2049" y="2424"/>
              <a:ext cx="207" cy="168"/>
            </a:xfrm>
            <a:prstGeom prst="straightConnector1">
              <a:avLst/>
            </a:prstGeom>
            <a:noFill/>
            <a:ln w="12700">
              <a:solidFill>
                <a:schemeClr val="tx1"/>
              </a:solidFill>
              <a:prstDash val="dash"/>
              <a:round/>
              <a:headEnd/>
              <a:tailEnd/>
            </a:ln>
            <a:effectLst/>
          </p:spPr>
        </p:cxnSp>
        <p:sp>
          <p:nvSpPr>
            <p:cNvPr id="141353" name="Text Box 41"/>
            <p:cNvSpPr txBox="1">
              <a:spLocks noChangeArrowheads="1"/>
            </p:cNvSpPr>
            <p:nvPr/>
          </p:nvSpPr>
          <p:spPr bwMode="auto">
            <a:xfrm>
              <a:off x="3792" y="1661"/>
              <a:ext cx="221" cy="120"/>
            </a:xfrm>
            <a:prstGeom prst="rect">
              <a:avLst/>
            </a:prstGeom>
            <a:noFill/>
            <a:ln w="9525">
              <a:noFill/>
              <a:miter lim="800000"/>
              <a:headEnd/>
              <a:tailEnd/>
            </a:ln>
            <a:effectLst/>
          </p:spPr>
          <p:txBody>
            <a:bodyPr wrap="none">
              <a:spAutoFit/>
            </a:bodyPr>
            <a:lstStyle/>
            <a:p>
              <a:pPr algn="l" eaLnBrk="0" hangingPunct="0"/>
              <a:r>
                <a:rPr lang="de-DE" sz="1400">
                  <a:latin typeface="Arial" charset="0"/>
                </a:rPr>
                <a:t>PDN</a:t>
              </a:r>
            </a:p>
          </p:txBody>
        </p:sp>
        <p:cxnSp>
          <p:nvCxnSpPr>
            <p:cNvPr id="141363" name="AutoShape 51"/>
            <p:cNvCxnSpPr>
              <a:cxnSpLocks noChangeShapeType="1"/>
              <a:stCxn id="141323" idx="3"/>
              <a:endCxn id="141353" idx="1"/>
            </p:cNvCxnSpPr>
            <p:nvPr/>
          </p:nvCxnSpPr>
          <p:spPr bwMode="auto">
            <a:xfrm>
              <a:off x="3408" y="1752"/>
              <a:ext cx="384" cy="5"/>
            </a:xfrm>
            <a:prstGeom prst="straightConnector1">
              <a:avLst/>
            </a:prstGeom>
            <a:noFill/>
            <a:ln w="12700">
              <a:solidFill>
                <a:schemeClr val="tx1"/>
              </a:solidFill>
              <a:round/>
              <a:headEnd/>
              <a:tailEnd/>
            </a:ln>
            <a:effectLst/>
          </p:spPr>
        </p:cxnSp>
        <p:cxnSp>
          <p:nvCxnSpPr>
            <p:cNvPr id="141370" name="AutoShape 58"/>
            <p:cNvCxnSpPr>
              <a:cxnSpLocks noChangeShapeType="1"/>
              <a:stCxn id="141329" idx="2"/>
              <a:endCxn id="141344" idx="2"/>
            </p:cNvCxnSpPr>
            <p:nvPr/>
          </p:nvCxnSpPr>
          <p:spPr bwMode="auto">
            <a:xfrm>
              <a:off x="2712" y="1824"/>
              <a:ext cx="168" cy="600"/>
            </a:xfrm>
            <a:prstGeom prst="straightConnector1">
              <a:avLst/>
            </a:prstGeom>
            <a:noFill/>
            <a:ln w="12700">
              <a:solidFill>
                <a:schemeClr val="tx1"/>
              </a:solidFill>
              <a:prstDash val="dash"/>
              <a:round/>
              <a:headEnd/>
              <a:tailEnd/>
            </a:ln>
            <a:effectLst/>
          </p:spPr>
        </p:cxnSp>
        <p:cxnSp>
          <p:nvCxnSpPr>
            <p:cNvPr id="141372" name="AutoShape 60"/>
            <p:cNvCxnSpPr>
              <a:cxnSpLocks noChangeShapeType="1"/>
              <a:stCxn id="141344" idx="4"/>
              <a:endCxn id="141323" idx="2"/>
            </p:cNvCxnSpPr>
            <p:nvPr/>
          </p:nvCxnSpPr>
          <p:spPr bwMode="auto">
            <a:xfrm flipV="1">
              <a:off x="3120" y="1824"/>
              <a:ext cx="168" cy="600"/>
            </a:xfrm>
            <a:prstGeom prst="straightConnector1">
              <a:avLst/>
            </a:prstGeom>
            <a:noFill/>
            <a:ln w="12700">
              <a:solidFill>
                <a:schemeClr val="tx1"/>
              </a:solidFill>
              <a:prstDash val="dash"/>
              <a:round/>
              <a:headEnd/>
              <a:tailEnd/>
            </a:ln>
            <a:effectLst/>
          </p:spPr>
        </p:cxnSp>
        <p:cxnSp>
          <p:nvCxnSpPr>
            <p:cNvPr id="141373" name="AutoShape 61"/>
            <p:cNvCxnSpPr>
              <a:cxnSpLocks noChangeShapeType="1"/>
              <a:stCxn id="141329" idx="2"/>
              <a:endCxn id="141330" idx="3"/>
            </p:cNvCxnSpPr>
            <p:nvPr/>
          </p:nvCxnSpPr>
          <p:spPr bwMode="auto">
            <a:xfrm flipH="1">
              <a:off x="2496" y="1824"/>
              <a:ext cx="216" cy="600"/>
            </a:xfrm>
            <a:prstGeom prst="straightConnector1">
              <a:avLst/>
            </a:prstGeom>
            <a:noFill/>
            <a:ln w="12700">
              <a:solidFill>
                <a:schemeClr val="tx1"/>
              </a:solidFill>
              <a:prstDash val="dash"/>
              <a:round/>
              <a:headEnd/>
              <a:tailEnd/>
            </a:ln>
            <a:effectLst/>
          </p:spPr>
        </p:cxnSp>
        <p:sp>
          <p:nvSpPr>
            <p:cNvPr id="141381" name="Line 69"/>
            <p:cNvSpPr>
              <a:spLocks noChangeShapeType="1"/>
            </p:cNvSpPr>
            <p:nvPr/>
          </p:nvSpPr>
          <p:spPr bwMode="auto">
            <a:xfrm flipV="1">
              <a:off x="2400" y="1584"/>
              <a:ext cx="0" cy="480"/>
            </a:xfrm>
            <a:prstGeom prst="line">
              <a:avLst/>
            </a:prstGeom>
            <a:noFill/>
            <a:ln w="9525">
              <a:solidFill>
                <a:schemeClr val="tx1"/>
              </a:solidFill>
              <a:prstDash val="dash"/>
              <a:round/>
              <a:headEnd/>
              <a:tailEnd/>
            </a:ln>
            <a:effectLst/>
          </p:spPr>
          <p:txBody>
            <a:bodyPr wrap="none" anchor="ctr"/>
            <a:lstStyle/>
            <a:p>
              <a:endParaRPr lang="en-US"/>
            </a:p>
          </p:txBody>
        </p:sp>
        <p:sp>
          <p:nvSpPr>
            <p:cNvPr id="141382" name="Text Box 70"/>
            <p:cNvSpPr txBox="1">
              <a:spLocks noChangeArrowheads="1"/>
            </p:cNvSpPr>
            <p:nvPr/>
          </p:nvSpPr>
          <p:spPr bwMode="auto">
            <a:xfrm>
              <a:off x="2373" y="2045"/>
              <a:ext cx="152" cy="121"/>
            </a:xfrm>
            <a:prstGeom prst="rect">
              <a:avLst/>
            </a:prstGeom>
            <a:noFill/>
            <a:ln w="9525">
              <a:noFill/>
              <a:miter lim="800000"/>
              <a:headEnd/>
              <a:tailEnd/>
            </a:ln>
            <a:effectLst/>
          </p:spPr>
          <p:txBody>
            <a:bodyPr wrap="none">
              <a:spAutoFit/>
            </a:bodyPr>
            <a:lstStyle/>
            <a:p>
              <a:pPr algn="r" eaLnBrk="0" hangingPunct="0"/>
              <a:r>
                <a:rPr lang="de-DE" sz="1400">
                  <a:latin typeface="Arial" charset="0"/>
                </a:rPr>
                <a:t>G</a:t>
              </a:r>
              <a:r>
                <a:rPr lang="de-DE" sz="1400" baseline="-25000">
                  <a:latin typeface="Arial" charset="0"/>
                </a:rPr>
                <a:t>b</a:t>
              </a:r>
              <a:endParaRPr lang="de-DE" sz="1400">
                <a:latin typeface="Arial" charset="0"/>
              </a:endParaRPr>
            </a:p>
          </p:txBody>
        </p:sp>
        <p:sp>
          <p:nvSpPr>
            <p:cNvPr id="141383" name="Line 71"/>
            <p:cNvSpPr>
              <a:spLocks noChangeShapeType="1"/>
            </p:cNvSpPr>
            <p:nvPr/>
          </p:nvSpPr>
          <p:spPr bwMode="auto">
            <a:xfrm flipV="1">
              <a:off x="3012" y="1584"/>
              <a:ext cx="0" cy="480"/>
            </a:xfrm>
            <a:prstGeom prst="line">
              <a:avLst/>
            </a:prstGeom>
            <a:noFill/>
            <a:ln w="9525">
              <a:solidFill>
                <a:schemeClr val="tx1"/>
              </a:solidFill>
              <a:prstDash val="dash"/>
              <a:round/>
              <a:headEnd/>
              <a:tailEnd/>
            </a:ln>
            <a:effectLst/>
          </p:spPr>
          <p:txBody>
            <a:bodyPr wrap="none" anchor="ctr"/>
            <a:lstStyle/>
            <a:p>
              <a:endParaRPr lang="en-US"/>
            </a:p>
          </p:txBody>
        </p:sp>
        <p:sp>
          <p:nvSpPr>
            <p:cNvPr id="141384" name="Text Box 72"/>
            <p:cNvSpPr txBox="1">
              <a:spLocks noChangeArrowheads="1"/>
            </p:cNvSpPr>
            <p:nvPr/>
          </p:nvSpPr>
          <p:spPr bwMode="auto">
            <a:xfrm>
              <a:off x="2984" y="2045"/>
              <a:ext cx="153" cy="121"/>
            </a:xfrm>
            <a:prstGeom prst="rect">
              <a:avLst/>
            </a:prstGeom>
            <a:noFill/>
            <a:ln w="9525">
              <a:noFill/>
              <a:miter lim="800000"/>
              <a:headEnd/>
              <a:tailEnd/>
            </a:ln>
            <a:effectLst/>
          </p:spPr>
          <p:txBody>
            <a:bodyPr wrap="none">
              <a:spAutoFit/>
            </a:bodyPr>
            <a:lstStyle/>
            <a:p>
              <a:pPr algn="r" eaLnBrk="0" hangingPunct="0"/>
              <a:r>
                <a:rPr lang="de-DE" sz="1400">
                  <a:latin typeface="Arial" charset="0"/>
                </a:rPr>
                <a:t>G</a:t>
              </a:r>
              <a:r>
                <a:rPr lang="de-DE" sz="1400" baseline="-25000">
                  <a:latin typeface="Arial" charset="0"/>
                </a:rPr>
                <a:t>n</a:t>
              </a:r>
              <a:endParaRPr lang="de-DE" sz="1400">
                <a:latin typeface="Arial" charset="0"/>
              </a:endParaRPr>
            </a:p>
          </p:txBody>
        </p:sp>
        <p:sp>
          <p:nvSpPr>
            <p:cNvPr id="141385" name="Line 73"/>
            <p:cNvSpPr>
              <a:spLocks noChangeShapeType="1"/>
            </p:cNvSpPr>
            <p:nvPr/>
          </p:nvSpPr>
          <p:spPr bwMode="auto">
            <a:xfrm flipV="1">
              <a:off x="3588" y="1584"/>
              <a:ext cx="0" cy="480"/>
            </a:xfrm>
            <a:prstGeom prst="line">
              <a:avLst/>
            </a:prstGeom>
            <a:noFill/>
            <a:ln w="9525">
              <a:solidFill>
                <a:schemeClr val="tx1"/>
              </a:solidFill>
              <a:prstDash val="dash"/>
              <a:round/>
              <a:headEnd/>
              <a:tailEnd/>
            </a:ln>
            <a:effectLst/>
          </p:spPr>
          <p:txBody>
            <a:bodyPr wrap="none" anchor="ctr"/>
            <a:lstStyle/>
            <a:p>
              <a:endParaRPr lang="en-US"/>
            </a:p>
          </p:txBody>
        </p:sp>
        <p:sp>
          <p:nvSpPr>
            <p:cNvPr id="141386" name="Text Box 74"/>
            <p:cNvSpPr txBox="1">
              <a:spLocks noChangeArrowheads="1"/>
            </p:cNvSpPr>
            <p:nvPr/>
          </p:nvSpPr>
          <p:spPr bwMode="auto">
            <a:xfrm>
              <a:off x="3576" y="2045"/>
              <a:ext cx="137" cy="121"/>
            </a:xfrm>
            <a:prstGeom prst="rect">
              <a:avLst/>
            </a:prstGeom>
            <a:noFill/>
            <a:ln w="9525">
              <a:noFill/>
              <a:miter lim="800000"/>
              <a:headEnd/>
              <a:tailEnd/>
            </a:ln>
            <a:effectLst/>
          </p:spPr>
          <p:txBody>
            <a:bodyPr wrap="none">
              <a:spAutoFit/>
            </a:bodyPr>
            <a:lstStyle/>
            <a:p>
              <a:pPr algn="r" eaLnBrk="0" hangingPunct="0"/>
              <a:r>
                <a:rPr lang="de-DE" sz="1400">
                  <a:latin typeface="Arial" charset="0"/>
                </a:rPr>
                <a:t>G</a:t>
              </a:r>
              <a:r>
                <a:rPr lang="de-DE" sz="1400" baseline="-25000">
                  <a:latin typeface="Arial" charset="0"/>
                </a:rPr>
                <a:t>i</a:t>
              </a:r>
              <a:endParaRPr lang="de-DE" sz="1400">
                <a:latin typeface="Arial" charset="0"/>
              </a:endParaRPr>
            </a:p>
          </p:txBody>
        </p:sp>
        <p:cxnSp>
          <p:nvCxnSpPr>
            <p:cNvPr id="141387" name="AutoShape 75"/>
            <p:cNvCxnSpPr>
              <a:cxnSpLocks noChangeShapeType="1"/>
              <a:stCxn id="141322" idx="2"/>
              <a:endCxn id="141330" idx="1"/>
            </p:cNvCxnSpPr>
            <p:nvPr/>
          </p:nvCxnSpPr>
          <p:spPr bwMode="auto">
            <a:xfrm>
              <a:off x="2136" y="1824"/>
              <a:ext cx="120" cy="600"/>
            </a:xfrm>
            <a:prstGeom prst="straightConnector1">
              <a:avLst/>
            </a:prstGeom>
            <a:noFill/>
            <a:ln w="12700">
              <a:solidFill>
                <a:schemeClr val="tx1"/>
              </a:solidFill>
              <a:prstDash val="dash"/>
              <a:round/>
              <a:headEnd/>
              <a:tailEnd/>
            </a:ln>
            <a:effectLst/>
          </p:spPr>
        </p:cxnSp>
        <p:cxnSp>
          <p:nvCxnSpPr>
            <p:cNvPr id="141388" name="AutoShape 76"/>
            <p:cNvCxnSpPr>
              <a:cxnSpLocks noChangeShapeType="1"/>
              <a:stCxn id="141329" idx="2"/>
              <a:endCxn id="141343" idx="1"/>
            </p:cNvCxnSpPr>
            <p:nvPr/>
          </p:nvCxnSpPr>
          <p:spPr bwMode="auto">
            <a:xfrm flipH="1">
              <a:off x="2673" y="1824"/>
              <a:ext cx="39" cy="768"/>
            </a:xfrm>
            <a:prstGeom prst="straightConnector1">
              <a:avLst/>
            </a:prstGeom>
            <a:noFill/>
            <a:ln w="12700">
              <a:solidFill>
                <a:schemeClr val="tx1"/>
              </a:solidFill>
              <a:prstDash val="dash"/>
              <a:round/>
              <a:headEnd/>
              <a:tailEnd/>
            </a:ln>
            <a:effectLst/>
          </p:spPr>
        </p:cxnSp>
        <p:sp>
          <p:nvSpPr>
            <p:cNvPr id="141389" name="Rectangle 77"/>
            <p:cNvSpPr>
              <a:spLocks noChangeArrowheads="1"/>
            </p:cNvSpPr>
            <p:nvPr/>
          </p:nvSpPr>
          <p:spPr bwMode="auto">
            <a:xfrm>
              <a:off x="2592" y="1152"/>
              <a:ext cx="240" cy="144"/>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SGSN</a:t>
              </a:r>
            </a:p>
          </p:txBody>
        </p:sp>
        <p:cxnSp>
          <p:nvCxnSpPr>
            <p:cNvPr id="141390" name="AutoShape 78"/>
            <p:cNvCxnSpPr>
              <a:cxnSpLocks noChangeShapeType="1"/>
              <a:stCxn id="141389" idx="2"/>
              <a:endCxn id="141329" idx="0"/>
            </p:cNvCxnSpPr>
            <p:nvPr/>
          </p:nvCxnSpPr>
          <p:spPr bwMode="auto">
            <a:xfrm>
              <a:off x="2712" y="1296"/>
              <a:ext cx="0" cy="384"/>
            </a:xfrm>
            <a:prstGeom prst="straightConnector1">
              <a:avLst/>
            </a:prstGeom>
            <a:noFill/>
            <a:ln w="9525">
              <a:solidFill>
                <a:schemeClr val="tx1"/>
              </a:solidFill>
              <a:round/>
              <a:headEnd/>
              <a:tailEnd/>
            </a:ln>
            <a:effectLst/>
          </p:spPr>
        </p:cxnSp>
        <p:sp>
          <p:nvSpPr>
            <p:cNvPr id="141391" name="Line 79"/>
            <p:cNvSpPr>
              <a:spLocks noChangeShapeType="1"/>
            </p:cNvSpPr>
            <p:nvPr/>
          </p:nvSpPr>
          <p:spPr bwMode="auto">
            <a:xfrm flipV="1">
              <a:off x="2496" y="1440"/>
              <a:ext cx="480" cy="0"/>
            </a:xfrm>
            <a:prstGeom prst="line">
              <a:avLst/>
            </a:prstGeom>
            <a:noFill/>
            <a:ln w="9525">
              <a:solidFill>
                <a:schemeClr val="tx1"/>
              </a:solidFill>
              <a:prstDash val="dash"/>
              <a:round/>
              <a:headEnd/>
              <a:tailEnd/>
            </a:ln>
            <a:effectLst/>
          </p:spPr>
          <p:txBody>
            <a:bodyPr wrap="none" anchor="ctr"/>
            <a:lstStyle/>
            <a:p>
              <a:endParaRPr lang="en-US"/>
            </a:p>
          </p:txBody>
        </p:sp>
        <p:sp>
          <p:nvSpPr>
            <p:cNvPr id="141392" name="Text Box 80"/>
            <p:cNvSpPr txBox="1">
              <a:spLocks noChangeArrowheads="1"/>
            </p:cNvSpPr>
            <p:nvPr/>
          </p:nvSpPr>
          <p:spPr bwMode="auto">
            <a:xfrm>
              <a:off x="2984" y="1325"/>
              <a:ext cx="153" cy="121"/>
            </a:xfrm>
            <a:prstGeom prst="rect">
              <a:avLst/>
            </a:prstGeom>
            <a:noFill/>
            <a:ln w="9525">
              <a:noFill/>
              <a:miter lim="800000"/>
              <a:headEnd/>
              <a:tailEnd/>
            </a:ln>
            <a:effectLst/>
          </p:spPr>
          <p:txBody>
            <a:bodyPr wrap="none">
              <a:spAutoFit/>
            </a:bodyPr>
            <a:lstStyle/>
            <a:p>
              <a:pPr algn="r" eaLnBrk="0" hangingPunct="0"/>
              <a:r>
                <a:rPr lang="de-DE" sz="1400">
                  <a:latin typeface="Arial" charset="0"/>
                </a:rPr>
                <a:t>G</a:t>
              </a:r>
              <a:r>
                <a:rPr lang="de-DE" sz="1400" baseline="-25000">
                  <a:latin typeface="Arial" charset="0"/>
                </a:rPr>
                <a:t>n</a:t>
              </a:r>
              <a:endParaRPr lang="de-DE" sz="1400">
                <a:latin typeface="Arial"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GPRS protocol architecture</a:t>
            </a:r>
          </a:p>
        </p:txBody>
      </p:sp>
      <p:sp>
        <p:nvSpPr>
          <p:cNvPr id="142340" name="Rectangle 4"/>
          <p:cNvSpPr>
            <a:spLocks noChangeArrowheads="1"/>
          </p:cNvSpPr>
          <p:nvPr/>
        </p:nvSpPr>
        <p:spPr bwMode="auto">
          <a:xfrm>
            <a:off x="1287463" y="2532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apps.</a:t>
            </a:r>
          </a:p>
        </p:txBody>
      </p:sp>
      <p:sp>
        <p:nvSpPr>
          <p:cNvPr id="142341" name="Rectangle 5"/>
          <p:cNvSpPr>
            <a:spLocks noChangeArrowheads="1"/>
          </p:cNvSpPr>
          <p:nvPr/>
        </p:nvSpPr>
        <p:spPr bwMode="auto">
          <a:xfrm>
            <a:off x="1287463" y="2913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IP/X.25</a:t>
            </a:r>
          </a:p>
        </p:txBody>
      </p:sp>
      <p:sp>
        <p:nvSpPr>
          <p:cNvPr id="142342" name="Rectangle 6"/>
          <p:cNvSpPr>
            <a:spLocks noChangeArrowheads="1"/>
          </p:cNvSpPr>
          <p:nvPr/>
        </p:nvSpPr>
        <p:spPr bwMode="auto">
          <a:xfrm>
            <a:off x="1287463" y="3675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LLC</a:t>
            </a:r>
          </a:p>
        </p:txBody>
      </p:sp>
      <p:sp>
        <p:nvSpPr>
          <p:cNvPr id="142343" name="Rectangle 7"/>
          <p:cNvSpPr>
            <a:spLocks noChangeArrowheads="1"/>
          </p:cNvSpPr>
          <p:nvPr/>
        </p:nvSpPr>
        <p:spPr bwMode="auto">
          <a:xfrm>
            <a:off x="6850063" y="3294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GTP</a:t>
            </a:r>
          </a:p>
        </p:txBody>
      </p:sp>
      <p:sp>
        <p:nvSpPr>
          <p:cNvPr id="142344" name="Rectangle 8"/>
          <p:cNvSpPr>
            <a:spLocks noChangeArrowheads="1"/>
          </p:cNvSpPr>
          <p:nvPr/>
        </p:nvSpPr>
        <p:spPr bwMode="auto">
          <a:xfrm>
            <a:off x="1287463" y="4437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MAC</a:t>
            </a:r>
          </a:p>
        </p:txBody>
      </p:sp>
      <p:sp>
        <p:nvSpPr>
          <p:cNvPr id="142345" name="Rectangle 9"/>
          <p:cNvSpPr>
            <a:spLocks noChangeArrowheads="1"/>
          </p:cNvSpPr>
          <p:nvPr/>
        </p:nvSpPr>
        <p:spPr bwMode="auto">
          <a:xfrm>
            <a:off x="1287463" y="4818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radio</a:t>
            </a:r>
          </a:p>
        </p:txBody>
      </p:sp>
      <p:sp>
        <p:nvSpPr>
          <p:cNvPr id="142346" name="Rectangle 10"/>
          <p:cNvSpPr>
            <a:spLocks noChangeArrowheads="1"/>
          </p:cNvSpPr>
          <p:nvPr/>
        </p:nvSpPr>
        <p:spPr bwMode="auto">
          <a:xfrm>
            <a:off x="2582863" y="4437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MAC</a:t>
            </a:r>
          </a:p>
        </p:txBody>
      </p:sp>
      <p:sp>
        <p:nvSpPr>
          <p:cNvPr id="142347" name="Rectangle 11"/>
          <p:cNvSpPr>
            <a:spLocks noChangeArrowheads="1"/>
          </p:cNvSpPr>
          <p:nvPr/>
        </p:nvSpPr>
        <p:spPr bwMode="auto">
          <a:xfrm>
            <a:off x="2582863" y="4818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radio</a:t>
            </a:r>
          </a:p>
        </p:txBody>
      </p:sp>
      <p:sp>
        <p:nvSpPr>
          <p:cNvPr id="142349" name="Rectangle 13"/>
          <p:cNvSpPr>
            <a:spLocks noChangeArrowheads="1"/>
          </p:cNvSpPr>
          <p:nvPr/>
        </p:nvSpPr>
        <p:spPr bwMode="auto">
          <a:xfrm>
            <a:off x="3421063" y="4437063"/>
            <a:ext cx="8382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FR</a:t>
            </a:r>
          </a:p>
        </p:txBody>
      </p:sp>
      <p:sp>
        <p:nvSpPr>
          <p:cNvPr id="142350" name="AutoShape 14"/>
          <p:cNvSpPr>
            <a:spLocks noChangeArrowheads="1"/>
          </p:cNvSpPr>
          <p:nvPr/>
        </p:nvSpPr>
        <p:spPr bwMode="auto">
          <a:xfrm>
            <a:off x="2582863" y="4056063"/>
            <a:ext cx="838200" cy="381000"/>
          </a:xfrm>
          <a:prstGeom prst="rtTriangle">
            <a:avLst/>
          </a:prstGeom>
          <a:solidFill>
            <a:srgbClr val="DADAF6"/>
          </a:solidFill>
          <a:ln w="9525">
            <a:solidFill>
              <a:schemeClr val="tx1"/>
            </a:solidFill>
            <a:miter lim="800000"/>
            <a:headEnd/>
            <a:tailEnd/>
          </a:ln>
          <a:effectLst/>
        </p:spPr>
        <p:txBody>
          <a:bodyPr wrap="none" bIns="0" anchor="ctr"/>
          <a:lstStyle/>
          <a:p>
            <a:pPr eaLnBrk="0" hangingPunct="0"/>
            <a:r>
              <a:rPr lang="en-US" sz="1400">
                <a:latin typeface="Arial" charset="0"/>
              </a:rPr>
              <a:t>RLC  </a:t>
            </a:r>
          </a:p>
        </p:txBody>
      </p:sp>
      <p:sp>
        <p:nvSpPr>
          <p:cNvPr id="142351" name="AutoShape 15"/>
          <p:cNvSpPr>
            <a:spLocks noChangeArrowheads="1"/>
          </p:cNvSpPr>
          <p:nvPr/>
        </p:nvSpPr>
        <p:spPr bwMode="auto">
          <a:xfrm flipH="1">
            <a:off x="3421063" y="4056063"/>
            <a:ext cx="838200" cy="381000"/>
          </a:xfrm>
          <a:prstGeom prst="rtTriangle">
            <a:avLst/>
          </a:prstGeom>
          <a:solidFill>
            <a:srgbClr val="DADAF6"/>
          </a:solidFill>
          <a:ln w="9525">
            <a:solidFill>
              <a:schemeClr val="tx1"/>
            </a:solidFill>
            <a:miter lim="800000"/>
            <a:headEnd/>
            <a:tailEnd/>
          </a:ln>
          <a:effectLst/>
        </p:spPr>
        <p:txBody>
          <a:bodyPr wrap="none" lIns="126000" bIns="0" anchor="ctr"/>
          <a:lstStyle/>
          <a:p>
            <a:pPr eaLnBrk="0" hangingPunct="0"/>
            <a:r>
              <a:rPr lang="en-US" sz="1200">
                <a:latin typeface="Arial" charset="0"/>
              </a:rPr>
              <a:t>   BSSGP</a:t>
            </a:r>
          </a:p>
        </p:txBody>
      </p:sp>
      <p:sp>
        <p:nvSpPr>
          <p:cNvPr id="142352" name="AutoShape 16"/>
          <p:cNvSpPr>
            <a:spLocks noChangeArrowheads="1"/>
          </p:cNvSpPr>
          <p:nvPr/>
        </p:nvSpPr>
        <p:spPr bwMode="auto">
          <a:xfrm flipV="1">
            <a:off x="2582863" y="4056063"/>
            <a:ext cx="1676400" cy="381000"/>
          </a:xfrm>
          <a:prstGeom prst="triangle">
            <a:avLst>
              <a:gd name="adj" fmla="val 50000"/>
            </a:avLst>
          </a:prstGeom>
          <a:solidFill>
            <a:srgbClr val="DADAF6"/>
          </a:solidFill>
          <a:ln w="9525">
            <a:solidFill>
              <a:schemeClr val="tx1"/>
            </a:solidFill>
            <a:miter lim="800000"/>
            <a:headEnd/>
            <a:tailEnd/>
          </a:ln>
          <a:effectLst/>
        </p:spPr>
        <p:txBody>
          <a:bodyPr wrap="none" anchor="ctr"/>
          <a:lstStyle/>
          <a:p>
            <a:endParaRPr lang="en-US"/>
          </a:p>
        </p:txBody>
      </p:sp>
      <p:cxnSp>
        <p:nvCxnSpPr>
          <p:cNvPr id="142353" name="AutoShape 17"/>
          <p:cNvCxnSpPr>
            <a:cxnSpLocks noChangeShapeType="1"/>
            <a:stCxn id="142345" idx="2"/>
            <a:endCxn id="142347" idx="2"/>
          </p:cNvCxnSpPr>
          <p:nvPr/>
        </p:nvCxnSpPr>
        <p:spPr bwMode="auto">
          <a:xfrm rot="16200000" flipH="1">
            <a:off x="2353469" y="4552157"/>
            <a:ext cx="1587" cy="1295400"/>
          </a:xfrm>
          <a:prstGeom prst="bentConnector3">
            <a:avLst>
              <a:gd name="adj1" fmla="val 14400000"/>
            </a:avLst>
          </a:prstGeom>
          <a:noFill/>
          <a:ln w="9525">
            <a:solidFill>
              <a:schemeClr val="tx1"/>
            </a:solidFill>
            <a:miter lim="800000"/>
            <a:headEnd/>
            <a:tailEnd/>
          </a:ln>
          <a:effectLst/>
        </p:spPr>
      </p:cxnSp>
      <p:sp>
        <p:nvSpPr>
          <p:cNvPr id="142354" name="Rectangle 18"/>
          <p:cNvSpPr>
            <a:spLocks noChangeArrowheads="1"/>
          </p:cNvSpPr>
          <p:nvPr/>
        </p:nvSpPr>
        <p:spPr bwMode="auto">
          <a:xfrm>
            <a:off x="6850063" y="2913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IP/X.25</a:t>
            </a:r>
          </a:p>
        </p:txBody>
      </p:sp>
      <p:sp>
        <p:nvSpPr>
          <p:cNvPr id="142356" name="Rectangle 20"/>
          <p:cNvSpPr>
            <a:spLocks noChangeArrowheads="1"/>
          </p:cNvSpPr>
          <p:nvPr/>
        </p:nvSpPr>
        <p:spPr bwMode="auto">
          <a:xfrm>
            <a:off x="4716463" y="4437063"/>
            <a:ext cx="8382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FR</a:t>
            </a:r>
          </a:p>
        </p:txBody>
      </p:sp>
      <p:cxnSp>
        <p:nvCxnSpPr>
          <p:cNvPr id="142357" name="AutoShape 21"/>
          <p:cNvCxnSpPr>
            <a:cxnSpLocks noChangeShapeType="1"/>
            <a:stCxn id="142349" idx="2"/>
            <a:endCxn id="142356" idx="2"/>
          </p:cNvCxnSpPr>
          <p:nvPr/>
        </p:nvCxnSpPr>
        <p:spPr bwMode="auto">
          <a:xfrm rot="16200000" flipH="1">
            <a:off x="4487069" y="4552157"/>
            <a:ext cx="1587" cy="1295400"/>
          </a:xfrm>
          <a:prstGeom prst="bentConnector3">
            <a:avLst>
              <a:gd name="adj1" fmla="val 14400000"/>
            </a:avLst>
          </a:prstGeom>
          <a:noFill/>
          <a:ln w="9525">
            <a:solidFill>
              <a:schemeClr val="tx1"/>
            </a:solidFill>
            <a:miter lim="800000"/>
            <a:headEnd/>
            <a:tailEnd/>
          </a:ln>
          <a:effectLst/>
        </p:spPr>
      </p:cxnSp>
      <p:sp>
        <p:nvSpPr>
          <p:cNvPr id="142360" name="Line 24"/>
          <p:cNvSpPr>
            <a:spLocks noChangeShapeType="1"/>
          </p:cNvSpPr>
          <p:nvPr/>
        </p:nvSpPr>
        <p:spPr bwMode="auto">
          <a:xfrm flipV="1">
            <a:off x="2354263" y="2532063"/>
            <a:ext cx="0" cy="3048000"/>
          </a:xfrm>
          <a:prstGeom prst="line">
            <a:avLst/>
          </a:prstGeom>
          <a:noFill/>
          <a:ln w="9525">
            <a:solidFill>
              <a:schemeClr val="tx1"/>
            </a:solidFill>
            <a:prstDash val="dash"/>
            <a:round/>
            <a:headEnd/>
            <a:tailEnd/>
          </a:ln>
          <a:effectLst/>
        </p:spPr>
        <p:txBody>
          <a:bodyPr wrap="none" anchor="ctr"/>
          <a:lstStyle/>
          <a:p>
            <a:endParaRPr lang="en-US"/>
          </a:p>
        </p:txBody>
      </p:sp>
      <p:sp>
        <p:nvSpPr>
          <p:cNvPr id="142361" name="Line 25"/>
          <p:cNvSpPr>
            <a:spLocks noChangeShapeType="1"/>
          </p:cNvSpPr>
          <p:nvPr/>
        </p:nvSpPr>
        <p:spPr bwMode="auto">
          <a:xfrm flipV="1">
            <a:off x="4487863" y="2532063"/>
            <a:ext cx="0" cy="3048000"/>
          </a:xfrm>
          <a:prstGeom prst="line">
            <a:avLst/>
          </a:prstGeom>
          <a:noFill/>
          <a:ln w="9525">
            <a:solidFill>
              <a:schemeClr val="tx1"/>
            </a:solidFill>
            <a:prstDash val="dash"/>
            <a:round/>
            <a:headEnd/>
            <a:tailEnd/>
          </a:ln>
          <a:effectLst/>
        </p:spPr>
        <p:txBody>
          <a:bodyPr wrap="none" anchor="ctr"/>
          <a:lstStyle/>
          <a:p>
            <a:endParaRPr lang="en-US"/>
          </a:p>
        </p:txBody>
      </p:sp>
      <p:sp>
        <p:nvSpPr>
          <p:cNvPr id="142362" name="Text Box 26"/>
          <p:cNvSpPr txBox="1">
            <a:spLocks noChangeArrowheads="1"/>
          </p:cNvSpPr>
          <p:nvPr/>
        </p:nvSpPr>
        <p:spPr bwMode="auto">
          <a:xfrm>
            <a:off x="2125663" y="2151063"/>
            <a:ext cx="4460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U</a:t>
            </a:r>
            <a:r>
              <a:rPr lang="en-US" sz="1600" baseline="-25000">
                <a:latin typeface="Arial" charset="0"/>
              </a:rPr>
              <a:t>m</a:t>
            </a:r>
            <a:endParaRPr lang="en-US" sz="1600">
              <a:latin typeface="Arial" charset="0"/>
            </a:endParaRPr>
          </a:p>
        </p:txBody>
      </p:sp>
      <p:sp>
        <p:nvSpPr>
          <p:cNvPr id="142363" name="Text Box 27"/>
          <p:cNvSpPr txBox="1">
            <a:spLocks noChangeArrowheads="1"/>
          </p:cNvSpPr>
          <p:nvPr/>
        </p:nvSpPr>
        <p:spPr bwMode="auto">
          <a:xfrm>
            <a:off x="4259263" y="2151063"/>
            <a:ext cx="4206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G</a:t>
            </a:r>
            <a:r>
              <a:rPr lang="en-US" sz="1600" baseline="-25000">
                <a:latin typeface="Arial" charset="0"/>
              </a:rPr>
              <a:t>b</a:t>
            </a:r>
            <a:endParaRPr lang="en-US" sz="1600">
              <a:latin typeface="Arial" charset="0"/>
            </a:endParaRPr>
          </a:p>
        </p:txBody>
      </p:sp>
      <p:sp>
        <p:nvSpPr>
          <p:cNvPr id="142364" name="Text Box 28"/>
          <p:cNvSpPr txBox="1">
            <a:spLocks noChangeArrowheads="1"/>
          </p:cNvSpPr>
          <p:nvPr/>
        </p:nvSpPr>
        <p:spPr bwMode="auto">
          <a:xfrm>
            <a:off x="6469063" y="2151063"/>
            <a:ext cx="4206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G</a:t>
            </a:r>
            <a:r>
              <a:rPr lang="en-US" sz="1600" baseline="-25000">
                <a:latin typeface="Arial" charset="0"/>
              </a:rPr>
              <a:t>n</a:t>
            </a:r>
            <a:endParaRPr lang="en-US" sz="1600">
              <a:latin typeface="Arial" charset="0"/>
            </a:endParaRPr>
          </a:p>
        </p:txBody>
      </p:sp>
      <p:sp>
        <p:nvSpPr>
          <p:cNvPr id="142366" name="Rectangle 30"/>
          <p:cNvSpPr>
            <a:spLocks noChangeArrowheads="1"/>
          </p:cNvSpPr>
          <p:nvPr/>
        </p:nvSpPr>
        <p:spPr bwMode="auto">
          <a:xfrm>
            <a:off x="5554663" y="4437063"/>
            <a:ext cx="8382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L1/L2</a:t>
            </a:r>
          </a:p>
        </p:txBody>
      </p:sp>
      <p:sp>
        <p:nvSpPr>
          <p:cNvPr id="142367" name="Line 31"/>
          <p:cNvSpPr>
            <a:spLocks noChangeShapeType="1"/>
          </p:cNvSpPr>
          <p:nvPr/>
        </p:nvSpPr>
        <p:spPr bwMode="auto">
          <a:xfrm flipV="1">
            <a:off x="6621463" y="2532063"/>
            <a:ext cx="0" cy="3048000"/>
          </a:xfrm>
          <a:prstGeom prst="line">
            <a:avLst/>
          </a:prstGeom>
          <a:noFill/>
          <a:ln w="9525">
            <a:solidFill>
              <a:schemeClr val="tx1"/>
            </a:solidFill>
            <a:prstDash val="dash"/>
            <a:round/>
            <a:headEnd/>
            <a:tailEnd/>
          </a:ln>
          <a:effectLst/>
        </p:spPr>
        <p:txBody>
          <a:bodyPr wrap="none" anchor="ctr"/>
          <a:lstStyle/>
          <a:p>
            <a:endParaRPr lang="en-US"/>
          </a:p>
        </p:txBody>
      </p:sp>
      <p:sp>
        <p:nvSpPr>
          <p:cNvPr id="142369" name="Rectangle 33"/>
          <p:cNvSpPr>
            <a:spLocks noChangeArrowheads="1"/>
          </p:cNvSpPr>
          <p:nvPr/>
        </p:nvSpPr>
        <p:spPr bwMode="auto">
          <a:xfrm>
            <a:off x="6850063" y="4437063"/>
            <a:ext cx="8382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L1/L2</a:t>
            </a:r>
          </a:p>
        </p:txBody>
      </p:sp>
      <p:cxnSp>
        <p:nvCxnSpPr>
          <p:cNvPr id="142370" name="AutoShape 34"/>
          <p:cNvCxnSpPr>
            <a:cxnSpLocks noChangeShapeType="1"/>
            <a:stCxn id="142366" idx="2"/>
            <a:endCxn id="142369" idx="2"/>
          </p:cNvCxnSpPr>
          <p:nvPr/>
        </p:nvCxnSpPr>
        <p:spPr bwMode="auto">
          <a:xfrm rot="16200000" flipH="1">
            <a:off x="6620669" y="4552157"/>
            <a:ext cx="1587" cy="1295400"/>
          </a:xfrm>
          <a:prstGeom prst="bentConnector3">
            <a:avLst>
              <a:gd name="adj1" fmla="val 14400000"/>
            </a:avLst>
          </a:prstGeom>
          <a:noFill/>
          <a:ln w="9525">
            <a:solidFill>
              <a:schemeClr val="tx1"/>
            </a:solidFill>
            <a:miter lim="800000"/>
            <a:headEnd/>
            <a:tailEnd/>
          </a:ln>
          <a:effectLst/>
        </p:spPr>
      </p:cxnSp>
      <p:sp>
        <p:nvSpPr>
          <p:cNvPr id="142372" name="Text Box 36"/>
          <p:cNvSpPr txBox="1">
            <a:spLocks noChangeArrowheads="1"/>
          </p:cNvSpPr>
          <p:nvPr/>
        </p:nvSpPr>
        <p:spPr bwMode="auto">
          <a:xfrm>
            <a:off x="1500188" y="2058988"/>
            <a:ext cx="48895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MS</a:t>
            </a:r>
          </a:p>
        </p:txBody>
      </p:sp>
      <p:sp>
        <p:nvSpPr>
          <p:cNvPr id="142373" name="Text Box 37"/>
          <p:cNvSpPr txBox="1">
            <a:spLocks noChangeArrowheads="1"/>
          </p:cNvSpPr>
          <p:nvPr/>
        </p:nvSpPr>
        <p:spPr bwMode="auto">
          <a:xfrm>
            <a:off x="3192463" y="2074863"/>
            <a:ext cx="6000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BSS</a:t>
            </a:r>
          </a:p>
        </p:txBody>
      </p:sp>
      <p:sp>
        <p:nvSpPr>
          <p:cNvPr id="142374" name="Text Box 38"/>
          <p:cNvSpPr txBox="1">
            <a:spLocks noChangeArrowheads="1"/>
          </p:cNvSpPr>
          <p:nvPr/>
        </p:nvSpPr>
        <p:spPr bwMode="auto">
          <a:xfrm>
            <a:off x="5249863" y="2074863"/>
            <a:ext cx="75882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SGSN</a:t>
            </a:r>
          </a:p>
        </p:txBody>
      </p:sp>
      <p:sp>
        <p:nvSpPr>
          <p:cNvPr id="142375" name="Text Box 39"/>
          <p:cNvSpPr txBox="1">
            <a:spLocks noChangeArrowheads="1"/>
          </p:cNvSpPr>
          <p:nvPr/>
        </p:nvSpPr>
        <p:spPr bwMode="auto">
          <a:xfrm>
            <a:off x="6850063" y="2074863"/>
            <a:ext cx="782637"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GGSN</a:t>
            </a:r>
          </a:p>
        </p:txBody>
      </p:sp>
      <p:sp>
        <p:nvSpPr>
          <p:cNvPr id="142377" name="Rectangle 41"/>
          <p:cNvSpPr>
            <a:spLocks noChangeArrowheads="1"/>
          </p:cNvSpPr>
          <p:nvPr/>
        </p:nvSpPr>
        <p:spPr bwMode="auto">
          <a:xfrm>
            <a:off x="6850063" y="3675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UDP/TCP</a:t>
            </a:r>
          </a:p>
        </p:txBody>
      </p:sp>
      <p:sp>
        <p:nvSpPr>
          <p:cNvPr id="142378" name="Text Box 42"/>
          <p:cNvSpPr txBox="1">
            <a:spLocks noChangeArrowheads="1"/>
          </p:cNvSpPr>
          <p:nvPr/>
        </p:nvSpPr>
        <p:spPr bwMode="auto">
          <a:xfrm>
            <a:off x="7916863" y="2151063"/>
            <a:ext cx="3746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G</a:t>
            </a:r>
            <a:r>
              <a:rPr lang="en-US" sz="1600" baseline="-25000">
                <a:latin typeface="Arial" charset="0"/>
              </a:rPr>
              <a:t>i</a:t>
            </a:r>
            <a:endParaRPr lang="en-US" sz="1600">
              <a:latin typeface="Arial" charset="0"/>
            </a:endParaRPr>
          </a:p>
        </p:txBody>
      </p:sp>
      <p:sp>
        <p:nvSpPr>
          <p:cNvPr id="142379" name="Line 43"/>
          <p:cNvSpPr>
            <a:spLocks noChangeShapeType="1"/>
          </p:cNvSpPr>
          <p:nvPr/>
        </p:nvSpPr>
        <p:spPr bwMode="auto">
          <a:xfrm flipV="1">
            <a:off x="8069263" y="2532063"/>
            <a:ext cx="0" cy="3048000"/>
          </a:xfrm>
          <a:prstGeom prst="line">
            <a:avLst/>
          </a:prstGeom>
          <a:noFill/>
          <a:ln w="9525">
            <a:solidFill>
              <a:schemeClr val="tx1"/>
            </a:solidFill>
            <a:prstDash val="dash"/>
            <a:round/>
            <a:headEnd/>
            <a:tailEnd/>
          </a:ln>
          <a:effectLst/>
        </p:spPr>
        <p:txBody>
          <a:bodyPr wrap="none" anchor="ctr"/>
          <a:lstStyle/>
          <a:p>
            <a:endParaRPr lang="en-US"/>
          </a:p>
        </p:txBody>
      </p:sp>
      <p:sp>
        <p:nvSpPr>
          <p:cNvPr id="142381" name="Rectangle 45"/>
          <p:cNvSpPr>
            <a:spLocks noChangeArrowheads="1"/>
          </p:cNvSpPr>
          <p:nvPr/>
        </p:nvSpPr>
        <p:spPr bwMode="auto">
          <a:xfrm>
            <a:off x="1287463" y="3294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SNDCP</a:t>
            </a:r>
          </a:p>
        </p:txBody>
      </p:sp>
      <p:sp>
        <p:nvSpPr>
          <p:cNvPr id="142382" name="Rectangle 46"/>
          <p:cNvSpPr>
            <a:spLocks noChangeArrowheads="1"/>
          </p:cNvSpPr>
          <p:nvPr/>
        </p:nvSpPr>
        <p:spPr bwMode="auto">
          <a:xfrm>
            <a:off x="1287463" y="4056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RLC</a:t>
            </a:r>
          </a:p>
        </p:txBody>
      </p:sp>
      <p:sp>
        <p:nvSpPr>
          <p:cNvPr id="142383" name="Rectangle 47"/>
          <p:cNvSpPr>
            <a:spLocks noChangeArrowheads="1"/>
          </p:cNvSpPr>
          <p:nvPr/>
        </p:nvSpPr>
        <p:spPr bwMode="auto">
          <a:xfrm>
            <a:off x="4716463" y="4056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200">
                <a:latin typeface="Arial" charset="0"/>
              </a:rPr>
              <a:t>BSSGP</a:t>
            </a:r>
          </a:p>
        </p:txBody>
      </p:sp>
      <p:sp>
        <p:nvSpPr>
          <p:cNvPr id="142384" name="Rectangle 48"/>
          <p:cNvSpPr>
            <a:spLocks noChangeArrowheads="1"/>
          </p:cNvSpPr>
          <p:nvPr/>
        </p:nvSpPr>
        <p:spPr bwMode="auto">
          <a:xfrm>
            <a:off x="5554663" y="4056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IP</a:t>
            </a:r>
          </a:p>
        </p:txBody>
      </p:sp>
      <p:sp>
        <p:nvSpPr>
          <p:cNvPr id="142385" name="Rectangle 49"/>
          <p:cNvSpPr>
            <a:spLocks noChangeArrowheads="1"/>
          </p:cNvSpPr>
          <p:nvPr/>
        </p:nvSpPr>
        <p:spPr bwMode="auto">
          <a:xfrm>
            <a:off x="6850063" y="4056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IP</a:t>
            </a:r>
          </a:p>
        </p:txBody>
      </p:sp>
      <p:sp>
        <p:nvSpPr>
          <p:cNvPr id="142386" name="Rectangle 50"/>
          <p:cNvSpPr>
            <a:spLocks noChangeArrowheads="1"/>
          </p:cNvSpPr>
          <p:nvPr/>
        </p:nvSpPr>
        <p:spPr bwMode="auto">
          <a:xfrm>
            <a:off x="4716463" y="3675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LLC</a:t>
            </a:r>
          </a:p>
        </p:txBody>
      </p:sp>
      <p:sp>
        <p:nvSpPr>
          <p:cNvPr id="142387" name="Rectangle 51"/>
          <p:cNvSpPr>
            <a:spLocks noChangeArrowheads="1"/>
          </p:cNvSpPr>
          <p:nvPr/>
        </p:nvSpPr>
        <p:spPr bwMode="auto">
          <a:xfrm>
            <a:off x="5554663" y="3675063"/>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UDP/TCP</a:t>
            </a:r>
          </a:p>
        </p:txBody>
      </p:sp>
      <p:sp>
        <p:nvSpPr>
          <p:cNvPr id="142388" name="AutoShape 52"/>
          <p:cNvSpPr>
            <a:spLocks noChangeArrowheads="1"/>
          </p:cNvSpPr>
          <p:nvPr/>
        </p:nvSpPr>
        <p:spPr bwMode="auto">
          <a:xfrm>
            <a:off x="4716463" y="3294063"/>
            <a:ext cx="838200" cy="381000"/>
          </a:xfrm>
          <a:prstGeom prst="rtTriangle">
            <a:avLst/>
          </a:prstGeom>
          <a:solidFill>
            <a:srgbClr val="DADAF6"/>
          </a:solidFill>
          <a:ln w="9525">
            <a:solidFill>
              <a:schemeClr val="tx1"/>
            </a:solidFill>
            <a:miter lim="800000"/>
            <a:headEnd/>
            <a:tailEnd/>
          </a:ln>
          <a:effectLst/>
        </p:spPr>
        <p:txBody>
          <a:bodyPr wrap="none" bIns="0" anchor="ctr"/>
          <a:lstStyle/>
          <a:p>
            <a:pPr eaLnBrk="0" hangingPunct="0"/>
            <a:r>
              <a:rPr lang="en-US" sz="1200">
                <a:latin typeface="Arial" charset="0"/>
              </a:rPr>
              <a:t>SNDCP</a:t>
            </a:r>
          </a:p>
        </p:txBody>
      </p:sp>
      <p:sp>
        <p:nvSpPr>
          <p:cNvPr id="142389" name="AutoShape 53"/>
          <p:cNvSpPr>
            <a:spLocks noChangeArrowheads="1"/>
          </p:cNvSpPr>
          <p:nvPr/>
        </p:nvSpPr>
        <p:spPr bwMode="auto">
          <a:xfrm flipH="1">
            <a:off x="5554663" y="3294063"/>
            <a:ext cx="838200" cy="381000"/>
          </a:xfrm>
          <a:prstGeom prst="rtTriangle">
            <a:avLst/>
          </a:prstGeom>
          <a:solidFill>
            <a:srgbClr val="DADAF6"/>
          </a:solidFill>
          <a:ln w="9525">
            <a:solidFill>
              <a:schemeClr val="tx1"/>
            </a:solidFill>
            <a:miter lim="800000"/>
            <a:headEnd/>
            <a:tailEnd/>
          </a:ln>
          <a:effectLst/>
        </p:spPr>
        <p:txBody>
          <a:bodyPr wrap="none" lIns="126000" bIns="0" anchor="ctr"/>
          <a:lstStyle/>
          <a:p>
            <a:pPr eaLnBrk="0" hangingPunct="0"/>
            <a:r>
              <a:rPr lang="en-US" sz="1400">
                <a:latin typeface="Arial" charset="0"/>
              </a:rPr>
              <a:t>   GTP</a:t>
            </a:r>
          </a:p>
        </p:txBody>
      </p:sp>
      <p:sp>
        <p:nvSpPr>
          <p:cNvPr id="142390" name="AutoShape 54"/>
          <p:cNvSpPr>
            <a:spLocks noChangeArrowheads="1"/>
          </p:cNvSpPr>
          <p:nvPr/>
        </p:nvSpPr>
        <p:spPr bwMode="auto">
          <a:xfrm flipV="1">
            <a:off x="4716463" y="3294063"/>
            <a:ext cx="1676400" cy="381000"/>
          </a:xfrm>
          <a:prstGeom prst="triangle">
            <a:avLst>
              <a:gd name="adj" fmla="val 50000"/>
            </a:avLst>
          </a:prstGeom>
          <a:solidFill>
            <a:srgbClr val="DADAF6"/>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890" name="Rectangle 154"/>
          <p:cNvSpPr>
            <a:spLocks noGrp="1" noChangeArrowheads="1"/>
          </p:cNvSpPr>
          <p:nvPr>
            <p:ph type="title"/>
          </p:nvPr>
        </p:nvSpPr>
        <p:spPr/>
        <p:txBody>
          <a:bodyPr/>
          <a:lstStyle/>
          <a:p>
            <a:r>
              <a:rPr lang="en-US"/>
              <a:t>Enhancements of the standard</a:t>
            </a:r>
          </a:p>
        </p:txBody>
      </p:sp>
      <p:sp>
        <p:nvSpPr>
          <p:cNvPr id="116891" name="Rectangle 155"/>
          <p:cNvSpPr>
            <a:spLocks noGrp="1" noChangeArrowheads="1"/>
          </p:cNvSpPr>
          <p:nvPr>
            <p:ph type="body" idx="1"/>
          </p:nvPr>
        </p:nvSpPr>
        <p:spPr/>
        <p:txBody>
          <a:bodyPr/>
          <a:lstStyle/>
          <a:p>
            <a:r>
              <a:rPr lang="en-US" sz="2000"/>
              <a:t>Several „DECT Application Profiles“ in addition to the DECT specification</a:t>
            </a:r>
          </a:p>
          <a:p>
            <a:pPr lvl="1"/>
            <a:r>
              <a:rPr lang="en-US" sz="1800"/>
              <a:t>GAP (Generic Access Profile) standardized by ETSI in 1997</a:t>
            </a:r>
          </a:p>
          <a:p>
            <a:pPr lvl="2"/>
            <a:r>
              <a:rPr lang="en-US" sz="1600"/>
              <a:t>assures interoperability between DECT equipment of different manufacturers (minimal requirements for voice communication)</a:t>
            </a:r>
          </a:p>
          <a:p>
            <a:pPr lvl="2"/>
            <a:r>
              <a:rPr lang="en-US" sz="1600"/>
              <a:t>enhanced management capabilities through the fixed network: Cordless Terminal Mobility (CTM)</a:t>
            </a:r>
          </a:p>
          <a:p>
            <a:pPr lvl="2"/>
            <a:endParaRPr lang="en-US" sz="1600"/>
          </a:p>
          <a:p>
            <a:pPr lvl="2"/>
            <a:endParaRPr lang="en-US" sz="1600"/>
          </a:p>
          <a:p>
            <a:pPr lvl="2"/>
            <a:endParaRPr lang="en-US" sz="1600"/>
          </a:p>
          <a:p>
            <a:pPr lvl="2"/>
            <a:endParaRPr lang="en-US" sz="1600"/>
          </a:p>
          <a:p>
            <a:pPr lvl="2"/>
            <a:endParaRPr lang="en-US" sz="1600"/>
          </a:p>
          <a:p>
            <a:pPr lvl="2"/>
            <a:endParaRPr lang="en-US" sz="1600"/>
          </a:p>
          <a:p>
            <a:pPr lvl="1"/>
            <a:r>
              <a:rPr lang="en-US" sz="1800"/>
              <a:t>DECT/GSM Interworking Profile (GIP): connection to GSM</a:t>
            </a:r>
          </a:p>
          <a:p>
            <a:pPr lvl="1"/>
            <a:r>
              <a:rPr lang="en-US" sz="1800"/>
              <a:t>ISDN Interworking Profiles (IAP, IIP): connection to ISDN</a:t>
            </a:r>
          </a:p>
          <a:p>
            <a:pPr lvl="1"/>
            <a:r>
              <a:rPr lang="en-US" sz="1800"/>
              <a:t>Radio Local Loop Access Profile (RAP): public telephone service</a:t>
            </a:r>
          </a:p>
          <a:p>
            <a:pPr lvl="1"/>
            <a:r>
              <a:rPr lang="en-US" sz="1800"/>
              <a:t>CTM Access Profile (CAP): support for user mobility</a:t>
            </a:r>
          </a:p>
        </p:txBody>
      </p:sp>
      <p:grpSp>
        <p:nvGrpSpPr>
          <p:cNvPr id="116813" name="Group 77"/>
          <p:cNvGrpSpPr>
            <a:grpSpLocks/>
          </p:cNvGrpSpPr>
          <p:nvPr/>
        </p:nvGrpSpPr>
        <p:grpSpPr bwMode="auto">
          <a:xfrm>
            <a:off x="1387475" y="3165475"/>
            <a:ext cx="6856413" cy="1631950"/>
            <a:chOff x="864" y="2016"/>
            <a:chExt cx="4319" cy="1028"/>
          </a:xfrm>
        </p:grpSpPr>
        <p:sp>
          <p:nvSpPr>
            <p:cNvPr id="116814" name="Line 78"/>
            <p:cNvSpPr>
              <a:spLocks noChangeShapeType="1"/>
            </p:cNvSpPr>
            <p:nvPr/>
          </p:nvSpPr>
          <p:spPr bwMode="auto">
            <a:xfrm>
              <a:off x="1968" y="2592"/>
              <a:ext cx="336" cy="0"/>
            </a:xfrm>
            <a:prstGeom prst="line">
              <a:avLst/>
            </a:prstGeom>
            <a:noFill/>
            <a:ln w="38100">
              <a:solidFill>
                <a:schemeClr val="tx1"/>
              </a:solidFill>
              <a:round/>
              <a:headEnd/>
              <a:tailEnd/>
            </a:ln>
            <a:effectLst/>
          </p:spPr>
          <p:txBody>
            <a:bodyPr wrap="none" anchor="ctr"/>
            <a:lstStyle/>
            <a:p>
              <a:endParaRPr lang="en-US"/>
            </a:p>
          </p:txBody>
        </p:sp>
        <p:grpSp>
          <p:nvGrpSpPr>
            <p:cNvPr id="116815" name="Group 79"/>
            <p:cNvGrpSpPr>
              <a:grpSpLocks/>
            </p:cNvGrpSpPr>
            <p:nvPr/>
          </p:nvGrpSpPr>
          <p:grpSpPr bwMode="auto">
            <a:xfrm>
              <a:off x="2304" y="2016"/>
              <a:ext cx="1056" cy="1008"/>
              <a:chOff x="2304" y="1968"/>
              <a:chExt cx="1056" cy="1008"/>
            </a:xfrm>
          </p:grpSpPr>
          <p:sp>
            <p:nvSpPr>
              <p:cNvPr id="116816" name="Rectangle 80"/>
              <p:cNvSpPr>
                <a:spLocks noChangeArrowheads="1"/>
              </p:cNvSpPr>
              <p:nvPr/>
            </p:nvSpPr>
            <p:spPr bwMode="auto">
              <a:xfrm>
                <a:off x="2304" y="1968"/>
                <a:ext cx="1056" cy="1008"/>
              </a:xfrm>
              <a:prstGeom prst="rect">
                <a:avLst/>
              </a:prstGeom>
              <a:noFill/>
              <a:ln w="9525">
                <a:solidFill>
                  <a:schemeClr val="tx1"/>
                </a:solidFill>
                <a:miter lim="800000"/>
                <a:headEnd/>
                <a:tailEnd/>
              </a:ln>
              <a:effectLst/>
            </p:spPr>
            <p:txBody>
              <a:bodyPr wrap="none"/>
              <a:lstStyle/>
              <a:p>
                <a:pPr eaLnBrk="0" hangingPunct="0"/>
                <a:r>
                  <a:rPr lang="de-DE" sz="1600">
                    <a:latin typeface="Arial" charset="0"/>
                  </a:rPr>
                  <a:t>DECT</a:t>
                </a:r>
              </a:p>
              <a:p>
                <a:pPr eaLnBrk="0" hangingPunct="0"/>
                <a:r>
                  <a:rPr lang="de-DE" sz="1600">
                    <a:latin typeface="Arial" charset="0"/>
                  </a:rPr>
                  <a:t>basestation</a:t>
                </a:r>
              </a:p>
            </p:txBody>
          </p:sp>
          <p:sp>
            <p:nvSpPr>
              <p:cNvPr id="116817" name="Line 81"/>
              <p:cNvSpPr>
                <a:spLocks noChangeShapeType="1"/>
              </p:cNvSpPr>
              <p:nvPr/>
            </p:nvSpPr>
            <p:spPr bwMode="auto">
              <a:xfrm>
                <a:off x="2592" y="2664"/>
                <a:ext cx="288" cy="0"/>
              </a:xfrm>
              <a:prstGeom prst="line">
                <a:avLst/>
              </a:prstGeom>
              <a:noFill/>
              <a:ln w="28575">
                <a:solidFill>
                  <a:schemeClr val="tx1"/>
                </a:solidFill>
                <a:round/>
                <a:headEnd/>
                <a:tailEnd/>
              </a:ln>
              <a:effectLst/>
            </p:spPr>
            <p:txBody>
              <a:bodyPr wrap="none" anchor="ctr"/>
              <a:lstStyle/>
              <a:p>
                <a:endParaRPr lang="en-US"/>
              </a:p>
            </p:txBody>
          </p:sp>
          <p:sp>
            <p:nvSpPr>
              <p:cNvPr id="116818" name="Rectangle 82"/>
              <p:cNvSpPr>
                <a:spLocks noChangeArrowheads="1"/>
              </p:cNvSpPr>
              <p:nvPr/>
            </p:nvSpPr>
            <p:spPr bwMode="auto">
              <a:xfrm>
                <a:off x="2352" y="2400"/>
                <a:ext cx="336" cy="528"/>
              </a:xfrm>
              <a:prstGeom prst="rect">
                <a:avLst/>
              </a:prstGeom>
              <a:solidFill>
                <a:srgbClr val="DADAF6"/>
              </a:solidFill>
              <a:ln w="9525">
                <a:solidFill>
                  <a:schemeClr val="tx1"/>
                </a:solidFill>
                <a:miter lim="800000"/>
                <a:headEnd/>
                <a:tailEnd/>
              </a:ln>
              <a:effectLst/>
            </p:spPr>
            <p:txBody>
              <a:bodyPr wrap="none" anchor="ctr"/>
              <a:lstStyle/>
              <a:p>
                <a:endParaRPr lang="en-US"/>
              </a:p>
            </p:txBody>
          </p:sp>
          <p:grpSp>
            <p:nvGrpSpPr>
              <p:cNvPr id="116819" name="Group 83"/>
              <p:cNvGrpSpPr>
                <a:grpSpLocks/>
              </p:cNvGrpSpPr>
              <p:nvPr/>
            </p:nvGrpSpPr>
            <p:grpSpPr bwMode="auto">
              <a:xfrm>
                <a:off x="2832" y="2448"/>
                <a:ext cx="336" cy="432"/>
                <a:chOff x="2832" y="2400"/>
                <a:chExt cx="336" cy="432"/>
              </a:xfrm>
            </p:grpSpPr>
            <p:sp>
              <p:nvSpPr>
                <p:cNvPr id="116820" name="Rectangle 84"/>
                <p:cNvSpPr>
                  <a:spLocks noChangeArrowheads="1"/>
                </p:cNvSpPr>
                <p:nvPr/>
              </p:nvSpPr>
              <p:spPr bwMode="auto">
                <a:xfrm>
                  <a:off x="2832" y="2400"/>
                  <a:ext cx="336" cy="336"/>
                </a:xfrm>
                <a:prstGeom prst="rect">
                  <a:avLst/>
                </a:prstGeom>
                <a:solidFill>
                  <a:srgbClr val="DADAF6"/>
                </a:solidFill>
                <a:ln w="9525">
                  <a:solidFill>
                    <a:schemeClr val="tx1"/>
                  </a:solidFill>
                  <a:miter lim="800000"/>
                  <a:headEnd/>
                  <a:tailEnd/>
                </a:ln>
                <a:effectLst/>
              </p:spPr>
              <p:txBody>
                <a:bodyPr wrap="none" anchor="ctr"/>
                <a:lstStyle/>
                <a:p>
                  <a:endParaRPr lang="en-US"/>
                </a:p>
              </p:txBody>
            </p:sp>
            <p:sp>
              <p:nvSpPr>
                <p:cNvPr id="116821" name="Line 85"/>
                <p:cNvSpPr>
                  <a:spLocks noChangeShapeType="1"/>
                </p:cNvSpPr>
                <p:nvPr/>
              </p:nvSpPr>
              <p:spPr bwMode="auto">
                <a:xfrm>
                  <a:off x="2928" y="2736"/>
                  <a:ext cx="0" cy="96"/>
                </a:xfrm>
                <a:prstGeom prst="line">
                  <a:avLst/>
                </a:prstGeom>
                <a:noFill/>
                <a:ln w="9525">
                  <a:solidFill>
                    <a:schemeClr val="tx1"/>
                  </a:solidFill>
                  <a:round/>
                  <a:headEnd/>
                  <a:tailEnd/>
                </a:ln>
                <a:effectLst/>
              </p:spPr>
              <p:txBody>
                <a:bodyPr wrap="none" anchor="ctr"/>
                <a:lstStyle/>
                <a:p>
                  <a:endParaRPr lang="en-US"/>
                </a:p>
              </p:txBody>
            </p:sp>
            <p:sp>
              <p:nvSpPr>
                <p:cNvPr id="116822" name="Line 86"/>
                <p:cNvSpPr>
                  <a:spLocks noChangeShapeType="1"/>
                </p:cNvSpPr>
                <p:nvPr/>
              </p:nvSpPr>
              <p:spPr bwMode="auto">
                <a:xfrm>
                  <a:off x="2976" y="2736"/>
                  <a:ext cx="0" cy="96"/>
                </a:xfrm>
                <a:prstGeom prst="line">
                  <a:avLst/>
                </a:prstGeom>
                <a:noFill/>
                <a:ln w="9525">
                  <a:solidFill>
                    <a:schemeClr val="tx1"/>
                  </a:solidFill>
                  <a:round/>
                  <a:headEnd/>
                  <a:tailEnd/>
                </a:ln>
                <a:effectLst/>
              </p:spPr>
              <p:txBody>
                <a:bodyPr wrap="none" anchor="ctr"/>
                <a:lstStyle/>
                <a:p>
                  <a:endParaRPr lang="en-US"/>
                </a:p>
              </p:txBody>
            </p:sp>
            <p:sp>
              <p:nvSpPr>
                <p:cNvPr id="116823" name="Line 87"/>
                <p:cNvSpPr>
                  <a:spLocks noChangeShapeType="1"/>
                </p:cNvSpPr>
                <p:nvPr/>
              </p:nvSpPr>
              <p:spPr bwMode="auto">
                <a:xfrm>
                  <a:off x="3024" y="2736"/>
                  <a:ext cx="0" cy="96"/>
                </a:xfrm>
                <a:prstGeom prst="line">
                  <a:avLst/>
                </a:prstGeom>
                <a:noFill/>
                <a:ln w="9525">
                  <a:solidFill>
                    <a:schemeClr val="tx1"/>
                  </a:solidFill>
                  <a:round/>
                  <a:headEnd/>
                  <a:tailEnd/>
                </a:ln>
                <a:effectLst/>
              </p:spPr>
              <p:txBody>
                <a:bodyPr wrap="none" anchor="ctr"/>
                <a:lstStyle/>
                <a:p>
                  <a:endParaRPr lang="en-US"/>
                </a:p>
              </p:txBody>
            </p:sp>
            <p:sp>
              <p:nvSpPr>
                <p:cNvPr id="116824" name="Line 88"/>
                <p:cNvSpPr>
                  <a:spLocks noChangeShapeType="1"/>
                </p:cNvSpPr>
                <p:nvPr/>
              </p:nvSpPr>
              <p:spPr bwMode="auto">
                <a:xfrm>
                  <a:off x="3072" y="2736"/>
                  <a:ext cx="0" cy="96"/>
                </a:xfrm>
                <a:prstGeom prst="line">
                  <a:avLst/>
                </a:prstGeom>
                <a:noFill/>
                <a:ln w="9525">
                  <a:solidFill>
                    <a:schemeClr val="tx1"/>
                  </a:solidFill>
                  <a:round/>
                  <a:headEnd/>
                  <a:tailEnd/>
                </a:ln>
                <a:effectLst/>
              </p:spPr>
              <p:txBody>
                <a:bodyPr wrap="none" anchor="ctr"/>
                <a:lstStyle/>
                <a:p>
                  <a:endParaRPr lang="en-US"/>
                </a:p>
              </p:txBody>
            </p:sp>
          </p:grpSp>
        </p:grpSp>
        <p:grpSp>
          <p:nvGrpSpPr>
            <p:cNvPr id="116825" name="Group 89"/>
            <p:cNvGrpSpPr>
              <a:grpSpLocks/>
            </p:cNvGrpSpPr>
            <p:nvPr/>
          </p:nvGrpSpPr>
          <p:grpSpPr bwMode="auto">
            <a:xfrm rot="-1171776">
              <a:off x="3408" y="2736"/>
              <a:ext cx="720" cy="96"/>
              <a:chOff x="1632" y="3456"/>
              <a:chExt cx="528" cy="96"/>
            </a:xfrm>
          </p:grpSpPr>
          <p:sp>
            <p:nvSpPr>
              <p:cNvPr id="116826" name="Line 90"/>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16827" name="Line 91"/>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116828" name="Line 92"/>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116829" name="Line 93"/>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116830" name="Line 94"/>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116831" name="Text Box 95"/>
            <p:cNvSpPr txBox="1">
              <a:spLocks noChangeArrowheads="1"/>
            </p:cNvSpPr>
            <p:nvPr/>
          </p:nvSpPr>
          <p:spPr bwMode="auto">
            <a:xfrm>
              <a:off x="3600" y="2832"/>
              <a:ext cx="386"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GAP</a:t>
              </a:r>
            </a:p>
          </p:txBody>
        </p:sp>
        <p:sp>
          <p:nvSpPr>
            <p:cNvPr id="116832" name="Text Box 96"/>
            <p:cNvSpPr txBox="1">
              <a:spLocks noChangeArrowheads="1"/>
            </p:cNvSpPr>
            <p:nvPr/>
          </p:nvSpPr>
          <p:spPr bwMode="auto">
            <a:xfrm>
              <a:off x="3408" y="2016"/>
              <a:ext cx="807" cy="520"/>
            </a:xfrm>
            <a:prstGeom prst="rect">
              <a:avLst/>
            </a:prstGeom>
            <a:noFill/>
            <a:ln w="9525">
              <a:noFill/>
              <a:miter lim="800000"/>
              <a:headEnd/>
              <a:tailEnd/>
            </a:ln>
            <a:effectLst/>
          </p:spPr>
          <p:txBody>
            <a:bodyPr wrap="none">
              <a:spAutoFit/>
            </a:bodyPr>
            <a:lstStyle/>
            <a:p>
              <a:pPr algn="l" eaLnBrk="0" hangingPunct="0"/>
              <a:r>
                <a:rPr lang="de-DE" sz="1600">
                  <a:latin typeface="Arial" charset="0"/>
                </a:rPr>
                <a:t>DECT</a:t>
              </a:r>
            </a:p>
            <a:p>
              <a:pPr algn="l" eaLnBrk="0" hangingPunct="0"/>
              <a:r>
                <a:rPr lang="de-DE" sz="1600">
                  <a:latin typeface="Arial" charset="0"/>
                </a:rPr>
                <a:t>Common</a:t>
              </a:r>
            </a:p>
            <a:p>
              <a:pPr algn="l" eaLnBrk="0" hangingPunct="0"/>
              <a:r>
                <a:rPr lang="de-DE" sz="1600">
                  <a:latin typeface="Arial" charset="0"/>
                </a:rPr>
                <a:t>Air Interface</a:t>
              </a:r>
            </a:p>
          </p:txBody>
        </p:sp>
        <p:grpSp>
          <p:nvGrpSpPr>
            <p:cNvPr id="116833" name="Group 97"/>
            <p:cNvGrpSpPr>
              <a:grpSpLocks/>
            </p:cNvGrpSpPr>
            <p:nvPr/>
          </p:nvGrpSpPr>
          <p:grpSpPr bwMode="auto">
            <a:xfrm>
              <a:off x="4128" y="2256"/>
              <a:ext cx="235" cy="558"/>
              <a:chOff x="3410" y="1919"/>
              <a:chExt cx="394" cy="936"/>
            </a:xfrm>
          </p:grpSpPr>
          <p:sp>
            <p:nvSpPr>
              <p:cNvPr id="116834" name="Freeform 98"/>
              <p:cNvSpPr>
                <a:spLocks/>
              </p:cNvSpPr>
              <p:nvPr/>
            </p:nvSpPr>
            <p:spPr bwMode="auto">
              <a:xfrm>
                <a:off x="3564" y="2417"/>
                <a:ext cx="129" cy="93"/>
              </a:xfrm>
              <a:custGeom>
                <a:avLst/>
                <a:gdLst/>
                <a:ahLst/>
                <a:cxnLst>
                  <a:cxn ang="0">
                    <a:pos x="0" y="0"/>
                  </a:cxn>
                  <a:cxn ang="0">
                    <a:pos x="239" y="90"/>
                  </a:cxn>
                  <a:cxn ang="0">
                    <a:pos x="242" y="103"/>
                  </a:cxn>
                  <a:cxn ang="0">
                    <a:pos x="251" y="131"/>
                  </a:cxn>
                  <a:cxn ang="0">
                    <a:pos x="257" y="164"/>
                  </a:cxn>
                  <a:cxn ang="0">
                    <a:pos x="256" y="187"/>
                  </a:cxn>
                  <a:cxn ang="0">
                    <a:pos x="23" y="82"/>
                  </a:cxn>
                  <a:cxn ang="0">
                    <a:pos x="0" y="0"/>
                  </a:cxn>
                </a:cxnLst>
                <a:rect l="0" t="0" r="r" b="b"/>
                <a:pathLst>
                  <a:path w="257" h="187">
                    <a:moveTo>
                      <a:pt x="0" y="0"/>
                    </a:moveTo>
                    <a:lnTo>
                      <a:pt x="239" y="90"/>
                    </a:lnTo>
                    <a:lnTo>
                      <a:pt x="242" y="103"/>
                    </a:lnTo>
                    <a:lnTo>
                      <a:pt x="251" y="131"/>
                    </a:lnTo>
                    <a:lnTo>
                      <a:pt x="257" y="164"/>
                    </a:lnTo>
                    <a:lnTo>
                      <a:pt x="256" y="187"/>
                    </a:lnTo>
                    <a:lnTo>
                      <a:pt x="23" y="82"/>
                    </a:lnTo>
                    <a:lnTo>
                      <a:pt x="0" y="0"/>
                    </a:lnTo>
                    <a:close/>
                  </a:path>
                </a:pathLst>
              </a:custGeom>
              <a:solidFill>
                <a:srgbClr val="7F0000"/>
              </a:solidFill>
              <a:ln w="9525">
                <a:noFill/>
                <a:round/>
                <a:headEnd/>
                <a:tailEnd/>
              </a:ln>
            </p:spPr>
            <p:txBody>
              <a:bodyPr/>
              <a:lstStyle/>
              <a:p>
                <a:endParaRPr lang="en-US"/>
              </a:p>
            </p:txBody>
          </p:sp>
          <p:sp>
            <p:nvSpPr>
              <p:cNvPr id="116835" name="Freeform 99"/>
              <p:cNvSpPr>
                <a:spLocks/>
              </p:cNvSpPr>
              <p:nvPr/>
            </p:nvSpPr>
            <p:spPr bwMode="auto">
              <a:xfrm>
                <a:off x="3563" y="2415"/>
                <a:ext cx="122" cy="48"/>
              </a:xfrm>
              <a:custGeom>
                <a:avLst/>
                <a:gdLst/>
                <a:ahLst/>
                <a:cxnLst>
                  <a:cxn ang="0">
                    <a:pos x="243" y="92"/>
                  </a:cxn>
                  <a:cxn ang="0">
                    <a:pos x="241" y="89"/>
                  </a:cxn>
                  <a:cxn ang="0">
                    <a:pos x="2" y="0"/>
                  </a:cxn>
                  <a:cxn ang="0">
                    <a:pos x="0" y="6"/>
                  </a:cxn>
                  <a:cxn ang="0">
                    <a:pos x="239" y="96"/>
                  </a:cxn>
                  <a:cxn ang="0">
                    <a:pos x="237" y="94"/>
                  </a:cxn>
                  <a:cxn ang="0">
                    <a:pos x="243" y="92"/>
                  </a:cxn>
                  <a:cxn ang="0">
                    <a:pos x="243" y="89"/>
                  </a:cxn>
                  <a:cxn ang="0">
                    <a:pos x="241" y="89"/>
                  </a:cxn>
                  <a:cxn ang="0">
                    <a:pos x="243" y="92"/>
                  </a:cxn>
                </a:cxnLst>
                <a:rect l="0" t="0" r="r" b="b"/>
                <a:pathLst>
                  <a:path w="243" h="96">
                    <a:moveTo>
                      <a:pt x="243" y="92"/>
                    </a:moveTo>
                    <a:lnTo>
                      <a:pt x="241" y="89"/>
                    </a:lnTo>
                    <a:lnTo>
                      <a:pt x="2" y="0"/>
                    </a:lnTo>
                    <a:lnTo>
                      <a:pt x="0" y="6"/>
                    </a:lnTo>
                    <a:lnTo>
                      <a:pt x="239" y="96"/>
                    </a:lnTo>
                    <a:lnTo>
                      <a:pt x="237" y="94"/>
                    </a:lnTo>
                    <a:lnTo>
                      <a:pt x="243" y="92"/>
                    </a:lnTo>
                    <a:lnTo>
                      <a:pt x="243" y="89"/>
                    </a:lnTo>
                    <a:lnTo>
                      <a:pt x="241" y="89"/>
                    </a:lnTo>
                    <a:lnTo>
                      <a:pt x="243" y="92"/>
                    </a:lnTo>
                    <a:close/>
                  </a:path>
                </a:pathLst>
              </a:custGeom>
              <a:solidFill>
                <a:srgbClr val="000000"/>
              </a:solidFill>
              <a:ln w="9525">
                <a:noFill/>
                <a:round/>
                <a:headEnd/>
                <a:tailEnd/>
              </a:ln>
            </p:spPr>
            <p:txBody>
              <a:bodyPr/>
              <a:lstStyle/>
              <a:p>
                <a:endParaRPr lang="en-US"/>
              </a:p>
            </p:txBody>
          </p:sp>
          <p:sp>
            <p:nvSpPr>
              <p:cNvPr id="116836" name="Freeform 100"/>
              <p:cNvSpPr>
                <a:spLocks/>
              </p:cNvSpPr>
              <p:nvPr/>
            </p:nvSpPr>
            <p:spPr bwMode="auto">
              <a:xfrm>
                <a:off x="3682" y="2461"/>
                <a:ext cx="12" cy="52"/>
              </a:xfrm>
              <a:custGeom>
                <a:avLst/>
                <a:gdLst/>
                <a:ahLst/>
                <a:cxnLst>
                  <a:cxn ang="0">
                    <a:pos x="19" y="101"/>
                  </a:cxn>
                  <a:cxn ang="0">
                    <a:pos x="24" y="99"/>
                  </a:cxn>
                  <a:cxn ang="0">
                    <a:pos x="25" y="75"/>
                  </a:cxn>
                  <a:cxn ang="0">
                    <a:pos x="18" y="42"/>
                  </a:cxn>
                  <a:cxn ang="0">
                    <a:pos x="10" y="12"/>
                  </a:cxn>
                  <a:cxn ang="0">
                    <a:pos x="6" y="0"/>
                  </a:cxn>
                  <a:cxn ang="0">
                    <a:pos x="0" y="2"/>
                  </a:cxn>
                  <a:cxn ang="0">
                    <a:pos x="3" y="15"/>
                  </a:cxn>
                  <a:cxn ang="0">
                    <a:pos x="11" y="42"/>
                  </a:cxn>
                  <a:cxn ang="0">
                    <a:pos x="18" y="75"/>
                  </a:cxn>
                  <a:cxn ang="0">
                    <a:pos x="17" y="96"/>
                  </a:cxn>
                  <a:cxn ang="0">
                    <a:pos x="21" y="94"/>
                  </a:cxn>
                  <a:cxn ang="0">
                    <a:pos x="19" y="101"/>
                  </a:cxn>
                  <a:cxn ang="0">
                    <a:pos x="23" y="103"/>
                  </a:cxn>
                  <a:cxn ang="0">
                    <a:pos x="24" y="99"/>
                  </a:cxn>
                  <a:cxn ang="0">
                    <a:pos x="19" y="101"/>
                  </a:cxn>
                </a:cxnLst>
                <a:rect l="0" t="0" r="r" b="b"/>
                <a:pathLst>
                  <a:path w="25" h="103">
                    <a:moveTo>
                      <a:pt x="19" y="101"/>
                    </a:moveTo>
                    <a:lnTo>
                      <a:pt x="24" y="99"/>
                    </a:lnTo>
                    <a:lnTo>
                      <a:pt x="25" y="75"/>
                    </a:lnTo>
                    <a:lnTo>
                      <a:pt x="18" y="42"/>
                    </a:lnTo>
                    <a:lnTo>
                      <a:pt x="10" y="12"/>
                    </a:lnTo>
                    <a:lnTo>
                      <a:pt x="6" y="0"/>
                    </a:lnTo>
                    <a:lnTo>
                      <a:pt x="0" y="2"/>
                    </a:lnTo>
                    <a:lnTo>
                      <a:pt x="3" y="15"/>
                    </a:lnTo>
                    <a:lnTo>
                      <a:pt x="11" y="42"/>
                    </a:lnTo>
                    <a:lnTo>
                      <a:pt x="18" y="75"/>
                    </a:lnTo>
                    <a:lnTo>
                      <a:pt x="17" y="96"/>
                    </a:lnTo>
                    <a:lnTo>
                      <a:pt x="21" y="94"/>
                    </a:lnTo>
                    <a:lnTo>
                      <a:pt x="19" y="101"/>
                    </a:lnTo>
                    <a:lnTo>
                      <a:pt x="23" y="103"/>
                    </a:lnTo>
                    <a:lnTo>
                      <a:pt x="24" y="99"/>
                    </a:lnTo>
                    <a:lnTo>
                      <a:pt x="19" y="101"/>
                    </a:lnTo>
                    <a:close/>
                  </a:path>
                </a:pathLst>
              </a:custGeom>
              <a:solidFill>
                <a:srgbClr val="000000"/>
              </a:solidFill>
              <a:ln w="9525">
                <a:noFill/>
                <a:round/>
                <a:headEnd/>
                <a:tailEnd/>
              </a:ln>
            </p:spPr>
            <p:txBody>
              <a:bodyPr/>
              <a:lstStyle/>
              <a:p>
                <a:endParaRPr lang="en-US"/>
              </a:p>
            </p:txBody>
          </p:sp>
          <p:sp>
            <p:nvSpPr>
              <p:cNvPr id="116837" name="Freeform 101"/>
              <p:cNvSpPr>
                <a:spLocks/>
              </p:cNvSpPr>
              <p:nvPr/>
            </p:nvSpPr>
            <p:spPr bwMode="auto">
              <a:xfrm>
                <a:off x="3574" y="2456"/>
                <a:ext cx="119" cy="56"/>
              </a:xfrm>
              <a:custGeom>
                <a:avLst/>
                <a:gdLst/>
                <a:ahLst/>
                <a:cxnLst>
                  <a:cxn ang="0">
                    <a:pos x="0" y="5"/>
                  </a:cxn>
                  <a:cxn ang="0">
                    <a:pos x="3" y="7"/>
                  </a:cxn>
                  <a:cxn ang="0">
                    <a:pos x="236" y="112"/>
                  </a:cxn>
                  <a:cxn ang="0">
                    <a:pos x="238" y="105"/>
                  </a:cxn>
                  <a:cxn ang="0">
                    <a:pos x="5" y="0"/>
                  </a:cxn>
                  <a:cxn ang="0">
                    <a:pos x="7" y="3"/>
                  </a:cxn>
                  <a:cxn ang="0">
                    <a:pos x="0" y="5"/>
                  </a:cxn>
                  <a:cxn ang="0">
                    <a:pos x="0" y="6"/>
                  </a:cxn>
                  <a:cxn ang="0">
                    <a:pos x="3" y="7"/>
                  </a:cxn>
                  <a:cxn ang="0">
                    <a:pos x="0" y="5"/>
                  </a:cxn>
                </a:cxnLst>
                <a:rect l="0" t="0" r="r" b="b"/>
                <a:pathLst>
                  <a:path w="238" h="112">
                    <a:moveTo>
                      <a:pt x="0" y="5"/>
                    </a:moveTo>
                    <a:lnTo>
                      <a:pt x="3" y="7"/>
                    </a:lnTo>
                    <a:lnTo>
                      <a:pt x="236" y="112"/>
                    </a:lnTo>
                    <a:lnTo>
                      <a:pt x="238" y="105"/>
                    </a:lnTo>
                    <a:lnTo>
                      <a:pt x="5" y="0"/>
                    </a:lnTo>
                    <a:lnTo>
                      <a:pt x="7" y="3"/>
                    </a:lnTo>
                    <a:lnTo>
                      <a:pt x="0" y="5"/>
                    </a:lnTo>
                    <a:lnTo>
                      <a:pt x="0" y="6"/>
                    </a:lnTo>
                    <a:lnTo>
                      <a:pt x="3" y="7"/>
                    </a:lnTo>
                    <a:lnTo>
                      <a:pt x="0" y="5"/>
                    </a:lnTo>
                    <a:close/>
                  </a:path>
                </a:pathLst>
              </a:custGeom>
              <a:solidFill>
                <a:srgbClr val="000000"/>
              </a:solidFill>
              <a:ln w="9525">
                <a:noFill/>
                <a:round/>
                <a:headEnd/>
                <a:tailEnd/>
              </a:ln>
            </p:spPr>
            <p:txBody>
              <a:bodyPr/>
              <a:lstStyle/>
              <a:p>
                <a:endParaRPr lang="en-US"/>
              </a:p>
            </p:txBody>
          </p:sp>
          <p:sp>
            <p:nvSpPr>
              <p:cNvPr id="116838" name="Freeform 102"/>
              <p:cNvSpPr>
                <a:spLocks/>
              </p:cNvSpPr>
              <p:nvPr/>
            </p:nvSpPr>
            <p:spPr bwMode="auto">
              <a:xfrm>
                <a:off x="3561" y="2413"/>
                <a:ext cx="16" cy="45"/>
              </a:xfrm>
              <a:custGeom>
                <a:avLst/>
                <a:gdLst/>
                <a:ahLst/>
                <a:cxnLst>
                  <a:cxn ang="0">
                    <a:pos x="7" y="4"/>
                  </a:cxn>
                  <a:cxn ang="0">
                    <a:pos x="2" y="8"/>
                  </a:cxn>
                  <a:cxn ang="0">
                    <a:pos x="25" y="90"/>
                  </a:cxn>
                  <a:cxn ang="0">
                    <a:pos x="32" y="88"/>
                  </a:cxn>
                  <a:cxn ang="0">
                    <a:pos x="9" y="6"/>
                  </a:cxn>
                  <a:cxn ang="0">
                    <a:pos x="5" y="10"/>
                  </a:cxn>
                  <a:cxn ang="0">
                    <a:pos x="7" y="4"/>
                  </a:cxn>
                  <a:cxn ang="0">
                    <a:pos x="0" y="0"/>
                  </a:cxn>
                  <a:cxn ang="0">
                    <a:pos x="2" y="8"/>
                  </a:cxn>
                  <a:cxn ang="0">
                    <a:pos x="7" y="4"/>
                  </a:cxn>
                </a:cxnLst>
                <a:rect l="0" t="0" r="r" b="b"/>
                <a:pathLst>
                  <a:path w="32" h="90">
                    <a:moveTo>
                      <a:pt x="7" y="4"/>
                    </a:moveTo>
                    <a:lnTo>
                      <a:pt x="2" y="8"/>
                    </a:lnTo>
                    <a:lnTo>
                      <a:pt x="25" y="90"/>
                    </a:lnTo>
                    <a:lnTo>
                      <a:pt x="32" y="88"/>
                    </a:lnTo>
                    <a:lnTo>
                      <a:pt x="9" y="6"/>
                    </a:lnTo>
                    <a:lnTo>
                      <a:pt x="5" y="10"/>
                    </a:lnTo>
                    <a:lnTo>
                      <a:pt x="7" y="4"/>
                    </a:lnTo>
                    <a:lnTo>
                      <a:pt x="0" y="0"/>
                    </a:lnTo>
                    <a:lnTo>
                      <a:pt x="2" y="8"/>
                    </a:lnTo>
                    <a:lnTo>
                      <a:pt x="7" y="4"/>
                    </a:lnTo>
                    <a:close/>
                  </a:path>
                </a:pathLst>
              </a:custGeom>
              <a:solidFill>
                <a:srgbClr val="000000"/>
              </a:solidFill>
              <a:ln w="9525">
                <a:noFill/>
                <a:round/>
                <a:headEnd/>
                <a:tailEnd/>
              </a:ln>
            </p:spPr>
            <p:txBody>
              <a:bodyPr/>
              <a:lstStyle/>
              <a:p>
                <a:endParaRPr lang="en-US"/>
              </a:p>
            </p:txBody>
          </p:sp>
          <p:sp>
            <p:nvSpPr>
              <p:cNvPr id="116839" name="Freeform 103"/>
              <p:cNvSpPr>
                <a:spLocks/>
              </p:cNvSpPr>
              <p:nvPr/>
            </p:nvSpPr>
            <p:spPr bwMode="auto">
              <a:xfrm>
                <a:off x="3414" y="2417"/>
                <a:ext cx="279" cy="415"/>
              </a:xfrm>
              <a:custGeom>
                <a:avLst/>
                <a:gdLst/>
                <a:ahLst/>
                <a:cxnLst>
                  <a:cxn ang="0">
                    <a:pos x="539" y="90"/>
                  </a:cxn>
                  <a:cxn ang="0">
                    <a:pos x="542" y="103"/>
                  </a:cxn>
                  <a:cxn ang="0">
                    <a:pos x="551" y="131"/>
                  </a:cxn>
                  <a:cxn ang="0">
                    <a:pos x="557" y="164"/>
                  </a:cxn>
                  <a:cxn ang="0">
                    <a:pos x="556" y="187"/>
                  </a:cxn>
                  <a:cxn ang="0">
                    <a:pos x="553" y="195"/>
                  </a:cxn>
                  <a:cxn ang="0">
                    <a:pos x="546" y="212"/>
                  </a:cxn>
                  <a:cxn ang="0">
                    <a:pos x="536" y="236"/>
                  </a:cxn>
                  <a:cxn ang="0">
                    <a:pos x="522" y="266"/>
                  </a:cxn>
                  <a:cxn ang="0">
                    <a:pos x="507" y="301"/>
                  </a:cxn>
                  <a:cxn ang="0">
                    <a:pos x="491" y="340"/>
                  </a:cxn>
                  <a:cxn ang="0">
                    <a:pos x="473" y="381"/>
                  </a:cxn>
                  <a:cxn ang="0">
                    <a:pos x="455" y="423"/>
                  </a:cxn>
                  <a:cxn ang="0">
                    <a:pos x="437" y="464"/>
                  </a:cxn>
                  <a:cxn ang="0">
                    <a:pos x="419" y="505"/>
                  </a:cxn>
                  <a:cxn ang="0">
                    <a:pos x="403" y="543"/>
                  </a:cxn>
                  <a:cxn ang="0">
                    <a:pos x="389" y="576"/>
                  </a:cxn>
                  <a:cxn ang="0">
                    <a:pos x="377" y="605"/>
                  </a:cxn>
                  <a:cxn ang="0">
                    <a:pos x="368" y="627"/>
                  </a:cxn>
                  <a:cxn ang="0">
                    <a:pos x="362" y="641"/>
                  </a:cxn>
                  <a:cxn ang="0">
                    <a:pos x="360" y="645"/>
                  </a:cxn>
                  <a:cxn ang="0">
                    <a:pos x="357" y="647"/>
                  </a:cxn>
                  <a:cxn ang="0">
                    <a:pos x="352" y="653"/>
                  </a:cxn>
                  <a:cxn ang="0">
                    <a:pos x="342" y="662"/>
                  </a:cxn>
                  <a:cxn ang="0">
                    <a:pos x="330" y="675"/>
                  </a:cxn>
                  <a:cxn ang="0">
                    <a:pos x="315" y="689"/>
                  </a:cxn>
                  <a:cxn ang="0">
                    <a:pos x="299" y="705"/>
                  </a:cxn>
                  <a:cxn ang="0">
                    <a:pos x="281" y="722"/>
                  </a:cxn>
                  <a:cxn ang="0">
                    <a:pos x="263" y="740"/>
                  </a:cxn>
                  <a:cxn ang="0">
                    <a:pos x="243" y="757"/>
                  </a:cxn>
                  <a:cxn ang="0">
                    <a:pos x="225" y="774"/>
                  </a:cxn>
                  <a:cxn ang="0">
                    <a:pos x="208" y="789"/>
                  </a:cxn>
                  <a:cxn ang="0">
                    <a:pos x="192" y="804"/>
                  </a:cxn>
                  <a:cxn ang="0">
                    <a:pos x="177" y="816"/>
                  </a:cxn>
                  <a:cxn ang="0">
                    <a:pos x="164" y="824"/>
                  </a:cxn>
                  <a:cxn ang="0">
                    <a:pos x="155" y="829"/>
                  </a:cxn>
                  <a:cxn ang="0">
                    <a:pos x="149" y="831"/>
                  </a:cxn>
                  <a:cxn ang="0">
                    <a:pos x="136" y="825"/>
                  </a:cxn>
                  <a:cxn ang="0">
                    <a:pos x="115" y="814"/>
                  </a:cxn>
                  <a:cxn ang="0">
                    <a:pos x="89" y="798"/>
                  </a:cxn>
                  <a:cxn ang="0">
                    <a:pos x="62" y="780"/>
                  </a:cxn>
                  <a:cxn ang="0">
                    <a:pos x="36" y="761"/>
                  </a:cxn>
                  <a:cxn ang="0">
                    <a:pos x="14" y="743"/>
                  </a:cxn>
                  <a:cxn ang="0">
                    <a:pos x="2" y="728"/>
                  </a:cxn>
                  <a:cxn ang="0">
                    <a:pos x="0" y="717"/>
                  </a:cxn>
                  <a:cxn ang="0">
                    <a:pos x="9" y="702"/>
                  </a:cxn>
                  <a:cxn ang="0">
                    <a:pos x="28" y="675"/>
                  </a:cxn>
                  <a:cxn ang="0">
                    <a:pos x="52" y="643"/>
                  </a:cxn>
                  <a:cxn ang="0">
                    <a:pos x="79" y="606"/>
                  </a:cxn>
                  <a:cxn ang="0">
                    <a:pos x="105" y="571"/>
                  </a:cxn>
                  <a:cxn ang="0">
                    <a:pos x="127" y="541"/>
                  </a:cxn>
                  <a:cxn ang="0">
                    <a:pos x="143" y="521"/>
                  </a:cxn>
                  <a:cxn ang="0">
                    <a:pos x="149" y="513"/>
                  </a:cxn>
                  <a:cxn ang="0">
                    <a:pos x="323" y="82"/>
                  </a:cxn>
                  <a:cxn ang="0">
                    <a:pos x="318" y="58"/>
                  </a:cxn>
                  <a:cxn ang="0">
                    <a:pos x="310" y="30"/>
                  </a:cxn>
                  <a:cxn ang="0">
                    <a:pos x="303" y="9"/>
                  </a:cxn>
                  <a:cxn ang="0">
                    <a:pos x="300" y="0"/>
                  </a:cxn>
                  <a:cxn ang="0">
                    <a:pos x="539" y="90"/>
                  </a:cxn>
                </a:cxnLst>
                <a:rect l="0" t="0" r="r" b="b"/>
                <a:pathLst>
                  <a:path w="557" h="831">
                    <a:moveTo>
                      <a:pt x="539" y="90"/>
                    </a:moveTo>
                    <a:lnTo>
                      <a:pt x="542" y="103"/>
                    </a:lnTo>
                    <a:lnTo>
                      <a:pt x="551" y="131"/>
                    </a:lnTo>
                    <a:lnTo>
                      <a:pt x="557" y="164"/>
                    </a:lnTo>
                    <a:lnTo>
                      <a:pt x="556" y="187"/>
                    </a:lnTo>
                    <a:lnTo>
                      <a:pt x="553" y="195"/>
                    </a:lnTo>
                    <a:lnTo>
                      <a:pt x="546" y="212"/>
                    </a:lnTo>
                    <a:lnTo>
                      <a:pt x="536" y="236"/>
                    </a:lnTo>
                    <a:lnTo>
                      <a:pt x="522" y="266"/>
                    </a:lnTo>
                    <a:lnTo>
                      <a:pt x="507" y="301"/>
                    </a:lnTo>
                    <a:lnTo>
                      <a:pt x="491" y="340"/>
                    </a:lnTo>
                    <a:lnTo>
                      <a:pt x="473" y="381"/>
                    </a:lnTo>
                    <a:lnTo>
                      <a:pt x="455" y="423"/>
                    </a:lnTo>
                    <a:lnTo>
                      <a:pt x="437" y="464"/>
                    </a:lnTo>
                    <a:lnTo>
                      <a:pt x="419" y="505"/>
                    </a:lnTo>
                    <a:lnTo>
                      <a:pt x="403" y="543"/>
                    </a:lnTo>
                    <a:lnTo>
                      <a:pt x="389" y="576"/>
                    </a:lnTo>
                    <a:lnTo>
                      <a:pt x="377" y="605"/>
                    </a:lnTo>
                    <a:lnTo>
                      <a:pt x="368" y="627"/>
                    </a:lnTo>
                    <a:lnTo>
                      <a:pt x="362" y="641"/>
                    </a:lnTo>
                    <a:lnTo>
                      <a:pt x="360" y="645"/>
                    </a:lnTo>
                    <a:lnTo>
                      <a:pt x="357" y="647"/>
                    </a:lnTo>
                    <a:lnTo>
                      <a:pt x="352" y="653"/>
                    </a:lnTo>
                    <a:lnTo>
                      <a:pt x="342" y="662"/>
                    </a:lnTo>
                    <a:lnTo>
                      <a:pt x="330" y="675"/>
                    </a:lnTo>
                    <a:lnTo>
                      <a:pt x="315" y="689"/>
                    </a:lnTo>
                    <a:lnTo>
                      <a:pt x="299" y="705"/>
                    </a:lnTo>
                    <a:lnTo>
                      <a:pt x="281" y="722"/>
                    </a:lnTo>
                    <a:lnTo>
                      <a:pt x="263" y="740"/>
                    </a:lnTo>
                    <a:lnTo>
                      <a:pt x="243" y="757"/>
                    </a:lnTo>
                    <a:lnTo>
                      <a:pt x="225" y="774"/>
                    </a:lnTo>
                    <a:lnTo>
                      <a:pt x="208" y="789"/>
                    </a:lnTo>
                    <a:lnTo>
                      <a:pt x="192" y="804"/>
                    </a:lnTo>
                    <a:lnTo>
                      <a:pt x="177" y="816"/>
                    </a:lnTo>
                    <a:lnTo>
                      <a:pt x="164" y="824"/>
                    </a:lnTo>
                    <a:lnTo>
                      <a:pt x="155" y="829"/>
                    </a:lnTo>
                    <a:lnTo>
                      <a:pt x="149" y="831"/>
                    </a:lnTo>
                    <a:lnTo>
                      <a:pt x="136" y="825"/>
                    </a:lnTo>
                    <a:lnTo>
                      <a:pt x="115" y="814"/>
                    </a:lnTo>
                    <a:lnTo>
                      <a:pt x="89" y="798"/>
                    </a:lnTo>
                    <a:lnTo>
                      <a:pt x="62" y="780"/>
                    </a:lnTo>
                    <a:lnTo>
                      <a:pt x="36" y="761"/>
                    </a:lnTo>
                    <a:lnTo>
                      <a:pt x="14" y="743"/>
                    </a:lnTo>
                    <a:lnTo>
                      <a:pt x="2" y="728"/>
                    </a:lnTo>
                    <a:lnTo>
                      <a:pt x="0" y="717"/>
                    </a:lnTo>
                    <a:lnTo>
                      <a:pt x="9" y="702"/>
                    </a:lnTo>
                    <a:lnTo>
                      <a:pt x="28" y="675"/>
                    </a:lnTo>
                    <a:lnTo>
                      <a:pt x="52" y="643"/>
                    </a:lnTo>
                    <a:lnTo>
                      <a:pt x="79" y="606"/>
                    </a:lnTo>
                    <a:lnTo>
                      <a:pt x="105" y="571"/>
                    </a:lnTo>
                    <a:lnTo>
                      <a:pt x="127" y="541"/>
                    </a:lnTo>
                    <a:lnTo>
                      <a:pt x="143" y="521"/>
                    </a:lnTo>
                    <a:lnTo>
                      <a:pt x="149" y="513"/>
                    </a:lnTo>
                    <a:lnTo>
                      <a:pt x="323" y="82"/>
                    </a:lnTo>
                    <a:lnTo>
                      <a:pt x="318" y="58"/>
                    </a:lnTo>
                    <a:lnTo>
                      <a:pt x="310" y="30"/>
                    </a:lnTo>
                    <a:lnTo>
                      <a:pt x="303" y="9"/>
                    </a:lnTo>
                    <a:lnTo>
                      <a:pt x="300" y="0"/>
                    </a:lnTo>
                    <a:lnTo>
                      <a:pt x="539" y="90"/>
                    </a:lnTo>
                    <a:close/>
                  </a:path>
                </a:pathLst>
              </a:custGeom>
              <a:solidFill>
                <a:srgbClr val="BAC1D8"/>
              </a:solidFill>
              <a:ln w="9525">
                <a:noFill/>
                <a:round/>
                <a:headEnd/>
                <a:tailEnd/>
              </a:ln>
            </p:spPr>
            <p:txBody>
              <a:bodyPr/>
              <a:lstStyle/>
              <a:p>
                <a:endParaRPr lang="en-US"/>
              </a:p>
            </p:txBody>
          </p:sp>
          <p:sp>
            <p:nvSpPr>
              <p:cNvPr id="116840" name="Freeform 104"/>
              <p:cNvSpPr>
                <a:spLocks/>
              </p:cNvSpPr>
              <p:nvPr/>
            </p:nvSpPr>
            <p:spPr bwMode="auto">
              <a:xfrm>
                <a:off x="3682" y="2461"/>
                <a:ext cx="12" cy="49"/>
              </a:xfrm>
              <a:custGeom>
                <a:avLst/>
                <a:gdLst/>
                <a:ahLst/>
                <a:cxnLst>
                  <a:cxn ang="0">
                    <a:pos x="24" y="99"/>
                  </a:cxn>
                  <a:cxn ang="0">
                    <a:pos x="24" y="99"/>
                  </a:cxn>
                  <a:cxn ang="0">
                    <a:pos x="25" y="75"/>
                  </a:cxn>
                  <a:cxn ang="0">
                    <a:pos x="18" y="42"/>
                  </a:cxn>
                  <a:cxn ang="0">
                    <a:pos x="10" y="12"/>
                  </a:cxn>
                  <a:cxn ang="0">
                    <a:pos x="6" y="0"/>
                  </a:cxn>
                  <a:cxn ang="0">
                    <a:pos x="0" y="2"/>
                  </a:cxn>
                  <a:cxn ang="0">
                    <a:pos x="3" y="15"/>
                  </a:cxn>
                  <a:cxn ang="0">
                    <a:pos x="11" y="42"/>
                  </a:cxn>
                  <a:cxn ang="0">
                    <a:pos x="18" y="75"/>
                  </a:cxn>
                  <a:cxn ang="0">
                    <a:pos x="17" y="96"/>
                  </a:cxn>
                  <a:cxn ang="0">
                    <a:pos x="17" y="96"/>
                  </a:cxn>
                  <a:cxn ang="0">
                    <a:pos x="24" y="99"/>
                  </a:cxn>
                </a:cxnLst>
                <a:rect l="0" t="0" r="r" b="b"/>
                <a:pathLst>
                  <a:path w="25" h="99">
                    <a:moveTo>
                      <a:pt x="24" y="99"/>
                    </a:moveTo>
                    <a:lnTo>
                      <a:pt x="24" y="99"/>
                    </a:lnTo>
                    <a:lnTo>
                      <a:pt x="25" y="75"/>
                    </a:lnTo>
                    <a:lnTo>
                      <a:pt x="18" y="42"/>
                    </a:lnTo>
                    <a:lnTo>
                      <a:pt x="10" y="12"/>
                    </a:lnTo>
                    <a:lnTo>
                      <a:pt x="6" y="0"/>
                    </a:lnTo>
                    <a:lnTo>
                      <a:pt x="0" y="2"/>
                    </a:lnTo>
                    <a:lnTo>
                      <a:pt x="3" y="15"/>
                    </a:lnTo>
                    <a:lnTo>
                      <a:pt x="11" y="42"/>
                    </a:lnTo>
                    <a:lnTo>
                      <a:pt x="18" y="75"/>
                    </a:lnTo>
                    <a:lnTo>
                      <a:pt x="17" y="96"/>
                    </a:lnTo>
                    <a:lnTo>
                      <a:pt x="17" y="96"/>
                    </a:lnTo>
                    <a:lnTo>
                      <a:pt x="24" y="99"/>
                    </a:lnTo>
                    <a:close/>
                  </a:path>
                </a:pathLst>
              </a:custGeom>
              <a:solidFill>
                <a:srgbClr val="000000"/>
              </a:solidFill>
              <a:ln w="9525">
                <a:noFill/>
                <a:round/>
                <a:headEnd/>
                <a:tailEnd/>
              </a:ln>
            </p:spPr>
            <p:txBody>
              <a:bodyPr/>
              <a:lstStyle/>
              <a:p>
                <a:endParaRPr lang="en-US"/>
              </a:p>
            </p:txBody>
          </p:sp>
          <p:sp>
            <p:nvSpPr>
              <p:cNvPr id="116841" name="Freeform 105"/>
              <p:cNvSpPr>
                <a:spLocks/>
              </p:cNvSpPr>
              <p:nvPr/>
            </p:nvSpPr>
            <p:spPr bwMode="auto">
              <a:xfrm>
                <a:off x="3592" y="2509"/>
                <a:ext cx="102" cy="231"/>
              </a:xfrm>
              <a:custGeom>
                <a:avLst/>
                <a:gdLst/>
                <a:ahLst/>
                <a:cxnLst>
                  <a:cxn ang="0">
                    <a:pos x="6" y="462"/>
                  </a:cxn>
                  <a:cxn ang="0">
                    <a:pos x="7" y="461"/>
                  </a:cxn>
                  <a:cxn ang="0">
                    <a:pos x="9" y="457"/>
                  </a:cxn>
                  <a:cxn ang="0">
                    <a:pos x="15" y="443"/>
                  </a:cxn>
                  <a:cxn ang="0">
                    <a:pos x="24" y="421"/>
                  </a:cxn>
                  <a:cxn ang="0">
                    <a:pos x="37" y="392"/>
                  </a:cxn>
                  <a:cxn ang="0">
                    <a:pos x="51" y="359"/>
                  </a:cxn>
                  <a:cxn ang="0">
                    <a:pos x="67" y="321"/>
                  </a:cxn>
                  <a:cxn ang="0">
                    <a:pos x="84" y="280"/>
                  </a:cxn>
                  <a:cxn ang="0">
                    <a:pos x="102" y="239"/>
                  </a:cxn>
                  <a:cxn ang="0">
                    <a:pos x="121" y="197"/>
                  </a:cxn>
                  <a:cxn ang="0">
                    <a:pos x="138" y="156"/>
                  </a:cxn>
                  <a:cxn ang="0">
                    <a:pos x="154" y="117"/>
                  </a:cxn>
                  <a:cxn ang="0">
                    <a:pos x="169" y="82"/>
                  </a:cxn>
                  <a:cxn ang="0">
                    <a:pos x="183" y="52"/>
                  </a:cxn>
                  <a:cxn ang="0">
                    <a:pos x="193" y="28"/>
                  </a:cxn>
                  <a:cxn ang="0">
                    <a:pos x="200" y="11"/>
                  </a:cxn>
                  <a:cxn ang="0">
                    <a:pos x="204" y="3"/>
                  </a:cxn>
                  <a:cxn ang="0">
                    <a:pos x="197" y="0"/>
                  </a:cxn>
                  <a:cxn ang="0">
                    <a:pos x="193" y="9"/>
                  </a:cxn>
                  <a:cxn ang="0">
                    <a:pos x="186" y="26"/>
                  </a:cxn>
                  <a:cxn ang="0">
                    <a:pos x="176" y="50"/>
                  </a:cxn>
                  <a:cxn ang="0">
                    <a:pos x="162" y="80"/>
                  </a:cxn>
                  <a:cxn ang="0">
                    <a:pos x="147" y="115"/>
                  </a:cxn>
                  <a:cxn ang="0">
                    <a:pos x="131" y="154"/>
                  </a:cxn>
                  <a:cxn ang="0">
                    <a:pos x="114" y="195"/>
                  </a:cxn>
                  <a:cxn ang="0">
                    <a:pos x="96" y="237"/>
                  </a:cxn>
                  <a:cxn ang="0">
                    <a:pos x="77" y="278"/>
                  </a:cxn>
                  <a:cxn ang="0">
                    <a:pos x="60" y="318"/>
                  </a:cxn>
                  <a:cxn ang="0">
                    <a:pos x="44" y="356"/>
                  </a:cxn>
                  <a:cxn ang="0">
                    <a:pos x="30" y="390"/>
                  </a:cxn>
                  <a:cxn ang="0">
                    <a:pos x="17" y="419"/>
                  </a:cxn>
                  <a:cxn ang="0">
                    <a:pos x="8" y="441"/>
                  </a:cxn>
                  <a:cxn ang="0">
                    <a:pos x="2" y="454"/>
                  </a:cxn>
                  <a:cxn ang="0">
                    <a:pos x="0" y="459"/>
                  </a:cxn>
                  <a:cxn ang="0">
                    <a:pos x="1" y="458"/>
                  </a:cxn>
                  <a:cxn ang="0">
                    <a:pos x="6" y="462"/>
                  </a:cxn>
                  <a:cxn ang="0">
                    <a:pos x="7" y="462"/>
                  </a:cxn>
                  <a:cxn ang="0">
                    <a:pos x="7" y="461"/>
                  </a:cxn>
                  <a:cxn ang="0">
                    <a:pos x="6" y="462"/>
                  </a:cxn>
                </a:cxnLst>
                <a:rect l="0" t="0" r="r" b="b"/>
                <a:pathLst>
                  <a:path w="204" h="462">
                    <a:moveTo>
                      <a:pt x="6" y="462"/>
                    </a:moveTo>
                    <a:lnTo>
                      <a:pt x="7" y="461"/>
                    </a:lnTo>
                    <a:lnTo>
                      <a:pt x="9" y="457"/>
                    </a:lnTo>
                    <a:lnTo>
                      <a:pt x="15" y="443"/>
                    </a:lnTo>
                    <a:lnTo>
                      <a:pt x="24" y="421"/>
                    </a:lnTo>
                    <a:lnTo>
                      <a:pt x="37" y="392"/>
                    </a:lnTo>
                    <a:lnTo>
                      <a:pt x="51" y="359"/>
                    </a:lnTo>
                    <a:lnTo>
                      <a:pt x="67" y="321"/>
                    </a:lnTo>
                    <a:lnTo>
                      <a:pt x="84" y="280"/>
                    </a:lnTo>
                    <a:lnTo>
                      <a:pt x="102" y="239"/>
                    </a:lnTo>
                    <a:lnTo>
                      <a:pt x="121" y="197"/>
                    </a:lnTo>
                    <a:lnTo>
                      <a:pt x="138" y="156"/>
                    </a:lnTo>
                    <a:lnTo>
                      <a:pt x="154" y="117"/>
                    </a:lnTo>
                    <a:lnTo>
                      <a:pt x="169" y="82"/>
                    </a:lnTo>
                    <a:lnTo>
                      <a:pt x="183" y="52"/>
                    </a:lnTo>
                    <a:lnTo>
                      <a:pt x="193" y="28"/>
                    </a:lnTo>
                    <a:lnTo>
                      <a:pt x="200" y="11"/>
                    </a:lnTo>
                    <a:lnTo>
                      <a:pt x="204" y="3"/>
                    </a:lnTo>
                    <a:lnTo>
                      <a:pt x="197" y="0"/>
                    </a:lnTo>
                    <a:lnTo>
                      <a:pt x="193" y="9"/>
                    </a:lnTo>
                    <a:lnTo>
                      <a:pt x="186" y="26"/>
                    </a:lnTo>
                    <a:lnTo>
                      <a:pt x="176" y="50"/>
                    </a:lnTo>
                    <a:lnTo>
                      <a:pt x="162" y="80"/>
                    </a:lnTo>
                    <a:lnTo>
                      <a:pt x="147" y="115"/>
                    </a:lnTo>
                    <a:lnTo>
                      <a:pt x="131" y="154"/>
                    </a:lnTo>
                    <a:lnTo>
                      <a:pt x="114" y="195"/>
                    </a:lnTo>
                    <a:lnTo>
                      <a:pt x="96" y="237"/>
                    </a:lnTo>
                    <a:lnTo>
                      <a:pt x="77" y="278"/>
                    </a:lnTo>
                    <a:lnTo>
                      <a:pt x="60" y="318"/>
                    </a:lnTo>
                    <a:lnTo>
                      <a:pt x="44" y="356"/>
                    </a:lnTo>
                    <a:lnTo>
                      <a:pt x="30" y="390"/>
                    </a:lnTo>
                    <a:lnTo>
                      <a:pt x="17" y="419"/>
                    </a:lnTo>
                    <a:lnTo>
                      <a:pt x="8" y="441"/>
                    </a:lnTo>
                    <a:lnTo>
                      <a:pt x="2" y="454"/>
                    </a:lnTo>
                    <a:lnTo>
                      <a:pt x="0" y="459"/>
                    </a:lnTo>
                    <a:lnTo>
                      <a:pt x="1" y="458"/>
                    </a:lnTo>
                    <a:lnTo>
                      <a:pt x="6" y="462"/>
                    </a:lnTo>
                    <a:lnTo>
                      <a:pt x="7" y="462"/>
                    </a:lnTo>
                    <a:lnTo>
                      <a:pt x="7" y="461"/>
                    </a:lnTo>
                    <a:lnTo>
                      <a:pt x="6" y="462"/>
                    </a:lnTo>
                    <a:close/>
                  </a:path>
                </a:pathLst>
              </a:custGeom>
              <a:solidFill>
                <a:srgbClr val="000000"/>
              </a:solidFill>
              <a:ln w="9525">
                <a:noFill/>
                <a:round/>
                <a:headEnd/>
                <a:tailEnd/>
              </a:ln>
            </p:spPr>
            <p:txBody>
              <a:bodyPr/>
              <a:lstStyle/>
              <a:p>
                <a:endParaRPr lang="en-US"/>
              </a:p>
            </p:txBody>
          </p:sp>
          <p:sp>
            <p:nvSpPr>
              <p:cNvPr id="116842" name="Freeform 106"/>
              <p:cNvSpPr>
                <a:spLocks/>
              </p:cNvSpPr>
              <p:nvPr/>
            </p:nvSpPr>
            <p:spPr bwMode="auto">
              <a:xfrm>
                <a:off x="3489" y="2738"/>
                <a:ext cx="106" cy="96"/>
              </a:xfrm>
              <a:custGeom>
                <a:avLst/>
                <a:gdLst/>
                <a:ahLst/>
                <a:cxnLst>
                  <a:cxn ang="0">
                    <a:pos x="0" y="191"/>
                  </a:cxn>
                  <a:cxn ang="0">
                    <a:pos x="0" y="191"/>
                  </a:cxn>
                  <a:cxn ang="0">
                    <a:pos x="7" y="190"/>
                  </a:cxn>
                  <a:cxn ang="0">
                    <a:pos x="17" y="184"/>
                  </a:cxn>
                  <a:cxn ang="0">
                    <a:pos x="30" y="176"/>
                  </a:cxn>
                  <a:cxn ang="0">
                    <a:pos x="45" y="165"/>
                  </a:cxn>
                  <a:cxn ang="0">
                    <a:pos x="61" y="148"/>
                  </a:cxn>
                  <a:cxn ang="0">
                    <a:pos x="78" y="133"/>
                  </a:cxn>
                  <a:cxn ang="0">
                    <a:pos x="97" y="116"/>
                  </a:cxn>
                  <a:cxn ang="0">
                    <a:pos x="116" y="99"/>
                  </a:cxn>
                  <a:cxn ang="0">
                    <a:pos x="135" y="82"/>
                  </a:cxn>
                  <a:cxn ang="0">
                    <a:pos x="152" y="64"/>
                  </a:cxn>
                  <a:cxn ang="0">
                    <a:pos x="168" y="48"/>
                  </a:cxn>
                  <a:cxn ang="0">
                    <a:pos x="183" y="34"/>
                  </a:cxn>
                  <a:cxn ang="0">
                    <a:pos x="196" y="22"/>
                  </a:cxn>
                  <a:cxn ang="0">
                    <a:pos x="205" y="13"/>
                  </a:cxn>
                  <a:cxn ang="0">
                    <a:pos x="211" y="7"/>
                  </a:cxn>
                  <a:cxn ang="0">
                    <a:pos x="213" y="4"/>
                  </a:cxn>
                  <a:cxn ang="0">
                    <a:pos x="208" y="0"/>
                  </a:cxn>
                  <a:cxn ang="0">
                    <a:pos x="206" y="2"/>
                  </a:cxn>
                  <a:cxn ang="0">
                    <a:pos x="200" y="8"/>
                  </a:cxn>
                  <a:cxn ang="0">
                    <a:pos x="191" y="17"/>
                  </a:cxn>
                  <a:cxn ang="0">
                    <a:pos x="178" y="30"/>
                  </a:cxn>
                  <a:cxn ang="0">
                    <a:pos x="163" y="44"/>
                  </a:cxn>
                  <a:cxn ang="0">
                    <a:pos x="147" y="60"/>
                  </a:cxn>
                  <a:cxn ang="0">
                    <a:pos x="130" y="77"/>
                  </a:cxn>
                  <a:cxn ang="0">
                    <a:pos x="112" y="94"/>
                  </a:cxn>
                  <a:cxn ang="0">
                    <a:pos x="92" y="112"/>
                  </a:cxn>
                  <a:cxn ang="0">
                    <a:pos x="74" y="129"/>
                  </a:cxn>
                  <a:cxn ang="0">
                    <a:pos x="56" y="144"/>
                  </a:cxn>
                  <a:cxn ang="0">
                    <a:pos x="40" y="158"/>
                  </a:cxn>
                  <a:cxn ang="0">
                    <a:pos x="25" y="169"/>
                  </a:cxn>
                  <a:cxn ang="0">
                    <a:pos x="13" y="177"/>
                  </a:cxn>
                  <a:cxn ang="0">
                    <a:pos x="5" y="183"/>
                  </a:cxn>
                  <a:cxn ang="0">
                    <a:pos x="0" y="184"/>
                  </a:cxn>
                  <a:cxn ang="0">
                    <a:pos x="0" y="184"/>
                  </a:cxn>
                  <a:cxn ang="0">
                    <a:pos x="0" y="191"/>
                  </a:cxn>
                </a:cxnLst>
                <a:rect l="0" t="0" r="r" b="b"/>
                <a:pathLst>
                  <a:path w="213" h="191">
                    <a:moveTo>
                      <a:pt x="0" y="191"/>
                    </a:moveTo>
                    <a:lnTo>
                      <a:pt x="0" y="191"/>
                    </a:lnTo>
                    <a:lnTo>
                      <a:pt x="7" y="190"/>
                    </a:lnTo>
                    <a:lnTo>
                      <a:pt x="17" y="184"/>
                    </a:lnTo>
                    <a:lnTo>
                      <a:pt x="30" y="176"/>
                    </a:lnTo>
                    <a:lnTo>
                      <a:pt x="45" y="165"/>
                    </a:lnTo>
                    <a:lnTo>
                      <a:pt x="61" y="148"/>
                    </a:lnTo>
                    <a:lnTo>
                      <a:pt x="78" y="133"/>
                    </a:lnTo>
                    <a:lnTo>
                      <a:pt x="97" y="116"/>
                    </a:lnTo>
                    <a:lnTo>
                      <a:pt x="116" y="99"/>
                    </a:lnTo>
                    <a:lnTo>
                      <a:pt x="135" y="82"/>
                    </a:lnTo>
                    <a:lnTo>
                      <a:pt x="152" y="64"/>
                    </a:lnTo>
                    <a:lnTo>
                      <a:pt x="168" y="48"/>
                    </a:lnTo>
                    <a:lnTo>
                      <a:pt x="183" y="34"/>
                    </a:lnTo>
                    <a:lnTo>
                      <a:pt x="196" y="22"/>
                    </a:lnTo>
                    <a:lnTo>
                      <a:pt x="205" y="13"/>
                    </a:lnTo>
                    <a:lnTo>
                      <a:pt x="211" y="7"/>
                    </a:lnTo>
                    <a:lnTo>
                      <a:pt x="213" y="4"/>
                    </a:lnTo>
                    <a:lnTo>
                      <a:pt x="208" y="0"/>
                    </a:lnTo>
                    <a:lnTo>
                      <a:pt x="206" y="2"/>
                    </a:lnTo>
                    <a:lnTo>
                      <a:pt x="200" y="8"/>
                    </a:lnTo>
                    <a:lnTo>
                      <a:pt x="191" y="17"/>
                    </a:lnTo>
                    <a:lnTo>
                      <a:pt x="178" y="30"/>
                    </a:lnTo>
                    <a:lnTo>
                      <a:pt x="163" y="44"/>
                    </a:lnTo>
                    <a:lnTo>
                      <a:pt x="147" y="60"/>
                    </a:lnTo>
                    <a:lnTo>
                      <a:pt x="130" y="77"/>
                    </a:lnTo>
                    <a:lnTo>
                      <a:pt x="112" y="94"/>
                    </a:lnTo>
                    <a:lnTo>
                      <a:pt x="92" y="112"/>
                    </a:lnTo>
                    <a:lnTo>
                      <a:pt x="74" y="129"/>
                    </a:lnTo>
                    <a:lnTo>
                      <a:pt x="56" y="144"/>
                    </a:lnTo>
                    <a:lnTo>
                      <a:pt x="40" y="158"/>
                    </a:lnTo>
                    <a:lnTo>
                      <a:pt x="25" y="169"/>
                    </a:lnTo>
                    <a:lnTo>
                      <a:pt x="13" y="177"/>
                    </a:lnTo>
                    <a:lnTo>
                      <a:pt x="5" y="183"/>
                    </a:lnTo>
                    <a:lnTo>
                      <a:pt x="0" y="184"/>
                    </a:lnTo>
                    <a:lnTo>
                      <a:pt x="0" y="184"/>
                    </a:lnTo>
                    <a:lnTo>
                      <a:pt x="0" y="191"/>
                    </a:lnTo>
                    <a:close/>
                  </a:path>
                </a:pathLst>
              </a:custGeom>
              <a:solidFill>
                <a:srgbClr val="000000"/>
              </a:solidFill>
              <a:ln w="9525">
                <a:noFill/>
                <a:round/>
                <a:headEnd/>
                <a:tailEnd/>
              </a:ln>
            </p:spPr>
            <p:txBody>
              <a:bodyPr/>
              <a:lstStyle/>
              <a:p>
                <a:endParaRPr lang="en-US"/>
              </a:p>
            </p:txBody>
          </p:sp>
          <p:sp>
            <p:nvSpPr>
              <p:cNvPr id="116843" name="Freeform 107"/>
              <p:cNvSpPr>
                <a:spLocks/>
              </p:cNvSpPr>
              <p:nvPr/>
            </p:nvSpPr>
            <p:spPr bwMode="auto">
              <a:xfrm>
                <a:off x="3412" y="2774"/>
                <a:ext cx="77" cy="60"/>
              </a:xfrm>
              <a:custGeom>
                <a:avLst/>
                <a:gdLst/>
                <a:ahLst/>
                <a:cxnLst>
                  <a:cxn ang="0">
                    <a:pos x="0" y="0"/>
                  </a:cxn>
                  <a:cxn ang="0">
                    <a:pos x="0" y="0"/>
                  </a:cxn>
                  <a:cxn ang="0">
                    <a:pos x="2" y="14"/>
                  </a:cxn>
                  <a:cxn ang="0">
                    <a:pos x="16" y="30"/>
                  </a:cxn>
                  <a:cxn ang="0">
                    <a:pos x="38" y="50"/>
                  </a:cxn>
                  <a:cxn ang="0">
                    <a:pos x="63" y="68"/>
                  </a:cxn>
                  <a:cxn ang="0">
                    <a:pos x="91" y="87"/>
                  </a:cxn>
                  <a:cxn ang="0">
                    <a:pos x="117" y="103"/>
                  </a:cxn>
                  <a:cxn ang="0">
                    <a:pos x="139" y="113"/>
                  </a:cxn>
                  <a:cxn ang="0">
                    <a:pos x="153" y="119"/>
                  </a:cxn>
                  <a:cxn ang="0">
                    <a:pos x="153" y="112"/>
                  </a:cxn>
                  <a:cxn ang="0">
                    <a:pos x="142" y="106"/>
                  </a:cxn>
                  <a:cxn ang="0">
                    <a:pos x="120" y="96"/>
                  </a:cxn>
                  <a:cxn ang="0">
                    <a:pos x="96" y="80"/>
                  </a:cxn>
                  <a:cxn ang="0">
                    <a:pos x="68" y="61"/>
                  </a:cxn>
                  <a:cxn ang="0">
                    <a:pos x="43" y="43"/>
                  </a:cxn>
                  <a:cxn ang="0">
                    <a:pos x="21" y="26"/>
                  </a:cxn>
                  <a:cxn ang="0">
                    <a:pos x="9" y="12"/>
                  </a:cxn>
                  <a:cxn ang="0">
                    <a:pos x="7" y="3"/>
                  </a:cxn>
                  <a:cxn ang="0">
                    <a:pos x="7" y="3"/>
                  </a:cxn>
                  <a:cxn ang="0">
                    <a:pos x="0" y="0"/>
                  </a:cxn>
                </a:cxnLst>
                <a:rect l="0" t="0" r="r" b="b"/>
                <a:pathLst>
                  <a:path w="153" h="119">
                    <a:moveTo>
                      <a:pt x="0" y="0"/>
                    </a:moveTo>
                    <a:lnTo>
                      <a:pt x="0" y="0"/>
                    </a:lnTo>
                    <a:lnTo>
                      <a:pt x="2" y="14"/>
                    </a:lnTo>
                    <a:lnTo>
                      <a:pt x="16" y="30"/>
                    </a:lnTo>
                    <a:lnTo>
                      <a:pt x="38" y="50"/>
                    </a:lnTo>
                    <a:lnTo>
                      <a:pt x="63" y="68"/>
                    </a:lnTo>
                    <a:lnTo>
                      <a:pt x="91" y="87"/>
                    </a:lnTo>
                    <a:lnTo>
                      <a:pt x="117" y="103"/>
                    </a:lnTo>
                    <a:lnTo>
                      <a:pt x="139" y="113"/>
                    </a:lnTo>
                    <a:lnTo>
                      <a:pt x="153" y="119"/>
                    </a:lnTo>
                    <a:lnTo>
                      <a:pt x="153" y="112"/>
                    </a:lnTo>
                    <a:lnTo>
                      <a:pt x="142" y="106"/>
                    </a:lnTo>
                    <a:lnTo>
                      <a:pt x="120" y="96"/>
                    </a:lnTo>
                    <a:lnTo>
                      <a:pt x="96" y="80"/>
                    </a:lnTo>
                    <a:lnTo>
                      <a:pt x="68" y="61"/>
                    </a:lnTo>
                    <a:lnTo>
                      <a:pt x="43" y="43"/>
                    </a:lnTo>
                    <a:lnTo>
                      <a:pt x="21" y="26"/>
                    </a:lnTo>
                    <a:lnTo>
                      <a:pt x="9" y="12"/>
                    </a:lnTo>
                    <a:lnTo>
                      <a:pt x="7" y="3"/>
                    </a:lnTo>
                    <a:lnTo>
                      <a:pt x="7" y="3"/>
                    </a:lnTo>
                    <a:lnTo>
                      <a:pt x="0" y="0"/>
                    </a:lnTo>
                    <a:close/>
                  </a:path>
                </a:pathLst>
              </a:custGeom>
              <a:solidFill>
                <a:srgbClr val="000000"/>
              </a:solidFill>
              <a:ln w="9525">
                <a:noFill/>
                <a:round/>
                <a:headEnd/>
                <a:tailEnd/>
              </a:ln>
            </p:spPr>
            <p:txBody>
              <a:bodyPr/>
              <a:lstStyle/>
              <a:p>
                <a:endParaRPr lang="en-US"/>
              </a:p>
            </p:txBody>
          </p:sp>
          <p:sp>
            <p:nvSpPr>
              <p:cNvPr id="116844" name="Freeform 108"/>
              <p:cNvSpPr>
                <a:spLocks/>
              </p:cNvSpPr>
              <p:nvPr/>
            </p:nvSpPr>
            <p:spPr bwMode="auto">
              <a:xfrm>
                <a:off x="3412" y="2672"/>
                <a:ext cx="78" cy="103"/>
              </a:xfrm>
              <a:custGeom>
                <a:avLst/>
                <a:gdLst/>
                <a:ahLst/>
                <a:cxnLst>
                  <a:cxn ang="0">
                    <a:pos x="150" y="2"/>
                  </a:cxn>
                  <a:cxn ang="0">
                    <a:pos x="150" y="0"/>
                  </a:cxn>
                  <a:cxn ang="0">
                    <a:pos x="144" y="8"/>
                  </a:cxn>
                  <a:cxn ang="0">
                    <a:pos x="128" y="29"/>
                  </a:cxn>
                  <a:cxn ang="0">
                    <a:pos x="106" y="59"/>
                  </a:cxn>
                  <a:cxn ang="0">
                    <a:pos x="79" y="94"/>
                  </a:cxn>
                  <a:cxn ang="0">
                    <a:pos x="53" y="131"/>
                  </a:cxn>
                  <a:cxn ang="0">
                    <a:pos x="29" y="163"/>
                  </a:cxn>
                  <a:cxn ang="0">
                    <a:pos x="9" y="189"/>
                  </a:cxn>
                  <a:cxn ang="0">
                    <a:pos x="0" y="205"/>
                  </a:cxn>
                  <a:cxn ang="0">
                    <a:pos x="7" y="208"/>
                  </a:cxn>
                  <a:cxn ang="0">
                    <a:pos x="16" y="194"/>
                  </a:cxn>
                  <a:cxn ang="0">
                    <a:pos x="36" y="167"/>
                  </a:cxn>
                  <a:cxn ang="0">
                    <a:pos x="60" y="135"/>
                  </a:cxn>
                  <a:cxn ang="0">
                    <a:pos x="86" y="98"/>
                  </a:cxn>
                  <a:cxn ang="0">
                    <a:pos x="113" y="64"/>
                  </a:cxn>
                  <a:cxn ang="0">
                    <a:pos x="135" y="34"/>
                  </a:cxn>
                  <a:cxn ang="0">
                    <a:pos x="151" y="13"/>
                  </a:cxn>
                  <a:cxn ang="0">
                    <a:pos x="157" y="5"/>
                  </a:cxn>
                  <a:cxn ang="0">
                    <a:pos x="157" y="4"/>
                  </a:cxn>
                  <a:cxn ang="0">
                    <a:pos x="157" y="5"/>
                  </a:cxn>
                  <a:cxn ang="0">
                    <a:pos x="157" y="4"/>
                  </a:cxn>
                  <a:cxn ang="0">
                    <a:pos x="157" y="4"/>
                  </a:cxn>
                  <a:cxn ang="0">
                    <a:pos x="150" y="2"/>
                  </a:cxn>
                </a:cxnLst>
                <a:rect l="0" t="0" r="r" b="b"/>
                <a:pathLst>
                  <a:path w="157" h="208">
                    <a:moveTo>
                      <a:pt x="150" y="2"/>
                    </a:moveTo>
                    <a:lnTo>
                      <a:pt x="150" y="0"/>
                    </a:lnTo>
                    <a:lnTo>
                      <a:pt x="144" y="8"/>
                    </a:lnTo>
                    <a:lnTo>
                      <a:pt x="128" y="29"/>
                    </a:lnTo>
                    <a:lnTo>
                      <a:pt x="106" y="59"/>
                    </a:lnTo>
                    <a:lnTo>
                      <a:pt x="79" y="94"/>
                    </a:lnTo>
                    <a:lnTo>
                      <a:pt x="53" y="131"/>
                    </a:lnTo>
                    <a:lnTo>
                      <a:pt x="29" y="163"/>
                    </a:lnTo>
                    <a:lnTo>
                      <a:pt x="9" y="189"/>
                    </a:lnTo>
                    <a:lnTo>
                      <a:pt x="0" y="205"/>
                    </a:lnTo>
                    <a:lnTo>
                      <a:pt x="7" y="208"/>
                    </a:lnTo>
                    <a:lnTo>
                      <a:pt x="16" y="194"/>
                    </a:lnTo>
                    <a:lnTo>
                      <a:pt x="36" y="167"/>
                    </a:lnTo>
                    <a:lnTo>
                      <a:pt x="60" y="135"/>
                    </a:lnTo>
                    <a:lnTo>
                      <a:pt x="86" y="98"/>
                    </a:lnTo>
                    <a:lnTo>
                      <a:pt x="113" y="64"/>
                    </a:lnTo>
                    <a:lnTo>
                      <a:pt x="135" y="34"/>
                    </a:lnTo>
                    <a:lnTo>
                      <a:pt x="151" y="13"/>
                    </a:lnTo>
                    <a:lnTo>
                      <a:pt x="157" y="5"/>
                    </a:lnTo>
                    <a:lnTo>
                      <a:pt x="157" y="4"/>
                    </a:lnTo>
                    <a:lnTo>
                      <a:pt x="157" y="5"/>
                    </a:lnTo>
                    <a:lnTo>
                      <a:pt x="157" y="4"/>
                    </a:lnTo>
                    <a:lnTo>
                      <a:pt x="157" y="4"/>
                    </a:lnTo>
                    <a:lnTo>
                      <a:pt x="150" y="2"/>
                    </a:lnTo>
                    <a:close/>
                  </a:path>
                </a:pathLst>
              </a:custGeom>
              <a:solidFill>
                <a:srgbClr val="000000"/>
              </a:solidFill>
              <a:ln w="9525">
                <a:noFill/>
                <a:round/>
                <a:headEnd/>
                <a:tailEnd/>
              </a:ln>
            </p:spPr>
            <p:txBody>
              <a:bodyPr/>
              <a:lstStyle/>
              <a:p>
                <a:endParaRPr lang="en-US"/>
              </a:p>
            </p:txBody>
          </p:sp>
          <p:sp>
            <p:nvSpPr>
              <p:cNvPr id="116845" name="Freeform 109"/>
              <p:cNvSpPr>
                <a:spLocks/>
              </p:cNvSpPr>
              <p:nvPr/>
            </p:nvSpPr>
            <p:spPr bwMode="auto">
              <a:xfrm>
                <a:off x="3487" y="2457"/>
                <a:ext cx="91" cy="216"/>
              </a:xfrm>
              <a:custGeom>
                <a:avLst/>
                <a:gdLst/>
                <a:ahLst/>
                <a:cxnLst>
                  <a:cxn ang="0">
                    <a:pos x="173" y="1"/>
                  </a:cxn>
                  <a:cxn ang="0">
                    <a:pos x="173" y="0"/>
                  </a:cxn>
                  <a:cxn ang="0">
                    <a:pos x="0" y="431"/>
                  </a:cxn>
                  <a:cxn ang="0">
                    <a:pos x="7" y="433"/>
                  </a:cxn>
                  <a:cxn ang="0">
                    <a:pos x="180" y="2"/>
                  </a:cxn>
                  <a:cxn ang="0">
                    <a:pos x="180" y="1"/>
                  </a:cxn>
                  <a:cxn ang="0">
                    <a:pos x="180" y="2"/>
                  </a:cxn>
                  <a:cxn ang="0">
                    <a:pos x="181" y="1"/>
                  </a:cxn>
                  <a:cxn ang="0">
                    <a:pos x="180" y="1"/>
                  </a:cxn>
                  <a:cxn ang="0">
                    <a:pos x="173" y="1"/>
                  </a:cxn>
                </a:cxnLst>
                <a:rect l="0" t="0" r="r" b="b"/>
                <a:pathLst>
                  <a:path w="181" h="433">
                    <a:moveTo>
                      <a:pt x="173" y="1"/>
                    </a:moveTo>
                    <a:lnTo>
                      <a:pt x="173" y="0"/>
                    </a:lnTo>
                    <a:lnTo>
                      <a:pt x="0" y="431"/>
                    </a:lnTo>
                    <a:lnTo>
                      <a:pt x="7" y="433"/>
                    </a:lnTo>
                    <a:lnTo>
                      <a:pt x="180" y="2"/>
                    </a:lnTo>
                    <a:lnTo>
                      <a:pt x="180" y="1"/>
                    </a:lnTo>
                    <a:lnTo>
                      <a:pt x="180" y="2"/>
                    </a:lnTo>
                    <a:lnTo>
                      <a:pt x="181" y="1"/>
                    </a:lnTo>
                    <a:lnTo>
                      <a:pt x="180" y="1"/>
                    </a:lnTo>
                    <a:lnTo>
                      <a:pt x="173" y="1"/>
                    </a:lnTo>
                    <a:close/>
                  </a:path>
                </a:pathLst>
              </a:custGeom>
              <a:solidFill>
                <a:srgbClr val="000000"/>
              </a:solidFill>
              <a:ln w="9525">
                <a:noFill/>
                <a:round/>
                <a:headEnd/>
                <a:tailEnd/>
              </a:ln>
            </p:spPr>
            <p:txBody>
              <a:bodyPr/>
              <a:lstStyle/>
              <a:p>
                <a:endParaRPr lang="en-US"/>
              </a:p>
            </p:txBody>
          </p:sp>
          <p:sp>
            <p:nvSpPr>
              <p:cNvPr id="116846" name="Freeform 110"/>
              <p:cNvSpPr>
                <a:spLocks/>
              </p:cNvSpPr>
              <p:nvPr/>
            </p:nvSpPr>
            <p:spPr bwMode="auto">
              <a:xfrm>
                <a:off x="3560" y="2413"/>
                <a:ext cx="17" cy="44"/>
              </a:xfrm>
              <a:custGeom>
                <a:avLst/>
                <a:gdLst/>
                <a:ahLst/>
                <a:cxnLst>
                  <a:cxn ang="0">
                    <a:pos x="8" y="4"/>
                  </a:cxn>
                  <a:cxn ang="0">
                    <a:pos x="3" y="8"/>
                  </a:cxn>
                  <a:cxn ang="0">
                    <a:pos x="7" y="17"/>
                  </a:cxn>
                  <a:cxn ang="0">
                    <a:pos x="14" y="38"/>
                  </a:cxn>
                  <a:cxn ang="0">
                    <a:pos x="22" y="65"/>
                  </a:cxn>
                  <a:cxn ang="0">
                    <a:pos x="26" y="89"/>
                  </a:cxn>
                  <a:cxn ang="0">
                    <a:pos x="33" y="89"/>
                  </a:cxn>
                  <a:cxn ang="0">
                    <a:pos x="29" y="65"/>
                  </a:cxn>
                  <a:cxn ang="0">
                    <a:pos x="21" y="36"/>
                  </a:cxn>
                  <a:cxn ang="0">
                    <a:pos x="14" y="15"/>
                  </a:cxn>
                  <a:cxn ang="0">
                    <a:pos x="10" y="6"/>
                  </a:cxn>
                  <a:cxn ang="0">
                    <a:pos x="6" y="10"/>
                  </a:cxn>
                  <a:cxn ang="0">
                    <a:pos x="8" y="4"/>
                  </a:cxn>
                  <a:cxn ang="0">
                    <a:pos x="0" y="0"/>
                  </a:cxn>
                  <a:cxn ang="0">
                    <a:pos x="3" y="8"/>
                  </a:cxn>
                  <a:cxn ang="0">
                    <a:pos x="8" y="4"/>
                  </a:cxn>
                </a:cxnLst>
                <a:rect l="0" t="0" r="r" b="b"/>
                <a:pathLst>
                  <a:path w="33" h="89">
                    <a:moveTo>
                      <a:pt x="8" y="4"/>
                    </a:moveTo>
                    <a:lnTo>
                      <a:pt x="3" y="8"/>
                    </a:lnTo>
                    <a:lnTo>
                      <a:pt x="7" y="17"/>
                    </a:lnTo>
                    <a:lnTo>
                      <a:pt x="14" y="38"/>
                    </a:lnTo>
                    <a:lnTo>
                      <a:pt x="22" y="65"/>
                    </a:lnTo>
                    <a:lnTo>
                      <a:pt x="26" y="89"/>
                    </a:lnTo>
                    <a:lnTo>
                      <a:pt x="33" y="89"/>
                    </a:lnTo>
                    <a:lnTo>
                      <a:pt x="29" y="65"/>
                    </a:lnTo>
                    <a:lnTo>
                      <a:pt x="21" y="36"/>
                    </a:lnTo>
                    <a:lnTo>
                      <a:pt x="14" y="15"/>
                    </a:lnTo>
                    <a:lnTo>
                      <a:pt x="10" y="6"/>
                    </a:lnTo>
                    <a:lnTo>
                      <a:pt x="6" y="10"/>
                    </a:lnTo>
                    <a:lnTo>
                      <a:pt x="8" y="4"/>
                    </a:lnTo>
                    <a:lnTo>
                      <a:pt x="0" y="0"/>
                    </a:lnTo>
                    <a:lnTo>
                      <a:pt x="3" y="8"/>
                    </a:lnTo>
                    <a:lnTo>
                      <a:pt x="8" y="4"/>
                    </a:lnTo>
                    <a:close/>
                  </a:path>
                </a:pathLst>
              </a:custGeom>
              <a:solidFill>
                <a:srgbClr val="000000"/>
              </a:solidFill>
              <a:ln w="9525">
                <a:noFill/>
                <a:round/>
                <a:headEnd/>
                <a:tailEnd/>
              </a:ln>
            </p:spPr>
            <p:txBody>
              <a:bodyPr/>
              <a:lstStyle/>
              <a:p>
                <a:endParaRPr lang="en-US"/>
              </a:p>
            </p:txBody>
          </p:sp>
          <p:sp>
            <p:nvSpPr>
              <p:cNvPr id="116847" name="Freeform 111"/>
              <p:cNvSpPr>
                <a:spLocks/>
              </p:cNvSpPr>
              <p:nvPr/>
            </p:nvSpPr>
            <p:spPr bwMode="auto">
              <a:xfrm>
                <a:off x="3563" y="2415"/>
                <a:ext cx="122" cy="48"/>
              </a:xfrm>
              <a:custGeom>
                <a:avLst/>
                <a:gdLst/>
                <a:ahLst/>
                <a:cxnLst>
                  <a:cxn ang="0">
                    <a:pos x="243" y="92"/>
                  </a:cxn>
                  <a:cxn ang="0">
                    <a:pos x="241" y="89"/>
                  </a:cxn>
                  <a:cxn ang="0">
                    <a:pos x="2" y="0"/>
                  </a:cxn>
                  <a:cxn ang="0">
                    <a:pos x="0" y="6"/>
                  </a:cxn>
                  <a:cxn ang="0">
                    <a:pos x="239" y="96"/>
                  </a:cxn>
                  <a:cxn ang="0">
                    <a:pos x="237" y="94"/>
                  </a:cxn>
                  <a:cxn ang="0">
                    <a:pos x="243" y="92"/>
                  </a:cxn>
                  <a:cxn ang="0">
                    <a:pos x="243" y="89"/>
                  </a:cxn>
                  <a:cxn ang="0">
                    <a:pos x="241" y="89"/>
                  </a:cxn>
                  <a:cxn ang="0">
                    <a:pos x="243" y="92"/>
                  </a:cxn>
                </a:cxnLst>
                <a:rect l="0" t="0" r="r" b="b"/>
                <a:pathLst>
                  <a:path w="243" h="96">
                    <a:moveTo>
                      <a:pt x="243" y="92"/>
                    </a:moveTo>
                    <a:lnTo>
                      <a:pt x="241" y="89"/>
                    </a:lnTo>
                    <a:lnTo>
                      <a:pt x="2" y="0"/>
                    </a:lnTo>
                    <a:lnTo>
                      <a:pt x="0" y="6"/>
                    </a:lnTo>
                    <a:lnTo>
                      <a:pt x="239" y="96"/>
                    </a:lnTo>
                    <a:lnTo>
                      <a:pt x="237" y="94"/>
                    </a:lnTo>
                    <a:lnTo>
                      <a:pt x="243" y="92"/>
                    </a:lnTo>
                    <a:lnTo>
                      <a:pt x="243" y="89"/>
                    </a:lnTo>
                    <a:lnTo>
                      <a:pt x="241" y="89"/>
                    </a:lnTo>
                    <a:lnTo>
                      <a:pt x="243" y="92"/>
                    </a:lnTo>
                    <a:close/>
                  </a:path>
                </a:pathLst>
              </a:custGeom>
              <a:solidFill>
                <a:srgbClr val="000000"/>
              </a:solidFill>
              <a:ln w="9525">
                <a:noFill/>
                <a:round/>
                <a:headEnd/>
                <a:tailEnd/>
              </a:ln>
            </p:spPr>
            <p:txBody>
              <a:bodyPr/>
              <a:lstStyle/>
              <a:p>
                <a:endParaRPr lang="en-US"/>
              </a:p>
            </p:txBody>
          </p:sp>
          <p:sp>
            <p:nvSpPr>
              <p:cNvPr id="116848" name="Freeform 112"/>
              <p:cNvSpPr>
                <a:spLocks/>
              </p:cNvSpPr>
              <p:nvPr/>
            </p:nvSpPr>
            <p:spPr bwMode="auto">
              <a:xfrm>
                <a:off x="3564" y="2320"/>
                <a:ext cx="145" cy="141"/>
              </a:xfrm>
              <a:custGeom>
                <a:avLst/>
                <a:gdLst/>
                <a:ahLst/>
                <a:cxnLst>
                  <a:cxn ang="0">
                    <a:pos x="0" y="192"/>
                  </a:cxn>
                  <a:cxn ang="0">
                    <a:pos x="239" y="282"/>
                  </a:cxn>
                  <a:cxn ang="0">
                    <a:pos x="251" y="250"/>
                  </a:cxn>
                  <a:cxn ang="0">
                    <a:pos x="262" y="215"/>
                  </a:cxn>
                  <a:cxn ang="0">
                    <a:pos x="272" y="182"/>
                  </a:cxn>
                  <a:cxn ang="0">
                    <a:pos x="282" y="149"/>
                  </a:cxn>
                  <a:cxn ang="0">
                    <a:pos x="287" y="121"/>
                  </a:cxn>
                  <a:cxn ang="0">
                    <a:pos x="291" y="98"/>
                  </a:cxn>
                  <a:cxn ang="0">
                    <a:pos x="290" y="79"/>
                  </a:cxn>
                  <a:cxn ang="0">
                    <a:pos x="283" y="70"/>
                  </a:cxn>
                  <a:cxn ang="0">
                    <a:pos x="276" y="66"/>
                  </a:cxn>
                  <a:cxn ang="0">
                    <a:pos x="268" y="62"/>
                  </a:cxn>
                  <a:cxn ang="0">
                    <a:pos x="256" y="57"/>
                  </a:cxn>
                  <a:cxn ang="0">
                    <a:pos x="242" y="50"/>
                  </a:cxn>
                  <a:cxn ang="0">
                    <a:pos x="229" y="45"/>
                  </a:cxn>
                  <a:cxn ang="0">
                    <a:pos x="213" y="38"/>
                  </a:cxn>
                  <a:cxn ang="0">
                    <a:pos x="195" y="31"/>
                  </a:cxn>
                  <a:cxn ang="0">
                    <a:pos x="179" y="25"/>
                  </a:cxn>
                  <a:cxn ang="0">
                    <a:pos x="162" y="18"/>
                  </a:cxn>
                  <a:cxn ang="0">
                    <a:pos x="146" y="12"/>
                  </a:cxn>
                  <a:cxn ang="0">
                    <a:pos x="130" y="8"/>
                  </a:cxn>
                  <a:cxn ang="0">
                    <a:pos x="116" y="3"/>
                  </a:cxn>
                  <a:cxn ang="0">
                    <a:pos x="102" y="1"/>
                  </a:cxn>
                  <a:cxn ang="0">
                    <a:pos x="92" y="0"/>
                  </a:cxn>
                  <a:cxn ang="0">
                    <a:pos x="83" y="0"/>
                  </a:cxn>
                  <a:cxn ang="0">
                    <a:pos x="77" y="1"/>
                  </a:cxn>
                  <a:cxn ang="0">
                    <a:pos x="68" y="11"/>
                  </a:cxn>
                  <a:cxn ang="0">
                    <a:pos x="58" y="30"/>
                  </a:cxn>
                  <a:cxn ang="0">
                    <a:pos x="48" y="55"/>
                  </a:cxn>
                  <a:cxn ang="0">
                    <a:pos x="39" y="84"/>
                  </a:cxn>
                  <a:cxn ang="0">
                    <a:pos x="29" y="115"/>
                  </a:cxn>
                  <a:cxn ang="0">
                    <a:pos x="18" y="145"/>
                  </a:cxn>
                  <a:cxn ang="0">
                    <a:pos x="9" y="171"/>
                  </a:cxn>
                  <a:cxn ang="0">
                    <a:pos x="0" y="192"/>
                  </a:cxn>
                </a:cxnLst>
                <a:rect l="0" t="0" r="r" b="b"/>
                <a:pathLst>
                  <a:path w="291" h="282">
                    <a:moveTo>
                      <a:pt x="0" y="192"/>
                    </a:moveTo>
                    <a:lnTo>
                      <a:pt x="239" y="282"/>
                    </a:lnTo>
                    <a:lnTo>
                      <a:pt x="251" y="250"/>
                    </a:lnTo>
                    <a:lnTo>
                      <a:pt x="262" y="215"/>
                    </a:lnTo>
                    <a:lnTo>
                      <a:pt x="272" y="182"/>
                    </a:lnTo>
                    <a:lnTo>
                      <a:pt x="282" y="149"/>
                    </a:lnTo>
                    <a:lnTo>
                      <a:pt x="287" y="121"/>
                    </a:lnTo>
                    <a:lnTo>
                      <a:pt x="291" y="98"/>
                    </a:lnTo>
                    <a:lnTo>
                      <a:pt x="290" y="79"/>
                    </a:lnTo>
                    <a:lnTo>
                      <a:pt x="283" y="70"/>
                    </a:lnTo>
                    <a:lnTo>
                      <a:pt x="276" y="66"/>
                    </a:lnTo>
                    <a:lnTo>
                      <a:pt x="268" y="62"/>
                    </a:lnTo>
                    <a:lnTo>
                      <a:pt x="256" y="57"/>
                    </a:lnTo>
                    <a:lnTo>
                      <a:pt x="242" y="50"/>
                    </a:lnTo>
                    <a:lnTo>
                      <a:pt x="229" y="45"/>
                    </a:lnTo>
                    <a:lnTo>
                      <a:pt x="213" y="38"/>
                    </a:lnTo>
                    <a:lnTo>
                      <a:pt x="195" y="31"/>
                    </a:lnTo>
                    <a:lnTo>
                      <a:pt x="179" y="25"/>
                    </a:lnTo>
                    <a:lnTo>
                      <a:pt x="162" y="18"/>
                    </a:lnTo>
                    <a:lnTo>
                      <a:pt x="146" y="12"/>
                    </a:lnTo>
                    <a:lnTo>
                      <a:pt x="130" y="8"/>
                    </a:lnTo>
                    <a:lnTo>
                      <a:pt x="116" y="3"/>
                    </a:lnTo>
                    <a:lnTo>
                      <a:pt x="102" y="1"/>
                    </a:lnTo>
                    <a:lnTo>
                      <a:pt x="92" y="0"/>
                    </a:lnTo>
                    <a:lnTo>
                      <a:pt x="83" y="0"/>
                    </a:lnTo>
                    <a:lnTo>
                      <a:pt x="77" y="1"/>
                    </a:lnTo>
                    <a:lnTo>
                      <a:pt x="68" y="11"/>
                    </a:lnTo>
                    <a:lnTo>
                      <a:pt x="58" y="30"/>
                    </a:lnTo>
                    <a:lnTo>
                      <a:pt x="48" y="55"/>
                    </a:lnTo>
                    <a:lnTo>
                      <a:pt x="39" y="84"/>
                    </a:lnTo>
                    <a:lnTo>
                      <a:pt x="29" y="115"/>
                    </a:lnTo>
                    <a:lnTo>
                      <a:pt x="18" y="145"/>
                    </a:lnTo>
                    <a:lnTo>
                      <a:pt x="9" y="171"/>
                    </a:lnTo>
                    <a:lnTo>
                      <a:pt x="0" y="192"/>
                    </a:lnTo>
                    <a:close/>
                  </a:path>
                </a:pathLst>
              </a:custGeom>
              <a:solidFill>
                <a:srgbClr val="919EC1"/>
              </a:solidFill>
              <a:ln w="9525">
                <a:noFill/>
                <a:round/>
                <a:headEnd/>
                <a:tailEnd/>
              </a:ln>
            </p:spPr>
            <p:txBody>
              <a:bodyPr/>
              <a:lstStyle/>
              <a:p>
                <a:endParaRPr lang="en-US"/>
              </a:p>
            </p:txBody>
          </p:sp>
          <p:sp>
            <p:nvSpPr>
              <p:cNvPr id="116849" name="Freeform 113"/>
              <p:cNvSpPr>
                <a:spLocks/>
              </p:cNvSpPr>
              <p:nvPr/>
            </p:nvSpPr>
            <p:spPr bwMode="auto">
              <a:xfrm>
                <a:off x="3563" y="2415"/>
                <a:ext cx="122" cy="49"/>
              </a:xfrm>
              <a:custGeom>
                <a:avLst/>
                <a:gdLst/>
                <a:ahLst/>
                <a:cxnLst>
                  <a:cxn ang="0">
                    <a:pos x="237" y="92"/>
                  </a:cxn>
                  <a:cxn ang="0">
                    <a:pos x="241" y="89"/>
                  </a:cxn>
                  <a:cxn ang="0">
                    <a:pos x="2" y="0"/>
                  </a:cxn>
                  <a:cxn ang="0">
                    <a:pos x="0" y="6"/>
                  </a:cxn>
                  <a:cxn ang="0">
                    <a:pos x="239" y="96"/>
                  </a:cxn>
                  <a:cxn ang="0">
                    <a:pos x="243" y="94"/>
                  </a:cxn>
                  <a:cxn ang="0">
                    <a:pos x="239" y="96"/>
                  </a:cxn>
                  <a:cxn ang="0">
                    <a:pos x="242" y="99"/>
                  </a:cxn>
                  <a:cxn ang="0">
                    <a:pos x="243" y="94"/>
                  </a:cxn>
                  <a:cxn ang="0">
                    <a:pos x="237" y="92"/>
                  </a:cxn>
                </a:cxnLst>
                <a:rect l="0" t="0" r="r" b="b"/>
                <a:pathLst>
                  <a:path w="243" h="99">
                    <a:moveTo>
                      <a:pt x="237" y="92"/>
                    </a:moveTo>
                    <a:lnTo>
                      <a:pt x="241" y="89"/>
                    </a:lnTo>
                    <a:lnTo>
                      <a:pt x="2" y="0"/>
                    </a:lnTo>
                    <a:lnTo>
                      <a:pt x="0" y="6"/>
                    </a:lnTo>
                    <a:lnTo>
                      <a:pt x="239" y="96"/>
                    </a:lnTo>
                    <a:lnTo>
                      <a:pt x="243" y="94"/>
                    </a:lnTo>
                    <a:lnTo>
                      <a:pt x="239" y="96"/>
                    </a:lnTo>
                    <a:lnTo>
                      <a:pt x="242" y="99"/>
                    </a:lnTo>
                    <a:lnTo>
                      <a:pt x="243" y="94"/>
                    </a:lnTo>
                    <a:lnTo>
                      <a:pt x="237" y="92"/>
                    </a:lnTo>
                    <a:close/>
                  </a:path>
                </a:pathLst>
              </a:custGeom>
              <a:solidFill>
                <a:srgbClr val="000000"/>
              </a:solidFill>
              <a:ln w="9525">
                <a:noFill/>
                <a:round/>
                <a:headEnd/>
                <a:tailEnd/>
              </a:ln>
            </p:spPr>
            <p:txBody>
              <a:bodyPr/>
              <a:lstStyle/>
              <a:p>
                <a:endParaRPr lang="en-US"/>
              </a:p>
            </p:txBody>
          </p:sp>
          <p:sp>
            <p:nvSpPr>
              <p:cNvPr id="116850" name="Freeform 114"/>
              <p:cNvSpPr>
                <a:spLocks/>
              </p:cNvSpPr>
              <p:nvPr/>
            </p:nvSpPr>
            <p:spPr bwMode="auto">
              <a:xfrm>
                <a:off x="3682" y="2354"/>
                <a:ext cx="29" cy="108"/>
              </a:xfrm>
              <a:custGeom>
                <a:avLst/>
                <a:gdLst/>
                <a:ahLst/>
                <a:cxnLst>
                  <a:cxn ang="0">
                    <a:pos x="46" y="7"/>
                  </a:cxn>
                  <a:cxn ang="0">
                    <a:pos x="46" y="7"/>
                  </a:cxn>
                  <a:cxn ang="0">
                    <a:pos x="50" y="14"/>
                  </a:cxn>
                  <a:cxn ang="0">
                    <a:pos x="51" y="32"/>
                  </a:cxn>
                  <a:cxn ang="0">
                    <a:pos x="48" y="55"/>
                  </a:cxn>
                  <a:cxn ang="0">
                    <a:pos x="42" y="83"/>
                  </a:cxn>
                  <a:cxn ang="0">
                    <a:pos x="33" y="115"/>
                  </a:cxn>
                  <a:cxn ang="0">
                    <a:pos x="23" y="148"/>
                  </a:cxn>
                  <a:cxn ang="0">
                    <a:pos x="11" y="182"/>
                  </a:cxn>
                  <a:cxn ang="0">
                    <a:pos x="0" y="215"/>
                  </a:cxn>
                  <a:cxn ang="0">
                    <a:pos x="6" y="217"/>
                  </a:cxn>
                  <a:cxn ang="0">
                    <a:pos x="18" y="185"/>
                  </a:cxn>
                  <a:cxn ang="0">
                    <a:pos x="29" y="150"/>
                  </a:cxn>
                  <a:cxn ang="0">
                    <a:pos x="40" y="117"/>
                  </a:cxn>
                  <a:cxn ang="0">
                    <a:pos x="49" y="83"/>
                  </a:cxn>
                  <a:cxn ang="0">
                    <a:pos x="55" y="55"/>
                  </a:cxn>
                  <a:cxn ang="0">
                    <a:pos x="58" y="32"/>
                  </a:cxn>
                  <a:cxn ang="0">
                    <a:pos x="57" y="12"/>
                  </a:cxn>
                  <a:cxn ang="0">
                    <a:pos x="48" y="0"/>
                  </a:cxn>
                  <a:cxn ang="0">
                    <a:pos x="48" y="0"/>
                  </a:cxn>
                  <a:cxn ang="0">
                    <a:pos x="46" y="7"/>
                  </a:cxn>
                </a:cxnLst>
                <a:rect l="0" t="0" r="r" b="b"/>
                <a:pathLst>
                  <a:path w="58" h="217">
                    <a:moveTo>
                      <a:pt x="46" y="7"/>
                    </a:moveTo>
                    <a:lnTo>
                      <a:pt x="46" y="7"/>
                    </a:lnTo>
                    <a:lnTo>
                      <a:pt x="50" y="14"/>
                    </a:lnTo>
                    <a:lnTo>
                      <a:pt x="51" y="32"/>
                    </a:lnTo>
                    <a:lnTo>
                      <a:pt x="48" y="55"/>
                    </a:lnTo>
                    <a:lnTo>
                      <a:pt x="42" y="83"/>
                    </a:lnTo>
                    <a:lnTo>
                      <a:pt x="33" y="115"/>
                    </a:lnTo>
                    <a:lnTo>
                      <a:pt x="23" y="148"/>
                    </a:lnTo>
                    <a:lnTo>
                      <a:pt x="11" y="182"/>
                    </a:lnTo>
                    <a:lnTo>
                      <a:pt x="0" y="215"/>
                    </a:lnTo>
                    <a:lnTo>
                      <a:pt x="6" y="217"/>
                    </a:lnTo>
                    <a:lnTo>
                      <a:pt x="18" y="185"/>
                    </a:lnTo>
                    <a:lnTo>
                      <a:pt x="29" y="150"/>
                    </a:lnTo>
                    <a:lnTo>
                      <a:pt x="40" y="117"/>
                    </a:lnTo>
                    <a:lnTo>
                      <a:pt x="49" y="83"/>
                    </a:lnTo>
                    <a:lnTo>
                      <a:pt x="55" y="55"/>
                    </a:lnTo>
                    <a:lnTo>
                      <a:pt x="58" y="32"/>
                    </a:lnTo>
                    <a:lnTo>
                      <a:pt x="57" y="12"/>
                    </a:lnTo>
                    <a:lnTo>
                      <a:pt x="48" y="0"/>
                    </a:lnTo>
                    <a:lnTo>
                      <a:pt x="48" y="0"/>
                    </a:lnTo>
                    <a:lnTo>
                      <a:pt x="46" y="7"/>
                    </a:lnTo>
                    <a:close/>
                  </a:path>
                </a:pathLst>
              </a:custGeom>
              <a:solidFill>
                <a:srgbClr val="000000"/>
              </a:solidFill>
              <a:ln w="9525">
                <a:noFill/>
                <a:round/>
                <a:headEnd/>
                <a:tailEnd/>
              </a:ln>
            </p:spPr>
            <p:txBody>
              <a:bodyPr/>
              <a:lstStyle/>
              <a:p>
                <a:endParaRPr lang="en-US"/>
              </a:p>
            </p:txBody>
          </p:sp>
          <p:sp>
            <p:nvSpPr>
              <p:cNvPr id="116851" name="Freeform 115"/>
              <p:cNvSpPr>
                <a:spLocks/>
              </p:cNvSpPr>
              <p:nvPr/>
            </p:nvSpPr>
            <p:spPr bwMode="auto">
              <a:xfrm>
                <a:off x="3561" y="2319"/>
                <a:ext cx="42" cy="99"/>
              </a:xfrm>
              <a:custGeom>
                <a:avLst/>
                <a:gdLst/>
                <a:ahLst/>
                <a:cxnLst>
                  <a:cxn ang="0">
                    <a:pos x="7" y="192"/>
                  </a:cxn>
                  <a:cxn ang="0">
                    <a:pos x="9" y="196"/>
                  </a:cxn>
                  <a:cxn ang="0">
                    <a:pos x="18" y="175"/>
                  </a:cxn>
                  <a:cxn ang="0">
                    <a:pos x="28" y="149"/>
                  </a:cxn>
                  <a:cxn ang="0">
                    <a:pos x="38" y="119"/>
                  </a:cxn>
                  <a:cxn ang="0">
                    <a:pos x="48" y="88"/>
                  </a:cxn>
                  <a:cxn ang="0">
                    <a:pos x="58" y="59"/>
                  </a:cxn>
                  <a:cxn ang="0">
                    <a:pos x="68" y="34"/>
                  </a:cxn>
                  <a:cxn ang="0">
                    <a:pos x="77" y="16"/>
                  </a:cxn>
                  <a:cxn ang="0">
                    <a:pos x="84" y="7"/>
                  </a:cxn>
                  <a:cxn ang="0">
                    <a:pos x="82" y="0"/>
                  </a:cxn>
                  <a:cxn ang="0">
                    <a:pos x="70" y="12"/>
                  </a:cxn>
                  <a:cxn ang="0">
                    <a:pos x="61" y="31"/>
                  </a:cxn>
                  <a:cxn ang="0">
                    <a:pos x="51" y="57"/>
                  </a:cxn>
                  <a:cxn ang="0">
                    <a:pos x="41" y="86"/>
                  </a:cxn>
                  <a:cxn ang="0">
                    <a:pos x="31" y="117"/>
                  </a:cxn>
                  <a:cxn ang="0">
                    <a:pos x="21" y="147"/>
                  </a:cxn>
                  <a:cxn ang="0">
                    <a:pos x="12" y="173"/>
                  </a:cxn>
                  <a:cxn ang="0">
                    <a:pos x="2" y="194"/>
                  </a:cxn>
                  <a:cxn ang="0">
                    <a:pos x="5" y="198"/>
                  </a:cxn>
                  <a:cxn ang="0">
                    <a:pos x="2" y="194"/>
                  </a:cxn>
                  <a:cxn ang="0">
                    <a:pos x="0" y="197"/>
                  </a:cxn>
                  <a:cxn ang="0">
                    <a:pos x="5" y="198"/>
                  </a:cxn>
                  <a:cxn ang="0">
                    <a:pos x="7" y="192"/>
                  </a:cxn>
                </a:cxnLst>
                <a:rect l="0" t="0" r="r" b="b"/>
                <a:pathLst>
                  <a:path w="84" h="198">
                    <a:moveTo>
                      <a:pt x="7" y="192"/>
                    </a:moveTo>
                    <a:lnTo>
                      <a:pt x="9" y="196"/>
                    </a:lnTo>
                    <a:lnTo>
                      <a:pt x="18" y="175"/>
                    </a:lnTo>
                    <a:lnTo>
                      <a:pt x="28" y="149"/>
                    </a:lnTo>
                    <a:lnTo>
                      <a:pt x="38" y="119"/>
                    </a:lnTo>
                    <a:lnTo>
                      <a:pt x="48" y="88"/>
                    </a:lnTo>
                    <a:lnTo>
                      <a:pt x="58" y="59"/>
                    </a:lnTo>
                    <a:lnTo>
                      <a:pt x="68" y="34"/>
                    </a:lnTo>
                    <a:lnTo>
                      <a:pt x="77" y="16"/>
                    </a:lnTo>
                    <a:lnTo>
                      <a:pt x="84" y="7"/>
                    </a:lnTo>
                    <a:lnTo>
                      <a:pt x="82" y="0"/>
                    </a:lnTo>
                    <a:lnTo>
                      <a:pt x="70" y="12"/>
                    </a:lnTo>
                    <a:lnTo>
                      <a:pt x="61" y="31"/>
                    </a:lnTo>
                    <a:lnTo>
                      <a:pt x="51" y="57"/>
                    </a:lnTo>
                    <a:lnTo>
                      <a:pt x="41" y="86"/>
                    </a:lnTo>
                    <a:lnTo>
                      <a:pt x="31" y="117"/>
                    </a:lnTo>
                    <a:lnTo>
                      <a:pt x="21" y="147"/>
                    </a:lnTo>
                    <a:lnTo>
                      <a:pt x="12" y="173"/>
                    </a:lnTo>
                    <a:lnTo>
                      <a:pt x="2" y="194"/>
                    </a:lnTo>
                    <a:lnTo>
                      <a:pt x="5" y="198"/>
                    </a:lnTo>
                    <a:lnTo>
                      <a:pt x="2" y="194"/>
                    </a:lnTo>
                    <a:lnTo>
                      <a:pt x="0" y="197"/>
                    </a:lnTo>
                    <a:lnTo>
                      <a:pt x="5" y="198"/>
                    </a:lnTo>
                    <a:lnTo>
                      <a:pt x="7" y="192"/>
                    </a:lnTo>
                    <a:close/>
                  </a:path>
                </a:pathLst>
              </a:custGeom>
              <a:solidFill>
                <a:srgbClr val="000000"/>
              </a:solidFill>
              <a:ln w="9525">
                <a:noFill/>
                <a:round/>
                <a:headEnd/>
                <a:tailEnd/>
              </a:ln>
            </p:spPr>
            <p:txBody>
              <a:bodyPr/>
              <a:lstStyle/>
              <a:p>
                <a:endParaRPr lang="en-US"/>
              </a:p>
            </p:txBody>
          </p:sp>
          <p:sp>
            <p:nvSpPr>
              <p:cNvPr id="116852" name="Freeform 116"/>
              <p:cNvSpPr>
                <a:spLocks/>
              </p:cNvSpPr>
              <p:nvPr/>
            </p:nvSpPr>
            <p:spPr bwMode="auto">
              <a:xfrm>
                <a:off x="3413" y="2355"/>
                <a:ext cx="330" cy="499"/>
              </a:xfrm>
              <a:custGeom>
                <a:avLst/>
                <a:gdLst/>
                <a:ahLst/>
                <a:cxnLst>
                  <a:cxn ang="0">
                    <a:pos x="5" y="850"/>
                  </a:cxn>
                  <a:cxn ang="0">
                    <a:pos x="39" y="883"/>
                  </a:cxn>
                  <a:cxn ang="0">
                    <a:pos x="92" y="920"/>
                  </a:cxn>
                  <a:cxn ang="0">
                    <a:pos x="139" y="947"/>
                  </a:cxn>
                  <a:cxn ang="0">
                    <a:pos x="158" y="951"/>
                  </a:cxn>
                  <a:cxn ang="0">
                    <a:pos x="180" y="938"/>
                  </a:cxn>
                  <a:cxn ang="0">
                    <a:pos x="211" y="911"/>
                  </a:cxn>
                  <a:cxn ang="0">
                    <a:pos x="246" y="879"/>
                  </a:cxn>
                  <a:cxn ang="0">
                    <a:pos x="284" y="844"/>
                  </a:cxn>
                  <a:cxn ang="0">
                    <a:pos x="318" y="811"/>
                  </a:cxn>
                  <a:cxn ang="0">
                    <a:pos x="345" y="784"/>
                  </a:cxn>
                  <a:cxn ang="0">
                    <a:pos x="360" y="769"/>
                  </a:cxn>
                  <a:cxn ang="0">
                    <a:pos x="365" y="763"/>
                  </a:cxn>
                  <a:cxn ang="0">
                    <a:pos x="380" y="727"/>
                  </a:cxn>
                  <a:cxn ang="0">
                    <a:pos x="406" y="665"/>
                  </a:cxn>
                  <a:cxn ang="0">
                    <a:pos x="440" y="586"/>
                  </a:cxn>
                  <a:cxn ang="0">
                    <a:pos x="476" y="503"/>
                  </a:cxn>
                  <a:cxn ang="0">
                    <a:pos x="510" y="423"/>
                  </a:cxn>
                  <a:cxn ang="0">
                    <a:pos x="539" y="358"/>
                  </a:cxn>
                  <a:cxn ang="0">
                    <a:pos x="556" y="317"/>
                  </a:cxn>
                  <a:cxn ang="0">
                    <a:pos x="560" y="286"/>
                  </a:cxn>
                  <a:cxn ang="0">
                    <a:pos x="545" y="225"/>
                  </a:cxn>
                  <a:cxn ang="0">
                    <a:pos x="554" y="180"/>
                  </a:cxn>
                  <a:cxn ang="0">
                    <a:pos x="575" y="112"/>
                  </a:cxn>
                  <a:cxn ang="0">
                    <a:pos x="590" y="51"/>
                  </a:cxn>
                  <a:cxn ang="0">
                    <a:pos x="593" y="9"/>
                  </a:cxn>
                  <a:cxn ang="0">
                    <a:pos x="604" y="14"/>
                  </a:cxn>
                  <a:cxn ang="0">
                    <a:pos x="634" y="43"/>
                  </a:cxn>
                  <a:cxn ang="0">
                    <a:pos x="654" y="72"/>
                  </a:cxn>
                  <a:cxn ang="0">
                    <a:pos x="662" y="104"/>
                  </a:cxn>
                  <a:cxn ang="0">
                    <a:pos x="659" y="136"/>
                  </a:cxn>
                  <a:cxn ang="0">
                    <a:pos x="649" y="181"/>
                  </a:cxn>
                  <a:cxn ang="0">
                    <a:pos x="638" y="233"/>
                  </a:cxn>
                  <a:cxn ang="0">
                    <a:pos x="624" y="280"/>
                  </a:cxn>
                  <a:cxn ang="0">
                    <a:pos x="613" y="311"/>
                  </a:cxn>
                  <a:cxn ang="0">
                    <a:pos x="595" y="356"/>
                  </a:cxn>
                  <a:cxn ang="0">
                    <a:pos x="568" y="422"/>
                  </a:cxn>
                  <a:cxn ang="0">
                    <a:pos x="537" y="499"/>
                  </a:cxn>
                  <a:cxn ang="0">
                    <a:pos x="505" y="579"/>
                  </a:cxn>
                  <a:cxn ang="0">
                    <a:pos x="474" y="654"/>
                  </a:cxn>
                  <a:cxn ang="0">
                    <a:pos x="449" y="714"/>
                  </a:cxn>
                  <a:cxn ang="0">
                    <a:pos x="433" y="750"/>
                  </a:cxn>
                  <a:cxn ang="0">
                    <a:pos x="425" y="761"/>
                  </a:cxn>
                  <a:cxn ang="0">
                    <a:pos x="403" y="783"/>
                  </a:cxn>
                  <a:cxn ang="0">
                    <a:pos x="368" y="818"/>
                  </a:cxn>
                  <a:cxn ang="0">
                    <a:pos x="326" y="860"/>
                  </a:cxn>
                  <a:cxn ang="0">
                    <a:pos x="280" y="904"/>
                  </a:cxn>
                  <a:cxn ang="0">
                    <a:pos x="235" y="946"/>
                  </a:cxn>
                  <a:cxn ang="0">
                    <a:pos x="198" y="977"/>
                  </a:cxn>
                  <a:cxn ang="0">
                    <a:pos x="174" y="994"/>
                  </a:cxn>
                  <a:cxn ang="0">
                    <a:pos x="156" y="992"/>
                  </a:cxn>
                  <a:cxn ang="0">
                    <a:pos x="113" y="968"/>
                  </a:cxn>
                  <a:cxn ang="0">
                    <a:pos x="63" y="935"/>
                  </a:cxn>
                  <a:cxn ang="0">
                    <a:pos x="24" y="904"/>
                  </a:cxn>
                  <a:cxn ang="0">
                    <a:pos x="7" y="878"/>
                  </a:cxn>
                  <a:cxn ang="0">
                    <a:pos x="0" y="850"/>
                  </a:cxn>
                </a:cxnLst>
                <a:rect l="0" t="0" r="r" b="b"/>
                <a:pathLst>
                  <a:path w="662" h="996">
                    <a:moveTo>
                      <a:pt x="3" y="839"/>
                    </a:moveTo>
                    <a:lnTo>
                      <a:pt x="5" y="850"/>
                    </a:lnTo>
                    <a:lnTo>
                      <a:pt x="17" y="865"/>
                    </a:lnTo>
                    <a:lnTo>
                      <a:pt x="39" y="883"/>
                    </a:lnTo>
                    <a:lnTo>
                      <a:pt x="65" y="902"/>
                    </a:lnTo>
                    <a:lnTo>
                      <a:pt x="92" y="920"/>
                    </a:lnTo>
                    <a:lnTo>
                      <a:pt x="118" y="936"/>
                    </a:lnTo>
                    <a:lnTo>
                      <a:pt x="139" y="947"/>
                    </a:lnTo>
                    <a:lnTo>
                      <a:pt x="152" y="953"/>
                    </a:lnTo>
                    <a:lnTo>
                      <a:pt x="158" y="951"/>
                    </a:lnTo>
                    <a:lnTo>
                      <a:pt x="167" y="946"/>
                    </a:lnTo>
                    <a:lnTo>
                      <a:pt x="180" y="938"/>
                    </a:lnTo>
                    <a:lnTo>
                      <a:pt x="195" y="926"/>
                    </a:lnTo>
                    <a:lnTo>
                      <a:pt x="211" y="911"/>
                    </a:lnTo>
                    <a:lnTo>
                      <a:pt x="228" y="896"/>
                    </a:lnTo>
                    <a:lnTo>
                      <a:pt x="246" y="879"/>
                    </a:lnTo>
                    <a:lnTo>
                      <a:pt x="266" y="862"/>
                    </a:lnTo>
                    <a:lnTo>
                      <a:pt x="284" y="844"/>
                    </a:lnTo>
                    <a:lnTo>
                      <a:pt x="302" y="827"/>
                    </a:lnTo>
                    <a:lnTo>
                      <a:pt x="318" y="811"/>
                    </a:lnTo>
                    <a:lnTo>
                      <a:pt x="333" y="797"/>
                    </a:lnTo>
                    <a:lnTo>
                      <a:pt x="345" y="784"/>
                    </a:lnTo>
                    <a:lnTo>
                      <a:pt x="355" y="775"/>
                    </a:lnTo>
                    <a:lnTo>
                      <a:pt x="360" y="769"/>
                    </a:lnTo>
                    <a:lnTo>
                      <a:pt x="363" y="767"/>
                    </a:lnTo>
                    <a:lnTo>
                      <a:pt x="365" y="763"/>
                    </a:lnTo>
                    <a:lnTo>
                      <a:pt x="371" y="749"/>
                    </a:lnTo>
                    <a:lnTo>
                      <a:pt x="380" y="727"/>
                    </a:lnTo>
                    <a:lnTo>
                      <a:pt x="392" y="698"/>
                    </a:lnTo>
                    <a:lnTo>
                      <a:pt x="406" y="665"/>
                    </a:lnTo>
                    <a:lnTo>
                      <a:pt x="422" y="627"/>
                    </a:lnTo>
                    <a:lnTo>
                      <a:pt x="440" y="586"/>
                    </a:lnTo>
                    <a:lnTo>
                      <a:pt x="458" y="545"/>
                    </a:lnTo>
                    <a:lnTo>
                      <a:pt x="476" y="503"/>
                    </a:lnTo>
                    <a:lnTo>
                      <a:pt x="494" y="462"/>
                    </a:lnTo>
                    <a:lnTo>
                      <a:pt x="510" y="423"/>
                    </a:lnTo>
                    <a:lnTo>
                      <a:pt x="525" y="388"/>
                    </a:lnTo>
                    <a:lnTo>
                      <a:pt x="539" y="358"/>
                    </a:lnTo>
                    <a:lnTo>
                      <a:pt x="549" y="334"/>
                    </a:lnTo>
                    <a:lnTo>
                      <a:pt x="556" y="317"/>
                    </a:lnTo>
                    <a:lnTo>
                      <a:pt x="559" y="309"/>
                    </a:lnTo>
                    <a:lnTo>
                      <a:pt x="560" y="286"/>
                    </a:lnTo>
                    <a:lnTo>
                      <a:pt x="554" y="253"/>
                    </a:lnTo>
                    <a:lnTo>
                      <a:pt x="545" y="225"/>
                    </a:lnTo>
                    <a:lnTo>
                      <a:pt x="542" y="212"/>
                    </a:lnTo>
                    <a:lnTo>
                      <a:pt x="554" y="180"/>
                    </a:lnTo>
                    <a:lnTo>
                      <a:pt x="565" y="145"/>
                    </a:lnTo>
                    <a:lnTo>
                      <a:pt x="575" y="112"/>
                    </a:lnTo>
                    <a:lnTo>
                      <a:pt x="585" y="79"/>
                    </a:lnTo>
                    <a:lnTo>
                      <a:pt x="590" y="51"/>
                    </a:lnTo>
                    <a:lnTo>
                      <a:pt x="594" y="28"/>
                    </a:lnTo>
                    <a:lnTo>
                      <a:pt x="593" y="9"/>
                    </a:lnTo>
                    <a:lnTo>
                      <a:pt x="586" y="0"/>
                    </a:lnTo>
                    <a:lnTo>
                      <a:pt x="604" y="14"/>
                    </a:lnTo>
                    <a:lnTo>
                      <a:pt x="620" y="28"/>
                    </a:lnTo>
                    <a:lnTo>
                      <a:pt x="634" y="43"/>
                    </a:lnTo>
                    <a:lnTo>
                      <a:pt x="646" y="58"/>
                    </a:lnTo>
                    <a:lnTo>
                      <a:pt x="654" y="72"/>
                    </a:lnTo>
                    <a:lnTo>
                      <a:pt x="659" y="87"/>
                    </a:lnTo>
                    <a:lnTo>
                      <a:pt x="662" y="104"/>
                    </a:lnTo>
                    <a:lnTo>
                      <a:pt x="662" y="119"/>
                    </a:lnTo>
                    <a:lnTo>
                      <a:pt x="659" y="136"/>
                    </a:lnTo>
                    <a:lnTo>
                      <a:pt x="655" y="157"/>
                    </a:lnTo>
                    <a:lnTo>
                      <a:pt x="649" y="181"/>
                    </a:lnTo>
                    <a:lnTo>
                      <a:pt x="643" y="206"/>
                    </a:lnTo>
                    <a:lnTo>
                      <a:pt x="638" y="233"/>
                    </a:lnTo>
                    <a:lnTo>
                      <a:pt x="631" y="257"/>
                    </a:lnTo>
                    <a:lnTo>
                      <a:pt x="624" y="280"/>
                    </a:lnTo>
                    <a:lnTo>
                      <a:pt x="618" y="298"/>
                    </a:lnTo>
                    <a:lnTo>
                      <a:pt x="613" y="311"/>
                    </a:lnTo>
                    <a:lnTo>
                      <a:pt x="605" y="331"/>
                    </a:lnTo>
                    <a:lnTo>
                      <a:pt x="595" y="356"/>
                    </a:lnTo>
                    <a:lnTo>
                      <a:pt x="583" y="387"/>
                    </a:lnTo>
                    <a:lnTo>
                      <a:pt x="568" y="422"/>
                    </a:lnTo>
                    <a:lnTo>
                      <a:pt x="554" y="460"/>
                    </a:lnTo>
                    <a:lnTo>
                      <a:pt x="537" y="499"/>
                    </a:lnTo>
                    <a:lnTo>
                      <a:pt x="521" y="539"/>
                    </a:lnTo>
                    <a:lnTo>
                      <a:pt x="505" y="579"/>
                    </a:lnTo>
                    <a:lnTo>
                      <a:pt x="489" y="619"/>
                    </a:lnTo>
                    <a:lnTo>
                      <a:pt x="474" y="654"/>
                    </a:lnTo>
                    <a:lnTo>
                      <a:pt x="460" y="687"/>
                    </a:lnTo>
                    <a:lnTo>
                      <a:pt x="449" y="714"/>
                    </a:lnTo>
                    <a:lnTo>
                      <a:pt x="440" y="736"/>
                    </a:lnTo>
                    <a:lnTo>
                      <a:pt x="433" y="750"/>
                    </a:lnTo>
                    <a:lnTo>
                      <a:pt x="429" y="757"/>
                    </a:lnTo>
                    <a:lnTo>
                      <a:pt x="425" y="761"/>
                    </a:lnTo>
                    <a:lnTo>
                      <a:pt x="415" y="771"/>
                    </a:lnTo>
                    <a:lnTo>
                      <a:pt x="403" y="783"/>
                    </a:lnTo>
                    <a:lnTo>
                      <a:pt x="387" y="799"/>
                    </a:lnTo>
                    <a:lnTo>
                      <a:pt x="368" y="818"/>
                    </a:lnTo>
                    <a:lnTo>
                      <a:pt x="348" y="839"/>
                    </a:lnTo>
                    <a:lnTo>
                      <a:pt x="326" y="860"/>
                    </a:lnTo>
                    <a:lnTo>
                      <a:pt x="303" y="882"/>
                    </a:lnTo>
                    <a:lnTo>
                      <a:pt x="280" y="904"/>
                    </a:lnTo>
                    <a:lnTo>
                      <a:pt x="257" y="926"/>
                    </a:lnTo>
                    <a:lnTo>
                      <a:pt x="235" y="946"/>
                    </a:lnTo>
                    <a:lnTo>
                      <a:pt x="215" y="963"/>
                    </a:lnTo>
                    <a:lnTo>
                      <a:pt x="198" y="977"/>
                    </a:lnTo>
                    <a:lnTo>
                      <a:pt x="184" y="988"/>
                    </a:lnTo>
                    <a:lnTo>
                      <a:pt x="174" y="994"/>
                    </a:lnTo>
                    <a:lnTo>
                      <a:pt x="167" y="996"/>
                    </a:lnTo>
                    <a:lnTo>
                      <a:pt x="156" y="992"/>
                    </a:lnTo>
                    <a:lnTo>
                      <a:pt x="136" y="981"/>
                    </a:lnTo>
                    <a:lnTo>
                      <a:pt x="113" y="968"/>
                    </a:lnTo>
                    <a:lnTo>
                      <a:pt x="88" y="951"/>
                    </a:lnTo>
                    <a:lnTo>
                      <a:pt x="63" y="935"/>
                    </a:lnTo>
                    <a:lnTo>
                      <a:pt x="42" y="919"/>
                    </a:lnTo>
                    <a:lnTo>
                      <a:pt x="24" y="904"/>
                    </a:lnTo>
                    <a:lnTo>
                      <a:pt x="15" y="894"/>
                    </a:lnTo>
                    <a:lnTo>
                      <a:pt x="7" y="878"/>
                    </a:lnTo>
                    <a:lnTo>
                      <a:pt x="3" y="863"/>
                    </a:lnTo>
                    <a:lnTo>
                      <a:pt x="0" y="850"/>
                    </a:lnTo>
                    <a:lnTo>
                      <a:pt x="3" y="839"/>
                    </a:lnTo>
                    <a:close/>
                  </a:path>
                </a:pathLst>
              </a:custGeom>
              <a:solidFill>
                <a:srgbClr val="4F669E"/>
              </a:solidFill>
              <a:ln w="9525">
                <a:noFill/>
                <a:round/>
                <a:headEnd/>
                <a:tailEnd/>
              </a:ln>
            </p:spPr>
            <p:txBody>
              <a:bodyPr/>
              <a:lstStyle/>
              <a:p>
                <a:endParaRPr lang="en-US"/>
              </a:p>
            </p:txBody>
          </p:sp>
          <p:sp>
            <p:nvSpPr>
              <p:cNvPr id="116853" name="Freeform 117"/>
              <p:cNvSpPr>
                <a:spLocks/>
              </p:cNvSpPr>
              <p:nvPr/>
            </p:nvSpPr>
            <p:spPr bwMode="auto">
              <a:xfrm>
                <a:off x="3412" y="2774"/>
                <a:ext cx="77" cy="60"/>
              </a:xfrm>
              <a:custGeom>
                <a:avLst/>
                <a:gdLst/>
                <a:ahLst/>
                <a:cxnLst>
                  <a:cxn ang="0">
                    <a:pos x="153" y="112"/>
                  </a:cxn>
                  <a:cxn ang="0">
                    <a:pos x="153" y="112"/>
                  </a:cxn>
                  <a:cxn ang="0">
                    <a:pos x="142" y="106"/>
                  </a:cxn>
                  <a:cxn ang="0">
                    <a:pos x="120" y="96"/>
                  </a:cxn>
                  <a:cxn ang="0">
                    <a:pos x="96" y="80"/>
                  </a:cxn>
                  <a:cxn ang="0">
                    <a:pos x="68" y="61"/>
                  </a:cxn>
                  <a:cxn ang="0">
                    <a:pos x="43" y="43"/>
                  </a:cxn>
                  <a:cxn ang="0">
                    <a:pos x="21" y="26"/>
                  </a:cxn>
                  <a:cxn ang="0">
                    <a:pos x="9" y="12"/>
                  </a:cxn>
                  <a:cxn ang="0">
                    <a:pos x="7" y="3"/>
                  </a:cxn>
                  <a:cxn ang="0">
                    <a:pos x="0" y="0"/>
                  </a:cxn>
                  <a:cxn ang="0">
                    <a:pos x="2" y="14"/>
                  </a:cxn>
                  <a:cxn ang="0">
                    <a:pos x="16" y="30"/>
                  </a:cxn>
                  <a:cxn ang="0">
                    <a:pos x="38" y="50"/>
                  </a:cxn>
                  <a:cxn ang="0">
                    <a:pos x="63" y="68"/>
                  </a:cxn>
                  <a:cxn ang="0">
                    <a:pos x="91" y="87"/>
                  </a:cxn>
                  <a:cxn ang="0">
                    <a:pos x="117" y="103"/>
                  </a:cxn>
                  <a:cxn ang="0">
                    <a:pos x="139" y="113"/>
                  </a:cxn>
                  <a:cxn ang="0">
                    <a:pos x="153" y="119"/>
                  </a:cxn>
                  <a:cxn ang="0">
                    <a:pos x="153" y="119"/>
                  </a:cxn>
                  <a:cxn ang="0">
                    <a:pos x="153" y="112"/>
                  </a:cxn>
                </a:cxnLst>
                <a:rect l="0" t="0" r="r" b="b"/>
                <a:pathLst>
                  <a:path w="153" h="119">
                    <a:moveTo>
                      <a:pt x="153" y="112"/>
                    </a:moveTo>
                    <a:lnTo>
                      <a:pt x="153" y="112"/>
                    </a:lnTo>
                    <a:lnTo>
                      <a:pt x="142" y="106"/>
                    </a:lnTo>
                    <a:lnTo>
                      <a:pt x="120" y="96"/>
                    </a:lnTo>
                    <a:lnTo>
                      <a:pt x="96" y="80"/>
                    </a:lnTo>
                    <a:lnTo>
                      <a:pt x="68" y="61"/>
                    </a:lnTo>
                    <a:lnTo>
                      <a:pt x="43" y="43"/>
                    </a:lnTo>
                    <a:lnTo>
                      <a:pt x="21" y="26"/>
                    </a:lnTo>
                    <a:lnTo>
                      <a:pt x="9" y="12"/>
                    </a:lnTo>
                    <a:lnTo>
                      <a:pt x="7" y="3"/>
                    </a:lnTo>
                    <a:lnTo>
                      <a:pt x="0" y="0"/>
                    </a:lnTo>
                    <a:lnTo>
                      <a:pt x="2" y="14"/>
                    </a:lnTo>
                    <a:lnTo>
                      <a:pt x="16" y="30"/>
                    </a:lnTo>
                    <a:lnTo>
                      <a:pt x="38" y="50"/>
                    </a:lnTo>
                    <a:lnTo>
                      <a:pt x="63" y="68"/>
                    </a:lnTo>
                    <a:lnTo>
                      <a:pt x="91" y="87"/>
                    </a:lnTo>
                    <a:lnTo>
                      <a:pt x="117" y="103"/>
                    </a:lnTo>
                    <a:lnTo>
                      <a:pt x="139" y="113"/>
                    </a:lnTo>
                    <a:lnTo>
                      <a:pt x="153" y="119"/>
                    </a:lnTo>
                    <a:lnTo>
                      <a:pt x="153" y="119"/>
                    </a:lnTo>
                    <a:lnTo>
                      <a:pt x="153" y="112"/>
                    </a:lnTo>
                    <a:close/>
                  </a:path>
                </a:pathLst>
              </a:custGeom>
              <a:solidFill>
                <a:srgbClr val="000000"/>
              </a:solidFill>
              <a:ln w="9525">
                <a:noFill/>
                <a:round/>
                <a:headEnd/>
                <a:tailEnd/>
              </a:ln>
            </p:spPr>
            <p:txBody>
              <a:bodyPr/>
              <a:lstStyle/>
              <a:p>
                <a:endParaRPr lang="en-US"/>
              </a:p>
            </p:txBody>
          </p:sp>
          <p:sp>
            <p:nvSpPr>
              <p:cNvPr id="116854" name="Freeform 118"/>
              <p:cNvSpPr>
                <a:spLocks/>
              </p:cNvSpPr>
              <p:nvPr/>
            </p:nvSpPr>
            <p:spPr bwMode="auto">
              <a:xfrm>
                <a:off x="3489" y="2738"/>
                <a:ext cx="107" cy="96"/>
              </a:xfrm>
              <a:custGeom>
                <a:avLst/>
                <a:gdLst/>
                <a:ahLst/>
                <a:cxnLst>
                  <a:cxn ang="0">
                    <a:pos x="207" y="1"/>
                  </a:cxn>
                  <a:cxn ang="0">
                    <a:pos x="208" y="0"/>
                  </a:cxn>
                  <a:cxn ang="0">
                    <a:pos x="206" y="2"/>
                  </a:cxn>
                  <a:cxn ang="0">
                    <a:pos x="200" y="8"/>
                  </a:cxn>
                  <a:cxn ang="0">
                    <a:pos x="191" y="17"/>
                  </a:cxn>
                  <a:cxn ang="0">
                    <a:pos x="178" y="30"/>
                  </a:cxn>
                  <a:cxn ang="0">
                    <a:pos x="163" y="44"/>
                  </a:cxn>
                  <a:cxn ang="0">
                    <a:pos x="147" y="60"/>
                  </a:cxn>
                  <a:cxn ang="0">
                    <a:pos x="130" y="77"/>
                  </a:cxn>
                  <a:cxn ang="0">
                    <a:pos x="112" y="94"/>
                  </a:cxn>
                  <a:cxn ang="0">
                    <a:pos x="92" y="112"/>
                  </a:cxn>
                  <a:cxn ang="0">
                    <a:pos x="74" y="129"/>
                  </a:cxn>
                  <a:cxn ang="0">
                    <a:pos x="56" y="144"/>
                  </a:cxn>
                  <a:cxn ang="0">
                    <a:pos x="40" y="158"/>
                  </a:cxn>
                  <a:cxn ang="0">
                    <a:pos x="25" y="169"/>
                  </a:cxn>
                  <a:cxn ang="0">
                    <a:pos x="13" y="177"/>
                  </a:cxn>
                  <a:cxn ang="0">
                    <a:pos x="5" y="183"/>
                  </a:cxn>
                  <a:cxn ang="0">
                    <a:pos x="0" y="184"/>
                  </a:cxn>
                  <a:cxn ang="0">
                    <a:pos x="0" y="191"/>
                  </a:cxn>
                  <a:cxn ang="0">
                    <a:pos x="7" y="190"/>
                  </a:cxn>
                  <a:cxn ang="0">
                    <a:pos x="17" y="184"/>
                  </a:cxn>
                  <a:cxn ang="0">
                    <a:pos x="30" y="176"/>
                  </a:cxn>
                  <a:cxn ang="0">
                    <a:pos x="45" y="165"/>
                  </a:cxn>
                  <a:cxn ang="0">
                    <a:pos x="61" y="148"/>
                  </a:cxn>
                  <a:cxn ang="0">
                    <a:pos x="78" y="133"/>
                  </a:cxn>
                  <a:cxn ang="0">
                    <a:pos x="97" y="116"/>
                  </a:cxn>
                  <a:cxn ang="0">
                    <a:pos x="116" y="99"/>
                  </a:cxn>
                  <a:cxn ang="0">
                    <a:pos x="135" y="82"/>
                  </a:cxn>
                  <a:cxn ang="0">
                    <a:pos x="152" y="64"/>
                  </a:cxn>
                  <a:cxn ang="0">
                    <a:pos x="168" y="48"/>
                  </a:cxn>
                  <a:cxn ang="0">
                    <a:pos x="183" y="34"/>
                  </a:cxn>
                  <a:cxn ang="0">
                    <a:pos x="196" y="22"/>
                  </a:cxn>
                  <a:cxn ang="0">
                    <a:pos x="205" y="13"/>
                  </a:cxn>
                  <a:cxn ang="0">
                    <a:pos x="211" y="7"/>
                  </a:cxn>
                  <a:cxn ang="0">
                    <a:pos x="213" y="4"/>
                  </a:cxn>
                  <a:cxn ang="0">
                    <a:pos x="214" y="3"/>
                  </a:cxn>
                  <a:cxn ang="0">
                    <a:pos x="213" y="4"/>
                  </a:cxn>
                  <a:cxn ang="0">
                    <a:pos x="214" y="4"/>
                  </a:cxn>
                  <a:cxn ang="0">
                    <a:pos x="214" y="3"/>
                  </a:cxn>
                  <a:cxn ang="0">
                    <a:pos x="207" y="1"/>
                  </a:cxn>
                </a:cxnLst>
                <a:rect l="0" t="0" r="r" b="b"/>
                <a:pathLst>
                  <a:path w="214" h="191">
                    <a:moveTo>
                      <a:pt x="207" y="1"/>
                    </a:moveTo>
                    <a:lnTo>
                      <a:pt x="208" y="0"/>
                    </a:lnTo>
                    <a:lnTo>
                      <a:pt x="206" y="2"/>
                    </a:lnTo>
                    <a:lnTo>
                      <a:pt x="200" y="8"/>
                    </a:lnTo>
                    <a:lnTo>
                      <a:pt x="191" y="17"/>
                    </a:lnTo>
                    <a:lnTo>
                      <a:pt x="178" y="30"/>
                    </a:lnTo>
                    <a:lnTo>
                      <a:pt x="163" y="44"/>
                    </a:lnTo>
                    <a:lnTo>
                      <a:pt x="147" y="60"/>
                    </a:lnTo>
                    <a:lnTo>
                      <a:pt x="130" y="77"/>
                    </a:lnTo>
                    <a:lnTo>
                      <a:pt x="112" y="94"/>
                    </a:lnTo>
                    <a:lnTo>
                      <a:pt x="92" y="112"/>
                    </a:lnTo>
                    <a:lnTo>
                      <a:pt x="74" y="129"/>
                    </a:lnTo>
                    <a:lnTo>
                      <a:pt x="56" y="144"/>
                    </a:lnTo>
                    <a:lnTo>
                      <a:pt x="40" y="158"/>
                    </a:lnTo>
                    <a:lnTo>
                      <a:pt x="25" y="169"/>
                    </a:lnTo>
                    <a:lnTo>
                      <a:pt x="13" y="177"/>
                    </a:lnTo>
                    <a:lnTo>
                      <a:pt x="5" y="183"/>
                    </a:lnTo>
                    <a:lnTo>
                      <a:pt x="0" y="184"/>
                    </a:lnTo>
                    <a:lnTo>
                      <a:pt x="0" y="191"/>
                    </a:lnTo>
                    <a:lnTo>
                      <a:pt x="7" y="190"/>
                    </a:lnTo>
                    <a:lnTo>
                      <a:pt x="17" y="184"/>
                    </a:lnTo>
                    <a:lnTo>
                      <a:pt x="30" y="176"/>
                    </a:lnTo>
                    <a:lnTo>
                      <a:pt x="45" y="165"/>
                    </a:lnTo>
                    <a:lnTo>
                      <a:pt x="61" y="148"/>
                    </a:lnTo>
                    <a:lnTo>
                      <a:pt x="78" y="133"/>
                    </a:lnTo>
                    <a:lnTo>
                      <a:pt x="97" y="116"/>
                    </a:lnTo>
                    <a:lnTo>
                      <a:pt x="116" y="99"/>
                    </a:lnTo>
                    <a:lnTo>
                      <a:pt x="135" y="82"/>
                    </a:lnTo>
                    <a:lnTo>
                      <a:pt x="152" y="64"/>
                    </a:lnTo>
                    <a:lnTo>
                      <a:pt x="168" y="48"/>
                    </a:lnTo>
                    <a:lnTo>
                      <a:pt x="183" y="34"/>
                    </a:lnTo>
                    <a:lnTo>
                      <a:pt x="196" y="22"/>
                    </a:lnTo>
                    <a:lnTo>
                      <a:pt x="205" y="13"/>
                    </a:lnTo>
                    <a:lnTo>
                      <a:pt x="211" y="7"/>
                    </a:lnTo>
                    <a:lnTo>
                      <a:pt x="213" y="4"/>
                    </a:lnTo>
                    <a:lnTo>
                      <a:pt x="214" y="3"/>
                    </a:lnTo>
                    <a:lnTo>
                      <a:pt x="213" y="4"/>
                    </a:lnTo>
                    <a:lnTo>
                      <a:pt x="214" y="4"/>
                    </a:lnTo>
                    <a:lnTo>
                      <a:pt x="214" y="3"/>
                    </a:lnTo>
                    <a:lnTo>
                      <a:pt x="207" y="1"/>
                    </a:lnTo>
                    <a:close/>
                  </a:path>
                </a:pathLst>
              </a:custGeom>
              <a:solidFill>
                <a:srgbClr val="000000"/>
              </a:solidFill>
              <a:ln w="9525">
                <a:noFill/>
                <a:round/>
                <a:headEnd/>
                <a:tailEnd/>
              </a:ln>
            </p:spPr>
            <p:txBody>
              <a:bodyPr/>
              <a:lstStyle/>
              <a:p>
                <a:endParaRPr lang="en-US"/>
              </a:p>
            </p:txBody>
          </p:sp>
          <p:sp>
            <p:nvSpPr>
              <p:cNvPr id="116855" name="Freeform 119"/>
              <p:cNvSpPr>
                <a:spLocks/>
              </p:cNvSpPr>
              <p:nvPr/>
            </p:nvSpPr>
            <p:spPr bwMode="auto">
              <a:xfrm>
                <a:off x="3592" y="2509"/>
                <a:ext cx="102" cy="231"/>
              </a:xfrm>
              <a:custGeom>
                <a:avLst/>
                <a:gdLst/>
                <a:ahLst/>
                <a:cxnLst>
                  <a:cxn ang="0">
                    <a:pos x="197" y="0"/>
                  </a:cxn>
                  <a:cxn ang="0">
                    <a:pos x="197" y="0"/>
                  </a:cxn>
                  <a:cxn ang="0">
                    <a:pos x="193" y="9"/>
                  </a:cxn>
                  <a:cxn ang="0">
                    <a:pos x="186" y="26"/>
                  </a:cxn>
                  <a:cxn ang="0">
                    <a:pos x="176" y="50"/>
                  </a:cxn>
                  <a:cxn ang="0">
                    <a:pos x="162" y="80"/>
                  </a:cxn>
                  <a:cxn ang="0">
                    <a:pos x="147" y="115"/>
                  </a:cxn>
                  <a:cxn ang="0">
                    <a:pos x="131" y="154"/>
                  </a:cxn>
                  <a:cxn ang="0">
                    <a:pos x="114" y="195"/>
                  </a:cxn>
                  <a:cxn ang="0">
                    <a:pos x="96" y="237"/>
                  </a:cxn>
                  <a:cxn ang="0">
                    <a:pos x="77" y="278"/>
                  </a:cxn>
                  <a:cxn ang="0">
                    <a:pos x="60" y="318"/>
                  </a:cxn>
                  <a:cxn ang="0">
                    <a:pos x="44" y="356"/>
                  </a:cxn>
                  <a:cxn ang="0">
                    <a:pos x="30" y="390"/>
                  </a:cxn>
                  <a:cxn ang="0">
                    <a:pos x="17" y="419"/>
                  </a:cxn>
                  <a:cxn ang="0">
                    <a:pos x="8" y="441"/>
                  </a:cxn>
                  <a:cxn ang="0">
                    <a:pos x="2" y="454"/>
                  </a:cxn>
                  <a:cxn ang="0">
                    <a:pos x="0" y="459"/>
                  </a:cxn>
                  <a:cxn ang="0">
                    <a:pos x="7" y="461"/>
                  </a:cxn>
                  <a:cxn ang="0">
                    <a:pos x="9" y="457"/>
                  </a:cxn>
                  <a:cxn ang="0">
                    <a:pos x="15" y="443"/>
                  </a:cxn>
                  <a:cxn ang="0">
                    <a:pos x="24" y="421"/>
                  </a:cxn>
                  <a:cxn ang="0">
                    <a:pos x="37" y="392"/>
                  </a:cxn>
                  <a:cxn ang="0">
                    <a:pos x="51" y="359"/>
                  </a:cxn>
                  <a:cxn ang="0">
                    <a:pos x="67" y="321"/>
                  </a:cxn>
                  <a:cxn ang="0">
                    <a:pos x="84" y="280"/>
                  </a:cxn>
                  <a:cxn ang="0">
                    <a:pos x="102" y="239"/>
                  </a:cxn>
                  <a:cxn ang="0">
                    <a:pos x="121" y="197"/>
                  </a:cxn>
                  <a:cxn ang="0">
                    <a:pos x="138" y="156"/>
                  </a:cxn>
                  <a:cxn ang="0">
                    <a:pos x="154" y="117"/>
                  </a:cxn>
                  <a:cxn ang="0">
                    <a:pos x="169" y="82"/>
                  </a:cxn>
                  <a:cxn ang="0">
                    <a:pos x="183" y="52"/>
                  </a:cxn>
                  <a:cxn ang="0">
                    <a:pos x="193" y="28"/>
                  </a:cxn>
                  <a:cxn ang="0">
                    <a:pos x="200" y="11"/>
                  </a:cxn>
                  <a:cxn ang="0">
                    <a:pos x="204" y="3"/>
                  </a:cxn>
                  <a:cxn ang="0">
                    <a:pos x="204" y="3"/>
                  </a:cxn>
                  <a:cxn ang="0">
                    <a:pos x="197" y="0"/>
                  </a:cxn>
                </a:cxnLst>
                <a:rect l="0" t="0" r="r" b="b"/>
                <a:pathLst>
                  <a:path w="204" h="461">
                    <a:moveTo>
                      <a:pt x="197" y="0"/>
                    </a:moveTo>
                    <a:lnTo>
                      <a:pt x="197" y="0"/>
                    </a:lnTo>
                    <a:lnTo>
                      <a:pt x="193" y="9"/>
                    </a:lnTo>
                    <a:lnTo>
                      <a:pt x="186" y="26"/>
                    </a:lnTo>
                    <a:lnTo>
                      <a:pt x="176" y="50"/>
                    </a:lnTo>
                    <a:lnTo>
                      <a:pt x="162" y="80"/>
                    </a:lnTo>
                    <a:lnTo>
                      <a:pt x="147" y="115"/>
                    </a:lnTo>
                    <a:lnTo>
                      <a:pt x="131" y="154"/>
                    </a:lnTo>
                    <a:lnTo>
                      <a:pt x="114" y="195"/>
                    </a:lnTo>
                    <a:lnTo>
                      <a:pt x="96" y="237"/>
                    </a:lnTo>
                    <a:lnTo>
                      <a:pt x="77" y="278"/>
                    </a:lnTo>
                    <a:lnTo>
                      <a:pt x="60" y="318"/>
                    </a:lnTo>
                    <a:lnTo>
                      <a:pt x="44" y="356"/>
                    </a:lnTo>
                    <a:lnTo>
                      <a:pt x="30" y="390"/>
                    </a:lnTo>
                    <a:lnTo>
                      <a:pt x="17" y="419"/>
                    </a:lnTo>
                    <a:lnTo>
                      <a:pt x="8" y="441"/>
                    </a:lnTo>
                    <a:lnTo>
                      <a:pt x="2" y="454"/>
                    </a:lnTo>
                    <a:lnTo>
                      <a:pt x="0" y="459"/>
                    </a:lnTo>
                    <a:lnTo>
                      <a:pt x="7" y="461"/>
                    </a:lnTo>
                    <a:lnTo>
                      <a:pt x="9" y="457"/>
                    </a:lnTo>
                    <a:lnTo>
                      <a:pt x="15" y="443"/>
                    </a:lnTo>
                    <a:lnTo>
                      <a:pt x="24" y="421"/>
                    </a:lnTo>
                    <a:lnTo>
                      <a:pt x="37" y="392"/>
                    </a:lnTo>
                    <a:lnTo>
                      <a:pt x="51" y="359"/>
                    </a:lnTo>
                    <a:lnTo>
                      <a:pt x="67" y="321"/>
                    </a:lnTo>
                    <a:lnTo>
                      <a:pt x="84" y="280"/>
                    </a:lnTo>
                    <a:lnTo>
                      <a:pt x="102" y="239"/>
                    </a:lnTo>
                    <a:lnTo>
                      <a:pt x="121" y="197"/>
                    </a:lnTo>
                    <a:lnTo>
                      <a:pt x="138" y="156"/>
                    </a:lnTo>
                    <a:lnTo>
                      <a:pt x="154" y="117"/>
                    </a:lnTo>
                    <a:lnTo>
                      <a:pt x="169" y="82"/>
                    </a:lnTo>
                    <a:lnTo>
                      <a:pt x="183" y="52"/>
                    </a:lnTo>
                    <a:lnTo>
                      <a:pt x="193" y="28"/>
                    </a:lnTo>
                    <a:lnTo>
                      <a:pt x="200" y="11"/>
                    </a:lnTo>
                    <a:lnTo>
                      <a:pt x="204" y="3"/>
                    </a:lnTo>
                    <a:lnTo>
                      <a:pt x="204" y="3"/>
                    </a:lnTo>
                    <a:lnTo>
                      <a:pt x="197" y="0"/>
                    </a:lnTo>
                    <a:close/>
                  </a:path>
                </a:pathLst>
              </a:custGeom>
              <a:solidFill>
                <a:srgbClr val="000000"/>
              </a:solidFill>
              <a:ln w="9525">
                <a:noFill/>
                <a:round/>
                <a:headEnd/>
                <a:tailEnd/>
              </a:ln>
            </p:spPr>
            <p:txBody>
              <a:bodyPr/>
              <a:lstStyle/>
              <a:p>
                <a:endParaRPr lang="en-US"/>
              </a:p>
            </p:txBody>
          </p:sp>
          <p:sp>
            <p:nvSpPr>
              <p:cNvPr id="116856" name="Freeform 120"/>
              <p:cNvSpPr>
                <a:spLocks/>
              </p:cNvSpPr>
              <p:nvPr/>
            </p:nvSpPr>
            <p:spPr bwMode="auto">
              <a:xfrm>
                <a:off x="3681" y="2461"/>
                <a:ext cx="13" cy="49"/>
              </a:xfrm>
              <a:custGeom>
                <a:avLst/>
                <a:gdLst/>
                <a:ahLst/>
                <a:cxnLst>
                  <a:cxn ang="0">
                    <a:pos x="2" y="0"/>
                  </a:cxn>
                  <a:cxn ang="0">
                    <a:pos x="2" y="2"/>
                  </a:cxn>
                  <a:cxn ang="0">
                    <a:pos x="5" y="15"/>
                  </a:cxn>
                  <a:cxn ang="0">
                    <a:pos x="13" y="42"/>
                  </a:cxn>
                  <a:cxn ang="0">
                    <a:pos x="20" y="75"/>
                  </a:cxn>
                  <a:cxn ang="0">
                    <a:pos x="19" y="96"/>
                  </a:cxn>
                  <a:cxn ang="0">
                    <a:pos x="26" y="99"/>
                  </a:cxn>
                  <a:cxn ang="0">
                    <a:pos x="27" y="75"/>
                  </a:cxn>
                  <a:cxn ang="0">
                    <a:pos x="20" y="42"/>
                  </a:cxn>
                  <a:cxn ang="0">
                    <a:pos x="12" y="12"/>
                  </a:cxn>
                  <a:cxn ang="0">
                    <a:pos x="8" y="0"/>
                  </a:cxn>
                  <a:cxn ang="0">
                    <a:pos x="8" y="2"/>
                  </a:cxn>
                  <a:cxn ang="0">
                    <a:pos x="2" y="0"/>
                  </a:cxn>
                  <a:cxn ang="0">
                    <a:pos x="0" y="1"/>
                  </a:cxn>
                  <a:cxn ang="0">
                    <a:pos x="2" y="2"/>
                  </a:cxn>
                  <a:cxn ang="0">
                    <a:pos x="2" y="0"/>
                  </a:cxn>
                </a:cxnLst>
                <a:rect l="0" t="0" r="r" b="b"/>
                <a:pathLst>
                  <a:path w="27" h="99">
                    <a:moveTo>
                      <a:pt x="2" y="0"/>
                    </a:moveTo>
                    <a:lnTo>
                      <a:pt x="2" y="2"/>
                    </a:lnTo>
                    <a:lnTo>
                      <a:pt x="5" y="15"/>
                    </a:lnTo>
                    <a:lnTo>
                      <a:pt x="13" y="42"/>
                    </a:lnTo>
                    <a:lnTo>
                      <a:pt x="20" y="75"/>
                    </a:lnTo>
                    <a:lnTo>
                      <a:pt x="19" y="96"/>
                    </a:lnTo>
                    <a:lnTo>
                      <a:pt x="26" y="99"/>
                    </a:lnTo>
                    <a:lnTo>
                      <a:pt x="27" y="75"/>
                    </a:lnTo>
                    <a:lnTo>
                      <a:pt x="20" y="42"/>
                    </a:lnTo>
                    <a:lnTo>
                      <a:pt x="12" y="12"/>
                    </a:lnTo>
                    <a:lnTo>
                      <a:pt x="8" y="0"/>
                    </a:lnTo>
                    <a:lnTo>
                      <a:pt x="8" y="2"/>
                    </a:lnTo>
                    <a:lnTo>
                      <a:pt x="2" y="0"/>
                    </a:lnTo>
                    <a:lnTo>
                      <a:pt x="0" y="1"/>
                    </a:lnTo>
                    <a:lnTo>
                      <a:pt x="2" y="2"/>
                    </a:lnTo>
                    <a:lnTo>
                      <a:pt x="2" y="0"/>
                    </a:lnTo>
                    <a:close/>
                  </a:path>
                </a:pathLst>
              </a:custGeom>
              <a:solidFill>
                <a:srgbClr val="000000"/>
              </a:solidFill>
              <a:ln w="9525">
                <a:noFill/>
                <a:round/>
                <a:headEnd/>
                <a:tailEnd/>
              </a:ln>
            </p:spPr>
            <p:txBody>
              <a:bodyPr/>
              <a:lstStyle/>
              <a:p>
                <a:endParaRPr lang="en-US"/>
              </a:p>
            </p:txBody>
          </p:sp>
          <p:sp>
            <p:nvSpPr>
              <p:cNvPr id="116857" name="Freeform 121"/>
              <p:cNvSpPr>
                <a:spLocks/>
              </p:cNvSpPr>
              <p:nvPr/>
            </p:nvSpPr>
            <p:spPr bwMode="auto">
              <a:xfrm>
                <a:off x="3682" y="2354"/>
                <a:ext cx="29" cy="108"/>
              </a:xfrm>
              <a:custGeom>
                <a:avLst/>
                <a:gdLst/>
                <a:ahLst/>
                <a:cxnLst>
                  <a:cxn ang="0">
                    <a:pos x="49" y="0"/>
                  </a:cxn>
                  <a:cxn ang="0">
                    <a:pos x="46" y="7"/>
                  </a:cxn>
                  <a:cxn ang="0">
                    <a:pos x="50" y="14"/>
                  </a:cxn>
                  <a:cxn ang="0">
                    <a:pos x="51" y="32"/>
                  </a:cxn>
                  <a:cxn ang="0">
                    <a:pos x="48" y="55"/>
                  </a:cxn>
                  <a:cxn ang="0">
                    <a:pos x="42" y="83"/>
                  </a:cxn>
                  <a:cxn ang="0">
                    <a:pos x="33" y="115"/>
                  </a:cxn>
                  <a:cxn ang="0">
                    <a:pos x="23" y="148"/>
                  </a:cxn>
                  <a:cxn ang="0">
                    <a:pos x="11" y="182"/>
                  </a:cxn>
                  <a:cxn ang="0">
                    <a:pos x="0" y="215"/>
                  </a:cxn>
                  <a:cxn ang="0">
                    <a:pos x="6" y="217"/>
                  </a:cxn>
                  <a:cxn ang="0">
                    <a:pos x="18" y="185"/>
                  </a:cxn>
                  <a:cxn ang="0">
                    <a:pos x="29" y="150"/>
                  </a:cxn>
                  <a:cxn ang="0">
                    <a:pos x="40" y="117"/>
                  </a:cxn>
                  <a:cxn ang="0">
                    <a:pos x="49" y="83"/>
                  </a:cxn>
                  <a:cxn ang="0">
                    <a:pos x="55" y="55"/>
                  </a:cxn>
                  <a:cxn ang="0">
                    <a:pos x="58" y="32"/>
                  </a:cxn>
                  <a:cxn ang="0">
                    <a:pos x="57" y="12"/>
                  </a:cxn>
                  <a:cxn ang="0">
                    <a:pos x="48" y="0"/>
                  </a:cxn>
                  <a:cxn ang="0">
                    <a:pos x="44" y="7"/>
                  </a:cxn>
                  <a:cxn ang="0">
                    <a:pos x="49" y="0"/>
                  </a:cxn>
                </a:cxnLst>
                <a:rect l="0" t="0" r="r" b="b"/>
                <a:pathLst>
                  <a:path w="58" h="217">
                    <a:moveTo>
                      <a:pt x="49" y="0"/>
                    </a:moveTo>
                    <a:lnTo>
                      <a:pt x="46" y="7"/>
                    </a:lnTo>
                    <a:lnTo>
                      <a:pt x="50" y="14"/>
                    </a:lnTo>
                    <a:lnTo>
                      <a:pt x="51" y="32"/>
                    </a:lnTo>
                    <a:lnTo>
                      <a:pt x="48" y="55"/>
                    </a:lnTo>
                    <a:lnTo>
                      <a:pt x="42" y="83"/>
                    </a:lnTo>
                    <a:lnTo>
                      <a:pt x="33" y="115"/>
                    </a:lnTo>
                    <a:lnTo>
                      <a:pt x="23" y="148"/>
                    </a:lnTo>
                    <a:lnTo>
                      <a:pt x="11" y="182"/>
                    </a:lnTo>
                    <a:lnTo>
                      <a:pt x="0" y="215"/>
                    </a:lnTo>
                    <a:lnTo>
                      <a:pt x="6" y="217"/>
                    </a:lnTo>
                    <a:lnTo>
                      <a:pt x="18" y="185"/>
                    </a:lnTo>
                    <a:lnTo>
                      <a:pt x="29" y="150"/>
                    </a:lnTo>
                    <a:lnTo>
                      <a:pt x="40" y="117"/>
                    </a:lnTo>
                    <a:lnTo>
                      <a:pt x="49" y="83"/>
                    </a:lnTo>
                    <a:lnTo>
                      <a:pt x="55" y="55"/>
                    </a:lnTo>
                    <a:lnTo>
                      <a:pt x="58" y="32"/>
                    </a:lnTo>
                    <a:lnTo>
                      <a:pt x="57" y="12"/>
                    </a:lnTo>
                    <a:lnTo>
                      <a:pt x="48" y="0"/>
                    </a:lnTo>
                    <a:lnTo>
                      <a:pt x="44" y="7"/>
                    </a:lnTo>
                    <a:lnTo>
                      <a:pt x="49" y="0"/>
                    </a:lnTo>
                    <a:close/>
                  </a:path>
                </a:pathLst>
              </a:custGeom>
              <a:solidFill>
                <a:srgbClr val="000000"/>
              </a:solidFill>
              <a:ln w="9525">
                <a:noFill/>
                <a:round/>
                <a:headEnd/>
                <a:tailEnd/>
              </a:ln>
            </p:spPr>
            <p:txBody>
              <a:bodyPr/>
              <a:lstStyle/>
              <a:p>
                <a:endParaRPr lang="en-US"/>
              </a:p>
            </p:txBody>
          </p:sp>
          <p:sp>
            <p:nvSpPr>
              <p:cNvPr id="116858" name="Freeform 122"/>
              <p:cNvSpPr>
                <a:spLocks/>
              </p:cNvSpPr>
              <p:nvPr/>
            </p:nvSpPr>
            <p:spPr bwMode="auto">
              <a:xfrm>
                <a:off x="3704" y="2354"/>
                <a:ext cx="41" cy="61"/>
              </a:xfrm>
              <a:custGeom>
                <a:avLst/>
                <a:gdLst/>
                <a:ahLst/>
                <a:cxnLst>
                  <a:cxn ang="0">
                    <a:pos x="82" y="123"/>
                  </a:cxn>
                  <a:cxn ang="0">
                    <a:pos x="82" y="123"/>
                  </a:cxn>
                  <a:cxn ang="0">
                    <a:pos x="82" y="108"/>
                  </a:cxn>
                  <a:cxn ang="0">
                    <a:pos x="80" y="90"/>
                  </a:cxn>
                  <a:cxn ang="0">
                    <a:pos x="74" y="75"/>
                  </a:cxn>
                  <a:cxn ang="0">
                    <a:pos x="66" y="59"/>
                  </a:cxn>
                  <a:cxn ang="0">
                    <a:pos x="55" y="44"/>
                  </a:cxn>
                  <a:cxn ang="0">
                    <a:pos x="40" y="29"/>
                  </a:cxn>
                  <a:cxn ang="0">
                    <a:pos x="23" y="14"/>
                  </a:cxn>
                  <a:cxn ang="0">
                    <a:pos x="5" y="0"/>
                  </a:cxn>
                  <a:cxn ang="0">
                    <a:pos x="0" y="7"/>
                  </a:cxn>
                  <a:cxn ang="0">
                    <a:pos x="19" y="21"/>
                  </a:cxn>
                  <a:cxn ang="0">
                    <a:pos x="35" y="34"/>
                  </a:cxn>
                  <a:cxn ang="0">
                    <a:pos x="48" y="49"/>
                  </a:cxn>
                  <a:cxn ang="0">
                    <a:pos x="59" y="64"/>
                  </a:cxn>
                  <a:cxn ang="0">
                    <a:pos x="67" y="78"/>
                  </a:cxn>
                  <a:cxn ang="0">
                    <a:pos x="73" y="93"/>
                  </a:cxn>
                  <a:cxn ang="0">
                    <a:pos x="75" y="108"/>
                  </a:cxn>
                  <a:cxn ang="0">
                    <a:pos x="75" y="123"/>
                  </a:cxn>
                  <a:cxn ang="0">
                    <a:pos x="75" y="123"/>
                  </a:cxn>
                  <a:cxn ang="0">
                    <a:pos x="82" y="123"/>
                  </a:cxn>
                </a:cxnLst>
                <a:rect l="0" t="0" r="r" b="b"/>
                <a:pathLst>
                  <a:path w="82" h="123">
                    <a:moveTo>
                      <a:pt x="82" y="123"/>
                    </a:moveTo>
                    <a:lnTo>
                      <a:pt x="82" y="123"/>
                    </a:lnTo>
                    <a:lnTo>
                      <a:pt x="82" y="108"/>
                    </a:lnTo>
                    <a:lnTo>
                      <a:pt x="80" y="90"/>
                    </a:lnTo>
                    <a:lnTo>
                      <a:pt x="74" y="75"/>
                    </a:lnTo>
                    <a:lnTo>
                      <a:pt x="66" y="59"/>
                    </a:lnTo>
                    <a:lnTo>
                      <a:pt x="55" y="44"/>
                    </a:lnTo>
                    <a:lnTo>
                      <a:pt x="40" y="29"/>
                    </a:lnTo>
                    <a:lnTo>
                      <a:pt x="23" y="14"/>
                    </a:lnTo>
                    <a:lnTo>
                      <a:pt x="5" y="0"/>
                    </a:lnTo>
                    <a:lnTo>
                      <a:pt x="0" y="7"/>
                    </a:lnTo>
                    <a:lnTo>
                      <a:pt x="19" y="21"/>
                    </a:lnTo>
                    <a:lnTo>
                      <a:pt x="35" y="34"/>
                    </a:lnTo>
                    <a:lnTo>
                      <a:pt x="48" y="49"/>
                    </a:lnTo>
                    <a:lnTo>
                      <a:pt x="59" y="64"/>
                    </a:lnTo>
                    <a:lnTo>
                      <a:pt x="67" y="78"/>
                    </a:lnTo>
                    <a:lnTo>
                      <a:pt x="73" y="93"/>
                    </a:lnTo>
                    <a:lnTo>
                      <a:pt x="75" y="108"/>
                    </a:lnTo>
                    <a:lnTo>
                      <a:pt x="75" y="123"/>
                    </a:lnTo>
                    <a:lnTo>
                      <a:pt x="75" y="123"/>
                    </a:lnTo>
                    <a:lnTo>
                      <a:pt x="82" y="123"/>
                    </a:lnTo>
                    <a:close/>
                  </a:path>
                </a:pathLst>
              </a:custGeom>
              <a:solidFill>
                <a:srgbClr val="000000"/>
              </a:solidFill>
              <a:ln w="9525">
                <a:noFill/>
                <a:round/>
                <a:headEnd/>
                <a:tailEnd/>
              </a:ln>
            </p:spPr>
            <p:txBody>
              <a:bodyPr/>
              <a:lstStyle/>
              <a:p>
                <a:endParaRPr lang="en-US"/>
              </a:p>
            </p:txBody>
          </p:sp>
          <p:sp>
            <p:nvSpPr>
              <p:cNvPr id="116859" name="Freeform 123"/>
              <p:cNvSpPr>
                <a:spLocks/>
              </p:cNvSpPr>
              <p:nvPr/>
            </p:nvSpPr>
            <p:spPr bwMode="auto">
              <a:xfrm>
                <a:off x="3720" y="2415"/>
                <a:ext cx="25" cy="90"/>
              </a:xfrm>
              <a:custGeom>
                <a:avLst/>
                <a:gdLst/>
                <a:ahLst/>
                <a:cxnLst>
                  <a:cxn ang="0">
                    <a:pos x="7" y="180"/>
                  </a:cxn>
                  <a:cxn ang="0">
                    <a:pos x="7" y="180"/>
                  </a:cxn>
                  <a:cxn ang="0">
                    <a:pos x="13" y="162"/>
                  </a:cxn>
                  <a:cxn ang="0">
                    <a:pos x="20" y="139"/>
                  </a:cxn>
                  <a:cxn ang="0">
                    <a:pos x="27" y="114"/>
                  </a:cxn>
                  <a:cxn ang="0">
                    <a:pos x="33" y="87"/>
                  </a:cxn>
                  <a:cxn ang="0">
                    <a:pos x="38" y="62"/>
                  </a:cxn>
                  <a:cxn ang="0">
                    <a:pos x="44" y="38"/>
                  </a:cxn>
                  <a:cxn ang="0">
                    <a:pos x="49" y="17"/>
                  </a:cxn>
                  <a:cxn ang="0">
                    <a:pos x="51" y="0"/>
                  </a:cxn>
                  <a:cxn ang="0">
                    <a:pos x="44" y="0"/>
                  </a:cxn>
                  <a:cxn ang="0">
                    <a:pos x="42" y="17"/>
                  </a:cxn>
                  <a:cxn ang="0">
                    <a:pos x="37" y="38"/>
                  </a:cxn>
                  <a:cxn ang="0">
                    <a:pos x="32" y="62"/>
                  </a:cxn>
                  <a:cxn ang="0">
                    <a:pos x="26" y="87"/>
                  </a:cxn>
                  <a:cxn ang="0">
                    <a:pos x="20" y="114"/>
                  </a:cxn>
                  <a:cxn ang="0">
                    <a:pos x="13" y="137"/>
                  </a:cxn>
                  <a:cxn ang="0">
                    <a:pos x="6" y="160"/>
                  </a:cxn>
                  <a:cxn ang="0">
                    <a:pos x="0" y="178"/>
                  </a:cxn>
                  <a:cxn ang="0">
                    <a:pos x="0" y="178"/>
                  </a:cxn>
                  <a:cxn ang="0">
                    <a:pos x="7" y="180"/>
                  </a:cxn>
                </a:cxnLst>
                <a:rect l="0" t="0" r="r" b="b"/>
                <a:pathLst>
                  <a:path w="51" h="180">
                    <a:moveTo>
                      <a:pt x="7" y="180"/>
                    </a:moveTo>
                    <a:lnTo>
                      <a:pt x="7" y="180"/>
                    </a:lnTo>
                    <a:lnTo>
                      <a:pt x="13" y="162"/>
                    </a:lnTo>
                    <a:lnTo>
                      <a:pt x="20" y="139"/>
                    </a:lnTo>
                    <a:lnTo>
                      <a:pt x="27" y="114"/>
                    </a:lnTo>
                    <a:lnTo>
                      <a:pt x="33" y="87"/>
                    </a:lnTo>
                    <a:lnTo>
                      <a:pt x="38" y="62"/>
                    </a:lnTo>
                    <a:lnTo>
                      <a:pt x="44" y="38"/>
                    </a:lnTo>
                    <a:lnTo>
                      <a:pt x="49" y="17"/>
                    </a:lnTo>
                    <a:lnTo>
                      <a:pt x="51" y="0"/>
                    </a:lnTo>
                    <a:lnTo>
                      <a:pt x="44" y="0"/>
                    </a:lnTo>
                    <a:lnTo>
                      <a:pt x="42" y="17"/>
                    </a:lnTo>
                    <a:lnTo>
                      <a:pt x="37" y="38"/>
                    </a:lnTo>
                    <a:lnTo>
                      <a:pt x="32" y="62"/>
                    </a:lnTo>
                    <a:lnTo>
                      <a:pt x="26" y="87"/>
                    </a:lnTo>
                    <a:lnTo>
                      <a:pt x="20" y="114"/>
                    </a:lnTo>
                    <a:lnTo>
                      <a:pt x="13" y="137"/>
                    </a:lnTo>
                    <a:lnTo>
                      <a:pt x="6" y="160"/>
                    </a:lnTo>
                    <a:lnTo>
                      <a:pt x="0" y="178"/>
                    </a:lnTo>
                    <a:lnTo>
                      <a:pt x="0" y="178"/>
                    </a:lnTo>
                    <a:lnTo>
                      <a:pt x="7" y="180"/>
                    </a:lnTo>
                    <a:close/>
                  </a:path>
                </a:pathLst>
              </a:custGeom>
              <a:solidFill>
                <a:srgbClr val="000000"/>
              </a:solidFill>
              <a:ln w="9525">
                <a:noFill/>
                <a:round/>
                <a:headEnd/>
                <a:tailEnd/>
              </a:ln>
            </p:spPr>
            <p:txBody>
              <a:bodyPr/>
              <a:lstStyle/>
              <a:p>
                <a:endParaRPr lang="en-US"/>
              </a:p>
            </p:txBody>
          </p:sp>
          <p:sp>
            <p:nvSpPr>
              <p:cNvPr id="116860" name="Freeform 124"/>
              <p:cNvSpPr>
                <a:spLocks/>
              </p:cNvSpPr>
              <p:nvPr/>
            </p:nvSpPr>
            <p:spPr bwMode="auto">
              <a:xfrm>
                <a:off x="3625" y="2504"/>
                <a:ext cx="98" cy="231"/>
              </a:xfrm>
              <a:custGeom>
                <a:avLst/>
                <a:gdLst/>
                <a:ahLst/>
                <a:cxnLst>
                  <a:cxn ang="0">
                    <a:pos x="6" y="462"/>
                  </a:cxn>
                  <a:cxn ang="0">
                    <a:pos x="7" y="462"/>
                  </a:cxn>
                  <a:cxn ang="0">
                    <a:pos x="10" y="454"/>
                  </a:cxn>
                  <a:cxn ang="0">
                    <a:pos x="17" y="440"/>
                  </a:cxn>
                  <a:cxn ang="0">
                    <a:pos x="26" y="418"/>
                  </a:cxn>
                  <a:cxn ang="0">
                    <a:pos x="38" y="391"/>
                  </a:cxn>
                  <a:cxn ang="0">
                    <a:pos x="52" y="358"/>
                  </a:cxn>
                  <a:cxn ang="0">
                    <a:pos x="67" y="323"/>
                  </a:cxn>
                  <a:cxn ang="0">
                    <a:pos x="83" y="284"/>
                  </a:cxn>
                  <a:cxn ang="0">
                    <a:pos x="99" y="243"/>
                  </a:cxn>
                  <a:cxn ang="0">
                    <a:pos x="115" y="203"/>
                  </a:cxn>
                  <a:cxn ang="0">
                    <a:pos x="131" y="164"/>
                  </a:cxn>
                  <a:cxn ang="0">
                    <a:pos x="146" y="126"/>
                  </a:cxn>
                  <a:cxn ang="0">
                    <a:pos x="161" y="91"/>
                  </a:cxn>
                  <a:cxn ang="0">
                    <a:pos x="172" y="60"/>
                  </a:cxn>
                  <a:cxn ang="0">
                    <a:pos x="183" y="35"/>
                  </a:cxn>
                  <a:cxn ang="0">
                    <a:pos x="191" y="15"/>
                  </a:cxn>
                  <a:cxn ang="0">
                    <a:pos x="195" y="2"/>
                  </a:cxn>
                  <a:cxn ang="0">
                    <a:pos x="188" y="0"/>
                  </a:cxn>
                  <a:cxn ang="0">
                    <a:pos x="184" y="13"/>
                  </a:cxn>
                  <a:cxn ang="0">
                    <a:pos x="176" y="32"/>
                  </a:cxn>
                  <a:cxn ang="0">
                    <a:pos x="165" y="58"/>
                  </a:cxn>
                  <a:cxn ang="0">
                    <a:pos x="154" y="89"/>
                  </a:cxn>
                  <a:cxn ang="0">
                    <a:pos x="139" y="123"/>
                  </a:cxn>
                  <a:cxn ang="0">
                    <a:pos x="124" y="161"/>
                  </a:cxn>
                  <a:cxn ang="0">
                    <a:pos x="108" y="201"/>
                  </a:cxn>
                  <a:cxn ang="0">
                    <a:pos x="92" y="241"/>
                  </a:cxn>
                  <a:cxn ang="0">
                    <a:pos x="76" y="281"/>
                  </a:cxn>
                  <a:cxn ang="0">
                    <a:pos x="60" y="320"/>
                  </a:cxn>
                  <a:cxn ang="0">
                    <a:pos x="45" y="356"/>
                  </a:cxn>
                  <a:cxn ang="0">
                    <a:pos x="31" y="388"/>
                  </a:cxn>
                  <a:cxn ang="0">
                    <a:pos x="19" y="416"/>
                  </a:cxn>
                  <a:cxn ang="0">
                    <a:pos x="10" y="438"/>
                  </a:cxn>
                  <a:cxn ang="0">
                    <a:pos x="3" y="452"/>
                  </a:cxn>
                  <a:cxn ang="0">
                    <a:pos x="0" y="457"/>
                  </a:cxn>
                  <a:cxn ang="0">
                    <a:pos x="1" y="457"/>
                  </a:cxn>
                  <a:cxn ang="0">
                    <a:pos x="6" y="462"/>
                  </a:cxn>
                </a:cxnLst>
                <a:rect l="0" t="0" r="r" b="b"/>
                <a:pathLst>
                  <a:path w="195" h="462">
                    <a:moveTo>
                      <a:pt x="6" y="462"/>
                    </a:moveTo>
                    <a:lnTo>
                      <a:pt x="7" y="462"/>
                    </a:lnTo>
                    <a:lnTo>
                      <a:pt x="10" y="454"/>
                    </a:lnTo>
                    <a:lnTo>
                      <a:pt x="17" y="440"/>
                    </a:lnTo>
                    <a:lnTo>
                      <a:pt x="26" y="418"/>
                    </a:lnTo>
                    <a:lnTo>
                      <a:pt x="38" y="391"/>
                    </a:lnTo>
                    <a:lnTo>
                      <a:pt x="52" y="358"/>
                    </a:lnTo>
                    <a:lnTo>
                      <a:pt x="67" y="323"/>
                    </a:lnTo>
                    <a:lnTo>
                      <a:pt x="83" y="284"/>
                    </a:lnTo>
                    <a:lnTo>
                      <a:pt x="99" y="243"/>
                    </a:lnTo>
                    <a:lnTo>
                      <a:pt x="115" y="203"/>
                    </a:lnTo>
                    <a:lnTo>
                      <a:pt x="131" y="164"/>
                    </a:lnTo>
                    <a:lnTo>
                      <a:pt x="146" y="126"/>
                    </a:lnTo>
                    <a:lnTo>
                      <a:pt x="161" y="91"/>
                    </a:lnTo>
                    <a:lnTo>
                      <a:pt x="172" y="60"/>
                    </a:lnTo>
                    <a:lnTo>
                      <a:pt x="183" y="35"/>
                    </a:lnTo>
                    <a:lnTo>
                      <a:pt x="191" y="15"/>
                    </a:lnTo>
                    <a:lnTo>
                      <a:pt x="195" y="2"/>
                    </a:lnTo>
                    <a:lnTo>
                      <a:pt x="188" y="0"/>
                    </a:lnTo>
                    <a:lnTo>
                      <a:pt x="184" y="13"/>
                    </a:lnTo>
                    <a:lnTo>
                      <a:pt x="176" y="32"/>
                    </a:lnTo>
                    <a:lnTo>
                      <a:pt x="165" y="58"/>
                    </a:lnTo>
                    <a:lnTo>
                      <a:pt x="154" y="89"/>
                    </a:lnTo>
                    <a:lnTo>
                      <a:pt x="139" y="123"/>
                    </a:lnTo>
                    <a:lnTo>
                      <a:pt x="124" y="161"/>
                    </a:lnTo>
                    <a:lnTo>
                      <a:pt x="108" y="201"/>
                    </a:lnTo>
                    <a:lnTo>
                      <a:pt x="92" y="241"/>
                    </a:lnTo>
                    <a:lnTo>
                      <a:pt x="76" y="281"/>
                    </a:lnTo>
                    <a:lnTo>
                      <a:pt x="60" y="320"/>
                    </a:lnTo>
                    <a:lnTo>
                      <a:pt x="45" y="356"/>
                    </a:lnTo>
                    <a:lnTo>
                      <a:pt x="31" y="388"/>
                    </a:lnTo>
                    <a:lnTo>
                      <a:pt x="19" y="416"/>
                    </a:lnTo>
                    <a:lnTo>
                      <a:pt x="10" y="438"/>
                    </a:lnTo>
                    <a:lnTo>
                      <a:pt x="3" y="452"/>
                    </a:lnTo>
                    <a:lnTo>
                      <a:pt x="0" y="457"/>
                    </a:lnTo>
                    <a:lnTo>
                      <a:pt x="1" y="457"/>
                    </a:lnTo>
                    <a:lnTo>
                      <a:pt x="6" y="462"/>
                    </a:lnTo>
                    <a:close/>
                  </a:path>
                </a:pathLst>
              </a:custGeom>
              <a:solidFill>
                <a:srgbClr val="000000"/>
              </a:solidFill>
              <a:ln w="9525">
                <a:noFill/>
                <a:round/>
                <a:headEnd/>
                <a:tailEnd/>
              </a:ln>
            </p:spPr>
            <p:txBody>
              <a:bodyPr/>
              <a:lstStyle/>
              <a:p>
                <a:endParaRPr lang="en-US"/>
              </a:p>
            </p:txBody>
          </p:sp>
          <p:sp>
            <p:nvSpPr>
              <p:cNvPr id="116861" name="Freeform 125"/>
              <p:cNvSpPr>
                <a:spLocks/>
              </p:cNvSpPr>
              <p:nvPr/>
            </p:nvSpPr>
            <p:spPr bwMode="auto">
              <a:xfrm>
                <a:off x="3496" y="2733"/>
                <a:ext cx="132" cy="122"/>
              </a:xfrm>
              <a:custGeom>
                <a:avLst/>
                <a:gdLst/>
                <a:ahLst/>
                <a:cxnLst>
                  <a:cxn ang="0">
                    <a:pos x="0" y="246"/>
                  </a:cxn>
                  <a:cxn ang="0">
                    <a:pos x="0" y="246"/>
                  </a:cxn>
                  <a:cxn ang="0">
                    <a:pos x="8" y="244"/>
                  </a:cxn>
                  <a:cxn ang="0">
                    <a:pos x="20" y="238"/>
                  </a:cxn>
                  <a:cxn ang="0">
                    <a:pos x="33" y="226"/>
                  </a:cxn>
                  <a:cxn ang="0">
                    <a:pos x="51" y="212"/>
                  </a:cxn>
                  <a:cxn ang="0">
                    <a:pos x="70" y="194"/>
                  </a:cxn>
                  <a:cxn ang="0">
                    <a:pos x="92" y="174"/>
                  </a:cxn>
                  <a:cxn ang="0">
                    <a:pos x="115" y="153"/>
                  </a:cxn>
                  <a:cxn ang="0">
                    <a:pos x="138" y="131"/>
                  </a:cxn>
                  <a:cxn ang="0">
                    <a:pos x="161" y="109"/>
                  </a:cxn>
                  <a:cxn ang="0">
                    <a:pos x="183" y="87"/>
                  </a:cxn>
                  <a:cxn ang="0">
                    <a:pos x="204" y="66"/>
                  </a:cxn>
                  <a:cxn ang="0">
                    <a:pos x="222" y="48"/>
                  </a:cxn>
                  <a:cxn ang="0">
                    <a:pos x="238" y="32"/>
                  </a:cxn>
                  <a:cxn ang="0">
                    <a:pos x="251" y="19"/>
                  </a:cxn>
                  <a:cxn ang="0">
                    <a:pos x="260" y="10"/>
                  </a:cxn>
                  <a:cxn ang="0">
                    <a:pos x="265" y="5"/>
                  </a:cxn>
                  <a:cxn ang="0">
                    <a:pos x="260" y="0"/>
                  </a:cxn>
                  <a:cxn ang="0">
                    <a:pos x="255" y="5"/>
                  </a:cxn>
                  <a:cxn ang="0">
                    <a:pos x="246" y="14"/>
                  </a:cxn>
                  <a:cxn ang="0">
                    <a:pos x="234" y="27"/>
                  </a:cxn>
                  <a:cxn ang="0">
                    <a:pos x="217" y="43"/>
                  </a:cxn>
                  <a:cxn ang="0">
                    <a:pos x="199" y="62"/>
                  </a:cxn>
                  <a:cxn ang="0">
                    <a:pos x="178" y="82"/>
                  </a:cxn>
                  <a:cxn ang="0">
                    <a:pos x="156" y="104"/>
                  </a:cxn>
                  <a:cxn ang="0">
                    <a:pos x="133" y="126"/>
                  </a:cxn>
                  <a:cxn ang="0">
                    <a:pos x="110" y="148"/>
                  </a:cxn>
                  <a:cxn ang="0">
                    <a:pos x="87" y="170"/>
                  </a:cxn>
                  <a:cxn ang="0">
                    <a:pos x="66" y="189"/>
                  </a:cxn>
                  <a:cxn ang="0">
                    <a:pos x="46" y="206"/>
                  </a:cxn>
                  <a:cxn ang="0">
                    <a:pos x="29" y="219"/>
                  </a:cxn>
                  <a:cxn ang="0">
                    <a:pos x="15" y="231"/>
                  </a:cxn>
                  <a:cxn ang="0">
                    <a:pos x="6" y="237"/>
                  </a:cxn>
                  <a:cxn ang="0">
                    <a:pos x="0" y="239"/>
                  </a:cxn>
                  <a:cxn ang="0">
                    <a:pos x="0" y="239"/>
                  </a:cxn>
                  <a:cxn ang="0">
                    <a:pos x="0" y="246"/>
                  </a:cxn>
                </a:cxnLst>
                <a:rect l="0" t="0" r="r" b="b"/>
                <a:pathLst>
                  <a:path w="265" h="246">
                    <a:moveTo>
                      <a:pt x="0" y="246"/>
                    </a:moveTo>
                    <a:lnTo>
                      <a:pt x="0" y="246"/>
                    </a:lnTo>
                    <a:lnTo>
                      <a:pt x="8" y="244"/>
                    </a:lnTo>
                    <a:lnTo>
                      <a:pt x="20" y="238"/>
                    </a:lnTo>
                    <a:lnTo>
                      <a:pt x="33" y="226"/>
                    </a:lnTo>
                    <a:lnTo>
                      <a:pt x="51" y="212"/>
                    </a:lnTo>
                    <a:lnTo>
                      <a:pt x="70" y="194"/>
                    </a:lnTo>
                    <a:lnTo>
                      <a:pt x="92" y="174"/>
                    </a:lnTo>
                    <a:lnTo>
                      <a:pt x="115" y="153"/>
                    </a:lnTo>
                    <a:lnTo>
                      <a:pt x="138" y="131"/>
                    </a:lnTo>
                    <a:lnTo>
                      <a:pt x="161" y="109"/>
                    </a:lnTo>
                    <a:lnTo>
                      <a:pt x="183" y="87"/>
                    </a:lnTo>
                    <a:lnTo>
                      <a:pt x="204" y="66"/>
                    </a:lnTo>
                    <a:lnTo>
                      <a:pt x="222" y="48"/>
                    </a:lnTo>
                    <a:lnTo>
                      <a:pt x="238" y="32"/>
                    </a:lnTo>
                    <a:lnTo>
                      <a:pt x="251" y="19"/>
                    </a:lnTo>
                    <a:lnTo>
                      <a:pt x="260" y="10"/>
                    </a:lnTo>
                    <a:lnTo>
                      <a:pt x="265" y="5"/>
                    </a:lnTo>
                    <a:lnTo>
                      <a:pt x="260" y="0"/>
                    </a:lnTo>
                    <a:lnTo>
                      <a:pt x="255" y="5"/>
                    </a:lnTo>
                    <a:lnTo>
                      <a:pt x="246" y="14"/>
                    </a:lnTo>
                    <a:lnTo>
                      <a:pt x="234" y="27"/>
                    </a:lnTo>
                    <a:lnTo>
                      <a:pt x="217" y="43"/>
                    </a:lnTo>
                    <a:lnTo>
                      <a:pt x="199" y="62"/>
                    </a:lnTo>
                    <a:lnTo>
                      <a:pt x="178" y="82"/>
                    </a:lnTo>
                    <a:lnTo>
                      <a:pt x="156" y="104"/>
                    </a:lnTo>
                    <a:lnTo>
                      <a:pt x="133" y="126"/>
                    </a:lnTo>
                    <a:lnTo>
                      <a:pt x="110" y="148"/>
                    </a:lnTo>
                    <a:lnTo>
                      <a:pt x="87" y="170"/>
                    </a:lnTo>
                    <a:lnTo>
                      <a:pt x="66" y="189"/>
                    </a:lnTo>
                    <a:lnTo>
                      <a:pt x="46" y="206"/>
                    </a:lnTo>
                    <a:lnTo>
                      <a:pt x="29" y="219"/>
                    </a:lnTo>
                    <a:lnTo>
                      <a:pt x="15" y="231"/>
                    </a:lnTo>
                    <a:lnTo>
                      <a:pt x="6" y="237"/>
                    </a:lnTo>
                    <a:lnTo>
                      <a:pt x="0" y="239"/>
                    </a:lnTo>
                    <a:lnTo>
                      <a:pt x="0" y="239"/>
                    </a:lnTo>
                    <a:lnTo>
                      <a:pt x="0" y="246"/>
                    </a:lnTo>
                    <a:close/>
                  </a:path>
                </a:pathLst>
              </a:custGeom>
              <a:solidFill>
                <a:srgbClr val="000000"/>
              </a:solidFill>
              <a:ln w="9525">
                <a:noFill/>
                <a:round/>
                <a:headEnd/>
                <a:tailEnd/>
              </a:ln>
            </p:spPr>
            <p:txBody>
              <a:bodyPr/>
              <a:lstStyle/>
              <a:p>
                <a:endParaRPr lang="en-US"/>
              </a:p>
            </p:txBody>
          </p:sp>
          <p:sp>
            <p:nvSpPr>
              <p:cNvPr id="116862" name="Freeform 126"/>
              <p:cNvSpPr>
                <a:spLocks/>
              </p:cNvSpPr>
              <p:nvPr/>
            </p:nvSpPr>
            <p:spPr bwMode="auto">
              <a:xfrm>
                <a:off x="3418" y="2802"/>
                <a:ext cx="78" cy="53"/>
              </a:xfrm>
              <a:custGeom>
                <a:avLst/>
                <a:gdLst/>
                <a:ahLst/>
                <a:cxnLst>
                  <a:cxn ang="0">
                    <a:pos x="0" y="2"/>
                  </a:cxn>
                  <a:cxn ang="0">
                    <a:pos x="0" y="2"/>
                  </a:cxn>
                  <a:cxn ang="0">
                    <a:pos x="10" y="14"/>
                  </a:cxn>
                  <a:cxn ang="0">
                    <a:pos x="27" y="30"/>
                  </a:cxn>
                  <a:cxn ang="0">
                    <a:pos x="49" y="46"/>
                  </a:cxn>
                  <a:cxn ang="0">
                    <a:pos x="73" y="62"/>
                  </a:cxn>
                  <a:cxn ang="0">
                    <a:pos x="99" y="78"/>
                  </a:cxn>
                  <a:cxn ang="0">
                    <a:pos x="123" y="92"/>
                  </a:cxn>
                  <a:cxn ang="0">
                    <a:pos x="142" y="102"/>
                  </a:cxn>
                  <a:cxn ang="0">
                    <a:pos x="155" y="107"/>
                  </a:cxn>
                  <a:cxn ang="0">
                    <a:pos x="155" y="100"/>
                  </a:cxn>
                  <a:cxn ang="0">
                    <a:pos x="145" y="95"/>
                  </a:cxn>
                  <a:cxn ang="0">
                    <a:pos x="125" y="85"/>
                  </a:cxn>
                  <a:cxn ang="0">
                    <a:pos x="103" y="71"/>
                  </a:cxn>
                  <a:cxn ang="0">
                    <a:pos x="78" y="55"/>
                  </a:cxn>
                  <a:cxn ang="0">
                    <a:pos x="54" y="39"/>
                  </a:cxn>
                  <a:cxn ang="0">
                    <a:pos x="32" y="23"/>
                  </a:cxn>
                  <a:cxn ang="0">
                    <a:pos x="15" y="9"/>
                  </a:cxn>
                  <a:cxn ang="0">
                    <a:pos x="7" y="0"/>
                  </a:cxn>
                  <a:cxn ang="0">
                    <a:pos x="7" y="0"/>
                  </a:cxn>
                  <a:cxn ang="0">
                    <a:pos x="0" y="2"/>
                  </a:cxn>
                </a:cxnLst>
                <a:rect l="0" t="0" r="r" b="b"/>
                <a:pathLst>
                  <a:path w="155" h="107">
                    <a:moveTo>
                      <a:pt x="0" y="2"/>
                    </a:moveTo>
                    <a:lnTo>
                      <a:pt x="0" y="2"/>
                    </a:lnTo>
                    <a:lnTo>
                      <a:pt x="10" y="14"/>
                    </a:lnTo>
                    <a:lnTo>
                      <a:pt x="27" y="30"/>
                    </a:lnTo>
                    <a:lnTo>
                      <a:pt x="49" y="46"/>
                    </a:lnTo>
                    <a:lnTo>
                      <a:pt x="73" y="62"/>
                    </a:lnTo>
                    <a:lnTo>
                      <a:pt x="99" y="78"/>
                    </a:lnTo>
                    <a:lnTo>
                      <a:pt x="123" y="92"/>
                    </a:lnTo>
                    <a:lnTo>
                      <a:pt x="142" y="102"/>
                    </a:lnTo>
                    <a:lnTo>
                      <a:pt x="155" y="107"/>
                    </a:lnTo>
                    <a:lnTo>
                      <a:pt x="155" y="100"/>
                    </a:lnTo>
                    <a:lnTo>
                      <a:pt x="145" y="95"/>
                    </a:lnTo>
                    <a:lnTo>
                      <a:pt x="125" y="85"/>
                    </a:lnTo>
                    <a:lnTo>
                      <a:pt x="103" y="71"/>
                    </a:lnTo>
                    <a:lnTo>
                      <a:pt x="78" y="55"/>
                    </a:lnTo>
                    <a:lnTo>
                      <a:pt x="54" y="39"/>
                    </a:lnTo>
                    <a:lnTo>
                      <a:pt x="32" y="23"/>
                    </a:lnTo>
                    <a:lnTo>
                      <a:pt x="15" y="9"/>
                    </a:lnTo>
                    <a:lnTo>
                      <a:pt x="7" y="0"/>
                    </a:lnTo>
                    <a:lnTo>
                      <a:pt x="7" y="0"/>
                    </a:lnTo>
                    <a:lnTo>
                      <a:pt x="0" y="2"/>
                    </a:lnTo>
                    <a:close/>
                  </a:path>
                </a:pathLst>
              </a:custGeom>
              <a:solidFill>
                <a:srgbClr val="000000"/>
              </a:solidFill>
              <a:ln w="9525">
                <a:noFill/>
                <a:round/>
                <a:headEnd/>
                <a:tailEnd/>
              </a:ln>
            </p:spPr>
            <p:txBody>
              <a:bodyPr/>
              <a:lstStyle/>
              <a:p>
                <a:endParaRPr lang="en-US"/>
              </a:p>
            </p:txBody>
          </p:sp>
          <p:sp>
            <p:nvSpPr>
              <p:cNvPr id="116863" name="Freeform 127"/>
              <p:cNvSpPr>
                <a:spLocks/>
              </p:cNvSpPr>
              <p:nvPr/>
            </p:nvSpPr>
            <p:spPr bwMode="auto">
              <a:xfrm>
                <a:off x="3410" y="2774"/>
                <a:ext cx="12" cy="29"/>
              </a:xfrm>
              <a:custGeom>
                <a:avLst/>
                <a:gdLst/>
                <a:ahLst/>
                <a:cxnLst>
                  <a:cxn ang="0">
                    <a:pos x="10" y="3"/>
                  </a:cxn>
                  <a:cxn ang="0">
                    <a:pos x="3" y="0"/>
                  </a:cxn>
                  <a:cxn ang="0">
                    <a:pos x="0" y="13"/>
                  </a:cxn>
                  <a:cxn ang="0">
                    <a:pos x="3" y="26"/>
                  </a:cxn>
                  <a:cxn ang="0">
                    <a:pos x="8" y="42"/>
                  </a:cxn>
                  <a:cxn ang="0">
                    <a:pos x="16" y="58"/>
                  </a:cxn>
                  <a:cxn ang="0">
                    <a:pos x="23" y="56"/>
                  </a:cxn>
                  <a:cxn ang="0">
                    <a:pos x="15" y="40"/>
                  </a:cxn>
                  <a:cxn ang="0">
                    <a:pos x="10" y="26"/>
                  </a:cxn>
                  <a:cxn ang="0">
                    <a:pos x="9" y="13"/>
                  </a:cxn>
                  <a:cxn ang="0">
                    <a:pos x="10" y="3"/>
                  </a:cxn>
                  <a:cxn ang="0">
                    <a:pos x="3" y="0"/>
                  </a:cxn>
                  <a:cxn ang="0">
                    <a:pos x="10" y="3"/>
                  </a:cxn>
                </a:cxnLst>
                <a:rect l="0" t="0" r="r" b="b"/>
                <a:pathLst>
                  <a:path w="23" h="58">
                    <a:moveTo>
                      <a:pt x="10" y="3"/>
                    </a:moveTo>
                    <a:lnTo>
                      <a:pt x="3" y="0"/>
                    </a:lnTo>
                    <a:lnTo>
                      <a:pt x="0" y="13"/>
                    </a:lnTo>
                    <a:lnTo>
                      <a:pt x="3" y="26"/>
                    </a:lnTo>
                    <a:lnTo>
                      <a:pt x="8" y="42"/>
                    </a:lnTo>
                    <a:lnTo>
                      <a:pt x="16" y="58"/>
                    </a:lnTo>
                    <a:lnTo>
                      <a:pt x="23" y="56"/>
                    </a:lnTo>
                    <a:lnTo>
                      <a:pt x="15" y="40"/>
                    </a:lnTo>
                    <a:lnTo>
                      <a:pt x="10" y="26"/>
                    </a:lnTo>
                    <a:lnTo>
                      <a:pt x="9" y="13"/>
                    </a:lnTo>
                    <a:lnTo>
                      <a:pt x="10" y="3"/>
                    </a:lnTo>
                    <a:lnTo>
                      <a:pt x="3" y="0"/>
                    </a:lnTo>
                    <a:lnTo>
                      <a:pt x="10" y="3"/>
                    </a:lnTo>
                    <a:close/>
                  </a:path>
                </a:pathLst>
              </a:custGeom>
              <a:solidFill>
                <a:srgbClr val="000000"/>
              </a:solidFill>
              <a:ln w="9525">
                <a:noFill/>
                <a:round/>
                <a:headEnd/>
                <a:tailEnd/>
              </a:ln>
            </p:spPr>
            <p:txBody>
              <a:bodyPr/>
              <a:lstStyle/>
              <a:p>
                <a:endParaRPr lang="en-US"/>
              </a:p>
            </p:txBody>
          </p:sp>
          <p:sp>
            <p:nvSpPr>
              <p:cNvPr id="116864" name="Freeform 128"/>
              <p:cNvSpPr>
                <a:spLocks/>
              </p:cNvSpPr>
              <p:nvPr/>
            </p:nvSpPr>
            <p:spPr bwMode="auto">
              <a:xfrm>
                <a:off x="3453" y="2764"/>
                <a:ext cx="36" cy="27"/>
              </a:xfrm>
              <a:custGeom>
                <a:avLst/>
                <a:gdLst/>
                <a:ahLst/>
                <a:cxnLst>
                  <a:cxn ang="0">
                    <a:pos x="19" y="0"/>
                  </a:cxn>
                  <a:cxn ang="0">
                    <a:pos x="0" y="23"/>
                  </a:cxn>
                  <a:cxn ang="0">
                    <a:pos x="47" y="54"/>
                  </a:cxn>
                  <a:cxn ang="0">
                    <a:pos x="71" y="32"/>
                  </a:cxn>
                  <a:cxn ang="0">
                    <a:pos x="19" y="0"/>
                  </a:cxn>
                </a:cxnLst>
                <a:rect l="0" t="0" r="r" b="b"/>
                <a:pathLst>
                  <a:path w="71" h="54">
                    <a:moveTo>
                      <a:pt x="19" y="0"/>
                    </a:moveTo>
                    <a:lnTo>
                      <a:pt x="0" y="23"/>
                    </a:lnTo>
                    <a:lnTo>
                      <a:pt x="47" y="54"/>
                    </a:lnTo>
                    <a:lnTo>
                      <a:pt x="71" y="32"/>
                    </a:lnTo>
                    <a:lnTo>
                      <a:pt x="19" y="0"/>
                    </a:lnTo>
                    <a:close/>
                  </a:path>
                </a:pathLst>
              </a:custGeom>
              <a:solidFill>
                <a:srgbClr val="5B6DA3"/>
              </a:solidFill>
              <a:ln w="9525">
                <a:noFill/>
                <a:round/>
                <a:headEnd/>
                <a:tailEnd/>
              </a:ln>
            </p:spPr>
            <p:txBody>
              <a:bodyPr/>
              <a:lstStyle/>
              <a:p>
                <a:endParaRPr lang="en-US"/>
              </a:p>
            </p:txBody>
          </p:sp>
          <p:sp>
            <p:nvSpPr>
              <p:cNvPr id="116865" name="Freeform 129"/>
              <p:cNvSpPr>
                <a:spLocks/>
              </p:cNvSpPr>
              <p:nvPr/>
            </p:nvSpPr>
            <p:spPr bwMode="auto">
              <a:xfrm>
                <a:off x="3451" y="2763"/>
                <a:ext cx="14" cy="14"/>
              </a:xfrm>
              <a:custGeom>
                <a:avLst/>
                <a:gdLst/>
                <a:ahLst/>
                <a:cxnLst>
                  <a:cxn ang="0">
                    <a:pos x="8" y="22"/>
                  </a:cxn>
                  <a:cxn ang="0">
                    <a:pos x="9" y="28"/>
                  </a:cxn>
                  <a:cxn ang="0">
                    <a:pos x="29" y="5"/>
                  </a:cxn>
                  <a:cxn ang="0">
                    <a:pos x="22" y="0"/>
                  </a:cxn>
                  <a:cxn ang="0">
                    <a:pos x="2" y="23"/>
                  </a:cxn>
                  <a:cxn ang="0">
                    <a:pos x="4" y="29"/>
                  </a:cxn>
                  <a:cxn ang="0">
                    <a:pos x="2" y="23"/>
                  </a:cxn>
                  <a:cxn ang="0">
                    <a:pos x="0" y="26"/>
                  </a:cxn>
                  <a:cxn ang="0">
                    <a:pos x="4" y="29"/>
                  </a:cxn>
                  <a:cxn ang="0">
                    <a:pos x="8" y="22"/>
                  </a:cxn>
                </a:cxnLst>
                <a:rect l="0" t="0" r="r" b="b"/>
                <a:pathLst>
                  <a:path w="29" h="29">
                    <a:moveTo>
                      <a:pt x="8" y="22"/>
                    </a:moveTo>
                    <a:lnTo>
                      <a:pt x="9" y="28"/>
                    </a:lnTo>
                    <a:lnTo>
                      <a:pt x="29" y="5"/>
                    </a:lnTo>
                    <a:lnTo>
                      <a:pt x="22" y="0"/>
                    </a:lnTo>
                    <a:lnTo>
                      <a:pt x="2" y="23"/>
                    </a:lnTo>
                    <a:lnTo>
                      <a:pt x="4" y="29"/>
                    </a:lnTo>
                    <a:lnTo>
                      <a:pt x="2" y="23"/>
                    </a:lnTo>
                    <a:lnTo>
                      <a:pt x="0" y="26"/>
                    </a:lnTo>
                    <a:lnTo>
                      <a:pt x="4" y="29"/>
                    </a:lnTo>
                    <a:lnTo>
                      <a:pt x="8" y="22"/>
                    </a:lnTo>
                    <a:close/>
                  </a:path>
                </a:pathLst>
              </a:custGeom>
              <a:solidFill>
                <a:srgbClr val="000000"/>
              </a:solidFill>
              <a:ln w="9525">
                <a:noFill/>
                <a:round/>
                <a:headEnd/>
                <a:tailEnd/>
              </a:ln>
            </p:spPr>
            <p:txBody>
              <a:bodyPr/>
              <a:lstStyle/>
              <a:p>
                <a:endParaRPr lang="en-US"/>
              </a:p>
            </p:txBody>
          </p:sp>
          <p:sp>
            <p:nvSpPr>
              <p:cNvPr id="116866" name="Freeform 130"/>
              <p:cNvSpPr>
                <a:spLocks/>
              </p:cNvSpPr>
              <p:nvPr/>
            </p:nvSpPr>
            <p:spPr bwMode="auto">
              <a:xfrm>
                <a:off x="3452" y="2774"/>
                <a:ext cx="26" cy="20"/>
              </a:xfrm>
              <a:custGeom>
                <a:avLst/>
                <a:gdLst/>
                <a:ahLst/>
                <a:cxnLst>
                  <a:cxn ang="0">
                    <a:pos x="47" y="33"/>
                  </a:cxn>
                  <a:cxn ang="0">
                    <a:pos x="51" y="31"/>
                  </a:cxn>
                  <a:cxn ang="0">
                    <a:pos x="4" y="0"/>
                  </a:cxn>
                  <a:cxn ang="0">
                    <a:pos x="0" y="7"/>
                  </a:cxn>
                  <a:cxn ang="0">
                    <a:pos x="47" y="38"/>
                  </a:cxn>
                  <a:cxn ang="0">
                    <a:pos x="51" y="37"/>
                  </a:cxn>
                  <a:cxn ang="0">
                    <a:pos x="47" y="38"/>
                  </a:cxn>
                  <a:cxn ang="0">
                    <a:pos x="49" y="41"/>
                  </a:cxn>
                  <a:cxn ang="0">
                    <a:pos x="51" y="37"/>
                  </a:cxn>
                  <a:cxn ang="0">
                    <a:pos x="47" y="33"/>
                  </a:cxn>
                </a:cxnLst>
                <a:rect l="0" t="0" r="r" b="b"/>
                <a:pathLst>
                  <a:path w="51" h="41">
                    <a:moveTo>
                      <a:pt x="47" y="33"/>
                    </a:moveTo>
                    <a:lnTo>
                      <a:pt x="51" y="31"/>
                    </a:lnTo>
                    <a:lnTo>
                      <a:pt x="4" y="0"/>
                    </a:lnTo>
                    <a:lnTo>
                      <a:pt x="0" y="7"/>
                    </a:lnTo>
                    <a:lnTo>
                      <a:pt x="47" y="38"/>
                    </a:lnTo>
                    <a:lnTo>
                      <a:pt x="51" y="37"/>
                    </a:lnTo>
                    <a:lnTo>
                      <a:pt x="47" y="38"/>
                    </a:lnTo>
                    <a:lnTo>
                      <a:pt x="49" y="41"/>
                    </a:lnTo>
                    <a:lnTo>
                      <a:pt x="51" y="37"/>
                    </a:lnTo>
                    <a:lnTo>
                      <a:pt x="47" y="33"/>
                    </a:lnTo>
                    <a:close/>
                  </a:path>
                </a:pathLst>
              </a:custGeom>
              <a:solidFill>
                <a:srgbClr val="000000"/>
              </a:solidFill>
              <a:ln w="9525">
                <a:noFill/>
                <a:round/>
                <a:headEnd/>
                <a:tailEnd/>
              </a:ln>
            </p:spPr>
            <p:txBody>
              <a:bodyPr/>
              <a:lstStyle/>
              <a:p>
                <a:endParaRPr lang="en-US"/>
              </a:p>
            </p:txBody>
          </p:sp>
          <p:sp>
            <p:nvSpPr>
              <p:cNvPr id="116867" name="Freeform 131"/>
              <p:cNvSpPr>
                <a:spLocks/>
              </p:cNvSpPr>
              <p:nvPr/>
            </p:nvSpPr>
            <p:spPr bwMode="auto">
              <a:xfrm>
                <a:off x="3476" y="2778"/>
                <a:ext cx="17" cy="14"/>
              </a:xfrm>
              <a:custGeom>
                <a:avLst/>
                <a:gdLst/>
                <a:ahLst/>
                <a:cxnLst>
                  <a:cxn ang="0">
                    <a:pos x="24" y="7"/>
                  </a:cxn>
                  <a:cxn ang="0">
                    <a:pos x="24" y="2"/>
                  </a:cxn>
                  <a:cxn ang="0">
                    <a:pos x="0" y="24"/>
                  </a:cxn>
                  <a:cxn ang="0">
                    <a:pos x="4" y="28"/>
                  </a:cxn>
                  <a:cxn ang="0">
                    <a:pos x="29" y="6"/>
                  </a:cxn>
                  <a:cxn ang="0">
                    <a:pos x="29" y="0"/>
                  </a:cxn>
                  <a:cxn ang="0">
                    <a:pos x="29" y="6"/>
                  </a:cxn>
                  <a:cxn ang="0">
                    <a:pos x="33" y="4"/>
                  </a:cxn>
                  <a:cxn ang="0">
                    <a:pos x="29" y="0"/>
                  </a:cxn>
                  <a:cxn ang="0">
                    <a:pos x="24" y="7"/>
                  </a:cxn>
                </a:cxnLst>
                <a:rect l="0" t="0" r="r" b="b"/>
                <a:pathLst>
                  <a:path w="33" h="28">
                    <a:moveTo>
                      <a:pt x="24" y="7"/>
                    </a:moveTo>
                    <a:lnTo>
                      <a:pt x="24" y="2"/>
                    </a:lnTo>
                    <a:lnTo>
                      <a:pt x="0" y="24"/>
                    </a:lnTo>
                    <a:lnTo>
                      <a:pt x="4" y="28"/>
                    </a:lnTo>
                    <a:lnTo>
                      <a:pt x="29" y="6"/>
                    </a:lnTo>
                    <a:lnTo>
                      <a:pt x="29" y="0"/>
                    </a:lnTo>
                    <a:lnTo>
                      <a:pt x="29" y="6"/>
                    </a:lnTo>
                    <a:lnTo>
                      <a:pt x="33" y="4"/>
                    </a:lnTo>
                    <a:lnTo>
                      <a:pt x="29" y="0"/>
                    </a:lnTo>
                    <a:lnTo>
                      <a:pt x="24" y="7"/>
                    </a:lnTo>
                    <a:close/>
                  </a:path>
                </a:pathLst>
              </a:custGeom>
              <a:solidFill>
                <a:srgbClr val="000000"/>
              </a:solidFill>
              <a:ln w="9525">
                <a:noFill/>
                <a:round/>
                <a:headEnd/>
                <a:tailEnd/>
              </a:ln>
            </p:spPr>
            <p:txBody>
              <a:bodyPr/>
              <a:lstStyle/>
              <a:p>
                <a:endParaRPr lang="en-US"/>
              </a:p>
            </p:txBody>
          </p:sp>
          <p:sp>
            <p:nvSpPr>
              <p:cNvPr id="116868" name="Freeform 132"/>
              <p:cNvSpPr>
                <a:spLocks/>
              </p:cNvSpPr>
              <p:nvPr/>
            </p:nvSpPr>
            <p:spPr bwMode="auto">
              <a:xfrm>
                <a:off x="3461" y="2761"/>
                <a:ext cx="29" cy="21"/>
              </a:xfrm>
              <a:custGeom>
                <a:avLst/>
                <a:gdLst/>
                <a:ahLst/>
                <a:cxnLst>
                  <a:cxn ang="0">
                    <a:pos x="7" y="8"/>
                  </a:cxn>
                  <a:cxn ang="0">
                    <a:pos x="1" y="9"/>
                  </a:cxn>
                  <a:cxn ang="0">
                    <a:pos x="53" y="41"/>
                  </a:cxn>
                  <a:cxn ang="0">
                    <a:pos x="58" y="34"/>
                  </a:cxn>
                  <a:cxn ang="0">
                    <a:pos x="6" y="2"/>
                  </a:cxn>
                  <a:cxn ang="0">
                    <a:pos x="0" y="3"/>
                  </a:cxn>
                  <a:cxn ang="0">
                    <a:pos x="6" y="2"/>
                  </a:cxn>
                  <a:cxn ang="0">
                    <a:pos x="3" y="0"/>
                  </a:cxn>
                  <a:cxn ang="0">
                    <a:pos x="0" y="3"/>
                  </a:cxn>
                  <a:cxn ang="0">
                    <a:pos x="7" y="8"/>
                  </a:cxn>
                </a:cxnLst>
                <a:rect l="0" t="0" r="r" b="b"/>
                <a:pathLst>
                  <a:path w="58" h="41">
                    <a:moveTo>
                      <a:pt x="7" y="8"/>
                    </a:moveTo>
                    <a:lnTo>
                      <a:pt x="1" y="9"/>
                    </a:lnTo>
                    <a:lnTo>
                      <a:pt x="53" y="41"/>
                    </a:lnTo>
                    <a:lnTo>
                      <a:pt x="58" y="34"/>
                    </a:lnTo>
                    <a:lnTo>
                      <a:pt x="6" y="2"/>
                    </a:lnTo>
                    <a:lnTo>
                      <a:pt x="0" y="3"/>
                    </a:lnTo>
                    <a:lnTo>
                      <a:pt x="6" y="2"/>
                    </a:lnTo>
                    <a:lnTo>
                      <a:pt x="3" y="0"/>
                    </a:lnTo>
                    <a:lnTo>
                      <a:pt x="0" y="3"/>
                    </a:lnTo>
                    <a:lnTo>
                      <a:pt x="7" y="8"/>
                    </a:lnTo>
                    <a:close/>
                  </a:path>
                </a:pathLst>
              </a:custGeom>
              <a:solidFill>
                <a:srgbClr val="000000"/>
              </a:solidFill>
              <a:ln w="9525">
                <a:noFill/>
                <a:round/>
                <a:headEnd/>
                <a:tailEnd/>
              </a:ln>
            </p:spPr>
            <p:txBody>
              <a:bodyPr/>
              <a:lstStyle/>
              <a:p>
                <a:endParaRPr lang="en-US"/>
              </a:p>
            </p:txBody>
          </p:sp>
          <p:sp>
            <p:nvSpPr>
              <p:cNvPr id="116869" name="Freeform 133"/>
              <p:cNvSpPr>
                <a:spLocks/>
              </p:cNvSpPr>
              <p:nvPr/>
            </p:nvSpPr>
            <p:spPr bwMode="auto">
              <a:xfrm>
                <a:off x="3600" y="2348"/>
                <a:ext cx="76" cy="79"/>
              </a:xfrm>
              <a:custGeom>
                <a:avLst/>
                <a:gdLst/>
                <a:ahLst/>
                <a:cxnLst>
                  <a:cxn ang="0">
                    <a:pos x="23" y="144"/>
                  </a:cxn>
                  <a:cxn ang="0">
                    <a:pos x="36" y="152"/>
                  </a:cxn>
                  <a:cxn ang="0">
                    <a:pos x="49" y="155"/>
                  </a:cxn>
                  <a:cxn ang="0">
                    <a:pos x="63" y="158"/>
                  </a:cxn>
                  <a:cxn ang="0">
                    <a:pos x="77" y="155"/>
                  </a:cxn>
                  <a:cxn ang="0">
                    <a:pos x="92" y="152"/>
                  </a:cxn>
                  <a:cxn ang="0">
                    <a:pos x="106" y="144"/>
                  </a:cxn>
                  <a:cxn ang="0">
                    <a:pos x="120" y="135"/>
                  </a:cxn>
                  <a:cxn ang="0">
                    <a:pos x="131" y="122"/>
                  </a:cxn>
                  <a:cxn ang="0">
                    <a:pos x="147" y="93"/>
                  </a:cxn>
                  <a:cxn ang="0">
                    <a:pos x="152" y="63"/>
                  </a:cxn>
                  <a:cxn ang="0">
                    <a:pos x="146" y="34"/>
                  </a:cxn>
                  <a:cxn ang="0">
                    <a:pos x="129" y="13"/>
                  </a:cxn>
                  <a:cxn ang="0">
                    <a:pos x="118" y="6"/>
                  </a:cxn>
                  <a:cxn ang="0">
                    <a:pos x="104" y="1"/>
                  </a:cxn>
                  <a:cxn ang="0">
                    <a:pos x="90" y="0"/>
                  </a:cxn>
                  <a:cxn ang="0">
                    <a:pos x="75" y="1"/>
                  </a:cxn>
                  <a:cxn ang="0">
                    <a:pos x="61" y="6"/>
                  </a:cxn>
                  <a:cxn ang="0">
                    <a:pos x="46" y="13"/>
                  </a:cxn>
                  <a:cxn ang="0">
                    <a:pos x="34" y="22"/>
                  </a:cxn>
                  <a:cxn ang="0">
                    <a:pos x="22" y="34"/>
                  </a:cxn>
                  <a:cxn ang="0">
                    <a:pos x="6" y="63"/>
                  </a:cxn>
                  <a:cxn ang="0">
                    <a:pos x="0" y="94"/>
                  </a:cxn>
                  <a:cxn ang="0">
                    <a:pos x="6" y="122"/>
                  </a:cxn>
                  <a:cxn ang="0">
                    <a:pos x="23" y="144"/>
                  </a:cxn>
                </a:cxnLst>
                <a:rect l="0" t="0" r="r" b="b"/>
                <a:pathLst>
                  <a:path w="152" h="158">
                    <a:moveTo>
                      <a:pt x="23" y="144"/>
                    </a:moveTo>
                    <a:lnTo>
                      <a:pt x="36" y="152"/>
                    </a:lnTo>
                    <a:lnTo>
                      <a:pt x="49" y="155"/>
                    </a:lnTo>
                    <a:lnTo>
                      <a:pt x="63" y="158"/>
                    </a:lnTo>
                    <a:lnTo>
                      <a:pt x="77" y="155"/>
                    </a:lnTo>
                    <a:lnTo>
                      <a:pt x="92" y="152"/>
                    </a:lnTo>
                    <a:lnTo>
                      <a:pt x="106" y="144"/>
                    </a:lnTo>
                    <a:lnTo>
                      <a:pt x="120" y="135"/>
                    </a:lnTo>
                    <a:lnTo>
                      <a:pt x="131" y="122"/>
                    </a:lnTo>
                    <a:lnTo>
                      <a:pt x="147" y="93"/>
                    </a:lnTo>
                    <a:lnTo>
                      <a:pt x="152" y="63"/>
                    </a:lnTo>
                    <a:lnTo>
                      <a:pt x="146" y="34"/>
                    </a:lnTo>
                    <a:lnTo>
                      <a:pt x="129" y="13"/>
                    </a:lnTo>
                    <a:lnTo>
                      <a:pt x="118" y="6"/>
                    </a:lnTo>
                    <a:lnTo>
                      <a:pt x="104" y="1"/>
                    </a:lnTo>
                    <a:lnTo>
                      <a:pt x="90" y="0"/>
                    </a:lnTo>
                    <a:lnTo>
                      <a:pt x="75" y="1"/>
                    </a:lnTo>
                    <a:lnTo>
                      <a:pt x="61" y="6"/>
                    </a:lnTo>
                    <a:lnTo>
                      <a:pt x="46" y="13"/>
                    </a:lnTo>
                    <a:lnTo>
                      <a:pt x="34" y="22"/>
                    </a:lnTo>
                    <a:lnTo>
                      <a:pt x="22" y="34"/>
                    </a:lnTo>
                    <a:lnTo>
                      <a:pt x="6" y="63"/>
                    </a:lnTo>
                    <a:lnTo>
                      <a:pt x="0" y="94"/>
                    </a:lnTo>
                    <a:lnTo>
                      <a:pt x="6" y="122"/>
                    </a:lnTo>
                    <a:lnTo>
                      <a:pt x="23" y="144"/>
                    </a:lnTo>
                    <a:close/>
                  </a:path>
                </a:pathLst>
              </a:custGeom>
              <a:solidFill>
                <a:srgbClr val="5B6DA3"/>
              </a:solidFill>
              <a:ln w="9525">
                <a:noFill/>
                <a:round/>
                <a:headEnd/>
                <a:tailEnd/>
              </a:ln>
            </p:spPr>
            <p:txBody>
              <a:bodyPr/>
              <a:lstStyle/>
              <a:p>
                <a:endParaRPr lang="en-US"/>
              </a:p>
            </p:txBody>
          </p:sp>
          <p:sp>
            <p:nvSpPr>
              <p:cNvPr id="116870" name="Freeform 134"/>
              <p:cNvSpPr>
                <a:spLocks/>
              </p:cNvSpPr>
              <p:nvPr/>
            </p:nvSpPr>
            <p:spPr bwMode="auto">
              <a:xfrm>
                <a:off x="3610" y="2408"/>
                <a:ext cx="57" cy="21"/>
              </a:xfrm>
              <a:custGeom>
                <a:avLst/>
                <a:gdLst/>
                <a:ahLst/>
                <a:cxnLst>
                  <a:cxn ang="0">
                    <a:pos x="107" y="0"/>
                  </a:cxn>
                  <a:cxn ang="0">
                    <a:pos x="107" y="0"/>
                  </a:cxn>
                  <a:cxn ang="0">
                    <a:pos x="97" y="11"/>
                  </a:cxn>
                  <a:cxn ang="0">
                    <a:pos x="83" y="20"/>
                  </a:cxn>
                  <a:cxn ang="0">
                    <a:pos x="70" y="29"/>
                  </a:cxn>
                  <a:cxn ang="0">
                    <a:pos x="56" y="32"/>
                  </a:cxn>
                  <a:cxn ang="0">
                    <a:pos x="42" y="33"/>
                  </a:cxn>
                  <a:cxn ang="0">
                    <a:pos x="28" y="32"/>
                  </a:cxn>
                  <a:cxn ang="0">
                    <a:pos x="16" y="29"/>
                  </a:cxn>
                  <a:cxn ang="0">
                    <a:pos x="5" y="20"/>
                  </a:cxn>
                  <a:cxn ang="0">
                    <a:pos x="0" y="27"/>
                  </a:cxn>
                  <a:cxn ang="0">
                    <a:pos x="14" y="35"/>
                  </a:cxn>
                  <a:cxn ang="0">
                    <a:pos x="28" y="39"/>
                  </a:cxn>
                  <a:cxn ang="0">
                    <a:pos x="42" y="42"/>
                  </a:cxn>
                  <a:cxn ang="0">
                    <a:pos x="56" y="39"/>
                  </a:cxn>
                  <a:cxn ang="0">
                    <a:pos x="72" y="35"/>
                  </a:cxn>
                  <a:cxn ang="0">
                    <a:pos x="87" y="27"/>
                  </a:cxn>
                  <a:cxn ang="0">
                    <a:pos x="101" y="18"/>
                  </a:cxn>
                  <a:cxn ang="0">
                    <a:pos x="114" y="4"/>
                  </a:cxn>
                  <a:cxn ang="0">
                    <a:pos x="114" y="4"/>
                  </a:cxn>
                  <a:cxn ang="0">
                    <a:pos x="107" y="0"/>
                  </a:cxn>
                </a:cxnLst>
                <a:rect l="0" t="0" r="r" b="b"/>
                <a:pathLst>
                  <a:path w="114" h="42">
                    <a:moveTo>
                      <a:pt x="107" y="0"/>
                    </a:moveTo>
                    <a:lnTo>
                      <a:pt x="107" y="0"/>
                    </a:lnTo>
                    <a:lnTo>
                      <a:pt x="97" y="11"/>
                    </a:lnTo>
                    <a:lnTo>
                      <a:pt x="83" y="20"/>
                    </a:lnTo>
                    <a:lnTo>
                      <a:pt x="70" y="29"/>
                    </a:lnTo>
                    <a:lnTo>
                      <a:pt x="56" y="32"/>
                    </a:lnTo>
                    <a:lnTo>
                      <a:pt x="42" y="33"/>
                    </a:lnTo>
                    <a:lnTo>
                      <a:pt x="28" y="32"/>
                    </a:lnTo>
                    <a:lnTo>
                      <a:pt x="16" y="29"/>
                    </a:lnTo>
                    <a:lnTo>
                      <a:pt x="5" y="20"/>
                    </a:lnTo>
                    <a:lnTo>
                      <a:pt x="0" y="27"/>
                    </a:lnTo>
                    <a:lnTo>
                      <a:pt x="14" y="35"/>
                    </a:lnTo>
                    <a:lnTo>
                      <a:pt x="28" y="39"/>
                    </a:lnTo>
                    <a:lnTo>
                      <a:pt x="42" y="42"/>
                    </a:lnTo>
                    <a:lnTo>
                      <a:pt x="56" y="39"/>
                    </a:lnTo>
                    <a:lnTo>
                      <a:pt x="72" y="35"/>
                    </a:lnTo>
                    <a:lnTo>
                      <a:pt x="87" y="27"/>
                    </a:lnTo>
                    <a:lnTo>
                      <a:pt x="101" y="18"/>
                    </a:lnTo>
                    <a:lnTo>
                      <a:pt x="114" y="4"/>
                    </a:lnTo>
                    <a:lnTo>
                      <a:pt x="114" y="4"/>
                    </a:lnTo>
                    <a:lnTo>
                      <a:pt x="107" y="0"/>
                    </a:lnTo>
                    <a:close/>
                  </a:path>
                </a:pathLst>
              </a:custGeom>
              <a:solidFill>
                <a:srgbClr val="000000"/>
              </a:solidFill>
              <a:ln w="9525">
                <a:noFill/>
                <a:round/>
                <a:headEnd/>
                <a:tailEnd/>
              </a:ln>
            </p:spPr>
            <p:txBody>
              <a:bodyPr/>
              <a:lstStyle/>
              <a:p>
                <a:endParaRPr lang="en-US"/>
              </a:p>
            </p:txBody>
          </p:sp>
          <p:sp>
            <p:nvSpPr>
              <p:cNvPr id="116871" name="Freeform 135"/>
              <p:cNvSpPr>
                <a:spLocks/>
              </p:cNvSpPr>
              <p:nvPr/>
            </p:nvSpPr>
            <p:spPr bwMode="auto">
              <a:xfrm>
                <a:off x="3663" y="2353"/>
                <a:ext cx="15" cy="57"/>
              </a:xfrm>
              <a:custGeom>
                <a:avLst/>
                <a:gdLst/>
                <a:ahLst/>
                <a:cxnLst>
                  <a:cxn ang="0">
                    <a:pos x="0" y="7"/>
                  </a:cxn>
                  <a:cxn ang="0">
                    <a:pos x="0" y="7"/>
                  </a:cxn>
                  <a:cxn ang="0">
                    <a:pos x="16" y="27"/>
                  </a:cxn>
                  <a:cxn ang="0">
                    <a:pos x="20" y="54"/>
                  </a:cxn>
                  <a:cxn ang="0">
                    <a:pos x="17" y="83"/>
                  </a:cxn>
                  <a:cxn ang="0">
                    <a:pos x="1" y="111"/>
                  </a:cxn>
                  <a:cxn ang="0">
                    <a:pos x="8" y="115"/>
                  </a:cxn>
                  <a:cxn ang="0">
                    <a:pos x="24" y="85"/>
                  </a:cxn>
                  <a:cxn ang="0">
                    <a:pos x="30" y="54"/>
                  </a:cxn>
                  <a:cxn ang="0">
                    <a:pos x="23" y="24"/>
                  </a:cxn>
                  <a:cxn ang="0">
                    <a:pos x="4" y="0"/>
                  </a:cxn>
                  <a:cxn ang="0">
                    <a:pos x="4" y="0"/>
                  </a:cxn>
                  <a:cxn ang="0">
                    <a:pos x="0" y="7"/>
                  </a:cxn>
                </a:cxnLst>
                <a:rect l="0" t="0" r="r" b="b"/>
                <a:pathLst>
                  <a:path w="30" h="115">
                    <a:moveTo>
                      <a:pt x="0" y="7"/>
                    </a:moveTo>
                    <a:lnTo>
                      <a:pt x="0" y="7"/>
                    </a:lnTo>
                    <a:lnTo>
                      <a:pt x="16" y="27"/>
                    </a:lnTo>
                    <a:lnTo>
                      <a:pt x="20" y="54"/>
                    </a:lnTo>
                    <a:lnTo>
                      <a:pt x="17" y="83"/>
                    </a:lnTo>
                    <a:lnTo>
                      <a:pt x="1" y="111"/>
                    </a:lnTo>
                    <a:lnTo>
                      <a:pt x="8" y="115"/>
                    </a:lnTo>
                    <a:lnTo>
                      <a:pt x="24" y="85"/>
                    </a:lnTo>
                    <a:lnTo>
                      <a:pt x="30" y="54"/>
                    </a:lnTo>
                    <a:lnTo>
                      <a:pt x="23" y="24"/>
                    </a:lnTo>
                    <a:lnTo>
                      <a:pt x="4" y="0"/>
                    </a:lnTo>
                    <a:lnTo>
                      <a:pt x="4" y="0"/>
                    </a:lnTo>
                    <a:lnTo>
                      <a:pt x="0" y="7"/>
                    </a:lnTo>
                    <a:close/>
                  </a:path>
                </a:pathLst>
              </a:custGeom>
              <a:solidFill>
                <a:srgbClr val="000000"/>
              </a:solidFill>
              <a:ln w="9525">
                <a:noFill/>
                <a:round/>
                <a:headEnd/>
                <a:tailEnd/>
              </a:ln>
            </p:spPr>
            <p:txBody>
              <a:bodyPr/>
              <a:lstStyle/>
              <a:p>
                <a:endParaRPr lang="en-US"/>
              </a:p>
            </p:txBody>
          </p:sp>
          <p:sp>
            <p:nvSpPr>
              <p:cNvPr id="116872" name="Freeform 136"/>
              <p:cNvSpPr>
                <a:spLocks/>
              </p:cNvSpPr>
              <p:nvPr/>
            </p:nvSpPr>
            <p:spPr bwMode="auto">
              <a:xfrm>
                <a:off x="3609" y="2346"/>
                <a:ext cx="57" cy="20"/>
              </a:xfrm>
              <a:custGeom>
                <a:avLst/>
                <a:gdLst/>
                <a:ahLst/>
                <a:cxnLst>
                  <a:cxn ang="0">
                    <a:pos x="7" y="42"/>
                  </a:cxn>
                  <a:cxn ang="0">
                    <a:pos x="7" y="42"/>
                  </a:cxn>
                  <a:cxn ang="0">
                    <a:pos x="17" y="29"/>
                  </a:cxn>
                  <a:cxn ang="0">
                    <a:pos x="30" y="21"/>
                  </a:cxn>
                  <a:cxn ang="0">
                    <a:pos x="43" y="14"/>
                  </a:cxn>
                  <a:cxn ang="0">
                    <a:pos x="56" y="10"/>
                  </a:cxn>
                  <a:cxn ang="0">
                    <a:pos x="71" y="10"/>
                  </a:cxn>
                  <a:cxn ang="0">
                    <a:pos x="85" y="10"/>
                  </a:cxn>
                  <a:cxn ang="0">
                    <a:pos x="97" y="14"/>
                  </a:cxn>
                  <a:cxn ang="0">
                    <a:pos x="108" y="21"/>
                  </a:cxn>
                  <a:cxn ang="0">
                    <a:pos x="112" y="14"/>
                  </a:cxn>
                  <a:cxn ang="0">
                    <a:pos x="100" y="7"/>
                  </a:cxn>
                  <a:cxn ang="0">
                    <a:pos x="85" y="3"/>
                  </a:cxn>
                  <a:cxn ang="0">
                    <a:pos x="71" y="0"/>
                  </a:cxn>
                  <a:cxn ang="0">
                    <a:pos x="56" y="3"/>
                  </a:cxn>
                  <a:cxn ang="0">
                    <a:pos x="41" y="7"/>
                  </a:cxn>
                  <a:cxn ang="0">
                    <a:pos x="25" y="14"/>
                  </a:cxn>
                  <a:cxn ang="0">
                    <a:pos x="12" y="25"/>
                  </a:cxn>
                  <a:cxn ang="0">
                    <a:pos x="0" y="37"/>
                  </a:cxn>
                  <a:cxn ang="0">
                    <a:pos x="0" y="37"/>
                  </a:cxn>
                  <a:cxn ang="0">
                    <a:pos x="7" y="42"/>
                  </a:cxn>
                </a:cxnLst>
                <a:rect l="0" t="0" r="r" b="b"/>
                <a:pathLst>
                  <a:path w="112" h="42">
                    <a:moveTo>
                      <a:pt x="7" y="42"/>
                    </a:moveTo>
                    <a:lnTo>
                      <a:pt x="7" y="42"/>
                    </a:lnTo>
                    <a:lnTo>
                      <a:pt x="17" y="29"/>
                    </a:lnTo>
                    <a:lnTo>
                      <a:pt x="30" y="21"/>
                    </a:lnTo>
                    <a:lnTo>
                      <a:pt x="43" y="14"/>
                    </a:lnTo>
                    <a:lnTo>
                      <a:pt x="56" y="10"/>
                    </a:lnTo>
                    <a:lnTo>
                      <a:pt x="71" y="10"/>
                    </a:lnTo>
                    <a:lnTo>
                      <a:pt x="85" y="10"/>
                    </a:lnTo>
                    <a:lnTo>
                      <a:pt x="97" y="14"/>
                    </a:lnTo>
                    <a:lnTo>
                      <a:pt x="108" y="21"/>
                    </a:lnTo>
                    <a:lnTo>
                      <a:pt x="112" y="14"/>
                    </a:lnTo>
                    <a:lnTo>
                      <a:pt x="100" y="7"/>
                    </a:lnTo>
                    <a:lnTo>
                      <a:pt x="85" y="3"/>
                    </a:lnTo>
                    <a:lnTo>
                      <a:pt x="71" y="0"/>
                    </a:lnTo>
                    <a:lnTo>
                      <a:pt x="56" y="3"/>
                    </a:lnTo>
                    <a:lnTo>
                      <a:pt x="41" y="7"/>
                    </a:lnTo>
                    <a:lnTo>
                      <a:pt x="25" y="14"/>
                    </a:lnTo>
                    <a:lnTo>
                      <a:pt x="12" y="25"/>
                    </a:lnTo>
                    <a:lnTo>
                      <a:pt x="0" y="37"/>
                    </a:lnTo>
                    <a:lnTo>
                      <a:pt x="0" y="37"/>
                    </a:lnTo>
                    <a:lnTo>
                      <a:pt x="7" y="42"/>
                    </a:lnTo>
                    <a:close/>
                  </a:path>
                </a:pathLst>
              </a:custGeom>
              <a:solidFill>
                <a:srgbClr val="000000"/>
              </a:solidFill>
              <a:ln w="9525">
                <a:noFill/>
                <a:round/>
                <a:headEnd/>
                <a:tailEnd/>
              </a:ln>
            </p:spPr>
            <p:txBody>
              <a:bodyPr/>
              <a:lstStyle/>
              <a:p>
                <a:endParaRPr lang="en-US"/>
              </a:p>
            </p:txBody>
          </p:sp>
          <p:sp>
            <p:nvSpPr>
              <p:cNvPr id="116873" name="Freeform 137"/>
              <p:cNvSpPr>
                <a:spLocks/>
              </p:cNvSpPr>
              <p:nvPr/>
            </p:nvSpPr>
            <p:spPr bwMode="auto">
              <a:xfrm>
                <a:off x="3598" y="2364"/>
                <a:ext cx="15" cy="58"/>
              </a:xfrm>
              <a:custGeom>
                <a:avLst/>
                <a:gdLst/>
                <a:ahLst/>
                <a:cxnLst>
                  <a:cxn ang="0">
                    <a:pos x="30" y="108"/>
                  </a:cxn>
                  <a:cxn ang="0">
                    <a:pos x="30" y="108"/>
                  </a:cxn>
                  <a:cxn ang="0">
                    <a:pos x="13" y="89"/>
                  </a:cxn>
                  <a:cxn ang="0">
                    <a:pos x="9" y="62"/>
                  </a:cxn>
                  <a:cxn ang="0">
                    <a:pos x="13" y="32"/>
                  </a:cxn>
                  <a:cxn ang="0">
                    <a:pos x="30" y="5"/>
                  </a:cxn>
                  <a:cxn ang="0">
                    <a:pos x="23" y="0"/>
                  </a:cxn>
                  <a:cxn ang="0">
                    <a:pos x="7" y="30"/>
                  </a:cxn>
                  <a:cxn ang="0">
                    <a:pos x="0" y="62"/>
                  </a:cxn>
                  <a:cxn ang="0">
                    <a:pos x="7" y="91"/>
                  </a:cxn>
                  <a:cxn ang="0">
                    <a:pos x="25" y="115"/>
                  </a:cxn>
                  <a:cxn ang="0">
                    <a:pos x="25" y="115"/>
                  </a:cxn>
                  <a:cxn ang="0">
                    <a:pos x="30" y="108"/>
                  </a:cxn>
                </a:cxnLst>
                <a:rect l="0" t="0" r="r" b="b"/>
                <a:pathLst>
                  <a:path w="30" h="115">
                    <a:moveTo>
                      <a:pt x="30" y="108"/>
                    </a:moveTo>
                    <a:lnTo>
                      <a:pt x="30" y="108"/>
                    </a:lnTo>
                    <a:lnTo>
                      <a:pt x="13" y="89"/>
                    </a:lnTo>
                    <a:lnTo>
                      <a:pt x="9" y="62"/>
                    </a:lnTo>
                    <a:lnTo>
                      <a:pt x="13" y="32"/>
                    </a:lnTo>
                    <a:lnTo>
                      <a:pt x="30" y="5"/>
                    </a:lnTo>
                    <a:lnTo>
                      <a:pt x="23" y="0"/>
                    </a:lnTo>
                    <a:lnTo>
                      <a:pt x="7" y="30"/>
                    </a:lnTo>
                    <a:lnTo>
                      <a:pt x="0" y="62"/>
                    </a:lnTo>
                    <a:lnTo>
                      <a:pt x="7" y="91"/>
                    </a:lnTo>
                    <a:lnTo>
                      <a:pt x="25" y="115"/>
                    </a:lnTo>
                    <a:lnTo>
                      <a:pt x="25" y="115"/>
                    </a:lnTo>
                    <a:lnTo>
                      <a:pt x="30" y="108"/>
                    </a:lnTo>
                    <a:close/>
                  </a:path>
                </a:pathLst>
              </a:custGeom>
              <a:solidFill>
                <a:srgbClr val="000000"/>
              </a:solidFill>
              <a:ln w="9525">
                <a:noFill/>
                <a:round/>
                <a:headEnd/>
                <a:tailEnd/>
              </a:ln>
            </p:spPr>
            <p:txBody>
              <a:bodyPr/>
              <a:lstStyle/>
              <a:p>
                <a:endParaRPr lang="en-US"/>
              </a:p>
            </p:txBody>
          </p:sp>
          <p:sp>
            <p:nvSpPr>
              <p:cNvPr id="116874" name="Freeform 138"/>
              <p:cNvSpPr>
                <a:spLocks/>
              </p:cNvSpPr>
              <p:nvPr/>
            </p:nvSpPr>
            <p:spPr bwMode="auto">
              <a:xfrm>
                <a:off x="3522" y="2490"/>
                <a:ext cx="142" cy="185"/>
              </a:xfrm>
              <a:custGeom>
                <a:avLst/>
                <a:gdLst/>
                <a:ahLst/>
                <a:cxnLst>
                  <a:cxn ang="0">
                    <a:pos x="162" y="371"/>
                  </a:cxn>
                  <a:cxn ang="0">
                    <a:pos x="0" y="271"/>
                  </a:cxn>
                  <a:cxn ang="0">
                    <a:pos x="112" y="0"/>
                  </a:cxn>
                  <a:cxn ang="0">
                    <a:pos x="283" y="83"/>
                  </a:cxn>
                  <a:cxn ang="0">
                    <a:pos x="162" y="371"/>
                  </a:cxn>
                </a:cxnLst>
                <a:rect l="0" t="0" r="r" b="b"/>
                <a:pathLst>
                  <a:path w="283" h="371">
                    <a:moveTo>
                      <a:pt x="162" y="371"/>
                    </a:moveTo>
                    <a:lnTo>
                      <a:pt x="0" y="271"/>
                    </a:lnTo>
                    <a:lnTo>
                      <a:pt x="112" y="0"/>
                    </a:lnTo>
                    <a:lnTo>
                      <a:pt x="283" y="83"/>
                    </a:lnTo>
                    <a:lnTo>
                      <a:pt x="162" y="371"/>
                    </a:lnTo>
                    <a:close/>
                  </a:path>
                </a:pathLst>
              </a:custGeom>
              <a:solidFill>
                <a:srgbClr val="5B6DA3"/>
              </a:solidFill>
              <a:ln w="9525">
                <a:noFill/>
                <a:round/>
                <a:headEnd/>
                <a:tailEnd/>
              </a:ln>
            </p:spPr>
            <p:txBody>
              <a:bodyPr/>
              <a:lstStyle/>
              <a:p>
                <a:endParaRPr lang="en-US"/>
              </a:p>
            </p:txBody>
          </p:sp>
          <p:sp>
            <p:nvSpPr>
              <p:cNvPr id="116875" name="Freeform 139"/>
              <p:cNvSpPr>
                <a:spLocks/>
              </p:cNvSpPr>
              <p:nvPr/>
            </p:nvSpPr>
            <p:spPr bwMode="auto">
              <a:xfrm>
                <a:off x="3520" y="2623"/>
                <a:ext cx="85" cy="54"/>
              </a:xfrm>
              <a:custGeom>
                <a:avLst/>
                <a:gdLst/>
                <a:ahLst/>
                <a:cxnLst>
                  <a:cxn ang="0">
                    <a:pos x="1" y="2"/>
                  </a:cxn>
                  <a:cxn ang="0">
                    <a:pos x="3" y="7"/>
                  </a:cxn>
                  <a:cxn ang="0">
                    <a:pos x="165" y="107"/>
                  </a:cxn>
                  <a:cxn ang="0">
                    <a:pos x="169" y="100"/>
                  </a:cxn>
                  <a:cxn ang="0">
                    <a:pos x="7" y="0"/>
                  </a:cxn>
                  <a:cxn ang="0">
                    <a:pos x="8" y="4"/>
                  </a:cxn>
                  <a:cxn ang="0">
                    <a:pos x="1" y="2"/>
                  </a:cxn>
                  <a:cxn ang="0">
                    <a:pos x="0" y="4"/>
                  </a:cxn>
                  <a:cxn ang="0">
                    <a:pos x="3" y="7"/>
                  </a:cxn>
                  <a:cxn ang="0">
                    <a:pos x="1" y="2"/>
                  </a:cxn>
                </a:cxnLst>
                <a:rect l="0" t="0" r="r" b="b"/>
                <a:pathLst>
                  <a:path w="169" h="107">
                    <a:moveTo>
                      <a:pt x="1" y="2"/>
                    </a:moveTo>
                    <a:lnTo>
                      <a:pt x="3" y="7"/>
                    </a:lnTo>
                    <a:lnTo>
                      <a:pt x="165" y="107"/>
                    </a:lnTo>
                    <a:lnTo>
                      <a:pt x="169" y="100"/>
                    </a:lnTo>
                    <a:lnTo>
                      <a:pt x="7" y="0"/>
                    </a:lnTo>
                    <a:lnTo>
                      <a:pt x="8" y="4"/>
                    </a:lnTo>
                    <a:lnTo>
                      <a:pt x="1" y="2"/>
                    </a:lnTo>
                    <a:lnTo>
                      <a:pt x="0" y="4"/>
                    </a:lnTo>
                    <a:lnTo>
                      <a:pt x="3" y="7"/>
                    </a:lnTo>
                    <a:lnTo>
                      <a:pt x="1" y="2"/>
                    </a:lnTo>
                    <a:close/>
                  </a:path>
                </a:pathLst>
              </a:custGeom>
              <a:solidFill>
                <a:srgbClr val="000000"/>
              </a:solidFill>
              <a:ln w="9525">
                <a:noFill/>
                <a:round/>
                <a:headEnd/>
                <a:tailEnd/>
              </a:ln>
            </p:spPr>
            <p:txBody>
              <a:bodyPr/>
              <a:lstStyle/>
              <a:p>
                <a:endParaRPr lang="en-US"/>
              </a:p>
            </p:txBody>
          </p:sp>
          <p:sp>
            <p:nvSpPr>
              <p:cNvPr id="116876" name="Freeform 140"/>
              <p:cNvSpPr>
                <a:spLocks/>
              </p:cNvSpPr>
              <p:nvPr/>
            </p:nvSpPr>
            <p:spPr bwMode="auto">
              <a:xfrm>
                <a:off x="3521" y="2487"/>
                <a:ext cx="59" cy="139"/>
              </a:xfrm>
              <a:custGeom>
                <a:avLst/>
                <a:gdLst/>
                <a:ahLst/>
                <a:cxnLst>
                  <a:cxn ang="0">
                    <a:pos x="117" y="2"/>
                  </a:cxn>
                  <a:cxn ang="0">
                    <a:pos x="112" y="4"/>
                  </a:cxn>
                  <a:cxn ang="0">
                    <a:pos x="0" y="275"/>
                  </a:cxn>
                  <a:cxn ang="0">
                    <a:pos x="7" y="277"/>
                  </a:cxn>
                  <a:cxn ang="0">
                    <a:pos x="119" y="6"/>
                  </a:cxn>
                  <a:cxn ang="0">
                    <a:pos x="114" y="9"/>
                  </a:cxn>
                  <a:cxn ang="0">
                    <a:pos x="117" y="2"/>
                  </a:cxn>
                  <a:cxn ang="0">
                    <a:pos x="113" y="0"/>
                  </a:cxn>
                  <a:cxn ang="0">
                    <a:pos x="112" y="4"/>
                  </a:cxn>
                  <a:cxn ang="0">
                    <a:pos x="117" y="2"/>
                  </a:cxn>
                </a:cxnLst>
                <a:rect l="0" t="0" r="r" b="b"/>
                <a:pathLst>
                  <a:path w="119" h="277">
                    <a:moveTo>
                      <a:pt x="117" y="2"/>
                    </a:moveTo>
                    <a:lnTo>
                      <a:pt x="112" y="4"/>
                    </a:lnTo>
                    <a:lnTo>
                      <a:pt x="0" y="275"/>
                    </a:lnTo>
                    <a:lnTo>
                      <a:pt x="7" y="277"/>
                    </a:lnTo>
                    <a:lnTo>
                      <a:pt x="119" y="6"/>
                    </a:lnTo>
                    <a:lnTo>
                      <a:pt x="114" y="9"/>
                    </a:lnTo>
                    <a:lnTo>
                      <a:pt x="117" y="2"/>
                    </a:lnTo>
                    <a:lnTo>
                      <a:pt x="113" y="0"/>
                    </a:lnTo>
                    <a:lnTo>
                      <a:pt x="112" y="4"/>
                    </a:lnTo>
                    <a:lnTo>
                      <a:pt x="117" y="2"/>
                    </a:lnTo>
                    <a:close/>
                  </a:path>
                </a:pathLst>
              </a:custGeom>
              <a:solidFill>
                <a:srgbClr val="000000"/>
              </a:solidFill>
              <a:ln w="9525">
                <a:noFill/>
                <a:round/>
                <a:headEnd/>
                <a:tailEnd/>
              </a:ln>
            </p:spPr>
            <p:txBody>
              <a:bodyPr/>
              <a:lstStyle/>
              <a:p>
                <a:endParaRPr lang="en-US"/>
              </a:p>
            </p:txBody>
          </p:sp>
          <p:sp>
            <p:nvSpPr>
              <p:cNvPr id="116877" name="Freeform 141"/>
              <p:cNvSpPr>
                <a:spLocks/>
              </p:cNvSpPr>
              <p:nvPr/>
            </p:nvSpPr>
            <p:spPr bwMode="auto">
              <a:xfrm>
                <a:off x="3578" y="2488"/>
                <a:ext cx="89" cy="45"/>
              </a:xfrm>
              <a:custGeom>
                <a:avLst/>
                <a:gdLst/>
                <a:ahLst/>
                <a:cxnLst>
                  <a:cxn ang="0">
                    <a:pos x="176" y="87"/>
                  </a:cxn>
                  <a:cxn ang="0">
                    <a:pos x="174" y="83"/>
                  </a:cxn>
                  <a:cxn ang="0">
                    <a:pos x="3" y="0"/>
                  </a:cxn>
                  <a:cxn ang="0">
                    <a:pos x="0" y="7"/>
                  </a:cxn>
                  <a:cxn ang="0">
                    <a:pos x="172" y="90"/>
                  </a:cxn>
                  <a:cxn ang="0">
                    <a:pos x="169" y="85"/>
                  </a:cxn>
                  <a:cxn ang="0">
                    <a:pos x="176" y="87"/>
                  </a:cxn>
                  <a:cxn ang="0">
                    <a:pos x="179" y="85"/>
                  </a:cxn>
                  <a:cxn ang="0">
                    <a:pos x="174" y="83"/>
                  </a:cxn>
                  <a:cxn ang="0">
                    <a:pos x="176" y="87"/>
                  </a:cxn>
                </a:cxnLst>
                <a:rect l="0" t="0" r="r" b="b"/>
                <a:pathLst>
                  <a:path w="179" h="90">
                    <a:moveTo>
                      <a:pt x="176" y="87"/>
                    </a:moveTo>
                    <a:lnTo>
                      <a:pt x="174" y="83"/>
                    </a:lnTo>
                    <a:lnTo>
                      <a:pt x="3" y="0"/>
                    </a:lnTo>
                    <a:lnTo>
                      <a:pt x="0" y="7"/>
                    </a:lnTo>
                    <a:lnTo>
                      <a:pt x="172" y="90"/>
                    </a:lnTo>
                    <a:lnTo>
                      <a:pt x="169" y="85"/>
                    </a:lnTo>
                    <a:lnTo>
                      <a:pt x="176" y="87"/>
                    </a:lnTo>
                    <a:lnTo>
                      <a:pt x="179" y="85"/>
                    </a:lnTo>
                    <a:lnTo>
                      <a:pt x="174" y="83"/>
                    </a:lnTo>
                    <a:lnTo>
                      <a:pt x="176" y="87"/>
                    </a:lnTo>
                    <a:close/>
                  </a:path>
                </a:pathLst>
              </a:custGeom>
              <a:solidFill>
                <a:srgbClr val="000000"/>
              </a:solidFill>
              <a:ln w="9525">
                <a:noFill/>
                <a:round/>
                <a:headEnd/>
                <a:tailEnd/>
              </a:ln>
            </p:spPr>
            <p:txBody>
              <a:bodyPr/>
              <a:lstStyle/>
              <a:p>
                <a:endParaRPr lang="en-US"/>
              </a:p>
            </p:txBody>
          </p:sp>
          <p:sp>
            <p:nvSpPr>
              <p:cNvPr id="116878" name="Freeform 142"/>
              <p:cNvSpPr>
                <a:spLocks/>
              </p:cNvSpPr>
              <p:nvPr/>
            </p:nvSpPr>
            <p:spPr bwMode="auto">
              <a:xfrm>
                <a:off x="3602" y="2531"/>
                <a:ext cx="64" cy="147"/>
              </a:xfrm>
              <a:custGeom>
                <a:avLst/>
                <a:gdLst/>
                <a:ahLst/>
                <a:cxnLst>
                  <a:cxn ang="0">
                    <a:pos x="1" y="293"/>
                  </a:cxn>
                  <a:cxn ang="0">
                    <a:pos x="7" y="290"/>
                  </a:cxn>
                  <a:cxn ang="0">
                    <a:pos x="127" y="2"/>
                  </a:cxn>
                  <a:cxn ang="0">
                    <a:pos x="120" y="0"/>
                  </a:cxn>
                  <a:cxn ang="0">
                    <a:pos x="0" y="288"/>
                  </a:cxn>
                  <a:cxn ang="0">
                    <a:pos x="5" y="286"/>
                  </a:cxn>
                  <a:cxn ang="0">
                    <a:pos x="1" y="293"/>
                  </a:cxn>
                  <a:cxn ang="0">
                    <a:pos x="4" y="295"/>
                  </a:cxn>
                  <a:cxn ang="0">
                    <a:pos x="7" y="290"/>
                  </a:cxn>
                  <a:cxn ang="0">
                    <a:pos x="1" y="293"/>
                  </a:cxn>
                </a:cxnLst>
                <a:rect l="0" t="0" r="r" b="b"/>
                <a:pathLst>
                  <a:path w="127" h="295">
                    <a:moveTo>
                      <a:pt x="1" y="293"/>
                    </a:moveTo>
                    <a:lnTo>
                      <a:pt x="7" y="290"/>
                    </a:lnTo>
                    <a:lnTo>
                      <a:pt x="127" y="2"/>
                    </a:lnTo>
                    <a:lnTo>
                      <a:pt x="120" y="0"/>
                    </a:lnTo>
                    <a:lnTo>
                      <a:pt x="0" y="288"/>
                    </a:lnTo>
                    <a:lnTo>
                      <a:pt x="5" y="286"/>
                    </a:lnTo>
                    <a:lnTo>
                      <a:pt x="1" y="293"/>
                    </a:lnTo>
                    <a:lnTo>
                      <a:pt x="4" y="295"/>
                    </a:lnTo>
                    <a:lnTo>
                      <a:pt x="7" y="290"/>
                    </a:lnTo>
                    <a:lnTo>
                      <a:pt x="1" y="293"/>
                    </a:lnTo>
                    <a:close/>
                  </a:path>
                </a:pathLst>
              </a:custGeom>
              <a:solidFill>
                <a:srgbClr val="000000"/>
              </a:solidFill>
              <a:ln w="9525">
                <a:noFill/>
                <a:round/>
                <a:headEnd/>
                <a:tailEnd/>
              </a:ln>
            </p:spPr>
            <p:txBody>
              <a:bodyPr/>
              <a:lstStyle/>
              <a:p>
                <a:endParaRPr lang="en-US"/>
              </a:p>
            </p:txBody>
          </p:sp>
          <p:grpSp>
            <p:nvGrpSpPr>
              <p:cNvPr id="116879" name="Group 143"/>
              <p:cNvGrpSpPr>
                <a:grpSpLocks/>
              </p:cNvGrpSpPr>
              <p:nvPr/>
            </p:nvGrpSpPr>
            <p:grpSpPr bwMode="auto">
              <a:xfrm>
                <a:off x="3602" y="1919"/>
                <a:ext cx="202" cy="438"/>
                <a:chOff x="3602" y="1919"/>
                <a:chExt cx="202" cy="438"/>
              </a:xfrm>
            </p:grpSpPr>
            <p:sp>
              <p:nvSpPr>
                <p:cNvPr id="116880" name="Freeform 144"/>
                <p:cNvSpPr>
                  <a:spLocks/>
                </p:cNvSpPr>
                <p:nvPr/>
              </p:nvSpPr>
              <p:spPr bwMode="auto">
                <a:xfrm>
                  <a:off x="3602" y="2318"/>
                  <a:ext cx="104" cy="39"/>
                </a:xfrm>
                <a:custGeom>
                  <a:avLst/>
                  <a:gdLst/>
                  <a:ahLst/>
                  <a:cxnLst>
                    <a:cxn ang="0">
                      <a:pos x="2" y="9"/>
                    </a:cxn>
                    <a:cxn ang="0">
                      <a:pos x="2" y="9"/>
                    </a:cxn>
                    <a:cxn ang="0">
                      <a:pos x="7" y="8"/>
                    </a:cxn>
                    <a:cxn ang="0">
                      <a:pos x="16" y="9"/>
                    </a:cxn>
                    <a:cxn ang="0">
                      <a:pos x="26" y="9"/>
                    </a:cxn>
                    <a:cxn ang="0">
                      <a:pos x="40" y="12"/>
                    </a:cxn>
                    <a:cxn ang="0">
                      <a:pos x="53" y="16"/>
                    </a:cxn>
                    <a:cxn ang="0">
                      <a:pos x="69" y="21"/>
                    </a:cxn>
                    <a:cxn ang="0">
                      <a:pos x="85" y="27"/>
                    </a:cxn>
                    <a:cxn ang="0">
                      <a:pos x="102" y="33"/>
                    </a:cxn>
                    <a:cxn ang="0">
                      <a:pos x="118" y="39"/>
                    </a:cxn>
                    <a:cxn ang="0">
                      <a:pos x="135" y="46"/>
                    </a:cxn>
                    <a:cxn ang="0">
                      <a:pos x="152" y="53"/>
                    </a:cxn>
                    <a:cxn ang="0">
                      <a:pos x="165" y="59"/>
                    </a:cxn>
                    <a:cxn ang="0">
                      <a:pos x="179" y="66"/>
                    </a:cxn>
                    <a:cxn ang="0">
                      <a:pos x="191" y="70"/>
                    </a:cxn>
                    <a:cxn ang="0">
                      <a:pos x="199" y="75"/>
                    </a:cxn>
                    <a:cxn ang="0">
                      <a:pos x="206" y="78"/>
                    </a:cxn>
                    <a:cxn ang="0">
                      <a:pos x="208" y="71"/>
                    </a:cxn>
                    <a:cxn ang="0">
                      <a:pos x="201" y="68"/>
                    </a:cxn>
                    <a:cxn ang="0">
                      <a:pos x="193" y="63"/>
                    </a:cxn>
                    <a:cxn ang="0">
                      <a:pos x="181" y="59"/>
                    </a:cxn>
                    <a:cxn ang="0">
                      <a:pos x="168" y="52"/>
                    </a:cxn>
                    <a:cxn ang="0">
                      <a:pos x="154" y="46"/>
                    </a:cxn>
                    <a:cxn ang="0">
                      <a:pos x="138" y="39"/>
                    </a:cxn>
                    <a:cxn ang="0">
                      <a:pos x="120" y="32"/>
                    </a:cxn>
                    <a:cxn ang="0">
                      <a:pos x="104" y="27"/>
                    </a:cxn>
                    <a:cxn ang="0">
                      <a:pos x="87" y="20"/>
                    </a:cxn>
                    <a:cxn ang="0">
                      <a:pos x="71" y="14"/>
                    </a:cxn>
                    <a:cxn ang="0">
                      <a:pos x="55" y="9"/>
                    </a:cxn>
                    <a:cxn ang="0">
                      <a:pos x="40" y="5"/>
                    </a:cxn>
                    <a:cxn ang="0">
                      <a:pos x="26" y="2"/>
                    </a:cxn>
                    <a:cxn ang="0">
                      <a:pos x="16" y="0"/>
                    </a:cxn>
                    <a:cxn ang="0">
                      <a:pos x="7" y="1"/>
                    </a:cxn>
                    <a:cxn ang="0">
                      <a:pos x="0" y="2"/>
                    </a:cxn>
                    <a:cxn ang="0">
                      <a:pos x="0" y="2"/>
                    </a:cxn>
                    <a:cxn ang="0">
                      <a:pos x="2" y="9"/>
                    </a:cxn>
                  </a:cxnLst>
                  <a:rect l="0" t="0" r="r" b="b"/>
                  <a:pathLst>
                    <a:path w="208" h="78">
                      <a:moveTo>
                        <a:pt x="2" y="9"/>
                      </a:moveTo>
                      <a:lnTo>
                        <a:pt x="2" y="9"/>
                      </a:lnTo>
                      <a:lnTo>
                        <a:pt x="7" y="8"/>
                      </a:lnTo>
                      <a:lnTo>
                        <a:pt x="16" y="9"/>
                      </a:lnTo>
                      <a:lnTo>
                        <a:pt x="26" y="9"/>
                      </a:lnTo>
                      <a:lnTo>
                        <a:pt x="40" y="12"/>
                      </a:lnTo>
                      <a:lnTo>
                        <a:pt x="53" y="16"/>
                      </a:lnTo>
                      <a:lnTo>
                        <a:pt x="69" y="21"/>
                      </a:lnTo>
                      <a:lnTo>
                        <a:pt x="85" y="27"/>
                      </a:lnTo>
                      <a:lnTo>
                        <a:pt x="102" y="33"/>
                      </a:lnTo>
                      <a:lnTo>
                        <a:pt x="118" y="39"/>
                      </a:lnTo>
                      <a:lnTo>
                        <a:pt x="135" y="46"/>
                      </a:lnTo>
                      <a:lnTo>
                        <a:pt x="152" y="53"/>
                      </a:lnTo>
                      <a:lnTo>
                        <a:pt x="165" y="59"/>
                      </a:lnTo>
                      <a:lnTo>
                        <a:pt x="179" y="66"/>
                      </a:lnTo>
                      <a:lnTo>
                        <a:pt x="191" y="70"/>
                      </a:lnTo>
                      <a:lnTo>
                        <a:pt x="199" y="75"/>
                      </a:lnTo>
                      <a:lnTo>
                        <a:pt x="206" y="78"/>
                      </a:lnTo>
                      <a:lnTo>
                        <a:pt x="208" y="71"/>
                      </a:lnTo>
                      <a:lnTo>
                        <a:pt x="201" y="68"/>
                      </a:lnTo>
                      <a:lnTo>
                        <a:pt x="193" y="63"/>
                      </a:lnTo>
                      <a:lnTo>
                        <a:pt x="181" y="59"/>
                      </a:lnTo>
                      <a:lnTo>
                        <a:pt x="168" y="52"/>
                      </a:lnTo>
                      <a:lnTo>
                        <a:pt x="154" y="46"/>
                      </a:lnTo>
                      <a:lnTo>
                        <a:pt x="138" y="39"/>
                      </a:lnTo>
                      <a:lnTo>
                        <a:pt x="120" y="32"/>
                      </a:lnTo>
                      <a:lnTo>
                        <a:pt x="104" y="27"/>
                      </a:lnTo>
                      <a:lnTo>
                        <a:pt x="87" y="20"/>
                      </a:lnTo>
                      <a:lnTo>
                        <a:pt x="71" y="14"/>
                      </a:lnTo>
                      <a:lnTo>
                        <a:pt x="55" y="9"/>
                      </a:lnTo>
                      <a:lnTo>
                        <a:pt x="40" y="5"/>
                      </a:lnTo>
                      <a:lnTo>
                        <a:pt x="26" y="2"/>
                      </a:lnTo>
                      <a:lnTo>
                        <a:pt x="16" y="0"/>
                      </a:lnTo>
                      <a:lnTo>
                        <a:pt x="7" y="1"/>
                      </a:lnTo>
                      <a:lnTo>
                        <a:pt x="0" y="2"/>
                      </a:lnTo>
                      <a:lnTo>
                        <a:pt x="0" y="2"/>
                      </a:lnTo>
                      <a:lnTo>
                        <a:pt x="2" y="9"/>
                      </a:lnTo>
                      <a:close/>
                    </a:path>
                  </a:pathLst>
                </a:custGeom>
                <a:solidFill>
                  <a:srgbClr val="000000"/>
                </a:solidFill>
                <a:ln w="9525">
                  <a:noFill/>
                  <a:round/>
                  <a:headEnd/>
                  <a:tailEnd/>
                </a:ln>
              </p:spPr>
              <p:txBody>
                <a:bodyPr/>
                <a:lstStyle/>
                <a:p>
                  <a:endParaRPr lang="en-US"/>
                </a:p>
              </p:txBody>
            </p:sp>
            <p:sp>
              <p:nvSpPr>
                <p:cNvPr id="116881" name="Freeform 145"/>
                <p:cNvSpPr>
                  <a:spLocks/>
                </p:cNvSpPr>
                <p:nvPr/>
              </p:nvSpPr>
              <p:spPr bwMode="auto">
                <a:xfrm>
                  <a:off x="3625" y="1922"/>
                  <a:ext cx="177" cy="406"/>
                </a:xfrm>
                <a:custGeom>
                  <a:avLst/>
                  <a:gdLst/>
                  <a:ahLst/>
                  <a:cxnLst>
                    <a:cxn ang="0">
                      <a:pos x="353" y="10"/>
                    </a:cxn>
                    <a:cxn ang="0">
                      <a:pos x="29" y="813"/>
                    </a:cxn>
                    <a:cxn ang="0">
                      <a:pos x="0" y="805"/>
                    </a:cxn>
                    <a:cxn ang="0">
                      <a:pos x="327" y="2"/>
                    </a:cxn>
                    <a:cxn ang="0">
                      <a:pos x="335" y="0"/>
                    </a:cxn>
                    <a:cxn ang="0">
                      <a:pos x="341" y="2"/>
                    </a:cxn>
                    <a:cxn ang="0">
                      <a:pos x="347" y="5"/>
                    </a:cxn>
                    <a:cxn ang="0">
                      <a:pos x="353" y="10"/>
                    </a:cxn>
                  </a:cxnLst>
                  <a:rect l="0" t="0" r="r" b="b"/>
                  <a:pathLst>
                    <a:path w="353" h="813">
                      <a:moveTo>
                        <a:pt x="353" y="10"/>
                      </a:moveTo>
                      <a:lnTo>
                        <a:pt x="29" y="813"/>
                      </a:lnTo>
                      <a:lnTo>
                        <a:pt x="0" y="805"/>
                      </a:lnTo>
                      <a:lnTo>
                        <a:pt x="327" y="2"/>
                      </a:lnTo>
                      <a:lnTo>
                        <a:pt x="335" y="0"/>
                      </a:lnTo>
                      <a:lnTo>
                        <a:pt x="341" y="2"/>
                      </a:lnTo>
                      <a:lnTo>
                        <a:pt x="347" y="5"/>
                      </a:lnTo>
                      <a:lnTo>
                        <a:pt x="353" y="10"/>
                      </a:lnTo>
                      <a:close/>
                    </a:path>
                  </a:pathLst>
                </a:custGeom>
                <a:solidFill>
                  <a:srgbClr val="333333"/>
                </a:solidFill>
                <a:ln w="9525">
                  <a:noFill/>
                  <a:round/>
                  <a:headEnd/>
                  <a:tailEnd/>
                </a:ln>
              </p:spPr>
              <p:txBody>
                <a:bodyPr/>
                <a:lstStyle/>
                <a:p>
                  <a:endParaRPr lang="en-US"/>
                </a:p>
              </p:txBody>
            </p:sp>
            <p:sp>
              <p:nvSpPr>
                <p:cNvPr id="116882" name="Freeform 146"/>
                <p:cNvSpPr>
                  <a:spLocks/>
                </p:cNvSpPr>
                <p:nvPr/>
              </p:nvSpPr>
              <p:spPr bwMode="auto">
                <a:xfrm>
                  <a:off x="3638" y="1926"/>
                  <a:ext cx="166" cy="404"/>
                </a:xfrm>
                <a:custGeom>
                  <a:avLst/>
                  <a:gdLst/>
                  <a:ahLst/>
                  <a:cxnLst>
                    <a:cxn ang="0">
                      <a:pos x="2" y="807"/>
                    </a:cxn>
                    <a:cxn ang="0">
                      <a:pos x="7" y="805"/>
                    </a:cxn>
                    <a:cxn ang="0">
                      <a:pos x="331" y="2"/>
                    </a:cxn>
                    <a:cxn ang="0">
                      <a:pos x="325" y="0"/>
                    </a:cxn>
                    <a:cxn ang="0">
                      <a:pos x="0" y="802"/>
                    </a:cxn>
                    <a:cxn ang="0">
                      <a:pos x="5" y="800"/>
                    </a:cxn>
                    <a:cxn ang="0">
                      <a:pos x="2" y="807"/>
                    </a:cxn>
                    <a:cxn ang="0">
                      <a:pos x="6" y="808"/>
                    </a:cxn>
                    <a:cxn ang="0">
                      <a:pos x="7" y="805"/>
                    </a:cxn>
                    <a:cxn ang="0">
                      <a:pos x="2" y="807"/>
                    </a:cxn>
                  </a:cxnLst>
                  <a:rect l="0" t="0" r="r" b="b"/>
                  <a:pathLst>
                    <a:path w="331" h="808">
                      <a:moveTo>
                        <a:pt x="2" y="807"/>
                      </a:moveTo>
                      <a:lnTo>
                        <a:pt x="7" y="805"/>
                      </a:lnTo>
                      <a:lnTo>
                        <a:pt x="331" y="2"/>
                      </a:lnTo>
                      <a:lnTo>
                        <a:pt x="325" y="0"/>
                      </a:lnTo>
                      <a:lnTo>
                        <a:pt x="0" y="802"/>
                      </a:lnTo>
                      <a:lnTo>
                        <a:pt x="5" y="800"/>
                      </a:lnTo>
                      <a:lnTo>
                        <a:pt x="2" y="807"/>
                      </a:lnTo>
                      <a:lnTo>
                        <a:pt x="6" y="808"/>
                      </a:lnTo>
                      <a:lnTo>
                        <a:pt x="7" y="805"/>
                      </a:lnTo>
                      <a:lnTo>
                        <a:pt x="2" y="807"/>
                      </a:lnTo>
                      <a:close/>
                    </a:path>
                  </a:pathLst>
                </a:custGeom>
                <a:solidFill>
                  <a:srgbClr val="000000"/>
                </a:solidFill>
                <a:ln w="9525">
                  <a:noFill/>
                  <a:round/>
                  <a:headEnd/>
                  <a:tailEnd/>
                </a:ln>
              </p:spPr>
              <p:txBody>
                <a:bodyPr/>
                <a:lstStyle/>
                <a:p>
                  <a:endParaRPr lang="en-US"/>
                </a:p>
              </p:txBody>
            </p:sp>
            <p:sp>
              <p:nvSpPr>
                <p:cNvPr id="116883" name="Freeform 147"/>
                <p:cNvSpPr>
                  <a:spLocks/>
                </p:cNvSpPr>
                <p:nvPr/>
              </p:nvSpPr>
              <p:spPr bwMode="auto">
                <a:xfrm>
                  <a:off x="3623" y="2322"/>
                  <a:ext cx="17" cy="8"/>
                </a:xfrm>
                <a:custGeom>
                  <a:avLst/>
                  <a:gdLst/>
                  <a:ahLst/>
                  <a:cxnLst>
                    <a:cxn ang="0">
                      <a:pos x="2" y="2"/>
                    </a:cxn>
                    <a:cxn ang="0">
                      <a:pos x="5" y="7"/>
                    </a:cxn>
                    <a:cxn ang="0">
                      <a:pos x="33" y="15"/>
                    </a:cxn>
                    <a:cxn ang="0">
                      <a:pos x="36" y="8"/>
                    </a:cxn>
                    <a:cxn ang="0">
                      <a:pos x="7" y="0"/>
                    </a:cxn>
                    <a:cxn ang="0">
                      <a:pos x="9" y="5"/>
                    </a:cxn>
                    <a:cxn ang="0">
                      <a:pos x="2" y="2"/>
                    </a:cxn>
                    <a:cxn ang="0">
                      <a:pos x="0" y="6"/>
                    </a:cxn>
                    <a:cxn ang="0">
                      <a:pos x="5" y="7"/>
                    </a:cxn>
                    <a:cxn ang="0">
                      <a:pos x="2" y="2"/>
                    </a:cxn>
                  </a:cxnLst>
                  <a:rect l="0" t="0" r="r" b="b"/>
                  <a:pathLst>
                    <a:path w="36" h="15">
                      <a:moveTo>
                        <a:pt x="2" y="2"/>
                      </a:moveTo>
                      <a:lnTo>
                        <a:pt x="5" y="7"/>
                      </a:lnTo>
                      <a:lnTo>
                        <a:pt x="33" y="15"/>
                      </a:lnTo>
                      <a:lnTo>
                        <a:pt x="36" y="8"/>
                      </a:lnTo>
                      <a:lnTo>
                        <a:pt x="7" y="0"/>
                      </a:lnTo>
                      <a:lnTo>
                        <a:pt x="9" y="5"/>
                      </a:lnTo>
                      <a:lnTo>
                        <a:pt x="2" y="2"/>
                      </a:lnTo>
                      <a:lnTo>
                        <a:pt x="0" y="6"/>
                      </a:lnTo>
                      <a:lnTo>
                        <a:pt x="5" y="7"/>
                      </a:lnTo>
                      <a:lnTo>
                        <a:pt x="2" y="2"/>
                      </a:lnTo>
                      <a:close/>
                    </a:path>
                  </a:pathLst>
                </a:custGeom>
                <a:solidFill>
                  <a:srgbClr val="000000"/>
                </a:solidFill>
                <a:ln w="9525">
                  <a:noFill/>
                  <a:round/>
                  <a:headEnd/>
                  <a:tailEnd/>
                </a:ln>
              </p:spPr>
              <p:txBody>
                <a:bodyPr/>
                <a:lstStyle/>
                <a:p>
                  <a:endParaRPr lang="en-US"/>
                </a:p>
              </p:txBody>
            </p:sp>
            <p:sp>
              <p:nvSpPr>
                <p:cNvPr id="116884" name="Freeform 148"/>
                <p:cNvSpPr>
                  <a:spLocks/>
                </p:cNvSpPr>
                <p:nvPr/>
              </p:nvSpPr>
              <p:spPr bwMode="auto">
                <a:xfrm>
                  <a:off x="3624" y="1921"/>
                  <a:ext cx="166" cy="403"/>
                </a:xfrm>
                <a:custGeom>
                  <a:avLst/>
                  <a:gdLst/>
                  <a:ahLst/>
                  <a:cxnLst>
                    <a:cxn ang="0">
                      <a:pos x="329" y="0"/>
                    </a:cxn>
                    <a:cxn ang="0">
                      <a:pos x="327" y="2"/>
                    </a:cxn>
                    <a:cxn ang="0">
                      <a:pos x="0" y="805"/>
                    </a:cxn>
                    <a:cxn ang="0">
                      <a:pos x="7" y="808"/>
                    </a:cxn>
                    <a:cxn ang="0">
                      <a:pos x="334" y="5"/>
                    </a:cxn>
                    <a:cxn ang="0">
                      <a:pos x="332" y="7"/>
                    </a:cxn>
                    <a:cxn ang="0">
                      <a:pos x="329" y="0"/>
                    </a:cxn>
                    <a:cxn ang="0">
                      <a:pos x="327" y="1"/>
                    </a:cxn>
                    <a:cxn ang="0">
                      <a:pos x="327" y="2"/>
                    </a:cxn>
                    <a:cxn ang="0">
                      <a:pos x="329" y="0"/>
                    </a:cxn>
                  </a:cxnLst>
                  <a:rect l="0" t="0" r="r" b="b"/>
                  <a:pathLst>
                    <a:path w="334" h="808">
                      <a:moveTo>
                        <a:pt x="329" y="0"/>
                      </a:moveTo>
                      <a:lnTo>
                        <a:pt x="327" y="2"/>
                      </a:lnTo>
                      <a:lnTo>
                        <a:pt x="0" y="805"/>
                      </a:lnTo>
                      <a:lnTo>
                        <a:pt x="7" y="808"/>
                      </a:lnTo>
                      <a:lnTo>
                        <a:pt x="334" y="5"/>
                      </a:lnTo>
                      <a:lnTo>
                        <a:pt x="332" y="7"/>
                      </a:lnTo>
                      <a:lnTo>
                        <a:pt x="329" y="0"/>
                      </a:lnTo>
                      <a:lnTo>
                        <a:pt x="327" y="1"/>
                      </a:lnTo>
                      <a:lnTo>
                        <a:pt x="327" y="2"/>
                      </a:lnTo>
                      <a:lnTo>
                        <a:pt x="329" y="0"/>
                      </a:lnTo>
                      <a:close/>
                    </a:path>
                  </a:pathLst>
                </a:custGeom>
                <a:solidFill>
                  <a:srgbClr val="000000"/>
                </a:solidFill>
                <a:ln w="9525">
                  <a:noFill/>
                  <a:round/>
                  <a:headEnd/>
                  <a:tailEnd/>
                </a:ln>
              </p:spPr>
              <p:txBody>
                <a:bodyPr/>
                <a:lstStyle/>
                <a:p>
                  <a:endParaRPr lang="en-US"/>
                </a:p>
              </p:txBody>
            </p:sp>
            <p:sp>
              <p:nvSpPr>
                <p:cNvPr id="116885" name="Freeform 149"/>
                <p:cNvSpPr>
                  <a:spLocks/>
                </p:cNvSpPr>
                <p:nvPr/>
              </p:nvSpPr>
              <p:spPr bwMode="auto">
                <a:xfrm>
                  <a:off x="3788" y="1919"/>
                  <a:ext cx="16" cy="8"/>
                </a:xfrm>
                <a:custGeom>
                  <a:avLst/>
                  <a:gdLst/>
                  <a:ahLst/>
                  <a:cxnLst>
                    <a:cxn ang="0">
                      <a:pos x="31" y="15"/>
                    </a:cxn>
                    <a:cxn ang="0">
                      <a:pos x="30" y="11"/>
                    </a:cxn>
                    <a:cxn ang="0">
                      <a:pos x="25" y="6"/>
                    </a:cxn>
                    <a:cxn ang="0">
                      <a:pos x="18" y="2"/>
                    </a:cxn>
                    <a:cxn ang="0">
                      <a:pos x="10" y="0"/>
                    </a:cxn>
                    <a:cxn ang="0">
                      <a:pos x="0" y="2"/>
                    </a:cxn>
                    <a:cxn ang="0">
                      <a:pos x="3" y="9"/>
                    </a:cxn>
                    <a:cxn ang="0">
                      <a:pos x="10" y="9"/>
                    </a:cxn>
                    <a:cxn ang="0">
                      <a:pos x="15" y="9"/>
                    </a:cxn>
                    <a:cxn ang="0">
                      <a:pos x="20" y="13"/>
                    </a:cxn>
                    <a:cxn ang="0">
                      <a:pos x="26" y="16"/>
                    </a:cxn>
                    <a:cxn ang="0">
                      <a:pos x="25" y="13"/>
                    </a:cxn>
                    <a:cxn ang="0">
                      <a:pos x="31" y="15"/>
                    </a:cxn>
                    <a:cxn ang="0">
                      <a:pos x="33" y="14"/>
                    </a:cxn>
                    <a:cxn ang="0">
                      <a:pos x="30" y="11"/>
                    </a:cxn>
                    <a:cxn ang="0">
                      <a:pos x="31" y="15"/>
                    </a:cxn>
                  </a:cxnLst>
                  <a:rect l="0" t="0" r="r" b="b"/>
                  <a:pathLst>
                    <a:path w="33" h="16">
                      <a:moveTo>
                        <a:pt x="31" y="15"/>
                      </a:moveTo>
                      <a:lnTo>
                        <a:pt x="30" y="11"/>
                      </a:lnTo>
                      <a:lnTo>
                        <a:pt x="25" y="6"/>
                      </a:lnTo>
                      <a:lnTo>
                        <a:pt x="18" y="2"/>
                      </a:lnTo>
                      <a:lnTo>
                        <a:pt x="10" y="0"/>
                      </a:lnTo>
                      <a:lnTo>
                        <a:pt x="0" y="2"/>
                      </a:lnTo>
                      <a:lnTo>
                        <a:pt x="3" y="9"/>
                      </a:lnTo>
                      <a:lnTo>
                        <a:pt x="10" y="9"/>
                      </a:lnTo>
                      <a:lnTo>
                        <a:pt x="15" y="9"/>
                      </a:lnTo>
                      <a:lnTo>
                        <a:pt x="20" y="13"/>
                      </a:lnTo>
                      <a:lnTo>
                        <a:pt x="26" y="16"/>
                      </a:lnTo>
                      <a:lnTo>
                        <a:pt x="25" y="13"/>
                      </a:lnTo>
                      <a:lnTo>
                        <a:pt x="31" y="15"/>
                      </a:lnTo>
                      <a:lnTo>
                        <a:pt x="33" y="14"/>
                      </a:lnTo>
                      <a:lnTo>
                        <a:pt x="30" y="11"/>
                      </a:lnTo>
                      <a:lnTo>
                        <a:pt x="31" y="15"/>
                      </a:lnTo>
                      <a:close/>
                    </a:path>
                  </a:pathLst>
                </a:custGeom>
                <a:solidFill>
                  <a:srgbClr val="000000"/>
                </a:solidFill>
                <a:ln w="9525">
                  <a:noFill/>
                  <a:round/>
                  <a:headEnd/>
                  <a:tailEnd/>
                </a:ln>
              </p:spPr>
              <p:txBody>
                <a:bodyPr/>
                <a:lstStyle/>
                <a:p>
                  <a:endParaRPr lang="en-US"/>
                </a:p>
              </p:txBody>
            </p:sp>
          </p:grpSp>
        </p:grpSp>
        <p:sp>
          <p:nvSpPr>
            <p:cNvPr id="116886" name="Freeform 150"/>
            <p:cNvSpPr>
              <a:spLocks/>
            </p:cNvSpPr>
            <p:nvPr/>
          </p:nvSpPr>
          <p:spPr bwMode="auto">
            <a:xfrm>
              <a:off x="864" y="2088"/>
              <a:ext cx="1296" cy="864"/>
            </a:xfrm>
            <a:custGeom>
              <a:avLst/>
              <a:gdLst/>
              <a:ahLst/>
              <a:cxnLst>
                <a:cxn ang="0">
                  <a:pos x="2074" y="1022"/>
                </a:cxn>
                <a:cxn ang="0">
                  <a:pos x="2482" y="607"/>
                </a:cxn>
                <a:cxn ang="0">
                  <a:pos x="2920" y="215"/>
                </a:cxn>
                <a:cxn ang="0">
                  <a:pos x="3360" y="5"/>
                </a:cxn>
                <a:cxn ang="0">
                  <a:pos x="3755" y="123"/>
                </a:cxn>
                <a:cxn ang="0">
                  <a:pos x="4134" y="484"/>
                </a:cxn>
                <a:cxn ang="0">
                  <a:pos x="4522" y="918"/>
                </a:cxn>
                <a:cxn ang="0">
                  <a:pos x="4933" y="1253"/>
                </a:cxn>
                <a:cxn ang="0">
                  <a:pos x="5383" y="1312"/>
                </a:cxn>
                <a:cxn ang="0">
                  <a:pos x="5890" y="1175"/>
                </a:cxn>
                <a:cxn ang="0">
                  <a:pos x="6390" y="1014"/>
                </a:cxn>
                <a:cxn ang="0">
                  <a:pos x="6817" y="990"/>
                </a:cxn>
                <a:cxn ang="0">
                  <a:pos x="7087" y="1211"/>
                </a:cxn>
                <a:cxn ang="0">
                  <a:pos x="7208" y="1590"/>
                </a:cxn>
                <a:cxn ang="0">
                  <a:pos x="7283" y="2037"/>
                </a:cxn>
                <a:cxn ang="0">
                  <a:pos x="7413" y="2470"/>
                </a:cxn>
                <a:cxn ang="0">
                  <a:pos x="7679" y="2828"/>
                </a:cxn>
                <a:cxn ang="0">
                  <a:pos x="8039" y="3152"/>
                </a:cxn>
                <a:cxn ang="0">
                  <a:pos x="8398" y="3468"/>
                </a:cxn>
                <a:cxn ang="0">
                  <a:pos x="8662" y="3797"/>
                </a:cxn>
                <a:cxn ang="0">
                  <a:pos x="8751" y="4165"/>
                </a:cxn>
                <a:cxn ang="0">
                  <a:pos x="8728" y="4609"/>
                </a:cxn>
                <a:cxn ang="0">
                  <a:pos x="8626" y="5050"/>
                </a:cxn>
                <a:cxn ang="0">
                  <a:pos x="8462" y="5401"/>
                </a:cxn>
                <a:cxn ang="0">
                  <a:pos x="8207" y="5605"/>
                </a:cxn>
                <a:cxn ang="0">
                  <a:pos x="7826" y="5749"/>
                </a:cxn>
                <a:cxn ang="0">
                  <a:pos x="7396" y="5886"/>
                </a:cxn>
                <a:cxn ang="0">
                  <a:pos x="6992" y="6063"/>
                </a:cxn>
                <a:cxn ang="0">
                  <a:pos x="6699" y="6347"/>
                </a:cxn>
                <a:cxn ang="0">
                  <a:pos x="6501" y="6774"/>
                </a:cxn>
                <a:cxn ang="0">
                  <a:pos x="6305" y="7206"/>
                </a:cxn>
                <a:cxn ang="0">
                  <a:pos x="6024" y="7500"/>
                </a:cxn>
                <a:cxn ang="0">
                  <a:pos x="5595" y="7492"/>
                </a:cxn>
                <a:cxn ang="0">
                  <a:pos x="5119" y="7240"/>
                </a:cxn>
                <a:cxn ang="0">
                  <a:pos x="4630" y="6912"/>
                </a:cxn>
                <a:cxn ang="0">
                  <a:pos x="4146" y="6667"/>
                </a:cxn>
                <a:cxn ang="0">
                  <a:pos x="3657" y="6631"/>
                </a:cxn>
                <a:cxn ang="0">
                  <a:pos x="3152" y="6737"/>
                </a:cxn>
                <a:cxn ang="0">
                  <a:pos x="2673" y="6872"/>
                </a:cxn>
                <a:cxn ang="0">
                  <a:pos x="2255" y="6928"/>
                </a:cxn>
                <a:cxn ang="0">
                  <a:pos x="1898" y="6796"/>
                </a:cxn>
                <a:cxn ang="0">
                  <a:pos x="1537" y="6531"/>
                </a:cxn>
                <a:cxn ang="0">
                  <a:pos x="1213" y="6201"/>
                </a:cxn>
                <a:cxn ang="0">
                  <a:pos x="975" y="5870"/>
                </a:cxn>
                <a:cxn ang="0">
                  <a:pos x="864" y="5554"/>
                </a:cxn>
                <a:cxn ang="0">
                  <a:pos x="869" y="5205"/>
                </a:cxn>
                <a:cxn ang="0">
                  <a:pos x="913" y="4846"/>
                </a:cxn>
                <a:cxn ang="0">
                  <a:pos x="907" y="4504"/>
                </a:cxn>
                <a:cxn ang="0">
                  <a:pos x="743" y="4198"/>
                </a:cxn>
                <a:cxn ang="0">
                  <a:pos x="460" y="3940"/>
                </a:cxn>
                <a:cxn ang="0">
                  <a:pos x="178" y="3684"/>
                </a:cxn>
                <a:cxn ang="0">
                  <a:pos x="11" y="3379"/>
                </a:cxn>
                <a:cxn ang="0">
                  <a:pos x="38" y="2981"/>
                </a:cxn>
                <a:cxn ang="0">
                  <a:pos x="213" y="2534"/>
                </a:cxn>
                <a:cxn ang="0">
                  <a:pos x="469" y="2105"/>
                </a:cxn>
                <a:cxn ang="0">
                  <a:pos x="738" y="1753"/>
                </a:cxn>
                <a:cxn ang="0">
                  <a:pos x="959" y="1536"/>
                </a:cxn>
                <a:cxn ang="0">
                  <a:pos x="1181" y="1446"/>
                </a:cxn>
                <a:cxn ang="0">
                  <a:pos x="1429" y="1396"/>
                </a:cxn>
                <a:cxn ang="0">
                  <a:pos x="1722" y="1294"/>
                </a:cxn>
              </a:cxnLst>
              <a:rect l="0" t="0" r="r" b="b"/>
              <a:pathLst>
                <a:path w="8754" h="7539">
                  <a:moveTo>
                    <a:pt x="1805" y="1249"/>
                  </a:moveTo>
                  <a:lnTo>
                    <a:pt x="1889" y="1185"/>
                  </a:lnTo>
                  <a:lnTo>
                    <a:pt x="1980" y="1109"/>
                  </a:lnTo>
                  <a:lnTo>
                    <a:pt x="2074" y="1022"/>
                  </a:lnTo>
                  <a:lnTo>
                    <a:pt x="2171" y="925"/>
                  </a:lnTo>
                  <a:lnTo>
                    <a:pt x="2272" y="823"/>
                  </a:lnTo>
                  <a:lnTo>
                    <a:pt x="2375" y="716"/>
                  </a:lnTo>
                  <a:lnTo>
                    <a:pt x="2482" y="607"/>
                  </a:lnTo>
                  <a:lnTo>
                    <a:pt x="2590" y="502"/>
                  </a:lnTo>
                  <a:lnTo>
                    <a:pt x="2699" y="398"/>
                  </a:lnTo>
                  <a:lnTo>
                    <a:pt x="2809" y="302"/>
                  </a:lnTo>
                  <a:lnTo>
                    <a:pt x="2920" y="215"/>
                  </a:lnTo>
                  <a:lnTo>
                    <a:pt x="3030" y="139"/>
                  </a:lnTo>
                  <a:lnTo>
                    <a:pt x="3142" y="77"/>
                  </a:lnTo>
                  <a:lnTo>
                    <a:pt x="3251" y="32"/>
                  </a:lnTo>
                  <a:lnTo>
                    <a:pt x="3360" y="5"/>
                  </a:lnTo>
                  <a:lnTo>
                    <a:pt x="3466" y="0"/>
                  </a:lnTo>
                  <a:lnTo>
                    <a:pt x="3563" y="21"/>
                  </a:lnTo>
                  <a:lnTo>
                    <a:pt x="3660" y="63"/>
                  </a:lnTo>
                  <a:lnTo>
                    <a:pt x="3755" y="123"/>
                  </a:lnTo>
                  <a:lnTo>
                    <a:pt x="3850" y="197"/>
                  </a:lnTo>
                  <a:lnTo>
                    <a:pt x="3944" y="284"/>
                  </a:lnTo>
                  <a:lnTo>
                    <a:pt x="4039" y="381"/>
                  </a:lnTo>
                  <a:lnTo>
                    <a:pt x="4134" y="484"/>
                  </a:lnTo>
                  <a:lnTo>
                    <a:pt x="4230" y="594"/>
                  </a:lnTo>
                  <a:lnTo>
                    <a:pt x="4326" y="703"/>
                  </a:lnTo>
                  <a:lnTo>
                    <a:pt x="4424" y="813"/>
                  </a:lnTo>
                  <a:lnTo>
                    <a:pt x="4522" y="918"/>
                  </a:lnTo>
                  <a:lnTo>
                    <a:pt x="4621" y="1018"/>
                  </a:lnTo>
                  <a:lnTo>
                    <a:pt x="4724" y="1109"/>
                  </a:lnTo>
                  <a:lnTo>
                    <a:pt x="4828" y="1188"/>
                  </a:lnTo>
                  <a:lnTo>
                    <a:pt x="4933" y="1253"/>
                  </a:lnTo>
                  <a:lnTo>
                    <a:pt x="5042" y="1302"/>
                  </a:lnTo>
                  <a:lnTo>
                    <a:pt x="5150" y="1321"/>
                  </a:lnTo>
                  <a:lnTo>
                    <a:pt x="5265" y="1324"/>
                  </a:lnTo>
                  <a:lnTo>
                    <a:pt x="5383" y="1312"/>
                  </a:lnTo>
                  <a:lnTo>
                    <a:pt x="5507" y="1290"/>
                  </a:lnTo>
                  <a:lnTo>
                    <a:pt x="5633" y="1258"/>
                  </a:lnTo>
                  <a:lnTo>
                    <a:pt x="5760" y="1218"/>
                  </a:lnTo>
                  <a:lnTo>
                    <a:pt x="5890" y="1175"/>
                  </a:lnTo>
                  <a:lnTo>
                    <a:pt x="6018" y="1131"/>
                  </a:lnTo>
                  <a:lnTo>
                    <a:pt x="6144" y="1088"/>
                  </a:lnTo>
                  <a:lnTo>
                    <a:pt x="6269" y="1049"/>
                  </a:lnTo>
                  <a:lnTo>
                    <a:pt x="6390" y="1014"/>
                  </a:lnTo>
                  <a:lnTo>
                    <a:pt x="6506" y="990"/>
                  </a:lnTo>
                  <a:lnTo>
                    <a:pt x="6616" y="975"/>
                  </a:lnTo>
                  <a:lnTo>
                    <a:pt x="6721" y="974"/>
                  </a:lnTo>
                  <a:lnTo>
                    <a:pt x="6817" y="990"/>
                  </a:lnTo>
                  <a:lnTo>
                    <a:pt x="6905" y="1024"/>
                  </a:lnTo>
                  <a:lnTo>
                    <a:pt x="6977" y="1075"/>
                  </a:lnTo>
                  <a:lnTo>
                    <a:pt x="7037" y="1137"/>
                  </a:lnTo>
                  <a:lnTo>
                    <a:pt x="7087" y="1211"/>
                  </a:lnTo>
                  <a:lnTo>
                    <a:pt x="7127" y="1295"/>
                  </a:lnTo>
                  <a:lnTo>
                    <a:pt x="7160" y="1386"/>
                  </a:lnTo>
                  <a:lnTo>
                    <a:pt x="7186" y="1485"/>
                  </a:lnTo>
                  <a:lnTo>
                    <a:pt x="7208" y="1590"/>
                  </a:lnTo>
                  <a:lnTo>
                    <a:pt x="7227" y="1698"/>
                  </a:lnTo>
                  <a:lnTo>
                    <a:pt x="7244" y="1810"/>
                  </a:lnTo>
                  <a:lnTo>
                    <a:pt x="7263" y="1923"/>
                  </a:lnTo>
                  <a:lnTo>
                    <a:pt x="7283" y="2037"/>
                  </a:lnTo>
                  <a:lnTo>
                    <a:pt x="7306" y="2149"/>
                  </a:lnTo>
                  <a:lnTo>
                    <a:pt x="7334" y="2260"/>
                  </a:lnTo>
                  <a:lnTo>
                    <a:pt x="7369" y="2368"/>
                  </a:lnTo>
                  <a:lnTo>
                    <a:pt x="7413" y="2470"/>
                  </a:lnTo>
                  <a:lnTo>
                    <a:pt x="7468" y="2567"/>
                  </a:lnTo>
                  <a:lnTo>
                    <a:pt x="7530" y="2656"/>
                  </a:lnTo>
                  <a:lnTo>
                    <a:pt x="7600" y="2743"/>
                  </a:lnTo>
                  <a:lnTo>
                    <a:pt x="7679" y="2828"/>
                  </a:lnTo>
                  <a:lnTo>
                    <a:pt x="7764" y="2911"/>
                  </a:lnTo>
                  <a:lnTo>
                    <a:pt x="7853" y="2993"/>
                  </a:lnTo>
                  <a:lnTo>
                    <a:pt x="7945" y="3073"/>
                  </a:lnTo>
                  <a:lnTo>
                    <a:pt x="8039" y="3152"/>
                  </a:lnTo>
                  <a:lnTo>
                    <a:pt x="8133" y="3230"/>
                  </a:lnTo>
                  <a:lnTo>
                    <a:pt x="8225" y="3309"/>
                  </a:lnTo>
                  <a:lnTo>
                    <a:pt x="8314" y="3388"/>
                  </a:lnTo>
                  <a:lnTo>
                    <a:pt x="8398" y="3468"/>
                  </a:lnTo>
                  <a:lnTo>
                    <a:pt x="8477" y="3547"/>
                  </a:lnTo>
                  <a:lnTo>
                    <a:pt x="8549" y="3629"/>
                  </a:lnTo>
                  <a:lnTo>
                    <a:pt x="8611" y="3711"/>
                  </a:lnTo>
                  <a:lnTo>
                    <a:pt x="8662" y="3797"/>
                  </a:lnTo>
                  <a:lnTo>
                    <a:pt x="8703" y="3884"/>
                  </a:lnTo>
                  <a:lnTo>
                    <a:pt x="8725" y="3969"/>
                  </a:lnTo>
                  <a:lnTo>
                    <a:pt x="8741" y="4064"/>
                  </a:lnTo>
                  <a:lnTo>
                    <a:pt x="8751" y="4165"/>
                  </a:lnTo>
                  <a:lnTo>
                    <a:pt x="8754" y="4271"/>
                  </a:lnTo>
                  <a:lnTo>
                    <a:pt x="8751" y="4381"/>
                  </a:lnTo>
                  <a:lnTo>
                    <a:pt x="8742" y="4494"/>
                  </a:lnTo>
                  <a:lnTo>
                    <a:pt x="8728" y="4609"/>
                  </a:lnTo>
                  <a:lnTo>
                    <a:pt x="8710" y="4722"/>
                  </a:lnTo>
                  <a:lnTo>
                    <a:pt x="8687" y="4835"/>
                  </a:lnTo>
                  <a:lnTo>
                    <a:pt x="8658" y="4944"/>
                  </a:lnTo>
                  <a:lnTo>
                    <a:pt x="8626" y="5050"/>
                  </a:lnTo>
                  <a:lnTo>
                    <a:pt x="8591" y="5150"/>
                  </a:lnTo>
                  <a:lnTo>
                    <a:pt x="8551" y="5242"/>
                  </a:lnTo>
                  <a:lnTo>
                    <a:pt x="8508" y="5327"/>
                  </a:lnTo>
                  <a:lnTo>
                    <a:pt x="8462" y="5401"/>
                  </a:lnTo>
                  <a:lnTo>
                    <a:pt x="8415" y="5465"/>
                  </a:lnTo>
                  <a:lnTo>
                    <a:pt x="8356" y="5515"/>
                  </a:lnTo>
                  <a:lnTo>
                    <a:pt x="8285" y="5562"/>
                  </a:lnTo>
                  <a:lnTo>
                    <a:pt x="8207" y="5605"/>
                  </a:lnTo>
                  <a:lnTo>
                    <a:pt x="8120" y="5644"/>
                  </a:lnTo>
                  <a:lnTo>
                    <a:pt x="8028" y="5680"/>
                  </a:lnTo>
                  <a:lnTo>
                    <a:pt x="7928" y="5714"/>
                  </a:lnTo>
                  <a:lnTo>
                    <a:pt x="7826" y="5749"/>
                  </a:lnTo>
                  <a:lnTo>
                    <a:pt x="7720" y="5782"/>
                  </a:lnTo>
                  <a:lnTo>
                    <a:pt x="7612" y="5815"/>
                  </a:lnTo>
                  <a:lnTo>
                    <a:pt x="7504" y="5849"/>
                  </a:lnTo>
                  <a:lnTo>
                    <a:pt x="7396" y="5886"/>
                  </a:lnTo>
                  <a:lnTo>
                    <a:pt x="7289" y="5924"/>
                  </a:lnTo>
                  <a:lnTo>
                    <a:pt x="7186" y="5966"/>
                  </a:lnTo>
                  <a:lnTo>
                    <a:pt x="7086" y="6013"/>
                  </a:lnTo>
                  <a:lnTo>
                    <a:pt x="6992" y="6063"/>
                  </a:lnTo>
                  <a:lnTo>
                    <a:pt x="6905" y="6120"/>
                  </a:lnTo>
                  <a:lnTo>
                    <a:pt x="6828" y="6181"/>
                  </a:lnTo>
                  <a:lnTo>
                    <a:pt x="6760" y="6259"/>
                  </a:lnTo>
                  <a:lnTo>
                    <a:pt x="6699" y="6347"/>
                  </a:lnTo>
                  <a:lnTo>
                    <a:pt x="6645" y="6446"/>
                  </a:lnTo>
                  <a:lnTo>
                    <a:pt x="6594" y="6550"/>
                  </a:lnTo>
                  <a:lnTo>
                    <a:pt x="6547" y="6661"/>
                  </a:lnTo>
                  <a:lnTo>
                    <a:pt x="6501" y="6774"/>
                  </a:lnTo>
                  <a:lnTo>
                    <a:pt x="6455" y="6887"/>
                  </a:lnTo>
                  <a:lnTo>
                    <a:pt x="6408" y="6998"/>
                  </a:lnTo>
                  <a:lnTo>
                    <a:pt x="6359" y="7105"/>
                  </a:lnTo>
                  <a:lnTo>
                    <a:pt x="6305" y="7206"/>
                  </a:lnTo>
                  <a:lnTo>
                    <a:pt x="6246" y="7298"/>
                  </a:lnTo>
                  <a:lnTo>
                    <a:pt x="6181" y="7379"/>
                  </a:lnTo>
                  <a:lnTo>
                    <a:pt x="6108" y="7447"/>
                  </a:lnTo>
                  <a:lnTo>
                    <a:pt x="6024" y="7500"/>
                  </a:lnTo>
                  <a:lnTo>
                    <a:pt x="5931" y="7534"/>
                  </a:lnTo>
                  <a:lnTo>
                    <a:pt x="5821" y="7539"/>
                  </a:lnTo>
                  <a:lnTo>
                    <a:pt x="5709" y="7524"/>
                  </a:lnTo>
                  <a:lnTo>
                    <a:pt x="5595" y="7492"/>
                  </a:lnTo>
                  <a:lnTo>
                    <a:pt x="5478" y="7444"/>
                  </a:lnTo>
                  <a:lnTo>
                    <a:pt x="5360" y="7385"/>
                  </a:lnTo>
                  <a:lnTo>
                    <a:pt x="5240" y="7316"/>
                  </a:lnTo>
                  <a:lnTo>
                    <a:pt x="5119" y="7240"/>
                  </a:lnTo>
                  <a:lnTo>
                    <a:pt x="4997" y="7159"/>
                  </a:lnTo>
                  <a:lnTo>
                    <a:pt x="4876" y="7075"/>
                  </a:lnTo>
                  <a:lnTo>
                    <a:pt x="4753" y="6992"/>
                  </a:lnTo>
                  <a:lnTo>
                    <a:pt x="4630" y="6912"/>
                  </a:lnTo>
                  <a:lnTo>
                    <a:pt x="4508" y="6837"/>
                  </a:lnTo>
                  <a:lnTo>
                    <a:pt x="4386" y="6769"/>
                  </a:lnTo>
                  <a:lnTo>
                    <a:pt x="4266" y="6711"/>
                  </a:lnTo>
                  <a:lnTo>
                    <a:pt x="4146" y="6667"/>
                  </a:lnTo>
                  <a:lnTo>
                    <a:pt x="4028" y="6639"/>
                  </a:lnTo>
                  <a:lnTo>
                    <a:pt x="3907" y="6624"/>
                  </a:lnTo>
                  <a:lnTo>
                    <a:pt x="3783" y="6623"/>
                  </a:lnTo>
                  <a:lnTo>
                    <a:pt x="3657" y="6631"/>
                  </a:lnTo>
                  <a:lnTo>
                    <a:pt x="3530" y="6649"/>
                  </a:lnTo>
                  <a:lnTo>
                    <a:pt x="3404" y="6673"/>
                  </a:lnTo>
                  <a:lnTo>
                    <a:pt x="3278" y="6704"/>
                  </a:lnTo>
                  <a:lnTo>
                    <a:pt x="3152" y="6737"/>
                  </a:lnTo>
                  <a:lnTo>
                    <a:pt x="3029" y="6773"/>
                  </a:lnTo>
                  <a:lnTo>
                    <a:pt x="2908" y="6809"/>
                  </a:lnTo>
                  <a:lnTo>
                    <a:pt x="2788" y="6842"/>
                  </a:lnTo>
                  <a:lnTo>
                    <a:pt x="2673" y="6872"/>
                  </a:lnTo>
                  <a:lnTo>
                    <a:pt x="2560" y="6898"/>
                  </a:lnTo>
                  <a:lnTo>
                    <a:pt x="2453" y="6917"/>
                  </a:lnTo>
                  <a:lnTo>
                    <a:pt x="2351" y="6928"/>
                  </a:lnTo>
                  <a:lnTo>
                    <a:pt x="2255" y="6928"/>
                  </a:lnTo>
                  <a:lnTo>
                    <a:pt x="2165" y="6917"/>
                  </a:lnTo>
                  <a:lnTo>
                    <a:pt x="2077" y="6885"/>
                  </a:lnTo>
                  <a:lnTo>
                    <a:pt x="1989" y="6845"/>
                  </a:lnTo>
                  <a:lnTo>
                    <a:pt x="1898" y="6796"/>
                  </a:lnTo>
                  <a:lnTo>
                    <a:pt x="1807" y="6738"/>
                  </a:lnTo>
                  <a:lnTo>
                    <a:pt x="1716" y="6674"/>
                  </a:lnTo>
                  <a:lnTo>
                    <a:pt x="1625" y="6606"/>
                  </a:lnTo>
                  <a:lnTo>
                    <a:pt x="1537" y="6531"/>
                  </a:lnTo>
                  <a:lnTo>
                    <a:pt x="1450" y="6452"/>
                  </a:lnTo>
                  <a:lnTo>
                    <a:pt x="1367" y="6370"/>
                  </a:lnTo>
                  <a:lnTo>
                    <a:pt x="1288" y="6286"/>
                  </a:lnTo>
                  <a:lnTo>
                    <a:pt x="1213" y="6201"/>
                  </a:lnTo>
                  <a:lnTo>
                    <a:pt x="1144" y="6116"/>
                  </a:lnTo>
                  <a:lnTo>
                    <a:pt x="1081" y="6033"/>
                  </a:lnTo>
                  <a:lnTo>
                    <a:pt x="1024" y="5950"/>
                  </a:lnTo>
                  <a:lnTo>
                    <a:pt x="975" y="5870"/>
                  </a:lnTo>
                  <a:lnTo>
                    <a:pt x="935" y="5795"/>
                  </a:lnTo>
                  <a:lnTo>
                    <a:pt x="901" y="5718"/>
                  </a:lnTo>
                  <a:lnTo>
                    <a:pt x="878" y="5638"/>
                  </a:lnTo>
                  <a:lnTo>
                    <a:pt x="864" y="5554"/>
                  </a:lnTo>
                  <a:lnTo>
                    <a:pt x="857" y="5469"/>
                  </a:lnTo>
                  <a:lnTo>
                    <a:pt x="856" y="5382"/>
                  </a:lnTo>
                  <a:lnTo>
                    <a:pt x="862" y="5294"/>
                  </a:lnTo>
                  <a:lnTo>
                    <a:pt x="869" y="5205"/>
                  </a:lnTo>
                  <a:lnTo>
                    <a:pt x="880" y="5115"/>
                  </a:lnTo>
                  <a:lnTo>
                    <a:pt x="891" y="5024"/>
                  </a:lnTo>
                  <a:lnTo>
                    <a:pt x="903" y="4935"/>
                  </a:lnTo>
                  <a:lnTo>
                    <a:pt x="913" y="4846"/>
                  </a:lnTo>
                  <a:lnTo>
                    <a:pt x="919" y="4757"/>
                  </a:lnTo>
                  <a:lnTo>
                    <a:pt x="921" y="4671"/>
                  </a:lnTo>
                  <a:lnTo>
                    <a:pt x="918" y="4587"/>
                  </a:lnTo>
                  <a:lnTo>
                    <a:pt x="907" y="4504"/>
                  </a:lnTo>
                  <a:lnTo>
                    <a:pt x="889" y="4425"/>
                  </a:lnTo>
                  <a:lnTo>
                    <a:pt x="850" y="4344"/>
                  </a:lnTo>
                  <a:lnTo>
                    <a:pt x="801" y="4269"/>
                  </a:lnTo>
                  <a:lnTo>
                    <a:pt x="743" y="4198"/>
                  </a:lnTo>
                  <a:lnTo>
                    <a:pt x="678" y="4130"/>
                  </a:lnTo>
                  <a:lnTo>
                    <a:pt x="608" y="4065"/>
                  </a:lnTo>
                  <a:lnTo>
                    <a:pt x="535" y="4002"/>
                  </a:lnTo>
                  <a:lnTo>
                    <a:pt x="460" y="3940"/>
                  </a:lnTo>
                  <a:lnTo>
                    <a:pt x="385" y="3878"/>
                  </a:lnTo>
                  <a:lnTo>
                    <a:pt x="311" y="3816"/>
                  </a:lnTo>
                  <a:lnTo>
                    <a:pt x="242" y="3750"/>
                  </a:lnTo>
                  <a:lnTo>
                    <a:pt x="178" y="3684"/>
                  </a:lnTo>
                  <a:lnTo>
                    <a:pt x="121" y="3615"/>
                  </a:lnTo>
                  <a:lnTo>
                    <a:pt x="73" y="3541"/>
                  </a:lnTo>
                  <a:lnTo>
                    <a:pt x="36" y="3463"/>
                  </a:lnTo>
                  <a:lnTo>
                    <a:pt x="11" y="3379"/>
                  </a:lnTo>
                  <a:lnTo>
                    <a:pt x="0" y="3289"/>
                  </a:lnTo>
                  <a:lnTo>
                    <a:pt x="1" y="3191"/>
                  </a:lnTo>
                  <a:lnTo>
                    <a:pt x="14" y="3088"/>
                  </a:lnTo>
                  <a:lnTo>
                    <a:pt x="38" y="2981"/>
                  </a:lnTo>
                  <a:lnTo>
                    <a:pt x="70" y="2871"/>
                  </a:lnTo>
                  <a:lnTo>
                    <a:pt x="110" y="2759"/>
                  </a:lnTo>
                  <a:lnTo>
                    <a:pt x="158" y="2647"/>
                  </a:lnTo>
                  <a:lnTo>
                    <a:pt x="213" y="2534"/>
                  </a:lnTo>
                  <a:lnTo>
                    <a:pt x="273" y="2424"/>
                  </a:lnTo>
                  <a:lnTo>
                    <a:pt x="336" y="2314"/>
                  </a:lnTo>
                  <a:lnTo>
                    <a:pt x="401" y="2207"/>
                  </a:lnTo>
                  <a:lnTo>
                    <a:pt x="469" y="2105"/>
                  </a:lnTo>
                  <a:lnTo>
                    <a:pt x="538" y="2007"/>
                  </a:lnTo>
                  <a:lnTo>
                    <a:pt x="606" y="1916"/>
                  </a:lnTo>
                  <a:lnTo>
                    <a:pt x="673" y="1831"/>
                  </a:lnTo>
                  <a:lnTo>
                    <a:pt x="738" y="1753"/>
                  </a:lnTo>
                  <a:lnTo>
                    <a:pt x="798" y="1686"/>
                  </a:lnTo>
                  <a:lnTo>
                    <a:pt x="852" y="1624"/>
                  </a:lnTo>
                  <a:lnTo>
                    <a:pt x="905" y="1575"/>
                  </a:lnTo>
                  <a:lnTo>
                    <a:pt x="959" y="1536"/>
                  </a:lnTo>
                  <a:lnTo>
                    <a:pt x="1012" y="1504"/>
                  </a:lnTo>
                  <a:lnTo>
                    <a:pt x="1068" y="1480"/>
                  </a:lnTo>
                  <a:lnTo>
                    <a:pt x="1123" y="1461"/>
                  </a:lnTo>
                  <a:lnTo>
                    <a:pt x="1181" y="1446"/>
                  </a:lnTo>
                  <a:lnTo>
                    <a:pt x="1240" y="1434"/>
                  </a:lnTo>
                  <a:lnTo>
                    <a:pt x="1301" y="1421"/>
                  </a:lnTo>
                  <a:lnTo>
                    <a:pt x="1364" y="1410"/>
                  </a:lnTo>
                  <a:lnTo>
                    <a:pt x="1429" y="1396"/>
                  </a:lnTo>
                  <a:lnTo>
                    <a:pt x="1497" y="1378"/>
                  </a:lnTo>
                  <a:lnTo>
                    <a:pt x="1569" y="1357"/>
                  </a:lnTo>
                  <a:lnTo>
                    <a:pt x="1644" y="1329"/>
                  </a:lnTo>
                  <a:lnTo>
                    <a:pt x="1722" y="1294"/>
                  </a:lnTo>
                  <a:lnTo>
                    <a:pt x="1805" y="1249"/>
                  </a:lnTo>
                  <a:close/>
                </a:path>
              </a:pathLst>
            </a:custGeom>
            <a:solidFill>
              <a:srgbClr val="E0E0E0"/>
            </a:solidFill>
            <a:ln w="12700">
              <a:solidFill>
                <a:srgbClr val="000000"/>
              </a:solidFill>
              <a:prstDash val="solid"/>
              <a:round/>
              <a:headEnd/>
              <a:tailEnd/>
            </a:ln>
          </p:spPr>
          <p:txBody>
            <a:bodyPr/>
            <a:lstStyle/>
            <a:p>
              <a:endParaRPr lang="en-US"/>
            </a:p>
          </p:txBody>
        </p:sp>
        <p:sp>
          <p:nvSpPr>
            <p:cNvPr id="116887" name="Text Box 151"/>
            <p:cNvSpPr txBox="1">
              <a:spLocks noChangeArrowheads="1"/>
            </p:cNvSpPr>
            <p:nvPr/>
          </p:nvSpPr>
          <p:spPr bwMode="auto">
            <a:xfrm>
              <a:off x="4320" y="2016"/>
              <a:ext cx="863" cy="366"/>
            </a:xfrm>
            <a:prstGeom prst="rect">
              <a:avLst/>
            </a:prstGeom>
            <a:noFill/>
            <a:ln w="9525">
              <a:noFill/>
              <a:miter lim="800000"/>
              <a:headEnd/>
              <a:tailEnd/>
            </a:ln>
            <a:effectLst/>
          </p:spPr>
          <p:txBody>
            <a:bodyPr wrap="none">
              <a:spAutoFit/>
            </a:bodyPr>
            <a:lstStyle/>
            <a:p>
              <a:pPr algn="l" eaLnBrk="0" hangingPunct="0"/>
              <a:r>
                <a:rPr lang="de-DE" sz="1600">
                  <a:latin typeface="Arial" charset="0"/>
                </a:rPr>
                <a:t>DECT</a:t>
              </a:r>
            </a:p>
            <a:p>
              <a:pPr algn="l" eaLnBrk="0" hangingPunct="0"/>
              <a:r>
                <a:rPr lang="de-DE" sz="1600">
                  <a:latin typeface="Arial" charset="0"/>
                </a:rPr>
                <a:t>Portable Part</a:t>
              </a:r>
            </a:p>
          </p:txBody>
        </p:sp>
        <p:sp>
          <p:nvSpPr>
            <p:cNvPr id="116888" name="Text Box 152"/>
            <p:cNvSpPr txBox="1">
              <a:spLocks noChangeArrowheads="1"/>
            </p:cNvSpPr>
            <p:nvPr/>
          </p:nvSpPr>
          <p:spPr bwMode="auto">
            <a:xfrm>
              <a:off x="1208" y="2414"/>
              <a:ext cx="870"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fixed network</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3" name="Rectangle 5"/>
          <p:cNvSpPr>
            <a:spLocks noGrp="1" noChangeArrowheads="1"/>
          </p:cNvSpPr>
          <p:nvPr>
            <p:ph type="title"/>
          </p:nvPr>
        </p:nvSpPr>
        <p:spPr/>
        <p:txBody>
          <a:bodyPr/>
          <a:lstStyle/>
          <a:p>
            <a:r>
              <a:rPr lang="en-US"/>
              <a:t>UMTS and IMT-2000</a:t>
            </a:r>
          </a:p>
        </p:txBody>
      </p:sp>
      <p:sp>
        <p:nvSpPr>
          <p:cNvPr id="155654" name="Rectangle 6"/>
          <p:cNvSpPr>
            <a:spLocks noGrp="1" noChangeArrowheads="1"/>
          </p:cNvSpPr>
          <p:nvPr>
            <p:ph type="body" idx="1"/>
          </p:nvPr>
        </p:nvSpPr>
        <p:spPr/>
        <p:txBody>
          <a:bodyPr/>
          <a:lstStyle/>
          <a:p>
            <a:r>
              <a:rPr lang="en-US" sz="2000"/>
              <a:t>Proposals for IMT-2000 (International Mobile Telecommunications)</a:t>
            </a:r>
          </a:p>
          <a:p>
            <a:pPr lvl="1"/>
            <a:r>
              <a:rPr lang="en-US" sz="1800"/>
              <a:t>UWC-136, cdma2000, WP-CDMA</a:t>
            </a:r>
          </a:p>
          <a:p>
            <a:pPr lvl="1"/>
            <a:r>
              <a:rPr lang="en-US" sz="1800"/>
              <a:t>UMTS (Universal Mobile Telecommunications System) from ETSI</a:t>
            </a:r>
          </a:p>
          <a:p>
            <a:r>
              <a:rPr lang="en-US" sz="2000"/>
              <a:t>UMTS</a:t>
            </a:r>
          </a:p>
          <a:p>
            <a:pPr lvl="1"/>
            <a:r>
              <a:rPr lang="en-US" sz="1800"/>
              <a:t>UTRA (was: UMTS, now: Universal Terrestrial Radio Access)</a:t>
            </a:r>
          </a:p>
          <a:p>
            <a:pPr lvl="1"/>
            <a:r>
              <a:rPr lang="en-US" sz="1800"/>
              <a:t>enhancements of GSM</a:t>
            </a:r>
          </a:p>
          <a:p>
            <a:pPr lvl="2"/>
            <a:r>
              <a:rPr lang="en-US" sz="1600"/>
              <a:t>EDGE (Enhanced Data rates for GSM Evolution): GSM up to 384 kbit/s</a:t>
            </a:r>
          </a:p>
          <a:p>
            <a:pPr lvl="2"/>
            <a:r>
              <a:rPr lang="en-US" sz="1600"/>
              <a:t>CAMEL (Customized Application for Mobile Enhanced Logic)</a:t>
            </a:r>
          </a:p>
          <a:p>
            <a:pPr lvl="2"/>
            <a:r>
              <a:rPr lang="en-US" sz="1600"/>
              <a:t>VHE (virtual Home Environment)</a:t>
            </a:r>
          </a:p>
          <a:p>
            <a:pPr lvl="1"/>
            <a:r>
              <a:rPr lang="en-US" sz="1800"/>
              <a:t>fits into GMM (Global Multimedia Mobility) initiative from ETSI</a:t>
            </a:r>
          </a:p>
          <a:p>
            <a:pPr lvl="1"/>
            <a:r>
              <a:rPr lang="en-US" sz="1800"/>
              <a:t>requirements</a:t>
            </a:r>
          </a:p>
          <a:p>
            <a:pPr lvl="2"/>
            <a:r>
              <a:rPr lang="en-US" sz="1600"/>
              <a:t>min. 144 kbit/s rural (goal: 384 kbit/s)</a:t>
            </a:r>
          </a:p>
          <a:p>
            <a:pPr lvl="2"/>
            <a:r>
              <a:rPr lang="en-US" sz="1600"/>
              <a:t>min. 384 kbit/s suburban (goal: 512 kbit/s)</a:t>
            </a:r>
          </a:p>
          <a:p>
            <a:pPr lvl="2"/>
            <a:r>
              <a:rPr lang="en-US" sz="1600"/>
              <a:t>up to 2 Mbit/s urban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59" name="Line 15"/>
          <p:cNvSpPr>
            <a:spLocks noChangeShapeType="1"/>
          </p:cNvSpPr>
          <p:nvPr/>
        </p:nvSpPr>
        <p:spPr bwMode="auto">
          <a:xfrm>
            <a:off x="2314575"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0" name="Line 16"/>
          <p:cNvSpPr>
            <a:spLocks noChangeShapeType="1"/>
          </p:cNvSpPr>
          <p:nvPr/>
        </p:nvSpPr>
        <p:spPr bwMode="auto">
          <a:xfrm>
            <a:off x="3035300"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1" name="Line 17"/>
          <p:cNvSpPr>
            <a:spLocks noChangeShapeType="1"/>
          </p:cNvSpPr>
          <p:nvPr/>
        </p:nvSpPr>
        <p:spPr bwMode="auto">
          <a:xfrm>
            <a:off x="3754438"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2" name="Line 18"/>
          <p:cNvSpPr>
            <a:spLocks noChangeShapeType="1"/>
          </p:cNvSpPr>
          <p:nvPr/>
        </p:nvSpPr>
        <p:spPr bwMode="auto">
          <a:xfrm>
            <a:off x="4475163"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3" name="Line 19"/>
          <p:cNvSpPr>
            <a:spLocks noChangeShapeType="1"/>
          </p:cNvSpPr>
          <p:nvPr/>
        </p:nvSpPr>
        <p:spPr bwMode="auto">
          <a:xfrm>
            <a:off x="5194300"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4" name="Line 20"/>
          <p:cNvSpPr>
            <a:spLocks noChangeShapeType="1"/>
          </p:cNvSpPr>
          <p:nvPr/>
        </p:nvSpPr>
        <p:spPr bwMode="auto">
          <a:xfrm>
            <a:off x="5915025"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5" name="Line 21"/>
          <p:cNvSpPr>
            <a:spLocks noChangeShapeType="1"/>
          </p:cNvSpPr>
          <p:nvPr/>
        </p:nvSpPr>
        <p:spPr bwMode="auto">
          <a:xfrm>
            <a:off x="6635750"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66" name="Line 22"/>
          <p:cNvSpPr>
            <a:spLocks noChangeShapeType="1"/>
          </p:cNvSpPr>
          <p:nvPr/>
        </p:nvSpPr>
        <p:spPr bwMode="auto">
          <a:xfrm>
            <a:off x="7354888" y="1773238"/>
            <a:ext cx="0" cy="3744912"/>
          </a:xfrm>
          <a:prstGeom prst="line">
            <a:avLst/>
          </a:prstGeom>
          <a:noFill/>
          <a:ln w="9525">
            <a:solidFill>
              <a:schemeClr val="tx1"/>
            </a:solidFill>
            <a:round/>
            <a:headEnd/>
            <a:tailEnd/>
          </a:ln>
          <a:effectLst/>
        </p:spPr>
        <p:txBody>
          <a:bodyPr wrap="none" anchor="ctr"/>
          <a:lstStyle/>
          <a:p>
            <a:endParaRPr lang="en-US"/>
          </a:p>
        </p:txBody>
      </p:sp>
      <p:sp>
        <p:nvSpPr>
          <p:cNvPr id="262148" name="Rectangle 4"/>
          <p:cNvSpPr>
            <a:spLocks noGrp="1" noChangeArrowheads="1"/>
          </p:cNvSpPr>
          <p:nvPr>
            <p:ph type="title"/>
          </p:nvPr>
        </p:nvSpPr>
        <p:spPr/>
        <p:txBody>
          <a:bodyPr/>
          <a:lstStyle/>
          <a:p>
            <a:r>
              <a:rPr lang="en-US"/>
              <a:t>Frequencies for IMT-2000</a:t>
            </a:r>
          </a:p>
        </p:txBody>
      </p:sp>
      <p:sp>
        <p:nvSpPr>
          <p:cNvPr id="262149" name="Line 5"/>
          <p:cNvSpPr>
            <a:spLocks noChangeShapeType="1"/>
          </p:cNvSpPr>
          <p:nvPr/>
        </p:nvSpPr>
        <p:spPr bwMode="auto">
          <a:xfrm>
            <a:off x="2025650" y="1844675"/>
            <a:ext cx="5689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62150" name="Rectangle 6"/>
          <p:cNvSpPr>
            <a:spLocks noChangeArrowheads="1"/>
          </p:cNvSpPr>
          <p:nvPr/>
        </p:nvSpPr>
        <p:spPr bwMode="auto">
          <a:xfrm>
            <a:off x="2819400" y="1917700"/>
            <a:ext cx="1366838" cy="5032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IMT-2000</a:t>
            </a:r>
          </a:p>
        </p:txBody>
      </p:sp>
      <p:sp>
        <p:nvSpPr>
          <p:cNvPr id="262151" name="Text Box 7"/>
          <p:cNvSpPr txBox="1">
            <a:spLocks noChangeArrowheads="1"/>
          </p:cNvSpPr>
          <p:nvPr/>
        </p:nvSpPr>
        <p:spPr bwMode="auto">
          <a:xfrm>
            <a:off x="2027238"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1850</a:t>
            </a:r>
          </a:p>
        </p:txBody>
      </p:sp>
      <p:sp>
        <p:nvSpPr>
          <p:cNvPr id="262152" name="Text Box 8"/>
          <p:cNvSpPr txBox="1">
            <a:spLocks noChangeArrowheads="1"/>
          </p:cNvSpPr>
          <p:nvPr/>
        </p:nvSpPr>
        <p:spPr bwMode="auto">
          <a:xfrm>
            <a:off x="2746375"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1900</a:t>
            </a:r>
          </a:p>
        </p:txBody>
      </p:sp>
      <p:sp>
        <p:nvSpPr>
          <p:cNvPr id="262153" name="Text Box 9"/>
          <p:cNvSpPr txBox="1">
            <a:spLocks noChangeArrowheads="1"/>
          </p:cNvSpPr>
          <p:nvPr/>
        </p:nvSpPr>
        <p:spPr bwMode="auto">
          <a:xfrm>
            <a:off x="3467100"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1950</a:t>
            </a:r>
          </a:p>
        </p:txBody>
      </p:sp>
      <p:sp>
        <p:nvSpPr>
          <p:cNvPr id="262154" name="Text Box 10"/>
          <p:cNvSpPr txBox="1">
            <a:spLocks noChangeArrowheads="1"/>
          </p:cNvSpPr>
          <p:nvPr/>
        </p:nvSpPr>
        <p:spPr bwMode="auto">
          <a:xfrm>
            <a:off x="4186238"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2000</a:t>
            </a:r>
          </a:p>
        </p:txBody>
      </p:sp>
      <p:sp>
        <p:nvSpPr>
          <p:cNvPr id="262155" name="Text Box 11"/>
          <p:cNvSpPr txBox="1">
            <a:spLocks noChangeArrowheads="1"/>
          </p:cNvSpPr>
          <p:nvPr/>
        </p:nvSpPr>
        <p:spPr bwMode="auto">
          <a:xfrm>
            <a:off x="4906963"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2050</a:t>
            </a:r>
          </a:p>
        </p:txBody>
      </p:sp>
      <p:sp>
        <p:nvSpPr>
          <p:cNvPr id="262156" name="Text Box 12"/>
          <p:cNvSpPr txBox="1">
            <a:spLocks noChangeArrowheads="1"/>
          </p:cNvSpPr>
          <p:nvPr/>
        </p:nvSpPr>
        <p:spPr bwMode="auto">
          <a:xfrm>
            <a:off x="5627688"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2100</a:t>
            </a:r>
          </a:p>
        </p:txBody>
      </p:sp>
      <p:sp>
        <p:nvSpPr>
          <p:cNvPr id="262157" name="Text Box 13"/>
          <p:cNvSpPr txBox="1">
            <a:spLocks noChangeArrowheads="1"/>
          </p:cNvSpPr>
          <p:nvPr/>
        </p:nvSpPr>
        <p:spPr bwMode="auto">
          <a:xfrm>
            <a:off x="6275388"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2150</a:t>
            </a:r>
          </a:p>
        </p:txBody>
      </p:sp>
      <p:sp>
        <p:nvSpPr>
          <p:cNvPr id="262158" name="Text Box 14"/>
          <p:cNvSpPr txBox="1">
            <a:spLocks noChangeArrowheads="1"/>
          </p:cNvSpPr>
          <p:nvPr/>
        </p:nvSpPr>
        <p:spPr bwMode="auto">
          <a:xfrm>
            <a:off x="6994525" y="148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2200</a:t>
            </a:r>
          </a:p>
        </p:txBody>
      </p:sp>
      <p:sp>
        <p:nvSpPr>
          <p:cNvPr id="262167" name="Text Box 23"/>
          <p:cNvSpPr txBox="1">
            <a:spLocks noChangeArrowheads="1"/>
          </p:cNvSpPr>
          <p:nvPr/>
        </p:nvSpPr>
        <p:spPr bwMode="auto">
          <a:xfrm>
            <a:off x="7715250" y="1484313"/>
            <a:ext cx="6016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262168" name="Rectangle 24"/>
          <p:cNvSpPr>
            <a:spLocks noChangeArrowheads="1"/>
          </p:cNvSpPr>
          <p:nvPr/>
        </p:nvSpPr>
        <p:spPr bwMode="auto">
          <a:xfrm>
            <a:off x="4619625" y="1917700"/>
            <a:ext cx="215900" cy="503238"/>
          </a:xfrm>
          <a:prstGeom prst="rect">
            <a:avLst/>
          </a:prstGeom>
          <a:solidFill>
            <a:srgbClr val="DADAF6"/>
          </a:solidFill>
          <a:ln w="9525">
            <a:solidFill>
              <a:schemeClr val="tx1"/>
            </a:solidFill>
            <a:miter lim="800000"/>
            <a:headEnd/>
            <a:tailEnd/>
          </a:ln>
          <a:effectLst/>
        </p:spPr>
        <p:txBody>
          <a:bodyPr wrap="none" anchor="ctr"/>
          <a:lstStyle/>
          <a:p>
            <a:pPr eaLnBrk="0" hangingPunct="0"/>
            <a:endParaRPr lang="en-US" sz="1600">
              <a:latin typeface="Arial" charset="0"/>
            </a:endParaRPr>
          </a:p>
        </p:txBody>
      </p:sp>
      <p:sp>
        <p:nvSpPr>
          <p:cNvPr id="262169" name="Rectangle 25"/>
          <p:cNvSpPr>
            <a:spLocks noChangeArrowheads="1"/>
          </p:cNvSpPr>
          <p:nvPr/>
        </p:nvSpPr>
        <p:spPr bwMode="auto">
          <a:xfrm>
            <a:off x="4186238" y="1917700"/>
            <a:ext cx="433387" cy="503238"/>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170" name="Text Box 26"/>
          <p:cNvSpPr txBox="1">
            <a:spLocks noChangeArrowheads="1"/>
          </p:cNvSpPr>
          <p:nvPr/>
        </p:nvSpPr>
        <p:spPr bwMode="auto">
          <a:xfrm>
            <a:off x="622300" y="1844675"/>
            <a:ext cx="142398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ITU allocation</a:t>
            </a:r>
          </a:p>
          <a:p>
            <a:pPr algn="l" eaLnBrk="0" hangingPunct="0"/>
            <a:r>
              <a:rPr lang="de-DE" sz="1600">
                <a:latin typeface="Arial" charset="0"/>
              </a:rPr>
              <a:t>(WRC 1992)</a:t>
            </a:r>
          </a:p>
        </p:txBody>
      </p:sp>
      <p:sp>
        <p:nvSpPr>
          <p:cNvPr id="262171" name="Rectangle 27"/>
          <p:cNvSpPr>
            <a:spLocks noChangeArrowheads="1"/>
          </p:cNvSpPr>
          <p:nvPr/>
        </p:nvSpPr>
        <p:spPr bwMode="auto">
          <a:xfrm>
            <a:off x="6057900" y="1917700"/>
            <a:ext cx="865188" cy="5032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IMT-2000</a:t>
            </a:r>
          </a:p>
        </p:txBody>
      </p:sp>
      <p:sp>
        <p:nvSpPr>
          <p:cNvPr id="262172" name="Rectangle 28"/>
          <p:cNvSpPr>
            <a:spLocks noChangeArrowheads="1"/>
          </p:cNvSpPr>
          <p:nvPr/>
        </p:nvSpPr>
        <p:spPr bwMode="auto">
          <a:xfrm>
            <a:off x="6923088" y="1917700"/>
            <a:ext cx="433387" cy="503238"/>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173" name="Text Box 29"/>
          <p:cNvSpPr txBox="1">
            <a:spLocks noChangeArrowheads="1"/>
          </p:cNvSpPr>
          <p:nvPr/>
        </p:nvSpPr>
        <p:spPr bwMode="auto">
          <a:xfrm>
            <a:off x="622300" y="2709863"/>
            <a:ext cx="8382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Europe</a:t>
            </a:r>
          </a:p>
        </p:txBody>
      </p:sp>
      <p:sp>
        <p:nvSpPr>
          <p:cNvPr id="262174" name="Text Box 30"/>
          <p:cNvSpPr txBox="1">
            <a:spLocks noChangeArrowheads="1"/>
          </p:cNvSpPr>
          <p:nvPr/>
        </p:nvSpPr>
        <p:spPr bwMode="auto">
          <a:xfrm>
            <a:off x="622300" y="3500438"/>
            <a:ext cx="7127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China</a:t>
            </a:r>
          </a:p>
        </p:txBody>
      </p:sp>
      <p:sp>
        <p:nvSpPr>
          <p:cNvPr id="262175" name="Text Box 31"/>
          <p:cNvSpPr txBox="1">
            <a:spLocks noChangeArrowheads="1"/>
          </p:cNvSpPr>
          <p:nvPr/>
        </p:nvSpPr>
        <p:spPr bwMode="auto">
          <a:xfrm>
            <a:off x="622300" y="4149725"/>
            <a:ext cx="7366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Japan</a:t>
            </a:r>
          </a:p>
        </p:txBody>
      </p:sp>
      <p:sp>
        <p:nvSpPr>
          <p:cNvPr id="262176" name="Text Box 32"/>
          <p:cNvSpPr txBox="1">
            <a:spLocks noChangeArrowheads="1"/>
          </p:cNvSpPr>
          <p:nvPr/>
        </p:nvSpPr>
        <p:spPr bwMode="auto">
          <a:xfrm>
            <a:off x="622300" y="4868863"/>
            <a:ext cx="92868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North</a:t>
            </a:r>
          </a:p>
          <a:p>
            <a:pPr algn="l" eaLnBrk="0" hangingPunct="0"/>
            <a:r>
              <a:rPr lang="de-DE" sz="1600">
                <a:latin typeface="Arial" charset="0"/>
              </a:rPr>
              <a:t>America</a:t>
            </a:r>
          </a:p>
        </p:txBody>
      </p:sp>
      <p:sp>
        <p:nvSpPr>
          <p:cNvPr id="262177" name="Rectangle 33"/>
          <p:cNvSpPr>
            <a:spLocks noChangeArrowheads="1"/>
          </p:cNvSpPr>
          <p:nvPr/>
        </p:nvSpPr>
        <p:spPr bwMode="auto">
          <a:xfrm>
            <a:off x="3322638" y="2636838"/>
            <a:ext cx="863600" cy="5032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UTRA</a:t>
            </a:r>
          </a:p>
          <a:p>
            <a:pPr eaLnBrk="0" hangingPunct="0"/>
            <a:r>
              <a:rPr lang="de-DE" sz="1600">
                <a:latin typeface="Arial" charset="0"/>
              </a:rPr>
              <a:t>FDD </a:t>
            </a:r>
            <a:r>
              <a:rPr lang="de-DE" sz="1600">
                <a:latin typeface="Arial" charset="0"/>
                <a:sym typeface="Symbol" pitchFamily="18" charset="2"/>
              </a:rPr>
              <a:t></a:t>
            </a:r>
          </a:p>
        </p:txBody>
      </p:sp>
      <p:sp>
        <p:nvSpPr>
          <p:cNvPr id="262178" name="Rectangle 34"/>
          <p:cNvSpPr>
            <a:spLocks noChangeArrowheads="1"/>
          </p:cNvSpPr>
          <p:nvPr/>
        </p:nvSpPr>
        <p:spPr bwMode="auto">
          <a:xfrm>
            <a:off x="6057900" y="2636838"/>
            <a:ext cx="863600" cy="5032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UTRA</a:t>
            </a:r>
          </a:p>
          <a:p>
            <a:pPr eaLnBrk="0" hangingPunct="0"/>
            <a:r>
              <a:rPr lang="de-DE" sz="1600">
                <a:latin typeface="Arial" charset="0"/>
              </a:rPr>
              <a:t>FDD </a:t>
            </a:r>
            <a:r>
              <a:rPr lang="de-DE" sz="1600">
                <a:latin typeface="Arial" charset="0"/>
                <a:sym typeface="Symbol" pitchFamily="18" charset="2"/>
              </a:rPr>
              <a:t></a:t>
            </a:r>
          </a:p>
        </p:txBody>
      </p:sp>
      <p:sp>
        <p:nvSpPr>
          <p:cNvPr id="262179" name="Rectangle 35"/>
          <p:cNvSpPr>
            <a:spLocks noChangeArrowheads="1"/>
          </p:cNvSpPr>
          <p:nvPr/>
        </p:nvSpPr>
        <p:spPr bwMode="auto">
          <a:xfrm>
            <a:off x="3033713" y="2636838"/>
            <a:ext cx="288925" cy="5032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charset="0"/>
              </a:rPr>
              <a:t>T</a:t>
            </a:r>
          </a:p>
          <a:p>
            <a:pPr eaLnBrk="0" hangingPunct="0"/>
            <a:r>
              <a:rPr lang="de-DE" sz="1200">
                <a:latin typeface="Arial" charset="0"/>
              </a:rPr>
              <a:t>D</a:t>
            </a:r>
          </a:p>
          <a:p>
            <a:pPr eaLnBrk="0" hangingPunct="0"/>
            <a:r>
              <a:rPr lang="de-DE" sz="1200">
                <a:latin typeface="Arial" charset="0"/>
              </a:rPr>
              <a:t>D</a:t>
            </a:r>
            <a:endParaRPr lang="de-DE" sz="1200">
              <a:latin typeface="Arial" charset="0"/>
              <a:sym typeface="Symbol" pitchFamily="18" charset="2"/>
            </a:endParaRPr>
          </a:p>
        </p:txBody>
      </p:sp>
      <p:sp>
        <p:nvSpPr>
          <p:cNvPr id="262180" name="Rectangle 36"/>
          <p:cNvSpPr>
            <a:spLocks noChangeArrowheads="1"/>
          </p:cNvSpPr>
          <p:nvPr/>
        </p:nvSpPr>
        <p:spPr bwMode="auto">
          <a:xfrm>
            <a:off x="4618038" y="2636838"/>
            <a:ext cx="215900" cy="5032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200">
                <a:latin typeface="Arial" charset="0"/>
              </a:rPr>
              <a:t>T</a:t>
            </a:r>
          </a:p>
          <a:p>
            <a:pPr eaLnBrk="0" hangingPunct="0"/>
            <a:r>
              <a:rPr lang="de-DE" sz="1200">
                <a:latin typeface="Arial" charset="0"/>
              </a:rPr>
              <a:t>D</a:t>
            </a:r>
          </a:p>
          <a:p>
            <a:pPr eaLnBrk="0" hangingPunct="0"/>
            <a:r>
              <a:rPr lang="de-DE" sz="1200">
                <a:latin typeface="Arial" charset="0"/>
              </a:rPr>
              <a:t>D</a:t>
            </a:r>
            <a:endParaRPr lang="de-DE" sz="1200">
              <a:latin typeface="Arial" charset="0"/>
              <a:sym typeface="Symbol" pitchFamily="18" charset="2"/>
            </a:endParaRPr>
          </a:p>
        </p:txBody>
      </p:sp>
      <p:sp>
        <p:nvSpPr>
          <p:cNvPr id="262181" name="Rectangle 37"/>
          <p:cNvSpPr>
            <a:spLocks noChangeArrowheads="1"/>
          </p:cNvSpPr>
          <p:nvPr/>
        </p:nvSpPr>
        <p:spPr bwMode="auto">
          <a:xfrm>
            <a:off x="4186238" y="2636838"/>
            <a:ext cx="433387" cy="503237"/>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182" name="Rectangle 38"/>
          <p:cNvSpPr>
            <a:spLocks noChangeArrowheads="1"/>
          </p:cNvSpPr>
          <p:nvPr/>
        </p:nvSpPr>
        <p:spPr bwMode="auto">
          <a:xfrm>
            <a:off x="6923088" y="2636838"/>
            <a:ext cx="433387" cy="503237"/>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183" name="Rectangle 39"/>
          <p:cNvSpPr>
            <a:spLocks noChangeArrowheads="1"/>
          </p:cNvSpPr>
          <p:nvPr/>
        </p:nvSpPr>
        <p:spPr bwMode="auto">
          <a:xfrm>
            <a:off x="2746375" y="2636838"/>
            <a:ext cx="288925" cy="503237"/>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400">
                <a:latin typeface="Arial" charset="0"/>
              </a:rPr>
              <a:t>DE</a:t>
            </a:r>
          </a:p>
          <a:p>
            <a:pPr eaLnBrk="0" hangingPunct="0"/>
            <a:r>
              <a:rPr lang="de-DE" sz="1400">
                <a:latin typeface="Arial" charset="0"/>
              </a:rPr>
              <a:t>CT</a:t>
            </a:r>
            <a:endParaRPr lang="de-DE" sz="1400">
              <a:latin typeface="Arial" charset="0"/>
              <a:sym typeface="Symbol" pitchFamily="18" charset="2"/>
            </a:endParaRPr>
          </a:p>
        </p:txBody>
      </p:sp>
      <p:sp>
        <p:nvSpPr>
          <p:cNvPr id="262184" name="Rectangle 40"/>
          <p:cNvSpPr>
            <a:spLocks noChangeArrowheads="1"/>
          </p:cNvSpPr>
          <p:nvPr/>
        </p:nvSpPr>
        <p:spPr bwMode="auto">
          <a:xfrm>
            <a:off x="2025650" y="2636838"/>
            <a:ext cx="720725" cy="503237"/>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GSM</a:t>
            </a:r>
          </a:p>
          <a:p>
            <a:pPr eaLnBrk="0" hangingPunct="0"/>
            <a:r>
              <a:rPr lang="de-DE" sz="1600">
                <a:latin typeface="Arial" charset="0"/>
              </a:rPr>
              <a:t>1800</a:t>
            </a:r>
            <a:endParaRPr lang="de-DE" sz="1600">
              <a:latin typeface="Arial" charset="0"/>
              <a:sym typeface="Symbol" pitchFamily="18" charset="2"/>
            </a:endParaRPr>
          </a:p>
        </p:txBody>
      </p:sp>
      <p:sp>
        <p:nvSpPr>
          <p:cNvPr id="262185" name="Freeform 41"/>
          <p:cNvSpPr>
            <a:spLocks/>
          </p:cNvSpPr>
          <p:nvPr/>
        </p:nvSpPr>
        <p:spPr bwMode="auto">
          <a:xfrm>
            <a:off x="1881188" y="2633663"/>
            <a:ext cx="217487" cy="508000"/>
          </a:xfrm>
          <a:custGeom>
            <a:avLst/>
            <a:gdLst/>
            <a:ahLst/>
            <a:cxnLst>
              <a:cxn ang="0">
                <a:pos x="100" y="0"/>
              </a:cxn>
              <a:cxn ang="0">
                <a:pos x="137" y="48"/>
              </a:cxn>
              <a:cxn ang="0">
                <a:pos x="90" y="125"/>
              </a:cxn>
              <a:cxn ang="0">
                <a:pos x="137" y="184"/>
              </a:cxn>
              <a:cxn ang="0">
                <a:pos x="100" y="264"/>
              </a:cxn>
              <a:cxn ang="0">
                <a:pos x="137" y="320"/>
              </a:cxn>
              <a:cxn ang="0">
                <a:pos x="0" y="320"/>
              </a:cxn>
              <a:cxn ang="0">
                <a:pos x="0" y="2"/>
              </a:cxn>
              <a:cxn ang="0">
                <a:pos x="100" y="0"/>
              </a:cxn>
            </a:cxnLst>
            <a:rect l="0" t="0" r="r" b="b"/>
            <a:pathLst>
              <a:path w="137" h="320">
                <a:moveTo>
                  <a:pt x="100" y="0"/>
                </a:moveTo>
                <a:lnTo>
                  <a:pt x="137" y="48"/>
                </a:lnTo>
                <a:lnTo>
                  <a:pt x="90" y="125"/>
                </a:lnTo>
                <a:lnTo>
                  <a:pt x="137" y="184"/>
                </a:lnTo>
                <a:lnTo>
                  <a:pt x="100" y="264"/>
                </a:lnTo>
                <a:lnTo>
                  <a:pt x="137" y="320"/>
                </a:lnTo>
                <a:lnTo>
                  <a:pt x="0" y="320"/>
                </a:lnTo>
                <a:lnTo>
                  <a:pt x="0" y="2"/>
                </a:lnTo>
                <a:lnTo>
                  <a:pt x="100" y="0"/>
                </a:lnTo>
                <a:close/>
              </a:path>
            </a:pathLst>
          </a:custGeom>
          <a:solidFill>
            <a:schemeClr val="bg1"/>
          </a:solidFill>
          <a:ln w="9525" cap="flat" cmpd="sng">
            <a:solidFill>
              <a:schemeClr val="bg1"/>
            </a:solidFill>
            <a:prstDash val="solid"/>
            <a:round/>
            <a:headEnd/>
            <a:tailEnd/>
          </a:ln>
          <a:effectLst/>
        </p:spPr>
        <p:txBody>
          <a:bodyPr wrap="none" anchor="ctr"/>
          <a:lstStyle/>
          <a:p>
            <a:endParaRPr lang="en-US"/>
          </a:p>
        </p:txBody>
      </p:sp>
      <p:sp>
        <p:nvSpPr>
          <p:cNvPr id="262186" name="Line 42"/>
          <p:cNvSpPr>
            <a:spLocks noChangeShapeType="1"/>
          </p:cNvSpPr>
          <p:nvPr/>
        </p:nvSpPr>
        <p:spPr bwMode="auto">
          <a:xfrm flipV="1">
            <a:off x="245745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87" name="Line 43"/>
          <p:cNvSpPr>
            <a:spLocks noChangeShapeType="1"/>
          </p:cNvSpPr>
          <p:nvPr/>
        </p:nvSpPr>
        <p:spPr bwMode="auto">
          <a:xfrm flipV="1">
            <a:off x="260191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88" name="Line 44"/>
          <p:cNvSpPr>
            <a:spLocks noChangeShapeType="1"/>
          </p:cNvSpPr>
          <p:nvPr/>
        </p:nvSpPr>
        <p:spPr bwMode="auto">
          <a:xfrm flipV="1">
            <a:off x="274637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89" name="Line 45"/>
          <p:cNvSpPr>
            <a:spLocks noChangeShapeType="1"/>
          </p:cNvSpPr>
          <p:nvPr/>
        </p:nvSpPr>
        <p:spPr bwMode="auto">
          <a:xfrm flipV="1">
            <a:off x="288925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0" name="Line 46"/>
          <p:cNvSpPr>
            <a:spLocks noChangeShapeType="1"/>
          </p:cNvSpPr>
          <p:nvPr/>
        </p:nvSpPr>
        <p:spPr bwMode="auto">
          <a:xfrm flipV="1">
            <a:off x="217011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1" name="Line 47"/>
          <p:cNvSpPr>
            <a:spLocks noChangeShapeType="1"/>
          </p:cNvSpPr>
          <p:nvPr/>
        </p:nvSpPr>
        <p:spPr bwMode="auto">
          <a:xfrm flipV="1">
            <a:off x="317817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2" name="Line 48"/>
          <p:cNvSpPr>
            <a:spLocks noChangeShapeType="1"/>
          </p:cNvSpPr>
          <p:nvPr/>
        </p:nvSpPr>
        <p:spPr bwMode="auto">
          <a:xfrm flipV="1">
            <a:off x="3322638"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3" name="Line 49"/>
          <p:cNvSpPr>
            <a:spLocks noChangeShapeType="1"/>
          </p:cNvSpPr>
          <p:nvPr/>
        </p:nvSpPr>
        <p:spPr bwMode="auto">
          <a:xfrm flipV="1">
            <a:off x="346710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4" name="Line 50"/>
          <p:cNvSpPr>
            <a:spLocks noChangeShapeType="1"/>
          </p:cNvSpPr>
          <p:nvPr/>
        </p:nvSpPr>
        <p:spPr bwMode="auto">
          <a:xfrm flipV="1">
            <a:off x="360997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5" name="Line 51"/>
          <p:cNvSpPr>
            <a:spLocks noChangeShapeType="1"/>
          </p:cNvSpPr>
          <p:nvPr/>
        </p:nvSpPr>
        <p:spPr bwMode="auto">
          <a:xfrm flipV="1">
            <a:off x="389890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6" name="Line 52"/>
          <p:cNvSpPr>
            <a:spLocks noChangeShapeType="1"/>
          </p:cNvSpPr>
          <p:nvPr/>
        </p:nvSpPr>
        <p:spPr bwMode="auto">
          <a:xfrm flipV="1">
            <a:off x="404336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7" name="Line 53"/>
          <p:cNvSpPr>
            <a:spLocks noChangeShapeType="1"/>
          </p:cNvSpPr>
          <p:nvPr/>
        </p:nvSpPr>
        <p:spPr bwMode="auto">
          <a:xfrm flipV="1">
            <a:off x="418782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8" name="Line 54"/>
          <p:cNvSpPr>
            <a:spLocks noChangeShapeType="1"/>
          </p:cNvSpPr>
          <p:nvPr/>
        </p:nvSpPr>
        <p:spPr bwMode="auto">
          <a:xfrm flipV="1">
            <a:off x="433070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199" name="Line 55"/>
          <p:cNvSpPr>
            <a:spLocks noChangeShapeType="1"/>
          </p:cNvSpPr>
          <p:nvPr/>
        </p:nvSpPr>
        <p:spPr bwMode="auto">
          <a:xfrm flipV="1">
            <a:off x="4618038"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0" name="Line 56"/>
          <p:cNvSpPr>
            <a:spLocks noChangeShapeType="1"/>
          </p:cNvSpPr>
          <p:nvPr/>
        </p:nvSpPr>
        <p:spPr bwMode="auto">
          <a:xfrm flipV="1">
            <a:off x="476250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1" name="Line 57"/>
          <p:cNvSpPr>
            <a:spLocks noChangeShapeType="1"/>
          </p:cNvSpPr>
          <p:nvPr/>
        </p:nvSpPr>
        <p:spPr bwMode="auto">
          <a:xfrm flipV="1">
            <a:off x="490696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2" name="Line 58"/>
          <p:cNvSpPr>
            <a:spLocks noChangeShapeType="1"/>
          </p:cNvSpPr>
          <p:nvPr/>
        </p:nvSpPr>
        <p:spPr bwMode="auto">
          <a:xfrm flipV="1">
            <a:off x="5049838"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3" name="Line 59"/>
          <p:cNvSpPr>
            <a:spLocks noChangeShapeType="1"/>
          </p:cNvSpPr>
          <p:nvPr/>
        </p:nvSpPr>
        <p:spPr bwMode="auto">
          <a:xfrm flipV="1">
            <a:off x="533876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4" name="Line 60"/>
          <p:cNvSpPr>
            <a:spLocks noChangeShapeType="1"/>
          </p:cNvSpPr>
          <p:nvPr/>
        </p:nvSpPr>
        <p:spPr bwMode="auto">
          <a:xfrm flipV="1">
            <a:off x="548322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5" name="Line 61"/>
          <p:cNvSpPr>
            <a:spLocks noChangeShapeType="1"/>
          </p:cNvSpPr>
          <p:nvPr/>
        </p:nvSpPr>
        <p:spPr bwMode="auto">
          <a:xfrm flipV="1">
            <a:off x="5627688"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6" name="Line 62"/>
          <p:cNvSpPr>
            <a:spLocks noChangeShapeType="1"/>
          </p:cNvSpPr>
          <p:nvPr/>
        </p:nvSpPr>
        <p:spPr bwMode="auto">
          <a:xfrm flipV="1">
            <a:off x="577056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7" name="Line 63"/>
          <p:cNvSpPr>
            <a:spLocks noChangeShapeType="1"/>
          </p:cNvSpPr>
          <p:nvPr/>
        </p:nvSpPr>
        <p:spPr bwMode="auto">
          <a:xfrm flipV="1">
            <a:off x="605790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8" name="Line 64"/>
          <p:cNvSpPr>
            <a:spLocks noChangeShapeType="1"/>
          </p:cNvSpPr>
          <p:nvPr/>
        </p:nvSpPr>
        <p:spPr bwMode="auto">
          <a:xfrm flipV="1">
            <a:off x="6202363"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09" name="Line 65"/>
          <p:cNvSpPr>
            <a:spLocks noChangeShapeType="1"/>
          </p:cNvSpPr>
          <p:nvPr/>
        </p:nvSpPr>
        <p:spPr bwMode="auto">
          <a:xfrm flipV="1">
            <a:off x="634682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0" name="Line 66"/>
          <p:cNvSpPr>
            <a:spLocks noChangeShapeType="1"/>
          </p:cNvSpPr>
          <p:nvPr/>
        </p:nvSpPr>
        <p:spPr bwMode="auto">
          <a:xfrm flipV="1">
            <a:off x="648970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1" name="Line 67"/>
          <p:cNvSpPr>
            <a:spLocks noChangeShapeType="1"/>
          </p:cNvSpPr>
          <p:nvPr/>
        </p:nvSpPr>
        <p:spPr bwMode="auto">
          <a:xfrm flipV="1">
            <a:off x="677862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2" name="Line 68"/>
          <p:cNvSpPr>
            <a:spLocks noChangeShapeType="1"/>
          </p:cNvSpPr>
          <p:nvPr/>
        </p:nvSpPr>
        <p:spPr bwMode="auto">
          <a:xfrm flipV="1">
            <a:off x="6923088"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3" name="Line 69"/>
          <p:cNvSpPr>
            <a:spLocks noChangeShapeType="1"/>
          </p:cNvSpPr>
          <p:nvPr/>
        </p:nvSpPr>
        <p:spPr bwMode="auto">
          <a:xfrm flipV="1">
            <a:off x="706755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4" name="Line 70"/>
          <p:cNvSpPr>
            <a:spLocks noChangeShapeType="1"/>
          </p:cNvSpPr>
          <p:nvPr/>
        </p:nvSpPr>
        <p:spPr bwMode="auto">
          <a:xfrm flipV="1">
            <a:off x="7210425"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5" name="Line 71"/>
          <p:cNvSpPr>
            <a:spLocks noChangeShapeType="1"/>
          </p:cNvSpPr>
          <p:nvPr/>
        </p:nvSpPr>
        <p:spPr bwMode="auto">
          <a:xfrm flipV="1">
            <a:off x="7499350" y="1773238"/>
            <a:ext cx="0" cy="71437"/>
          </a:xfrm>
          <a:prstGeom prst="line">
            <a:avLst/>
          </a:prstGeom>
          <a:noFill/>
          <a:ln w="9525">
            <a:solidFill>
              <a:schemeClr val="tx1"/>
            </a:solidFill>
            <a:round/>
            <a:headEnd/>
            <a:tailEnd/>
          </a:ln>
          <a:effectLst/>
        </p:spPr>
        <p:txBody>
          <a:bodyPr wrap="none" anchor="ctr"/>
          <a:lstStyle/>
          <a:p>
            <a:endParaRPr lang="en-US"/>
          </a:p>
        </p:txBody>
      </p:sp>
      <p:sp>
        <p:nvSpPr>
          <p:cNvPr id="262216" name="Line 72"/>
          <p:cNvSpPr>
            <a:spLocks noChangeShapeType="1"/>
          </p:cNvSpPr>
          <p:nvPr/>
        </p:nvSpPr>
        <p:spPr bwMode="auto">
          <a:xfrm>
            <a:off x="2024063" y="5445125"/>
            <a:ext cx="5689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62217" name="Text Box 73"/>
          <p:cNvSpPr txBox="1">
            <a:spLocks noChangeArrowheads="1"/>
          </p:cNvSpPr>
          <p:nvPr/>
        </p:nvSpPr>
        <p:spPr bwMode="auto">
          <a:xfrm>
            <a:off x="2025650"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1850</a:t>
            </a:r>
          </a:p>
        </p:txBody>
      </p:sp>
      <p:sp>
        <p:nvSpPr>
          <p:cNvPr id="262218" name="Text Box 74"/>
          <p:cNvSpPr txBox="1">
            <a:spLocks noChangeArrowheads="1"/>
          </p:cNvSpPr>
          <p:nvPr/>
        </p:nvSpPr>
        <p:spPr bwMode="auto">
          <a:xfrm>
            <a:off x="2744788"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1900</a:t>
            </a:r>
          </a:p>
        </p:txBody>
      </p:sp>
      <p:sp>
        <p:nvSpPr>
          <p:cNvPr id="262219" name="Text Box 75"/>
          <p:cNvSpPr txBox="1">
            <a:spLocks noChangeArrowheads="1"/>
          </p:cNvSpPr>
          <p:nvPr/>
        </p:nvSpPr>
        <p:spPr bwMode="auto">
          <a:xfrm>
            <a:off x="3465513"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1950</a:t>
            </a:r>
          </a:p>
        </p:txBody>
      </p:sp>
      <p:sp>
        <p:nvSpPr>
          <p:cNvPr id="262220" name="Text Box 76"/>
          <p:cNvSpPr txBox="1">
            <a:spLocks noChangeArrowheads="1"/>
          </p:cNvSpPr>
          <p:nvPr/>
        </p:nvSpPr>
        <p:spPr bwMode="auto">
          <a:xfrm>
            <a:off x="4184650"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2000</a:t>
            </a:r>
          </a:p>
        </p:txBody>
      </p:sp>
      <p:sp>
        <p:nvSpPr>
          <p:cNvPr id="262221" name="Text Box 77"/>
          <p:cNvSpPr txBox="1">
            <a:spLocks noChangeArrowheads="1"/>
          </p:cNvSpPr>
          <p:nvPr/>
        </p:nvSpPr>
        <p:spPr bwMode="auto">
          <a:xfrm>
            <a:off x="4905375"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2050</a:t>
            </a:r>
          </a:p>
        </p:txBody>
      </p:sp>
      <p:sp>
        <p:nvSpPr>
          <p:cNvPr id="262222" name="Text Box 78"/>
          <p:cNvSpPr txBox="1">
            <a:spLocks noChangeArrowheads="1"/>
          </p:cNvSpPr>
          <p:nvPr/>
        </p:nvSpPr>
        <p:spPr bwMode="auto">
          <a:xfrm>
            <a:off x="5626100"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2100</a:t>
            </a:r>
          </a:p>
        </p:txBody>
      </p:sp>
      <p:sp>
        <p:nvSpPr>
          <p:cNvPr id="262223" name="Text Box 79"/>
          <p:cNvSpPr txBox="1">
            <a:spLocks noChangeArrowheads="1"/>
          </p:cNvSpPr>
          <p:nvPr/>
        </p:nvSpPr>
        <p:spPr bwMode="auto">
          <a:xfrm>
            <a:off x="6273800"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2150</a:t>
            </a:r>
          </a:p>
        </p:txBody>
      </p:sp>
      <p:sp>
        <p:nvSpPr>
          <p:cNvPr id="262224" name="Text Box 80"/>
          <p:cNvSpPr txBox="1">
            <a:spLocks noChangeArrowheads="1"/>
          </p:cNvSpPr>
          <p:nvPr/>
        </p:nvSpPr>
        <p:spPr bwMode="auto">
          <a:xfrm>
            <a:off x="6992938" y="546893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2200</a:t>
            </a:r>
          </a:p>
        </p:txBody>
      </p:sp>
      <p:sp>
        <p:nvSpPr>
          <p:cNvPr id="262225" name="Line 81"/>
          <p:cNvSpPr>
            <a:spLocks noChangeShapeType="1"/>
          </p:cNvSpPr>
          <p:nvPr/>
        </p:nvSpPr>
        <p:spPr bwMode="auto">
          <a:xfrm flipV="1">
            <a:off x="245586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26" name="Line 82"/>
          <p:cNvSpPr>
            <a:spLocks noChangeShapeType="1"/>
          </p:cNvSpPr>
          <p:nvPr/>
        </p:nvSpPr>
        <p:spPr bwMode="auto">
          <a:xfrm flipV="1">
            <a:off x="260032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27" name="Line 83"/>
          <p:cNvSpPr>
            <a:spLocks noChangeShapeType="1"/>
          </p:cNvSpPr>
          <p:nvPr/>
        </p:nvSpPr>
        <p:spPr bwMode="auto">
          <a:xfrm flipV="1">
            <a:off x="274478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28" name="Line 84"/>
          <p:cNvSpPr>
            <a:spLocks noChangeShapeType="1"/>
          </p:cNvSpPr>
          <p:nvPr/>
        </p:nvSpPr>
        <p:spPr bwMode="auto">
          <a:xfrm flipV="1">
            <a:off x="288766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29" name="Line 85"/>
          <p:cNvSpPr>
            <a:spLocks noChangeShapeType="1"/>
          </p:cNvSpPr>
          <p:nvPr/>
        </p:nvSpPr>
        <p:spPr bwMode="auto">
          <a:xfrm flipV="1">
            <a:off x="216852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0" name="Line 86"/>
          <p:cNvSpPr>
            <a:spLocks noChangeShapeType="1"/>
          </p:cNvSpPr>
          <p:nvPr/>
        </p:nvSpPr>
        <p:spPr bwMode="auto">
          <a:xfrm flipV="1">
            <a:off x="317658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1" name="Line 87"/>
          <p:cNvSpPr>
            <a:spLocks noChangeShapeType="1"/>
          </p:cNvSpPr>
          <p:nvPr/>
        </p:nvSpPr>
        <p:spPr bwMode="auto">
          <a:xfrm flipV="1">
            <a:off x="3321050"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2" name="Line 88"/>
          <p:cNvSpPr>
            <a:spLocks noChangeShapeType="1"/>
          </p:cNvSpPr>
          <p:nvPr/>
        </p:nvSpPr>
        <p:spPr bwMode="auto">
          <a:xfrm flipV="1">
            <a:off x="346551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3" name="Line 89"/>
          <p:cNvSpPr>
            <a:spLocks noChangeShapeType="1"/>
          </p:cNvSpPr>
          <p:nvPr/>
        </p:nvSpPr>
        <p:spPr bwMode="auto">
          <a:xfrm flipV="1">
            <a:off x="360838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4" name="Line 90"/>
          <p:cNvSpPr>
            <a:spLocks noChangeShapeType="1"/>
          </p:cNvSpPr>
          <p:nvPr/>
        </p:nvSpPr>
        <p:spPr bwMode="auto">
          <a:xfrm flipV="1">
            <a:off x="389731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5" name="Line 91"/>
          <p:cNvSpPr>
            <a:spLocks noChangeShapeType="1"/>
          </p:cNvSpPr>
          <p:nvPr/>
        </p:nvSpPr>
        <p:spPr bwMode="auto">
          <a:xfrm flipV="1">
            <a:off x="404177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6" name="Line 92"/>
          <p:cNvSpPr>
            <a:spLocks noChangeShapeType="1"/>
          </p:cNvSpPr>
          <p:nvPr/>
        </p:nvSpPr>
        <p:spPr bwMode="auto">
          <a:xfrm flipV="1">
            <a:off x="418623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7" name="Line 93"/>
          <p:cNvSpPr>
            <a:spLocks noChangeShapeType="1"/>
          </p:cNvSpPr>
          <p:nvPr/>
        </p:nvSpPr>
        <p:spPr bwMode="auto">
          <a:xfrm flipV="1">
            <a:off x="432911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8" name="Line 94"/>
          <p:cNvSpPr>
            <a:spLocks noChangeShapeType="1"/>
          </p:cNvSpPr>
          <p:nvPr/>
        </p:nvSpPr>
        <p:spPr bwMode="auto">
          <a:xfrm flipV="1">
            <a:off x="4616450"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39" name="Line 95"/>
          <p:cNvSpPr>
            <a:spLocks noChangeShapeType="1"/>
          </p:cNvSpPr>
          <p:nvPr/>
        </p:nvSpPr>
        <p:spPr bwMode="auto">
          <a:xfrm flipV="1">
            <a:off x="476091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0" name="Line 96"/>
          <p:cNvSpPr>
            <a:spLocks noChangeShapeType="1"/>
          </p:cNvSpPr>
          <p:nvPr/>
        </p:nvSpPr>
        <p:spPr bwMode="auto">
          <a:xfrm flipV="1">
            <a:off x="490537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1" name="Line 97"/>
          <p:cNvSpPr>
            <a:spLocks noChangeShapeType="1"/>
          </p:cNvSpPr>
          <p:nvPr/>
        </p:nvSpPr>
        <p:spPr bwMode="auto">
          <a:xfrm flipV="1">
            <a:off x="5048250"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2" name="Line 98"/>
          <p:cNvSpPr>
            <a:spLocks noChangeShapeType="1"/>
          </p:cNvSpPr>
          <p:nvPr/>
        </p:nvSpPr>
        <p:spPr bwMode="auto">
          <a:xfrm flipV="1">
            <a:off x="533717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3" name="Line 99"/>
          <p:cNvSpPr>
            <a:spLocks noChangeShapeType="1"/>
          </p:cNvSpPr>
          <p:nvPr/>
        </p:nvSpPr>
        <p:spPr bwMode="auto">
          <a:xfrm flipV="1">
            <a:off x="548163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4" name="Line 100"/>
          <p:cNvSpPr>
            <a:spLocks noChangeShapeType="1"/>
          </p:cNvSpPr>
          <p:nvPr/>
        </p:nvSpPr>
        <p:spPr bwMode="auto">
          <a:xfrm flipV="1">
            <a:off x="5626100"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5" name="Line 101"/>
          <p:cNvSpPr>
            <a:spLocks noChangeShapeType="1"/>
          </p:cNvSpPr>
          <p:nvPr/>
        </p:nvSpPr>
        <p:spPr bwMode="auto">
          <a:xfrm flipV="1">
            <a:off x="576897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6" name="Line 102"/>
          <p:cNvSpPr>
            <a:spLocks noChangeShapeType="1"/>
          </p:cNvSpPr>
          <p:nvPr/>
        </p:nvSpPr>
        <p:spPr bwMode="auto">
          <a:xfrm flipV="1">
            <a:off x="605631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7" name="Line 103"/>
          <p:cNvSpPr>
            <a:spLocks noChangeShapeType="1"/>
          </p:cNvSpPr>
          <p:nvPr/>
        </p:nvSpPr>
        <p:spPr bwMode="auto">
          <a:xfrm flipV="1">
            <a:off x="6200775"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8" name="Line 104"/>
          <p:cNvSpPr>
            <a:spLocks noChangeShapeType="1"/>
          </p:cNvSpPr>
          <p:nvPr/>
        </p:nvSpPr>
        <p:spPr bwMode="auto">
          <a:xfrm flipV="1">
            <a:off x="634523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49" name="Line 105"/>
          <p:cNvSpPr>
            <a:spLocks noChangeShapeType="1"/>
          </p:cNvSpPr>
          <p:nvPr/>
        </p:nvSpPr>
        <p:spPr bwMode="auto">
          <a:xfrm flipV="1">
            <a:off x="648811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50" name="Line 106"/>
          <p:cNvSpPr>
            <a:spLocks noChangeShapeType="1"/>
          </p:cNvSpPr>
          <p:nvPr/>
        </p:nvSpPr>
        <p:spPr bwMode="auto">
          <a:xfrm flipV="1">
            <a:off x="677703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51" name="Line 107"/>
          <p:cNvSpPr>
            <a:spLocks noChangeShapeType="1"/>
          </p:cNvSpPr>
          <p:nvPr/>
        </p:nvSpPr>
        <p:spPr bwMode="auto">
          <a:xfrm flipV="1">
            <a:off x="6921500"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52" name="Line 108"/>
          <p:cNvSpPr>
            <a:spLocks noChangeShapeType="1"/>
          </p:cNvSpPr>
          <p:nvPr/>
        </p:nvSpPr>
        <p:spPr bwMode="auto">
          <a:xfrm flipV="1">
            <a:off x="706596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53" name="Line 109"/>
          <p:cNvSpPr>
            <a:spLocks noChangeShapeType="1"/>
          </p:cNvSpPr>
          <p:nvPr/>
        </p:nvSpPr>
        <p:spPr bwMode="auto">
          <a:xfrm flipV="1">
            <a:off x="7208838"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54" name="Line 110"/>
          <p:cNvSpPr>
            <a:spLocks noChangeShapeType="1"/>
          </p:cNvSpPr>
          <p:nvPr/>
        </p:nvSpPr>
        <p:spPr bwMode="auto">
          <a:xfrm flipV="1">
            <a:off x="7497763" y="5446713"/>
            <a:ext cx="0" cy="71437"/>
          </a:xfrm>
          <a:prstGeom prst="line">
            <a:avLst/>
          </a:prstGeom>
          <a:noFill/>
          <a:ln w="9525">
            <a:solidFill>
              <a:schemeClr val="tx1"/>
            </a:solidFill>
            <a:round/>
            <a:headEnd/>
            <a:tailEnd/>
          </a:ln>
          <a:effectLst/>
        </p:spPr>
        <p:txBody>
          <a:bodyPr wrap="none" anchor="ctr"/>
          <a:lstStyle/>
          <a:p>
            <a:endParaRPr lang="en-US"/>
          </a:p>
        </p:txBody>
      </p:sp>
      <p:sp>
        <p:nvSpPr>
          <p:cNvPr id="262255" name="Text Box 111"/>
          <p:cNvSpPr txBox="1">
            <a:spLocks noChangeArrowheads="1"/>
          </p:cNvSpPr>
          <p:nvPr/>
        </p:nvSpPr>
        <p:spPr bwMode="auto">
          <a:xfrm>
            <a:off x="7688263" y="5445125"/>
            <a:ext cx="6016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262256" name="Rectangle 112"/>
          <p:cNvSpPr>
            <a:spLocks noChangeArrowheads="1"/>
          </p:cNvSpPr>
          <p:nvPr/>
        </p:nvSpPr>
        <p:spPr bwMode="auto">
          <a:xfrm>
            <a:off x="2817813" y="3357563"/>
            <a:ext cx="1366837" cy="5032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IMT-2000</a:t>
            </a:r>
          </a:p>
        </p:txBody>
      </p:sp>
      <p:sp>
        <p:nvSpPr>
          <p:cNvPr id="262257" name="Rectangle 113"/>
          <p:cNvSpPr>
            <a:spLocks noChangeArrowheads="1"/>
          </p:cNvSpPr>
          <p:nvPr/>
        </p:nvSpPr>
        <p:spPr bwMode="auto">
          <a:xfrm>
            <a:off x="4618038" y="3357563"/>
            <a:ext cx="215900" cy="503237"/>
          </a:xfrm>
          <a:prstGeom prst="rect">
            <a:avLst/>
          </a:prstGeom>
          <a:solidFill>
            <a:srgbClr val="DADAF6"/>
          </a:solidFill>
          <a:ln w="9525">
            <a:solidFill>
              <a:schemeClr val="tx1"/>
            </a:solidFill>
            <a:miter lim="800000"/>
            <a:headEnd/>
            <a:tailEnd/>
          </a:ln>
          <a:effectLst/>
        </p:spPr>
        <p:txBody>
          <a:bodyPr wrap="none" anchor="ctr"/>
          <a:lstStyle/>
          <a:p>
            <a:pPr eaLnBrk="0" hangingPunct="0"/>
            <a:endParaRPr lang="en-US" sz="1600">
              <a:latin typeface="Arial" charset="0"/>
            </a:endParaRPr>
          </a:p>
        </p:txBody>
      </p:sp>
      <p:sp>
        <p:nvSpPr>
          <p:cNvPr id="262258" name="Rectangle 114"/>
          <p:cNvSpPr>
            <a:spLocks noChangeArrowheads="1"/>
          </p:cNvSpPr>
          <p:nvPr/>
        </p:nvSpPr>
        <p:spPr bwMode="auto">
          <a:xfrm>
            <a:off x="4184650" y="3357563"/>
            <a:ext cx="433388" cy="503237"/>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259" name="Rectangle 115"/>
          <p:cNvSpPr>
            <a:spLocks noChangeArrowheads="1"/>
          </p:cNvSpPr>
          <p:nvPr/>
        </p:nvSpPr>
        <p:spPr bwMode="auto">
          <a:xfrm>
            <a:off x="6056313" y="3357563"/>
            <a:ext cx="865187" cy="5032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IMT-2000</a:t>
            </a:r>
          </a:p>
        </p:txBody>
      </p:sp>
      <p:sp>
        <p:nvSpPr>
          <p:cNvPr id="262260" name="Rectangle 116"/>
          <p:cNvSpPr>
            <a:spLocks noChangeArrowheads="1"/>
          </p:cNvSpPr>
          <p:nvPr/>
        </p:nvSpPr>
        <p:spPr bwMode="auto">
          <a:xfrm>
            <a:off x="6921500" y="3357563"/>
            <a:ext cx="433388" cy="503237"/>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261" name="Rectangle 117"/>
          <p:cNvSpPr>
            <a:spLocks noChangeArrowheads="1"/>
          </p:cNvSpPr>
          <p:nvPr/>
        </p:nvSpPr>
        <p:spPr bwMode="auto">
          <a:xfrm>
            <a:off x="2025650" y="3357563"/>
            <a:ext cx="576263" cy="503237"/>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GSM</a:t>
            </a:r>
          </a:p>
          <a:p>
            <a:pPr eaLnBrk="0" hangingPunct="0"/>
            <a:r>
              <a:rPr lang="de-DE" sz="1600">
                <a:latin typeface="Arial" charset="0"/>
              </a:rPr>
              <a:t>1800</a:t>
            </a:r>
            <a:endParaRPr lang="de-DE" sz="1600">
              <a:latin typeface="Arial" charset="0"/>
              <a:sym typeface="Symbol" pitchFamily="18" charset="2"/>
            </a:endParaRPr>
          </a:p>
        </p:txBody>
      </p:sp>
      <p:sp>
        <p:nvSpPr>
          <p:cNvPr id="262262" name="Freeform 118"/>
          <p:cNvSpPr>
            <a:spLocks/>
          </p:cNvSpPr>
          <p:nvPr/>
        </p:nvSpPr>
        <p:spPr bwMode="auto">
          <a:xfrm>
            <a:off x="1881188" y="3354388"/>
            <a:ext cx="217487" cy="508000"/>
          </a:xfrm>
          <a:custGeom>
            <a:avLst/>
            <a:gdLst/>
            <a:ahLst/>
            <a:cxnLst>
              <a:cxn ang="0">
                <a:pos x="100" y="0"/>
              </a:cxn>
              <a:cxn ang="0">
                <a:pos x="137" y="48"/>
              </a:cxn>
              <a:cxn ang="0">
                <a:pos x="90" y="125"/>
              </a:cxn>
              <a:cxn ang="0">
                <a:pos x="137" y="184"/>
              </a:cxn>
              <a:cxn ang="0">
                <a:pos x="100" y="264"/>
              </a:cxn>
              <a:cxn ang="0">
                <a:pos x="137" y="320"/>
              </a:cxn>
              <a:cxn ang="0">
                <a:pos x="0" y="320"/>
              </a:cxn>
              <a:cxn ang="0">
                <a:pos x="0" y="2"/>
              </a:cxn>
              <a:cxn ang="0">
                <a:pos x="100" y="0"/>
              </a:cxn>
            </a:cxnLst>
            <a:rect l="0" t="0" r="r" b="b"/>
            <a:pathLst>
              <a:path w="137" h="320">
                <a:moveTo>
                  <a:pt x="100" y="0"/>
                </a:moveTo>
                <a:lnTo>
                  <a:pt x="137" y="48"/>
                </a:lnTo>
                <a:lnTo>
                  <a:pt x="90" y="125"/>
                </a:lnTo>
                <a:lnTo>
                  <a:pt x="137" y="184"/>
                </a:lnTo>
                <a:lnTo>
                  <a:pt x="100" y="264"/>
                </a:lnTo>
                <a:lnTo>
                  <a:pt x="137" y="320"/>
                </a:lnTo>
                <a:lnTo>
                  <a:pt x="0" y="320"/>
                </a:lnTo>
                <a:lnTo>
                  <a:pt x="0" y="2"/>
                </a:lnTo>
                <a:lnTo>
                  <a:pt x="100" y="0"/>
                </a:lnTo>
                <a:close/>
              </a:path>
            </a:pathLst>
          </a:custGeom>
          <a:solidFill>
            <a:schemeClr val="bg1"/>
          </a:solidFill>
          <a:ln w="9525" cap="flat" cmpd="sng">
            <a:solidFill>
              <a:schemeClr val="bg1"/>
            </a:solidFill>
            <a:prstDash val="solid"/>
            <a:round/>
            <a:headEnd/>
            <a:tailEnd/>
          </a:ln>
          <a:effectLst/>
        </p:spPr>
        <p:txBody>
          <a:bodyPr wrap="none" anchor="ctr"/>
          <a:lstStyle/>
          <a:p>
            <a:endParaRPr lang="en-US"/>
          </a:p>
        </p:txBody>
      </p:sp>
      <p:sp>
        <p:nvSpPr>
          <p:cNvPr id="262263" name="Rectangle 119"/>
          <p:cNvSpPr>
            <a:spLocks noChangeArrowheads="1"/>
          </p:cNvSpPr>
          <p:nvPr/>
        </p:nvSpPr>
        <p:spPr bwMode="auto">
          <a:xfrm>
            <a:off x="6057900" y="4076700"/>
            <a:ext cx="865188" cy="5032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cdma2000</a:t>
            </a:r>
          </a:p>
          <a:p>
            <a:pPr eaLnBrk="0" hangingPunct="0"/>
            <a:r>
              <a:rPr lang="de-DE" sz="1400">
                <a:latin typeface="Arial" charset="0"/>
              </a:rPr>
              <a:t>W-CDMA</a:t>
            </a:r>
          </a:p>
        </p:txBody>
      </p:sp>
      <p:sp>
        <p:nvSpPr>
          <p:cNvPr id="262264" name="Rectangle 120"/>
          <p:cNvSpPr>
            <a:spLocks noChangeArrowheads="1"/>
          </p:cNvSpPr>
          <p:nvPr/>
        </p:nvSpPr>
        <p:spPr bwMode="auto">
          <a:xfrm>
            <a:off x="6923088" y="4076700"/>
            <a:ext cx="433387" cy="503238"/>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265" name="Rectangle 121"/>
          <p:cNvSpPr>
            <a:spLocks noChangeArrowheads="1"/>
          </p:cNvSpPr>
          <p:nvPr/>
        </p:nvSpPr>
        <p:spPr bwMode="auto">
          <a:xfrm>
            <a:off x="6778625" y="4797425"/>
            <a:ext cx="577850" cy="503238"/>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266" name="Rectangle 122"/>
          <p:cNvSpPr>
            <a:spLocks noChangeArrowheads="1"/>
          </p:cNvSpPr>
          <p:nvPr/>
        </p:nvSpPr>
        <p:spPr bwMode="auto">
          <a:xfrm>
            <a:off x="4186238" y="4076700"/>
            <a:ext cx="433387" cy="503238"/>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267" name="Rectangle 123"/>
          <p:cNvSpPr>
            <a:spLocks noChangeArrowheads="1"/>
          </p:cNvSpPr>
          <p:nvPr/>
        </p:nvSpPr>
        <p:spPr bwMode="auto">
          <a:xfrm>
            <a:off x="4330700" y="4797425"/>
            <a:ext cx="503238" cy="503238"/>
          </a:xfrm>
          <a:prstGeom prst="rect">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MSS</a:t>
            </a:r>
          </a:p>
          <a:p>
            <a:pPr eaLnBrk="0" hangingPunct="0"/>
            <a:r>
              <a:rPr lang="de-DE" sz="1400">
                <a:latin typeface="Arial" charset="0"/>
                <a:sym typeface="Symbol" pitchFamily="18" charset="2"/>
              </a:rPr>
              <a:t></a:t>
            </a:r>
          </a:p>
        </p:txBody>
      </p:sp>
      <p:sp>
        <p:nvSpPr>
          <p:cNvPr id="262268" name="Rectangle 124"/>
          <p:cNvSpPr>
            <a:spLocks noChangeArrowheads="1"/>
          </p:cNvSpPr>
          <p:nvPr/>
        </p:nvSpPr>
        <p:spPr bwMode="auto">
          <a:xfrm>
            <a:off x="3322638" y="4076700"/>
            <a:ext cx="862012" cy="5032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cdma2000</a:t>
            </a:r>
          </a:p>
          <a:p>
            <a:pPr eaLnBrk="0" hangingPunct="0"/>
            <a:r>
              <a:rPr lang="de-DE" sz="1400">
                <a:latin typeface="Arial" charset="0"/>
              </a:rPr>
              <a:t>W-CDMA</a:t>
            </a:r>
          </a:p>
        </p:txBody>
      </p:sp>
      <p:sp>
        <p:nvSpPr>
          <p:cNvPr id="262269" name="Rectangle 125"/>
          <p:cNvSpPr>
            <a:spLocks noChangeArrowheads="1"/>
          </p:cNvSpPr>
          <p:nvPr/>
        </p:nvSpPr>
        <p:spPr bwMode="auto">
          <a:xfrm>
            <a:off x="2962275" y="4076700"/>
            <a:ext cx="360363" cy="503238"/>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400">
                <a:latin typeface="Arial" charset="0"/>
              </a:rPr>
              <a:t>PHS</a:t>
            </a:r>
            <a:endParaRPr lang="de-DE" sz="1400">
              <a:latin typeface="Arial" charset="0"/>
              <a:sym typeface="Symbol" pitchFamily="18" charset="2"/>
            </a:endParaRPr>
          </a:p>
        </p:txBody>
      </p:sp>
      <p:sp>
        <p:nvSpPr>
          <p:cNvPr id="262270" name="Rectangle 126"/>
          <p:cNvSpPr>
            <a:spLocks noChangeArrowheads="1"/>
          </p:cNvSpPr>
          <p:nvPr/>
        </p:nvSpPr>
        <p:spPr bwMode="auto">
          <a:xfrm>
            <a:off x="2314575" y="4797425"/>
            <a:ext cx="2016125" cy="503238"/>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PCS</a:t>
            </a:r>
            <a:endParaRPr lang="de-DE" sz="1600">
              <a:latin typeface="Arial" charset="0"/>
              <a:sym typeface="Symbol" pitchFamily="18" charset="2"/>
            </a:endParaRPr>
          </a:p>
        </p:txBody>
      </p:sp>
      <p:sp>
        <p:nvSpPr>
          <p:cNvPr id="262271" name="Rectangle 127"/>
          <p:cNvSpPr>
            <a:spLocks noChangeArrowheads="1"/>
          </p:cNvSpPr>
          <p:nvPr/>
        </p:nvSpPr>
        <p:spPr bwMode="auto">
          <a:xfrm>
            <a:off x="6130925" y="4797425"/>
            <a:ext cx="503238" cy="503238"/>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400">
                <a:latin typeface="Arial" charset="0"/>
              </a:rPr>
              <a:t>rsv.</a:t>
            </a:r>
            <a:endParaRPr lang="de-DE" sz="1400">
              <a:latin typeface="Arial" charset="0"/>
              <a:sym typeface="Symbol" pitchFamily="18" charset="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IMT-2000 family</a:t>
            </a:r>
          </a:p>
        </p:txBody>
      </p:sp>
      <p:sp>
        <p:nvSpPr>
          <p:cNvPr id="173061" name="Rectangle 5"/>
          <p:cNvSpPr>
            <a:spLocks noChangeArrowheads="1"/>
          </p:cNvSpPr>
          <p:nvPr/>
        </p:nvSpPr>
        <p:spPr bwMode="auto">
          <a:xfrm>
            <a:off x="1752600" y="4343400"/>
            <a:ext cx="1295400" cy="1524000"/>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600" b="1">
                <a:latin typeface="Arial" charset="0"/>
              </a:rPr>
              <a:t>IMT-DS</a:t>
            </a:r>
          </a:p>
          <a:p>
            <a:pPr eaLnBrk="0" hangingPunct="0"/>
            <a:r>
              <a:rPr lang="de-DE" sz="1400">
                <a:latin typeface="Arial" charset="0"/>
              </a:rPr>
              <a:t>(Direct Spread)</a:t>
            </a:r>
          </a:p>
          <a:p>
            <a:pPr eaLnBrk="0" hangingPunct="0"/>
            <a:endParaRPr lang="de-DE" sz="1400">
              <a:latin typeface="Arial" charset="0"/>
            </a:endParaRPr>
          </a:p>
          <a:p>
            <a:pPr eaLnBrk="0" hangingPunct="0"/>
            <a:r>
              <a:rPr lang="de-DE" sz="1600">
                <a:latin typeface="Arial" charset="0"/>
              </a:rPr>
              <a:t>UTRA FDD</a:t>
            </a:r>
          </a:p>
          <a:p>
            <a:pPr eaLnBrk="0" hangingPunct="0"/>
            <a:r>
              <a:rPr lang="de-DE" sz="1600">
                <a:latin typeface="Arial" charset="0"/>
              </a:rPr>
              <a:t>(W-CDMA)</a:t>
            </a:r>
          </a:p>
          <a:p>
            <a:pPr eaLnBrk="0" hangingPunct="0"/>
            <a:r>
              <a:rPr lang="de-DE" sz="1600">
                <a:solidFill>
                  <a:schemeClr val="bg2"/>
                </a:solidFill>
                <a:latin typeface="Arial" charset="0"/>
              </a:rPr>
              <a:t>3GPP</a:t>
            </a:r>
            <a:endParaRPr lang="en-US" sz="1600">
              <a:solidFill>
                <a:schemeClr val="bg2"/>
              </a:solidFill>
              <a:latin typeface="Arial" charset="0"/>
            </a:endParaRPr>
          </a:p>
        </p:txBody>
      </p:sp>
      <p:sp>
        <p:nvSpPr>
          <p:cNvPr id="173062" name="Rectangle 6"/>
          <p:cNvSpPr>
            <a:spLocks noChangeArrowheads="1"/>
          </p:cNvSpPr>
          <p:nvPr/>
        </p:nvSpPr>
        <p:spPr bwMode="auto">
          <a:xfrm>
            <a:off x="3200400" y="4343400"/>
            <a:ext cx="1295400" cy="1524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b="1">
                <a:latin typeface="Arial" charset="0"/>
              </a:rPr>
              <a:t>IMT-TC</a:t>
            </a:r>
          </a:p>
          <a:p>
            <a:pPr eaLnBrk="0" hangingPunct="0"/>
            <a:r>
              <a:rPr lang="de-DE" sz="1400">
                <a:latin typeface="Arial" charset="0"/>
              </a:rPr>
              <a:t>(Time Code)</a:t>
            </a:r>
          </a:p>
          <a:p>
            <a:pPr eaLnBrk="0" hangingPunct="0"/>
            <a:r>
              <a:rPr lang="de-DE" sz="1600">
                <a:latin typeface="Arial" charset="0"/>
              </a:rPr>
              <a:t>UTRA TDD</a:t>
            </a:r>
          </a:p>
          <a:p>
            <a:pPr eaLnBrk="0" hangingPunct="0"/>
            <a:r>
              <a:rPr lang="de-DE" sz="1600">
                <a:latin typeface="Arial" charset="0"/>
              </a:rPr>
              <a:t>(TD-CDMA);</a:t>
            </a:r>
          </a:p>
          <a:p>
            <a:pPr eaLnBrk="0" hangingPunct="0"/>
            <a:r>
              <a:rPr lang="de-DE" sz="1600">
                <a:latin typeface="Arial" charset="0"/>
              </a:rPr>
              <a:t>TD-SCDMA</a:t>
            </a:r>
          </a:p>
          <a:p>
            <a:pPr eaLnBrk="0" hangingPunct="0"/>
            <a:r>
              <a:rPr lang="de-DE" sz="1600">
                <a:solidFill>
                  <a:schemeClr val="bg2"/>
                </a:solidFill>
                <a:latin typeface="Arial" charset="0"/>
              </a:rPr>
              <a:t>3GPP</a:t>
            </a:r>
            <a:endParaRPr lang="en-US" sz="1600">
              <a:solidFill>
                <a:schemeClr val="bg2"/>
              </a:solidFill>
              <a:latin typeface="Arial" charset="0"/>
            </a:endParaRPr>
          </a:p>
        </p:txBody>
      </p:sp>
      <p:sp>
        <p:nvSpPr>
          <p:cNvPr id="173063" name="Rectangle 7"/>
          <p:cNvSpPr>
            <a:spLocks noChangeArrowheads="1"/>
          </p:cNvSpPr>
          <p:nvPr/>
        </p:nvSpPr>
        <p:spPr bwMode="auto">
          <a:xfrm>
            <a:off x="4648200" y="4343400"/>
            <a:ext cx="1295400" cy="1524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b="1">
                <a:latin typeface="Arial" charset="0"/>
              </a:rPr>
              <a:t>IMT-MC</a:t>
            </a:r>
          </a:p>
          <a:p>
            <a:pPr eaLnBrk="0" hangingPunct="0"/>
            <a:r>
              <a:rPr lang="de-DE" sz="1400">
                <a:latin typeface="Arial" charset="0"/>
              </a:rPr>
              <a:t>(Multi Carrier)</a:t>
            </a:r>
          </a:p>
          <a:p>
            <a:pPr eaLnBrk="0" hangingPunct="0"/>
            <a:endParaRPr lang="de-DE" sz="1400">
              <a:latin typeface="Arial" charset="0"/>
            </a:endParaRPr>
          </a:p>
          <a:p>
            <a:pPr eaLnBrk="0" hangingPunct="0"/>
            <a:r>
              <a:rPr lang="de-DE" sz="1600">
                <a:latin typeface="Arial" charset="0"/>
              </a:rPr>
              <a:t>cdma2000</a:t>
            </a:r>
          </a:p>
          <a:p>
            <a:pPr eaLnBrk="0" hangingPunct="0"/>
            <a:endParaRPr lang="de-DE" sz="1600">
              <a:latin typeface="Arial" charset="0"/>
            </a:endParaRPr>
          </a:p>
          <a:p>
            <a:pPr eaLnBrk="0" hangingPunct="0"/>
            <a:r>
              <a:rPr lang="de-DE" sz="1600">
                <a:solidFill>
                  <a:schemeClr val="bg2"/>
                </a:solidFill>
                <a:latin typeface="Arial" charset="0"/>
              </a:rPr>
              <a:t>3GPP2</a:t>
            </a:r>
            <a:endParaRPr lang="en-US" sz="1600">
              <a:solidFill>
                <a:schemeClr val="bg2"/>
              </a:solidFill>
              <a:latin typeface="Arial" charset="0"/>
            </a:endParaRPr>
          </a:p>
        </p:txBody>
      </p:sp>
      <p:sp>
        <p:nvSpPr>
          <p:cNvPr id="173064" name="Rectangle 8"/>
          <p:cNvSpPr>
            <a:spLocks noChangeArrowheads="1"/>
          </p:cNvSpPr>
          <p:nvPr/>
        </p:nvSpPr>
        <p:spPr bwMode="auto">
          <a:xfrm>
            <a:off x="6096000" y="4343400"/>
            <a:ext cx="1295400" cy="1524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b="1">
                <a:latin typeface="Arial" charset="0"/>
              </a:rPr>
              <a:t>IMT-SC</a:t>
            </a:r>
          </a:p>
          <a:p>
            <a:pPr eaLnBrk="0" hangingPunct="0"/>
            <a:r>
              <a:rPr lang="de-DE" sz="1400">
                <a:latin typeface="Arial" charset="0"/>
              </a:rPr>
              <a:t>(Single Carrier)</a:t>
            </a:r>
          </a:p>
          <a:p>
            <a:pPr eaLnBrk="0" hangingPunct="0"/>
            <a:endParaRPr lang="de-DE" sz="1400">
              <a:latin typeface="Arial" charset="0"/>
            </a:endParaRPr>
          </a:p>
          <a:p>
            <a:pPr eaLnBrk="0" hangingPunct="0"/>
            <a:r>
              <a:rPr lang="de-DE" sz="1600">
                <a:latin typeface="Arial" charset="0"/>
              </a:rPr>
              <a:t>UWC-136</a:t>
            </a:r>
          </a:p>
          <a:p>
            <a:pPr eaLnBrk="0" hangingPunct="0"/>
            <a:r>
              <a:rPr lang="de-DE" sz="1600">
                <a:latin typeface="Arial" charset="0"/>
              </a:rPr>
              <a:t>(EDGE)</a:t>
            </a:r>
          </a:p>
          <a:p>
            <a:pPr eaLnBrk="0" hangingPunct="0"/>
            <a:r>
              <a:rPr lang="de-DE" sz="1600">
                <a:solidFill>
                  <a:schemeClr val="bg2"/>
                </a:solidFill>
                <a:latin typeface="Arial" charset="0"/>
              </a:rPr>
              <a:t>UWCC/3GPP</a:t>
            </a:r>
            <a:endParaRPr lang="en-US" sz="1600">
              <a:solidFill>
                <a:schemeClr val="bg2"/>
              </a:solidFill>
              <a:latin typeface="Arial" charset="0"/>
            </a:endParaRPr>
          </a:p>
        </p:txBody>
      </p:sp>
      <p:sp>
        <p:nvSpPr>
          <p:cNvPr id="173065" name="Rectangle 9"/>
          <p:cNvSpPr>
            <a:spLocks noChangeArrowheads="1"/>
          </p:cNvSpPr>
          <p:nvPr/>
        </p:nvSpPr>
        <p:spPr bwMode="auto">
          <a:xfrm>
            <a:off x="7543800" y="4343400"/>
            <a:ext cx="1295400" cy="1524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b="1">
                <a:latin typeface="Arial" charset="0"/>
              </a:rPr>
              <a:t>IMT-FT</a:t>
            </a:r>
          </a:p>
          <a:p>
            <a:pPr eaLnBrk="0" hangingPunct="0"/>
            <a:r>
              <a:rPr lang="de-DE" sz="1400">
                <a:latin typeface="Arial" charset="0"/>
              </a:rPr>
              <a:t>(Freq. Time)</a:t>
            </a:r>
          </a:p>
          <a:p>
            <a:pPr eaLnBrk="0" hangingPunct="0"/>
            <a:endParaRPr lang="de-DE" sz="1400">
              <a:latin typeface="Arial" charset="0"/>
            </a:endParaRPr>
          </a:p>
          <a:p>
            <a:pPr eaLnBrk="0" hangingPunct="0"/>
            <a:r>
              <a:rPr lang="de-DE" sz="1600">
                <a:latin typeface="Arial" charset="0"/>
              </a:rPr>
              <a:t>DECT</a:t>
            </a:r>
          </a:p>
          <a:p>
            <a:pPr eaLnBrk="0" hangingPunct="0"/>
            <a:endParaRPr lang="de-DE" sz="1600">
              <a:latin typeface="Arial" charset="0"/>
            </a:endParaRPr>
          </a:p>
          <a:p>
            <a:pPr eaLnBrk="0" hangingPunct="0"/>
            <a:r>
              <a:rPr lang="de-DE" sz="1600">
                <a:solidFill>
                  <a:schemeClr val="bg2"/>
                </a:solidFill>
                <a:latin typeface="Arial" charset="0"/>
              </a:rPr>
              <a:t>ETSI</a:t>
            </a:r>
            <a:endParaRPr lang="en-US" sz="1600">
              <a:solidFill>
                <a:schemeClr val="bg2"/>
              </a:solidFill>
              <a:latin typeface="Arial" charset="0"/>
            </a:endParaRPr>
          </a:p>
        </p:txBody>
      </p:sp>
      <p:sp>
        <p:nvSpPr>
          <p:cNvPr id="173066" name="Rectangle 10"/>
          <p:cNvSpPr>
            <a:spLocks noChangeArrowheads="1"/>
          </p:cNvSpPr>
          <p:nvPr/>
        </p:nvSpPr>
        <p:spPr bwMode="auto">
          <a:xfrm>
            <a:off x="3048000" y="2286000"/>
            <a:ext cx="1295400" cy="762000"/>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600">
                <a:latin typeface="Arial" charset="0"/>
              </a:rPr>
              <a:t>GSM</a:t>
            </a:r>
          </a:p>
          <a:p>
            <a:pPr eaLnBrk="0" hangingPunct="0"/>
            <a:r>
              <a:rPr lang="de-DE" sz="1600">
                <a:latin typeface="Arial" charset="0"/>
              </a:rPr>
              <a:t>(MAP)</a:t>
            </a:r>
            <a:endParaRPr lang="en-US" sz="1600">
              <a:latin typeface="Arial" charset="0"/>
            </a:endParaRPr>
          </a:p>
        </p:txBody>
      </p:sp>
      <p:sp>
        <p:nvSpPr>
          <p:cNvPr id="173067" name="Rectangle 11"/>
          <p:cNvSpPr>
            <a:spLocks noChangeArrowheads="1"/>
          </p:cNvSpPr>
          <p:nvPr/>
        </p:nvSpPr>
        <p:spPr bwMode="auto">
          <a:xfrm>
            <a:off x="4724400" y="2286000"/>
            <a:ext cx="12954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ANSI-41</a:t>
            </a:r>
          </a:p>
          <a:p>
            <a:pPr eaLnBrk="0" hangingPunct="0"/>
            <a:r>
              <a:rPr lang="de-DE" sz="1600">
                <a:latin typeface="Arial" charset="0"/>
              </a:rPr>
              <a:t>(IS-634)</a:t>
            </a:r>
            <a:endParaRPr lang="en-US" sz="1600">
              <a:latin typeface="Arial" charset="0"/>
            </a:endParaRPr>
          </a:p>
        </p:txBody>
      </p:sp>
      <p:sp>
        <p:nvSpPr>
          <p:cNvPr id="173068" name="Rectangle 12"/>
          <p:cNvSpPr>
            <a:spLocks noChangeArrowheads="1"/>
          </p:cNvSpPr>
          <p:nvPr/>
        </p:nvSpPr>
        <p:spPr bwMode="auto">
          <a:xfrm>
            <a:off x="6400800" y="2286000"/>
            <a:ext cx="12954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IP-Network</a:t>
            </a:r>
            <a:endParaRPr lang="en-US" sz="1600">
              <a:latin typeface="Arial" charset="0"/>
            </a:endParaRPr>
          </a:p>
        </p:txBody>
      </p:sp>
      <p:sp>
        <p:nvSpPr>
          <p:cNvPr id="173069" name="Text Box 13"/>
          <p:cNvSpPr txBox="1">
            <a:spLocks noChangeArrowheads="1"/>
          </p:cNvSpPr>
          <p:nvPr/>
        </p:nvSpPr>
        <p:spPr bwMode="auto">
          <a:xfrm>
            <a:off x="212725" y="2274888"/>
            <a:ext cx="1425575" cy="825500"/>
          </a:xfrm>
          <a:prstGeom prst="rect">
            <a:avLst/>
          </a:prstGeom>
          <a:noFill/>
          <a:ln w="9525">
            <a:noFill/>
            <a:miter lim="800000"/>
            <a:headEnd/>
            <a:tailEnd/>
          </a:ln>
          <a:effectLst/>
        </p:spPr>
        <p:txBody>
          <a:bodyPr wrap="none">
            <a:spAutoFit/>
          </a:bodyPr>
          <a:lstStyle/>
          <a:p>
            <a:pPr algn="l" eaLnBrk="0" hangingPunct="0"/>
            <a:r>
              <a:rPr lang="de-DE" sz="1600">
                <a:latin typeface="Arial" charset="0"/>
              </a:rPr>
              <a:t>IMT-2000</a:t>
            </a:r>
          </a:p>
          <a:p>
            <a:pPr algn="l" eaLnBrk="0" hangingPunct="0"/>
            <a:r>
              <a:rPr lang="de-DE" sz="1600">
                <a:latin typeface="Arial" charset="0"/>
              </a:rPr>
              <a:t>Core Network</a:t>
            </a:r>
          </a:p>
          <a:p>
            <a:pPr algn="l" eaLnBrk="0" hangingPunct="0"/>
            <a:r>
              <a:rPr lang="de-DE" sz="1600">
                <a:solidFill>
                  <a:schemeClr val="bg2"/>
                </a:solidFill>
                <a:latin typeface="Arial" charset="0"/>
              </a:rPr>
              <a:t>ITU-T</a:t>
            </a:r>
            <a:endParaRPr lang="en-US" sz="1600">
              <a:solidFill>
                <a:schemeClr val="bg2"/>
              </a:solidFill>
              <a:latin typeface="Arial" charset="0"/>
            </a:endParaRPr>
          </a:p>
        </p:txBody>
      </p:sp>
      <p:sp>
        <p:nvSpPr>
          <p:cNvPr id="173070" name="Text Box 14"/>
          <p:cNvSpPr txBox="1">
            <a:spLocks noChangeArrowheads="1"/>
          </p:cNvSpPr>
          <p:nvPr/>
        </p:nvSpPr>
        <p:spPr bwMode="auto">
          <a:xfrm>
            <a:off x="228600" y="4713288"/>
            <a:ext cx="1423988" cy="825500"/>
          </a:xfrm>
          <a:prstGeom prst="rect">
            <a:avLst/>
          </a:prstGeom>
          <a:noFill/>
          <a:ln w="9525">
            <a:noFill/>
            <a:miter lim="800000"/>
            <a:headEnd/>
            <a:tailEnd/>
          </a:ln>
          <a:effectLst/>
        </p:spPr>
        <p:txBody>
          <a:bodyPr wrap="none">
            <a:spAutoFit/>
          </a:bodyPr>
          <a:lstStyle/>
          <a:p>
            <a:pPr algn="l" eaLnBrk="0" hangingPunct="0"/>
            <a:r>
              <a:rPr lang="de-DE" sz="1600">
                <a:latin typeface="Arial" charset="0"/>
              </a:rPr>
              <a:t>IMT-2000</a:t>
            </a:r>
          </a:p>
          <a:p>
            <a:pPr algn="l" eaLnBrk="0" hangingPunct="0"/>
            <a:r>
              <a:rPr lang="de-DE" sz="1600">
                <a:latin typeface="Arial" charset="0"/>
              </a:rPr>
              <a:t>Radio Access</a:t>
            </a:r>
          </a:p>
          <a:p>
            <a:pPr algn="l" eaLnBrk="0" hangingPunct="0"/>
            <a:r>
              <a:rPr lang="de-DE" sz="1600">
                <a:solidFill>
                  <a:schemeClr val="bg2"/>
                </a:solidFill>
                <a:latin typeface="Arial" charset="0"/>
              </a:rPr>
              <a:t>ITU-R</a:t>
            </a:r>
            <a:endParaRPr lang="en-US" sz="1600">
              <a:solidFill>
                <a:schemeClr val="bg2"/>
              </a:solidFill>
              <a:latin typeface="Arial" charset="0"/>
            </a:endParaRPr>
          </a:p>
        </p:txBody>
      </p:sp>
      <p:sp>
        <p:nvSpPr>
          <p:cNvPr id="173072" name="Line 16"/>
          <p:cNvSpPr>
            <a:spLocks noChangeShapeType="1"/>
          </p:cNvSpPr>
          <p:nvPr/>
        </p:nvSpPr>
        <p:spPr bwMode="auto">
          <a:xfrm flipV="1">
            <a:off x="2438400" y="3886200"/>
            <a:ext cx="990600" cy="457200"/>
          </a:xfrm>
          <a:prstGeom prst="line">
            <a:avLst/>
          </a:prstGeom>
          <a:noFill/>
          <a:ln w="9525">
            <a:solidFill>
              <a:schemeClr val="tx1"/>
            </a:solidFill>
            <a:round/>
            <a:headEnd/>
            <a:tailEnd/>
          </a:ln>
          <a:effectLst/>
        </p:spPr>
        <p:txBody>
          <a:bodyPr/>
          <a:lstStyle/>
          <a:p>
            <a:endParaRPr lang="en-US"/>
          </a:p>
        </p:txBody>
      </p:sp>
      <p:sp>
        <p:nvSpPr>
          <p:cNvPr id="173073" name="Line 17"/>
          <p:cNvSpPr>
            <a:spLocks noChangeShapeType="1"/>
          </p:cNvSpPr>
          <p:nvPr/>
        </p:nvSpPr>
        <p:spPr bwMode="auto">
          <a:xfrm flipV="1">
            <a:off x="3810000" y="4038600"/>
            <a:ext cx="228600" cy="304800"/>
          </a:xfrm>
          <a:prstGeom prst="line">
            <a:avLst/>
          </a:prstGeom>
          <a:noFill/>
          <a:ln w="9525">
            <a:solidFill>
              <a:schemeClr val="tx1"/>
            </a:solidFill>
            <a:round/>
            <a:headEnd/>
            <a:tailEnd/>
          </a:ln>
          <a:effectLst/>
        </p:spPr>
        <p:txBody>
          <a:bodyPr/>
          <a:lstStyle/>
          <a:p>
            <a:endParaRPr lang="en-US"/>
          </a:p>
        </p:txBody>
      </p:sp>
      <p:sp>
        <p:nvSpPr>
          <p:cNvPr id="173074" name="Line 18"/>
          <p:cNvSpPr>
            <a:spLocks noChangeShapeType="1"/>
          </p:cNvSpPr>
          <p:nvPr/>
        </p:nvSpPr>
        <p:spPr bwMode="auto">
          <a:xfrm flipV="1">
            <a:off x="5257800" y="4114800"/>
            <a:ext cx="0" cy="228600"/>
          </a:xfrm>
          <a:prstGeom prst="line">
            <a:avLst/>
          </a:prstGeom>
          <a:noFill/>
          <a:ln w="9525">
            <a:solidFill>
              <a:schemeClr val="tx1"/>
            </a:solidFill>
            <a:round/>
            <a:headEnd/>
            <a:tailEnd/>
          </a:ln>
          <a:effectLst/>
        </p:spPr>
        <p:txBody>
          <a:bodyPr/>
          <a:lstStyle/>
          <a:p>
            <a:endParaRPr lang="en-US"/>
          </a:p>
        </p:txBody>
      </p:sp>
      <p:sp>
        <p:nvSpPr>
          <p:cNvPr id="173075" name="Line 19"/>
          <p:cNvSpPr>
            <a:spLocks noChangeShapeType="1"/>
          </p:cNvSpPr>
          <p:nvPr/>
        </p:nvSpPr>
        <p:spPr bwMode="auto">
          <a:xfrm flipH="1" flipV="1">
            <a:off x="6477000" y="4038600"/>
            <a:ext cx="304800" cy="304800"/>
          </a:xfrm>
          <a:prstGeom prst="line">
            <a:avLst/>
          </a:prstGeom>
          <a:noFill/>
          <a:ln w="9525">
            <a:solidFill>
              <a:schemeClr val="tx1"/>
            </a:solidFill>
            <a:round/>
            <a:headEnd/>
            <a:tailEnd/>
          </a:ln>
          <a:effectLst/>
        </p:spPr>
        <p:txBody>
          <a:bodyPr/>
          <a:lstStyle/>
          <a:p>
            <a:endParaRPr lang="en-US"/>
          </a:p>
        </p:txBody>
      </p:sp>
      <p:sp>
        <p:nvSpPr>
          <p:cNvPr id="173076" name="Line 20"/>
          <p:cNvSpPr>
            <a:spLocks noChangeShapeType="1"/>
          </p:cNvSpPr>
          <p:nvPr/>
        </p:nvSpPr>
        <p:spPr bwMode="auto">
          <a:xfrm flipH="1" flipV="1">
            <a:off x="7315200" y="3886200"/>
            <a:ext cx="838200" cy="457200"/>
          </a:xfrm>
          <a:prstGeom prst="line">
            <a:avLst/>
          </a:prstGeom>
          <a:noFill/>
          <a:ln w="9525">
            <a:solidFill>
              <a:schemeClr val="tx1"/>
            </a:solidFill>
            <a:round/>
            <a:headEnd/>
            <a:tailEnd/>
          </a:ln>
          <a:effectLst/>
        </p:spPr>
        <p:txBody>
          <a:bodyPr/>
          <a:lstStyle/>
          <a:p>
            <a:endParaRPr lang="en-US"/>
          </a:p>
        </p:txBody>
      </p:sp>
      <p:sp>
        <p:nvSpPr>
          <p:cNvPr id="173077" name="Line 21"/>
          <p:cNvSpPr>
            <a:spLocks noChangeShapeType="1"/>
          </p:cNvSpPr>
          <p:nvPr/>
        </p:nvSpPr>
        <p:spPr bwMode="auto">
          <a:xfrm>
            <a:off x="3697288" y="3048000"/>
            <a:ext cx="265112" cy="304800"/>
          </a:xfrm>
          <a:prstGeom prst="line">
            <a:avLst/>
          </a:prstGeom>
          <a:noFill/>
          <a:ln w="9525">
            <a:solidFill>
              <a:schemeClr val="tx1"/>
            </a:solidFill>
            <a:round/>
            <a:headEnd/>
            <a:tailEnd/>
          </a:ln>
          <a:effectLst/>
        </p:spPr>
        <p:txBody>
          <a:bodyPr/>
          <a:lstStyle/>
          <a:p>
            <a:endParaRPr lang="en-US"/>
          </a:p>
        </p:txBody>
      </p:sp>
      <p:sp>
        <p:nvSpPr>
          <p:cNvPr id="173078" name="Line 22"/>
          <p:cNvSpPr>
            <a:spLocks noChangeShapeType="1"/>
          </p:cNvSpPr>
          <p:nvPr/>
        </p:nvSpPr>
        <p:spPr bwMode="auto">
          <a:xfrm flipH="1">
            <a:off x="5368925" y="3048000"/>
            <a:ext cx="3175" cy="374650"/>
          </a:xfrm>
          <a:prstGeom prst="line">
            <a:avLst/>
          </a:prstGeom>
          <a:noFill/>
          <a:ln w="9525">
            <a:solidFill>
              <a:schemeClr val="tx1"/>
            </a:solidFill>
            <a:round/>
            <a:headEnd/>
            <a:tailEnd/>
          </a:ln>
          <a:effectLst/>
        </p:spPr>
        <p:txBody>
          <a:bodyPr/>
          <a:lstStyle/>
          <a:p>
            <a:endParaRPr lang="en-US"/>
          </a:p>
        </p:txBody>
      </p:sp>
      <p:sp>
        <p:nvSpPr>
          <p:cNvPr id="173079" name="Line 23"/>
          <p:cNvSpPr>
            <a:spLocks noChangeShapeType="1"/>
          </p:cNvSpPr>
          <p:nvPr/>
        </p:nvSpPr>
        <p:spPr bwMode="auto">
          <a:xfrm flipH="1">
            <a:off x="6718300" y="3048000"/>
            <a:ext cx="331788" cy="307975"/>
          </a:xfrm>
          <a:prstGeom prst="line">
            <a:avLst/>
          </a:prstGeom>
          <a:noFill/>
          <a:ln w="9525">
            <a:solidFill>
              <a:schemeClr val="tx1"/>
            </a:solidFill>
            <a:round/>
            <a:headEnd/>
            <a:tailEnd/>
          </a:ln>
          <a:effectLst/>
        </p:spPr>
        <p:txBody>
          <a:bodyPr/>
          <a:lstStyle/>
          <a:p>
            <a:endParaRPr lang="en-US"/>
          </a:p>
        </p:txBody>
      </p:sp>
      <p:sp>
        <p:nvSpPr>
          <p:cNvPr id="173080" name="Line 24"/>
          <p:cNvSpPr>
            <a:spLocks noChangeShapeType="1"/>
          </p:cNvSpPr>
          <p:nvPr/>
        </p:nvSpPr>
        <p:spPr bwMode="auto">
          <a:xfrm>
            <a:off x="3695700" y="1905000"/>
            <a:ext cx="0" cy="381000"/>
          </a:xfrm>
          <a:prstGeom prst="line">
            <a:avLst/>
          </a:prstGeom>
          <a:noFill/>
          <a:ln w="9525">
            <a:solidFill>
              <a:schemeClr val="tx1"/>
            </a:solidFill>
            <a:round/>
            <a:headEnd/>
            <a:tailEnd/>
          </a:ln>
          <a:effectLst/>
        </p:spPr>
        <p:txBody>
          <a:bodyPr/>
          <a:lstStyle/>
          <a:p>
            <a:endParaRPr lang="en-US"/>
          </a:p>
        </p:txBody>
      </p:sp>
      <p:sp>
        <p:nvSpPr>
          <p:cNvPr id="173081" name="Line 25"/>
          <p:cNvSpPr>
            <a:spLocks noChangeShapeType="1"/>
          </p:cNvSpPr>
          <p:nvPr/>
        </p:nvSpPr>
        <p:spPr bwMode="auto">
          <a:xfrm>
            <a:off x="5372100" y="1905000"/>
            <a:ext cx="0" cy="381000"/>
          </a:xfrm>
          <a:prstGeom prst="line">
            <a:avLst/>
          </a:prstGeom>
          <a:noFill/>
          <a:ln w="9525">
            <a:solidFill>
              <a:schemeClr val="tx1"/>
            </a:solidFill>
            <a:round/>
            <a:headEnd/>
            <a:tailEnd/>
          </a:ln>
          <a:effectLst/>
        </p:spPr>
        <p:txBody>
          <a:bodyPr/>
          <a:lstStyle/>
          <a:p>
            <a:endParaRPr lang="en-US"/>
          </a:p>
        </p:txBody>
      </p:sp>
      <p:sp>
        <p:nvSpPr>
          <p:cNvPr id="173082" name="Line 26"/>
          <p:cNvSpPr>
            <a:spLocks noChangeShapeType="1"/>
          </p:cNvSpPr>
          <p:nvPr/>
        </p:nvSpPr>
        <p:spPr bwMode="auto">
          <a:xfrm>
            <a:off x="7048500" y="1905000"/>
            <a:ext cx="0" cy="381000"/>
          </a:xfrm>
          <a:prstGeom prst="line">
            <a:avLst/>
          </a:prstGeom>
          <a:noFill/>
          <a:ln w="9525">
            <a:solidFill>
              <a:schemeClr val="tx1"/>
            </a:solidFill>
            <a:round/>
            <a:headEnd/>
            <a:tailEnd/>
          </a:ln>
          <a:effectLst/>
        </p:spPr>
        <p:txBody>
          <a:bodyPr/>
          <a:lstStyle/>
          <a:p>
            <a:endParaRPr lang="en-US"/>
          </a:p>
        </p:txBody>
      </p:sp>
      <p:sp>
        <p:nvSpPr>
          <p:cNvPr id="173083" name="Rectangle 27"/>
          <p:cNvSpPr>
            <a:spLocks noChangeArrowheads="1"/>
          </p:cNvSpPr>
          <p:nvPr/>
        </p:nvSpPr>
        <p:spPr bwMode="auto">
          <a:xfrm>
            <a:off x="3048000" y="1143000"/>
            <a:ext cx="4648200" cy="762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Interface </a:t>
            </a:r>
            <a:br>
              <a:rPr lang="de-DE" sz="1600">
                <a:latin typeface="Arial" charset="0"/>
              </a:rPr>
            </a:br>
            <a:r>
              <a:rPr lang="de-DE" sz="1600">
                <a:latin typeface="Arial" charset="0"/>
              </a:rPr>
              <a:t>for Internetworking</a:t>
            </a:r>
            <a:endParaRPr lang="en-US" sz="1600">
              <a:latin typeface="Arial" charset="0"/>
            </a:endParaRPr>
          </a:p>
        </p:txBody>
      </p:sp>
      <p:grpSp>
        <p:nvGrpSpPr>
          <p:cNvPr id="173084" name="Group 28"/>
          <p:cNvGrpSpPr>
            <a:grpSpLocks/>
          </p:cNvGrpSpPr>
          <p:nvPr/>
        </p:nvGrpSpPr>
        <p:grpSpPr bwMode="auto">
          <a:xfrm>
            <a:off x="3200400" y="3276600"/>
            <a:ext cx="4495800" cy="838200"/>
            <a:chOff x="2016" y="2112"/>
            <a:chExt cx="2832" cy="528"/>
          </a:xfrm>
        </p:grpSpPr>
        <p:grpSp>
          <p:nvGrpSpPr>
            <p:cNvPr id="173085" name="Group 29"/>
            <p:cNvGrpSpPr>
              <a:grpSpLocks/>
            </p:cNvGrpSpPr>
            <p:nvPr/>
          </p:nvGrpSpPr>
          <p:grpSpPr bwMode="auto">
            <a:xfrm rot="84978">
              <a:off x="2016" y="2112"/>
              <a:ext cx="2832" cy="528"/>
              <a:chOff x="2016" y="2160"/>
              <a:chExt cx="2688" cy="432"/>
            </a:xfrm>
          </p:grpSpPr>
          <p:sp>
            <p:nvSpPr>
              <p:cNvPr id="173086" name="AutoShape 30"/>
              <p:cNvSpPr>
                <a:spLocks noChangeArrowheads="1"/>
              </p:cNvSpPr>
              <p:nvPr/>
            </p:nvSpPr>
            <p:spPr bwMode="auto">
              <a:xfrm>
                <a:off x="2016" y="2160"/>
                <a:ext cx="2688" cy="432"/>
              </a:xfrm>
              <a:prstGeom prst="cloudCallout">
                <a:avLst>
                  <a:gd name="adj1" fmla="val -15144"/>
                  <a:gd name="adj2" fmla="val 15741"/>
                </a:avLst>
              </a:prstGeom>
              <a:solidFill>
                <a:srgbClr val="DADAF6"/>
              </a:solidFill>
              <a:ln w="9525">
                <a:solidFill>
                  <a:schemeClr val="tx1"/>
                </a:solidFill>
                <a:round/>
                <a:headEnd/>
                <a:tailEnd/>
              </a:ln>
              <a:effectLst/>
            </p:spPr>
            <p:txBody>
              <a:bodyPr/>
              <a:lstStyle/>
              <a:p>
                <a:pPr eaLnBrk="0" hangingPunct="0"/>
                <a:endParaRPr lang="en-US" sz="1400">
                  <a:latin typeface="Arial" charset="0"/>
                </a:endParaRPr>
              </a:p>
            </p:txBody>
          </p:sp>
          <p:sp>
            <p:nvSpPr>
              <p:cNvPr id="173087" name="Oval 31"/>
              <p:cNvSpPr>
                <a:spLocks noChangeArrowheads="1"/>
              </p:cNvSpPr>
              <p:nvPr/>
            </p:nvSpPr>
            <p:spPr bwMode="auto">
              <a:xfrm rot="-240818">
                <a:off x="2400" y="2400"/>
                <a:ext cx="720" cy="144"/>
              </a:xfrm>
              <a:prstGeom prst="ellipse">
                <a:avLst/>
              </a:prstGeom>
              <a:solidFill>
                <a:srgbClr val="DADAF6"/>
              </a:solidFill>
              <a:ln w="9525">
                <a:solidFill>
                  <a:srgbClr val="DADAF6"/>
                </a:solidFill>
                <a:round/>
                <a:headEnd/>
                <a:tailEnd/>
              </a:ln>
              <a:effectLst/>
            </p:spPr>
            <p:txBody>
              <a:bodyPr wrap="none" anchor="ctr"/>
              <a:lstStyle/>
              <a:p>
                <a:endParaRPr lang="en-US"/>
              </a:p>
            </p:txBody>
          </p:sp>
        </p:grpSp>
        <p:sp>
          <p:nvSpPr>
            <p:cNvPr id="173088" name="Rectangle 32"/>
            <p:cNvSpPr>
              <a:spLocks noChangeArrowheads="1"/>
            </p:cNvSpPr>
            <p:nvPr/>
          </p:nvSpPr>
          <p:spPr bwMode="auto">
            <a:xfrm>
              <a:off x="4080" y="2352"/>
              <a:ext cx="336" cy="144"/>
            </a:xfrm>
            <a:prstGeom prst="rect">
              <a:avLst/>
            </a:prstGeom>
            <a:solidFill>
              <a:srgbClr val="DADAF6"/>
            </a:solidFill>
            <a:ln w="9525">
              <a:solidFill>
                <a:srgbClr val="DADAF6"/>
              </a:solidFill>
              <a:miter lim="800000"/>
              <a:headEnd/>
              <a:tailEnd/>
            </a:ln>
            <a:effectLst/>
          </p:spPr>
          <p:txBody>
            <a:bodyPr wrap="none" anchor="ctr"/>
            <a:lstStyle/>
            <a:p>
              <a:endParaRPr lang="en-US"/>
            </a:p>
          </p:txBody>
        </p:sp>
        <p:sp>
          <p:nvSpPr>
            <p:cNvPr id="173089" name="Text Box 33"/>
            <p:cNvSpPr txBox="1">
              <a:spLocks noChangeArrowheads="1"/>
            </p:cNvSpPr>
            <p:nvPr/>
          </p:nvSpPr>
          <p:spPr bwMode="auto">
            <a:xfrm>
              <a:off x="2304" y="2162"/>
              <a:ext cx="2208" cy="366"/>
            </a:xfrm>
            <a:prstGeom prst="rect">
              <a:avLst/>
            </a:prstGeom>
            <a:noFill/>
            <a:ln w="9525">
              <a:noFill/>
              <a:miter lim="800000"/>
              <a:headEnd/>
              <a:tailEnd/>
            </a:ln>
            <a:effectLst/>
          </p:spPr>
          <p:txBody>
            <a:bodyPr>
              <a:spAutoFit/>
            </a:bodyPr>
            <a:lstStyle/>
            <a:p>
              <a:pPr eaLnBrk="0" hangingPunct="0"/>
              <a:r>
                <a:rPr lang="de-DE" sz="1600">
                  <a:latin typeface="Arial" charset="0"/>
                </a:rPr>
                <a:t>Flexible assignment of </a:t>
              </a:r>
              <a:br>
                <a:rPr lang="de-DE" sz="1600">
                  <a:latin typeface="Arial" charset="0"/>
                </a:rPr>
              </a:br>
              <a:r>
                <a:rPr lang="de-DE" sz="1600">
                  <a:latin typeface="Arial" charset="0"/>
                </a:rPr>
                <a:t>Core Network and Radio Access</a:t>
              </a:r>
              <a:endParaRPr lang="en-US" sz="1600">
                <a:latin typeface="Arial" charset="0"/>
              </a:endParaRPr>
            </a:p>
          </p:txBody>
        </p:sp>
      </p:grpSp>
      <p:sp>
        <p:nvSpPr>
          <p:cNvPr id="173090" name="Text Box 34"/>
          <p:cNvSpPr txBox="1">
            <a:spLocks noChangeArrowheads="1"/>
          </p:cNvSpPr>
          <p:nvPr/>
        </p:nvSpPr>
        <p:spPr bwMode="auto">
          <a:xfrm>
            <a:off x="971550" y="3357563"/>
            <a:ext cx="1425575"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Initial UMTS</a:t>
            </a:r>
          </a:p>
          <a:p>
            <a:pPr algn="l" eaLnBrk="0" hangingPunct="0"/>
            <a:r>
              <a:rPr lang="de-DE" sz="1600">
                <a:latin typeface="Arial" charset="0"/>
              </a:rPr>
              <a:t>(R99 w/ FDD)</a:t>
            </a:r>
          </a:p>
        </p:txBody>
      </p:sp>
      <p:sp>
        <p:nvSpPr>
          <p:cNvPr id="173091" name="Line 35"/>
          <p:cNvSpPr>
            <a:spLocks noChangeShapeType="1"/>
          </p:cNvSpPr>
          <p:nvPr/>
        </p:nvSpPr>
        <p:spPr bwMode="auto">
          <a:xfrm flipV="1">
            <a:off x="1692275" y="2708275"/>
            <a:ext cx="1079500" cy="649288"/>
          </a:xfrm>
          <a:prstGeom prst="line">
            <a:avLst/>
          </a:prstGeom>
          <a:noFill/>
          <a:ln w="9525">
            <a:solidFill>
              <a:srgbClr val="00CC66"/>
            </a:solidFill>
            <a:round/>
            <a:headEnd/>
            <a:tailEnd type="triangle" w="med" len="med"/>
          </a:ln>
          <a:effectLst/>
        </p:spPr>
        <p:txBody>
          <a:bodyPr wrap="none" anchor="ctr"/>
          <a:lstStyle/>
          <a:p>
            <a:endParaRPr lang="en-US"/>
          </a:p>
        </p:txBody>
      </p:sp>
      <p:sp>
        <p:nvSpPr>
          <p:cNvPr id="173092" name="Line 36"/>
          <p:cNvSpPr>
            <a:spLocks noChangeShapeType="1"/>
          </p:cNvSpPr>
          <p:nvPr/>
        </p:nvSpPr>
        <p:spPr bwMode="auto">
          <a:xfrm>
            <a:off x="1619250" y="3933825"/>
            <a:ext cx="431800" cy="287338"/>
          </a:xfrm>
          <a:prstGeom prst="line">
            <a:avLst/>
          </a:prstGeom>
          <a:noFill/>
          <a:ln w="9525">
            <a:solidFill>
              <a:srgbClr val="00CC66"/>
            </a:solidFill>
            <a:round/>
            <a:headEnd/>
            <a:tailEnd type="triangle" w="med" len="med"/>
          </a:ln>
          <a:effectLst/>
        </p:spPr>
        <p:txBody>
          <a:bodyPr wrap="none" anchor="ct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GSM, UMTS, and LTE Releases</a:t>
            </a:r>
            <a:endParaRPr lang="en-US" dirty="0"/>
          </a:p>
        </p:txBody>
      </p:sp>
      <p:sp>
        <p:nvSpPr>
          <p:cNvPr id="9" name="Textplatzhalter 8"/>
          <p:cNvSpPr>
            <a:spLocks noGrp="1"/>
          </p:cNvSpPr>
          <p:nvPr>
            <p:ph type="body" sz="half" idx="1"/>
          </p:nvPr>
        </p:nvSpPr>
        <p:spPr/>
        <p:txBody>
          <a:bodyPr>
            <a:normAutofit fontScale="77500" lnSpcReduction="20000"/>
          </a:bodyPr>
          <a:lstStyle/>
          <a:p>
            <a:r>
              <a:rPr lang="en-US" dirty="0" smtClean="0"/>
              <a:t>Stages</a:t>
            </a:r>
          </a:p>
          <a:p>
            <a:pPr lvl="1"/>
            <a:r>
              <a:rPr lang="en-US" dirty="0" smtClean="0"/>
              <a:t>(0: </a:t>
            </a:r>
            <a:r>
              <a:rPr lang="de-DE" dirty="0" err="1" smtClean="0"/>
              <a:t>feasibility</a:t>
            </a:r>
            <a:r>
              <a:rPr lang="de-DE" dirty="0" smtClean="0"/>
              <a:t> </a:t>
            </a:r>
            <a:r>
              <a:rPr lang="de-DE" dirty="0" err="1" smtClean="0"/>
              <a:t>study</a:t>
            </a:r>
            <a:r>
              <a:rPr lang="de-DE" dirty="0" smtClean="0"/>
              <a:t>)</a:t>
            </a:r>
          </a:p>
          <a:p>
            <a:pPr lvl="1"/>
            <a:r>
              <a:rPr lang="de-DE" dirty="0" smtClean="0"/>
              <a:t>1: </a:t>
            </a:r>
            <a:r>
              <a:rPr lang="en-US" dirty="0" smtClean="0"/>
              <a:t>service description from a service-user’s point of view</a:t>
            </a:r>
            <a:endParaRPr lang="de-DE" dirty="0" smtClean="0"/>
          </a:p>
          <a:p>
            <a:pPr lvl="1"/>
            <a:r>
              <a:rPr lang="de-DE" dirty="0" smtClean="0"/>
              <a:t>2: </a:t>
            </a:r>
            <a:r>
              <a:rPr lang="en-US" dirty="0" smtClean="0"/>
              <a:t>logical analysis, breaking the problem down into functional elements and the information flows amongst them</a:t>
            </a:r>
            <a:endParaRPr lang="de-DE" dirty="0" smtClean="0"/>
          </a:p>
          <a:p>
            <a:pPr lvl="1"/>
            <a:r>
              <a:rPr lang="de-DE" dirty="0" smtClean="0"/>
              <a:t>3: </a:t>
            </a:r>
            <a:r>
              <a:rPr lang="en-US" dirty="0" smtClean="0"/>
              <a:t>concrete implementation of the protocols between physical elements onto which the functional elements have been mapped</a:t>
            </a:r>
            <a:endParaRPr lang="de-DE" dirty="0" smtClean="0"/>
          </a:p>
          <a:p>
            <a:pPr lvl="1"/>
            <a:r>
              <a:rPr lang="de-DE" dirty="0" smtClean="0"/>
              <a:t>(4: </a:t>
            </a:r>
            <a:r>
              <a:rPr lang="de-DE" dirty="0" err="1" smtClean="0"/>
              <a:t>test</a:t>
            </a:r>
            <a:r>
              <a:rPr lang="de-DE" dirty="0" smtClean="0"/>
              <a:t> </a:t>
            </a:r>
            <a:r>
              <a:rPr lang="de-DE" dirty="0" err="1" smtClean="0"/>
              <a:t>specifications</a:t>
            </a:r>
            <a:r>
              <a:rPr lang="de-DE" dirty="0" smtClean="0"/>
              <a:t>)</a:t>
            </a:r>
            <a:endParaRPr lang="en-US" dirty="0" smtClean="0"/>
          </a:p>
          <a:p>
            <a:r>
              <a:rPr lang="en-US" dirty="0" smtClean="0"/>
              <a:t>Note</a:t>
            </a:r>
          </a:p>
          <a:p>
            <a:pPr lvl="1"/>
            <a:r>
              <a:rPr lang="en-US" dirty="0" smtClean="0"/>
              <a:t>"Release 2000" was used only temporarily and was eventually replaced by "Release 4" and "Release 5"</a:t>
            </a:r>
          </a:p>
          <a:p>
            <a:r>
              <a:rPr lang="en-US" dirty="0" smtClean="0"/>
              <a:t>Additional information:</a:t>
            </a:r>
            <a:endParaRPr lang="en-US" dirty="0" smtClean="0">
              <a:hlinkClick r:id="rId2"/>
            </a:endParaRPr>
          </a:p>
          <a:p>
            <a:pPr lvl="1"/>
            <a:r>
              <a:rPr lang="en-US" dirty="0" smtClean="0">
                <a:hlinkClick r:id="rId2"/>
              </a:rPr>
              <a:t>www.3gpp.org/releases</a:t>
            </a:r>
            <a:endParaRPr lang="en-US" dirty="0" smtClean="0"/>
          </a:p>
          <a:p>
            <a:pPr lvl="1"/>
            <a:r>
              <a:rPr lang="en-US" dirty="0" smtClean="0">
                <a:hlinkClick r:id="rId3"/>
              </a:rPr>
              <a:t>www.3gpp.org/ftp/Specs/html-info/ SpecReleaseMatrix.htm</a:t>
            </a:r>
            <a:endParaRPr lang="en-US" dirty="0" smtClean="0"/>
          </a:p>
          <a:p>
            <a:endParaRPr lang="en-US" dirty="0"/>
          </a:p>
        </p:txBody>
      </p:sp>
      <p:graphicFrame>
        <p:nvGraphicFramePr>
          <p:cNvPr id="7" name="Tabellenplatzhalter 6"/>
          <p:cNvGraphicFramePr>
            <a:graphicFrameLocks noGrp="1"/>
          </p:cNvGraphicFramePr>
          <p:nvPr>
            <p:ph sz="half" idx="2"/>
          </p:nvPr>
        </p:nvGraphicFramePr>
        <p:xfrm>
          <a:off x="4648200" y="981075"/>
          <a:ext cx="4316442" cy="5400326"/>
        </p:xfrm>
        <a:graphic>
          <a:graphicData uri="http://schemas.openxmlformats.org/drawingml/2006/table">
            <a:tbl>
              <a:tblPr/>
              <a:tblGrid>
                <a:gridCol w="515397"/>
                <a:gridCol w="1159641"/>
                <a:gridCol w="2641404"/>
              </a:tblGrid>
              <a:tr h="409967">
                <a:tc>
                  <a:txBody>
                    <a:bodyPr/>
                    <a:lstStyle/>
                    <a:p>
                      <a:r>
                        <a:rPr lang="de-DE" sz="900" b="1" dirty="0" err="1"/>
                        <a:t>Rel</a:t>
                      </a:r>
                      <a:endParaRPr lang="de-DE" sz="900" dirty="0"/>
                    </a:p>
                  </a:txBody>
                  <a:tcPr marL="30722" marR="30722" marT="17033" marB="17033" anchor="ctr">
                    <a:lnL>
                      <a:noFill/>
                    </a:lnL>
                    <a:lnR>
                      <a:noFill/>
                    </a:lnR>
                    <a:lnT>
                      <a:noFill/>
                    </a:lnT>
                    <a:lnB>
                      <a:noFill/>
                    </a:lnB>
                  </a:tcPr>
                </a:tc>
                <a:tc>
                  <a:txBody>
                    <a:bodyPr/>
                    <a:lstStyle/>
                    <a:p>
                      <a:r>
                        <a:rPr lang="en-US" sz="900" b="1" dirty="0"/>
                        <a:t>Spec version </a:t>
                      </a:r>
                      <a:r>
                        <a:rPr lang="en-US" sz="900" b="1" dirty="0" smtClean="0"/>
                        <a:t>number</a:t>
                      </a:r>
                      <a:endParaRPr lang="en-US" sz="900" dirty="0"/>
                    </a:p>
                  </a:txBody>
                  <a:tcPr marL="30722" marR="30722" marT="17033" marB="17033" anchor="ctr">
                    <a:lnL>
                      <a:noFill/>
                    </a:lnL>
                    <a:lnR>
                      <a:noFill/>
                    </a:lnR>
                    <a:lnT>
                      <a:noFill/>
                    </a:lnT>
                    <a:lnB>
                      <a:noFill/>
                    </a:lnB>
                  </a:tcPr>
                </a:tc>
                <a:tc>
                  <a:txBody>
                    <a:bodyPr/>
                    <a:lstStyle/>
                    <a:p>
                      <a:r>
                        <a:rPr lang="en-US" sz="900" b="1" dirty="0"/>
                        <a:t>Functional freeze date, indicative </a:t>
                      </a:r>
                      <a:r>
                        <a:rPr lang="en-US" sz="900" b="1" dirty="0" smtClean="0"/>
                        <a:t>only</a:t>
                      </a:r>
                      <a:endParaRPr lang="en-US" sz="900" dirty="0"/>
                    </a:p>
                  </a:txBody>
                  <a:tcPr marL="30722" marR="30722" marT="17033" marB="17033" anchor="ctr">
                    <a:lnL>
                      <a:noFill/>
                    </a:lnL>
                    <a:lnR>
                      <a:noFill/>
                    </a:lnR>
                    <a:lnT>
                      <a:noFill/>
                    </a:lnT>
                    <a:lnB>
                      <a:noFill/>
                    </a:lnB>
                  </a:tcPr>
                </a:tc>
              </a:tr>
              <a:tr h="173828">
                <a:tc>
                  <a:txBody>
                    <a:bodyPr/>
                    <a:lstStyle/>
                    <a:p>
                      <a:r>
                        <a:rPr lang="de-DE" sz="900" dirty="0" smtClean="0"/>
                        <a:t>Rel-11</a:t>
                      </a:r>
                      <a:endParaRPr lang="de-DE" sz="900" dirty="0"/>
                    </a:p>
                  </a:txBody>
                  <a:tcPr marL="30722" marR="30722" marT="17033" marB="17033" anchor="ctr">
                    <a:lnL>
                      <a:noFill/>
                    </a:lnL>
                    <a:lnR>
                      <a:noFill/>
                    </a:lnR>
                    <a:lnT>
                      <a:noFill/>
                    </a:lnT>
                    <a:lnB>
                      <a:noFill/>
                    </a:lnB>
                  </a:tcPr>
                </a:tc>
                <a:tc>
                  <a:txBody>
                    <a:bodyPr/>
                    <a:lstStyle/>
                    <a:p>
                      <a:r>
                        <a:rPr lang="de-DE" sz="900" dirty="0" smtClean="0"/>
                        <a:t>11.x.y</a:t>
                      </a:r>
                      <a:endParaRPr lang="de-DE" sz="900" dirty="0"/>
                    </a:p>
                  </a:txBody>
                  <a:tcPr marL="30722" marR="30722" marT="17033" marB="17033" anchor="ctr">
                    <a:lnL>
                      <a:noFill/>
                    </a:lnL>
                    <a:lnR>
                      <a:noFill/>
                    </a:lnR>
                    <a:lnT>
                      <a:noFill/>
                    </a:lnT>
                    <a:lnB>
                      <a:noFill/>
                    </a:lnB>
                  </a:tcPr>
                </a:tc>
                <a:tc>
                  <a:txBody>
                    <a:bodyPr/>
                    <a:lstStyle/>
                    <a:p>
                      <a:r>
                        <a:rPr lang="de-DE" sz="900" dirty="0" smtClean="0"/>
                        <a:t>Stage 1 </a:t>
                      </a:r>
                      <a:r>
                        <a:rPr lang="de-DE" sz="900" dirty="0" err="1" smtClean="0"/>
                        <a:t>freeze</a:t>
                      </a:r>
                      <a:r>
                        <a:rPr lang="de-DE" sz="900" dirty="0" smtClean="0"/>
                        <a:t> September 2011?</a:t>
                      </a:r>
                      <a:endParaRPr lang="de-DE" sz="900" dirty="0"/>
                    </a:p>
                  </a:txBody>
                  <a:tcPr marL="30722" marR="30722" marT="17033" marB="17033" anchor="ctr">
                    <a:lnL>
                      <a:noFill/>
                    </a:lnL>
                    <a:lnR>
                      <a:noFill/>
                    </a:lnR>
                    <a:lnT>
                      <a:noFill/>
                    </a:lnT>
                    <a:lnB>
                      <a:noFill/>
                    </a:lnB>
                  </a:tcPr>
                </a:tc>
              </a:tr>
              <a:tr h="173828">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smtClean="0"/>
                        <a:t>Stage 2 </a:t>
                      </a:r>
                      <a:r>
                        <a:rPr lang="de-DE" sz="900" dirty="0" err="1" smtClean="0"/>
                        <a:t>freeze</a:t>
                      </a:r>
                      <a:r>
                        <a:rPr lang="de-DE" sz="900" dirty="0" smtClean="0"/>
                        <a:t> March 2012?</a:t>
                      </a:r>
                      <a:endParaRPr lang="de-DE" sz="900" dirty="0"/>
                    </a:p>
                  </a:txBody>
                  <a:tcPr marL="30722" marR="30722" marT="17033" marB="17033" anchor="ctr">
                    <a:lnL>
                      <a:noFill/>
                    </a:lnL>
                    <a:lnR>
                      <a:noFill/>
                    </a:lnR>
                    <a:lnT>
                      <a:noFill/>
                    </a:lnT>
                    <a:lnB>
                      <a:noFill/>
                    </a:lnB>
                  </a:tcPr>
                </a:tc>
              </a:tr>
              <a:tr h="173828">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smtClean="0"/>
                        <a:t>Stage 3 </a:t>
                      </a:r>
                      <a:r>
                        <a:rPr lang="de-DE" sz="900" dirty="0" err="1" smtClean="0"/>
                        <a:t>freeze</a:t>
                      </a:r>
                      <a:r>
                        <a:rPr lang="de-DE" sz="900" dirty="0" smtClean="0"/>
                        <a:t> September 2012?</a:t>
                      </a:r>
                      <a:endParaRPr lang="de-DE" sz="900" dirty="0"/>
                    </a:p>
                  </a:txBody>
                  <a:tcPr marL="30722" marR="30722" marT="17033" marB="17033" anchor="ctr">
                    <a:lnL>
                      <a:noFill/>
                    </a:lnL>
                    <a:lnR>
                      <a:noFill/>
                    </a:lnR>
                    <a:lnT>
                      <a:noFill/>
                    </a:lnT>
                    <a:lnB>
                      <a:noFill/>
                    </a:lnB>
                  </a:tcPr>
                </a:tc>
              </a:tr>
              <a:tr h="173828">
                <a:tc>
                  <a:txBody>
                    <a:bodyPr/>
                    <a:lstStyle/>
                    <a:p>
                      <a:r>
                        <a:rPr lang="de-DE" sz="900" dirty="0"/>
                        <a:t>Rel-10</a:t>
                      </a:r>
                    </a:p>
                  </a:txBody>
                  <a:tcPr marL="30722" marR="30722" marT="17033" marB="17033" anchor="ctr">
                    <a:lnL>
                      <a:noFill/>
                    </a:lnL>
                    <a:lnR>
                      <a:noFill/>
                    </a:lnR>
                    <a:lnT>
                      <a:noFill/>
                    </a:lnT>
                    <a:lnB>
                      <a:noFill/>
                    </a:lnB>
                  </a:tcPr>
                </a:tc>
                <a:tc>
                  <a:txBody>
                    <a:bodyPr/>
                    <a:lstStyle/>
                    <a:p>
                      <a:r>
                        <a:rPr lang="de-DE" sz="900" dirty="0"/>
                        <a:t>10.x.y</a:t>
                      </a:r>
                    </a:p>
                  </a:txBody>
                  <a:tcPr marL="30722" marR="30722" marT="17033" marB="17033" anchor="ctr">
                    <a:lnL>
                      <a:noFill/>
                    </a:lnL>
                    <a:lnR>
                      <a:noFill/>
                    </a:lnR>
                    <a:lnT>
                      <a:noFill/>
                    </a:lnT>
                    <a:lnB>
                      <a:noFill/>
                    </a:lnB>
                  </a:tcPr>
                </a:tc>
                <a:tc>
                  <a:txBody>
                    <a:bodyPr/>
                    <a:lstStyle/>
                    <a:p>
                      <a:r>
                        <a:rPr lang="de-DE" sz="900" dirty="0"/>
                        <a:t>Stage 1 </a:t>
                      </a:r>
                      <a:r>
                        <a:rPr lang="de-DE" sz="900" dirty="0" err="1" smtClean="0"/>
                        <a:t>freeze</a:t>
                      </a:r>
                      <a:r>
                        <a:rPr lang="de-DE" sz="900" dirty="0" smtClean="0"/>
                        <a:t> March 2010</a:t>
                      </a:r>
                      <a:endParaRPr lang="de-DE" sz="900" dirty="0"/>
                    </a:p>
                  </a:txBody>
                  <a:tcPr marL="30722" marR="30722" marT="17033" marB="17033" anchor="ctr">
                    <a:lnL>
                      <a:noFill/>
                    </a:lnL>
                    <a:lnR>
                      <a:noFill/>
                    </a:lnR>
                    <a:lnT>
                      <a:noFill/>
                    </a:lnT>
                    <a:lnB>
                      <a:noFill/>
                    </a:lnB>
                  </a:tcPr>
                </a:tc>
              </a:tr>
              <a:tr h="173828">
                <a:tc>
                  <a:txBody>
                    <a:bodyPr/>
                    <a:lstStyle/>
                    <a:p>
                      <a:endParaRPr lang="de-DE" sz="900" dirty="0"/>
                    </a:p>
                  </a:txBody>
                  <a:tcPr marL="30722" marR="30722" marT="17033" marB="17033" anchor="ctr">
                    <a:lnL>
                      <a:noFill/>
                    </a:lnL>
                    <a:lnR>
                      <a:noFill/>
                    </a:lnR>
                    <a:lnT>
                      <a:noFill/>
                    </a:lnT>
                    <a:lnB>
                      <a:noFill/>
                    </a:lnB>
                  </a:tcPr>
                </a:tc>
                <a:tc>
                  <a:txBody>
                    <a:bodyPr/>
                    <a:lstStyle/>
                    <a:p>
                      <a:endParaRPr lang="de-DE" sz="900" dirty="0"/>
                    </a:p>
                  </a:txBody>
                  <a:tcPr marL="30722" marR="30722" marT="17033" marB="17033" anchor="ctr">
                    <a:lnL>
                      <a:noFill/>
                    </a:lnL>
                    <a:lnR>
                      <a:noFill/>
                    </a:lnR>
                    <a:lnT>
                      <a:noFill/>
                    </a:lnT>
                    <a:lnB>
                      <a:noFill/>
                    </a:lnB>
                  </a:tcPr>
                </a:tc>
                <a:tc>
                  <a:txBody>
                    <a:bodyPr/>
                    <a:lstStyle/>
                    <a:p>
                      <a:r>
                        <a:rPr lang="de-DE" sz="900" dirty="0"/>
                        <a:t>Stage 2 </a:t>
                      </a:r>
                      <a:r>
                        <a:rPr lang="de-DE" sz="900" dirty="0" err="1" smtClean="0"/>
                        <a:t>freeze</a:t>
                      </a:r>
                      <a:r>
                        <a:rPr lang="de-DE" sz="900" dirty="0" smtClean="0"/>
                        <a:t> September 2010 </a:t>
                      </a:r>
                      <a:endParaRPr lang="de-DE" sz="900" dirty="0"/>
                    </a:p>
                  </a:txBody>
                  <a:tcPr marL="30722" marR="30722" marT="17033" marB="17033" anchor="ctr">
                    <a:lnL>
                      <a:noFill/>
                    </a:lnL>
                    <a:lnR>
                      <a:noFill/>
                    </a:lnR>
                    <a:lnT>
                      <a:noFill/>
                    </a:lnT>
                    <a:lnB>
                      <a:noFill/>
                    </a:lnB>
                  </a:tcPr>
                </a:tc>
              </a:tr>
              <a:tr h="173828">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de-DE" sz="900" dirty="0"/>
                        <a:t>Stage 3 </a:t>
                      </a:r>
                      <a:r>
                        <a:rPr lang="de-DE" sz="900" dirty="0" err="1" smtClean="0"/>
                        <a:t>freeze</a:t>
                      </a:r>
                      <a:r>
                        <a:rPr lang="de-DE" sz="900" dirty="0" smtClean="0"/>
                        <a:t> March 2011 </a:t>
                      </a:r>
                      <a:endParaRPr lang="de-DE" sz="900" dirty="0"/>
                    </a:p>
                  </a:txBody>
                  <a:tcPr marL="30722" marR="30722" marT="17033" marB="17033" anchor="ctr">
                    <a:lnL>
                      <a:noFill/>
                    </a:lnL>
                    <a:lnR>
                      <a:noFill/>
                    </a:lnR>
                    <a:lnT>
                      <a:noFill/>
                    </a:lnT>
                    <a:lnB>
                      <a:noFill/>
                    </a:lnB>
                  </a:tcPr>
                </a:tc>
              </a:tr>
              <a:tr h="179361">
                <a:tc>
                  <a:txBody>
                    <a:bodyPr/>
                    <a:lstStyle/>
                    <a:p>
                      <a:r>
                        <a:rPr lang="de-DE" sz="900"/>
                        <a:t>Rel-9</a:t>
                      </a:r>
                    </a:p>
                  </a:txBody>
                  <a:tcPr marL="30722" marR="30722" marT="17033" marB="17033" anchor="ctr">
                    <a:lnL>
                      <a:noFill/>
                    </a:lnL>
                    <a:lnR>
                      <a:noFill/>
                    </a:lnR>
                    <a:lnT>
                      <a:noFill/>
                    </a:lnT>
                    <a:lnB>
                      <a:noFill/>
                    </a:lnB>
                  </a:tcPr>
                </a:tc>
                <a:tc>
                  <a:txBody>
                    <a:bodyPr/>
                    <a:lstStyle/>
                    <a:p>
                      <a:r>
                        <a:rPr lang="de-DE" sz="900"/>
                        <a:t>9.x.y</a:t>
                      </a:r>
                    </a:p>
                  </a:txBody>
                  <a:tcPr marL="30722" marR="30722" marT="17033" marB="17033" anchor="ctr">
                    <a:lnL>
                      <a:noFill/>
                    </a:lnL>
                    <a:lnR>
                      <a:noFill/>
                    </a:lnR>
                    <a:lnT>
                      <a:noFill/>
                    </a:lnT>
                    <a:lnB>
                      <a:noFill/>
                    </a:lnB>
                  </a:tcPr>
                </a:tc>
                <a:tc>
                  <a:txBody>
                    <a:bodyPr/>
                    <a:lstStyle/>
                    <a:p>
                      <a:r>
                        <a:rPr lang="en-US" sz="900"/>
                        <a:t>Stage 1 freeze December 2008</a:t>
                      </a:r>
                    </a:p>
                  </a:txBody>
                  <a:tcPr marL="30722" marR="30722" marT="17033" marB="17033" anchor="ctr">
                    <a:lnL>
                      <a:noFill/>
                    </a:lnL>
                    <a:lnR>
                      <a:noFill/>
                    </a:lnR>
                    <a:lnT>
                      <a:noFill/>
                    </a:lnT>
                    <a:lnB>
                      <a:noFill/>
                    </a:lnB>
                  </a:tcPr>
                </a:tc>
              </a:tr>
              <a:tr h="179361">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de-DE" sz="900" dirty="0"/>
                        <a:t>Stage </a:t>
                      </a:r>
                      <a:r>
                        <a:rPr lang="de-DE" sz="900" dirty="0" smtClean="0"/>
                        <a:t>2 </a:t>
                      </a:r>
                      <a:r>
                        <a:rPr lang="de-DE" sz="900" dirty="0" err="1" smtClean="0"/>
                        <a:t>freeze</a:t>
                      </a:r>
                      <a:r>
                        <a:rPr lang="de-DE" sz="900" dirty="0" smtClean="0"/>
                        <a:t> </a:t>
                      </a:r>
                      <a:r>
                        <a:rPr lang="de-DE" sz="900" dirty="0"/>
                        <a:t>June </a:t>
                      </a:r>
                      <a:r>
                        <a:rPr lang="de-DE" sz="900" dirty="0" smtClean="0"/>
                        <a:t>2009 </a:t>
                      </a:r>
                      <a:endParaRPr lang="de-DE" sz="900" dirty="0"/>
                    </a:p>
                  </a:txBody>
                  <a:tcPr marL="30722" marR="30722" marT="17033" marB="17033" anchor="ctr">
                    <a:lnL>
                      <a:noFill/>
                    </a:lnL>
                    <a:lnR>
                      <a:noFill/>
                    </a:lnR>
                    <a:lnT>
                      <a:noFill/>
                    </a:lnT>
                    <a:lnB>
                      <a:noFill/>
                    </a:lnB>
                  </a:tcPr>
                </a:tc>
              </a:tr>
              <a:tr h="256230">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dirty="0"/>
                        <a:t>Stage 3 freeze December </a:t>
                      </a:r>
                      <a:r>
                        <a:rPr lang="en-US" sz="900" dirty="0" smtClean="0"/>
                        <a:t>2009 </a:t>
                      </a:r>
                      <a:endParaRPr lang="en-US" sz="900" dirty="0"/>
                    </a:p>
                  </a:txBody>
                  <a:tcPr marL="30722" marR="30722" marT="17033" marB="17033" anchor="ctr">
                    <a:lnL>
                      <a:noFill/>
                    </a:lnL>
                    <a:lnR>
                      <a:noFill/>
                    </a:lnR>
                    <a:lnT>
                      <a:noFill/>
                    </a:lnT>
                    <a:lnB>
                      <a:noFill/>
                    </a:lnB>
                  </a:tcPr>
                </a:tc>
              </a:tr>
              <a:tr h="179361">
                <a:tc>
                  <a:txBody>
                    <a:bodyPr/>
                    <a:lstStyle/>
                    <a:p>
                      <a:r>
                        <a:rPr lang="de-DE" sz="900"/>
                        <a:t>Rel-8</a:t>
                      </a:r>
                    </a:p>
                  </a:txBody>
                  <a:tcPr marL="30722" marR="30722" marT="17033" marB="17033" anchor="ctr">
                    <a:lnL>
                      <a:noFill/>
                    </a:lnL>
                    <a:lnR>
                      <a:noFill/>
                    </a:lnR>
                    <a:lnT>
                      <a:noFill/>
                    </a:lnT>
                    <a:lnB>
                      <a:noFill/>
                    </a:lnB>
                  </a:tcPr>
                </a:tc>
                <a:tc>
                  <a:txBody>
                    <a:bodyPr/>
                    <a:lstStyle/>
                    <a:p>
                      <a:r>
                        <a:rPr lang="de-DE" sz="900" dirty="0"/>
                        <a:t>8.x.y</a:t>
                      </a:r>
                    </a:p>
                  </a:txBody>
                  <a:tcPr marL="30722" marR="30722" marT="17033" marB="17033" anchor="ctr">
                    <a:lnL>
                      <a:noFill/>
                    </a:lnL>
                    <a:lnR>
                      <a:noFill/>
                    </a:lnR>
                    <a:lnT>
                      <a:noFill/>
                    </a:lnT>
                    <a:lnB>
                      <a:noFill/>
                    </a:lnB>
                  </a:tcPr>
                </a:tc>
                <a:tc>
                  <a:txBody>
                    <a:bodyPr/>
                    <a:lstStyle/>
                    <a:p>
                      <a:r>
                        <a:rPr lang="en-US" sz="900"/>
                        <a:t>Stage 1 freeze March 2008</a:t>
                      </a:r>
                    </a:p>
                  </a:txBody>
                  <a:tcPr marL="30722" marR="30722" marT="17033" marB="17033" anchor="ctr">
                    <a:lnL>
                      <a:noFill/>
                    </a:lnL>
                    <a:lnR>
                      <a:noFill/>
                    </a:lnR>
                    <a:lnT>
                      <a:noFill/>
                    </a:lnT>
                    <a:lnB>
                      <a:noFill/>
                    </a:lnB>
                  </a:tcPr>
                </a:tc>
              </a:tr>
              <a:tr h="179361">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2 freeze June 2008</a:t>
                      </a:r>
                    </a:p>
                  </a:txBody>
                  <a:tcPr marL="30722" marR="30722" marT="17033" marB="17033" anchor="ctr">
                    <a:lnL>
                      <a:noFill/>
                    </a:lnL>
                    <a:lnR>
                      <a:noFill/>
                    </a:lnR>
                    <a:lnT>
                      <a:noFill/>
                    </a:lnT>
                    <a:lnB>
                      <a:noFill/>
                    </a:lnB>
                  </a:tcPr>
                </a:tc>
              </a:tr>
              <a:tr h="179361">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3 freeze December 2008</a:t>
                      </a:r>
                    </a:p>
                  </a:txBody>
                  <a:tcPr marL="30722" marR="30722" marT="17033" marB="17033" anchor="ctr">
                    <a:lnL>
                      <a:noFill/>
                    </a:lnL>
                    <a:lnR>
                      <a:noFill/>
                    </a:lnR>
                    <a:lnT>
                      <a:noFill/>
                    </a:lnT>
                    <a:lnB>
                      <a:noFill/>
                    </a:lnB>
                  </a:tcPr>
                </a:tc>
              </a:tr>
              <a:tr h="256230">
                <a:tc>
                  <a:txBody>
                    <a:bodyPr/>
                    <a:lstStyle/>
                    <a:p>
                      <a:r>
                        <a:rPr lang="de-DE" sz="900" dirty="0"/>
                        <a:t>Rel-7</a:t>
                      </a:r>
                    </a:p>
                  </a:txBody>
                  <a:tcPr marL="30722" marR="30722" marT="17033" marB="17033" anchor="ctr">
                    <a:lnL>
                      <a:noFill/>
                    </a:lnL>
                    <a:lnR>
                      <a:noFill/>
                    </a:lnR>
                    <a:lnT>
                      <a:noFill/>
                    </a:lnT>
                    <a:lnB>
                      <a:noFill/>
                    </a:lnB>
                  </a:tcPr>
                </a:tc>
                <a:tc>
                  <a:txBody>
                    <a:bodyPr/>
                    <a:lstStyle/>
                    <a:p>
                      <a:r>
                        <a:rPr lang="de-DE" sz="900"/>
                        <a:t>7.x.y</a:t>
                      </a:r>
                    </a:p>
                  </a:txBody>
                  <a:tcPr marL="30722" marR="30722" marT="17033" marB="17033" anchor="ctr">
                    <a:lnL>
                      <a:noFill/>
                    </a:lnL>
                    <a:lnR>
                      <a:noFill/>
                    </a:lnR>
                    <a:lnT>
                      <a:noFill/>
                    </a:lnT>
                    <a:lnB>
                      <a:noFill/>
                    </a:lnB>
                  </a:tcPr>
                </a:tc>
                <a:tc>
                  <a:txBody>
                    <a:bodyPr/>
                    <a:lstStyle/>
                    <a:p>
                      <a:r>
                        <a:rPr lang="en-US" sz="900"/>
                        <a:t>Stage 1 freeze September 2005</a:t>
                      </a:r>
                    </a:p>
                  </a:txBody>
                  <a:tcPr marL="30722" marR="30722" marT="17033" marB="17033" anchor="ctr">
                    <a:lnL>
                      <a:noFill/>
                    </a:lnL>
                    <a:lnR>
                      <a:noFill/>
                    </a:lnR>
                    <a:lnT>
                      <a:noFill/>
                    </a:lnT>
                    <a:lnB>
                      <a:noFill/>
                    </a:lnB>
                  </a:tcPr>
                </a:tc>
              </a:tr>
              <a:tr h="256230">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2 freeze September 2006</a:t>
                      </a:r>
                    </a:p>
                  </a:txBody>
                  <a:tcPr marL="30722" marR="30722" marT="17033" marB="17033" anchor="ctr">
                    <a:lnL>
                      <a:noFill/>
                    </a:lnL>
                    <a:lnR>
                      <a:noFill/>
                    </a:lnR>
                    <a:lnT>
                      <a:noFill/>
                    </a:lnT>
                    <a:lnB>
                      <a:noFill/>
                    </a:lnB>
                  </a:tcPr>
                </a:tc>
              </a:tr>
              <a:tr h="179361">
                <a:tc>
                  <a:txBody>
                    <a:bodyPr/>
                    <a:lstStyle/>
                    <a:p>
                      <a:endParaRPr lang="de-DE" sz="900"/>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c>
                  <a:txBody>
                    <a:bodyPr/>
                    <a:lstStyle/>
                    <a:p>
                      <a:r>
                        <a:rPr lang="en-US" sz="900"/>
                        <a:t>Stage 3 freeze December 2007</a:t>
                      </a:r>
                    </a:p>
                  </a:txBody>
                  <a:tcPr marL="30722" marR="30722" marT="17033" marB="17033" anchor="ctr">
                    <a:lnL>
                      <a:noFill/>
                    </a:lnL>
                    <a:lnR>
                      <a:noFill/>
                    </a:lnR>
                    <a:lnT>
                      <a:noFill/>
                    </a:lnT>
                    <a:lnB>
                      <a:noFill/>
                    </a:lnB>
                  </a:tcPr>
                </a:tc>
              </a:tr>
              <a:tr h="179361">
                <a:tc>
                  <a:txBody>
                    <a:bodyPr/>
                    <a:lstStyle/>
                    <a:p>
                      <a:r>
                        <a:rPr lang="de-DE" sz="900"/>
                        <a:t>Rel-6</a:t>
                      </a:r>
                    </a:p>
                  </a:txBody>
                  <a:tcPr marL="30722" marR="30722" marT="17033" marB="17033" anchor="ctr">
                    <a:lnL>
                      <a:noFill/>
                    </a:lnL>
                    <a:lnR>
                      <a:noFill/>
                    </a:lnR>
                    <a:lnT>
                      <a:noFill/>
                    </a:lnT>
                    <a:lnB>
                      <a:noFill/>
                    </a:lnB>
                  </a:tcPr>
                </a:tc>
                <a:tc>
                  <a:txBody>
                    <a:bodyPr/>
                    <a:lstStyle/>
                    <a:p>
                      <a:r>
                        <a:rPr lang="de-DE" sz="900"/>
                        <a:t>6.x.y</a:t>
                      </a:r>
                    </a:p>
                  </a:txBody>
                  <a:tcPr marL="30722" marR="30722" marT="17033" marB="17033" anchor="ctr">
                    <a:lnL>
                      <a:noFill/>
                    </a:lnL>
                    <a:lnR>
                      <a:noFill/>
                    </a:lnR>
                    <a:lnT>
                      <a:noFill/>
                    </a:lnT>
                    <a:lnB>
                      <a:noFill/>
                    </a:lnB>
                  </a:tcPr>
                </a:tc>
                <a:tc>
                  <a:txBody>
                    <a:bodyPr/>
                    <a:lstStyle/>
                    <a:p>
                      <a:r>
                        <a:rPr lang="de-DE" sz="900"/>
                        <a:t>December 2004 - March 2005</a:t>
                      </a:r>
                    </a:p>
                  </a:txBody>
                  <a:tcPr marL="30722" marR="30722" marT="17033" marB="17033" anchor="ctr">
                    <a:lnL>
                      <a:noFill/>
                    </a:lnL>
                    <a:lnR>
                      <a:noFill/>
                    </a:lnR>
                    <a:lnT>
                      <a:noFill/>
                    </a:lnT>
                    <a:lnB>
                      <a:noFill/>
                    </a:lnB>
                  </a:tcPr>
                </a:tc>
              </a:tr>
              <a:tr h="179361">
                <a:tc>
                  <a:txBody>
                    <a:bodyPr/>
                    <a:lstStyle/>
                    <a:p>
                      <a:r>
                        <a:rPr lang="de-DE" sz="900"/>
                        <a:t>Rel-5</a:t>
                      </a:r>
                    </a:p>
                  </a:txBody>
                  <a:tcPr marL="30722" marR="30722" marT="17033" marB="17033" anchor="ctr">
                    <a:lnL>
                      <a:noFill/>
                    </a:lnL>
                    <a:lnR>
                      <a:noFill/>
                    </a:lnR>
                    <a:lnT>
                      <a:noFill/>
                    </a:lnT>
                    <a:lnB>
                      <a:noFill/>
                    </a:lnB>
                  </a:tcPr>
                </a:tc>
                <a:tc>
                  <a:txBody>
                    <a:bodyPr/>
                    <a:lstStyle/>
                    <a:p>
                      <a:r>
                        <a:rPr lang="de-DE" sz="900"/>
                        <a:t>5.x.y</a:t>
                      </a:r>
                    </a:p>
                  </a:txBody>
                  <a:tcPr marL="30722" marR="30722" marT="17033" marB="17033" anchor="ctr">
                    <a:lnL>
                      <a:noFill/>
                    </a:lnL>
                    <a:lnR>
                      <a:noFill/>
                    </a:lnR>
                    <a:lnT>
                      <a:noFill/>
                    </a:lnT>
                    <a:lnB>
                      <a:noFill/>
                    </a:lnB>
                  </a:tcPr>
                </a:tc>
                <a:tc>
                  <a:txBody>
                    <a:bodyPr/>
                    <a:lstStyle/>
                    <a:p>
                      <a:r>
                        <a:rPr lang="de-DE" sz="900"/>
                        <a:t>March - June 2002</a:t>
                      </a:r>
                    </a:p>
                  </a:txBody>
                  <a:tcPr marL="30722" marR="30722" marT="17033" marB="17033" anchor="ctr">
                    <a:lnL>
                      <a:noFill/>
                    </a:lnL>
                    <a:lnR>
                      <a:noFill/>
                    </a:lnR>
                    <a:lnT>
                      <a:noFill/>
                    </a:lnT>
                    <a:lnB>
                      <a:noFill/>
                    </a:lnB>
                  </a:tcPr>
                </a:tc>
              </a:tr>
              <a:tr h="173828">
                <a:tc>
                  <a:txBody>
                    <a:bodyPr/>
                    <a:lstStyle/>
                    <a:p>
                      <a:r>
                        <a:rPr lang="de-DE" sz="900"/>
                        <a:t>Rel-4</a:t>
                      </a:r>
                    </a:p>
                  </a:txBody>
                  <a:tcPr marL="30722" marR="30722" marT="17033" marB="17033" anchor="ctr">
                    <a:lnL>
                      <a:noFill/>
                    </a:lnL>
                    <a:lnR>
                      <a:noFill/>
                    </a:lnR>
                    <a:lnT>
                      <a:noFill/>
                    </a:lnT>
                    <a:lnB>
                      <a:noFill/>
                    </a:lnB>
                  </a:tcPr>
                </a:tc>
                <a:tc>
                  <a:txBody>
                    <a:bodyPr/>
                    <a:lstStyle/>
                    <a:p>
                      <a:r>
                        <a:rPr lang="de-DE" sz="900"/>
                        <a:t>4.x.y</a:t>
                      </a:r>
                    </a:p>
                  </a:txBody>
                  <a:tcPr marL="30722" marR="30722" marT="17033" marB="17033" anchor="ctr">
                    <a:lnL>
                      <a:noFill/>
                    </a:lnL>
                    <a:lnR>
                      <a:noFill/>
                    </a:lnR>
                    <a:lnT>
                      <a:noFill/>
                    </a:lnT>
                    <a:lnB>
                      <a:noFill/>
                    </a:lnB>
                  </a:tcPr>
                </a:tc>
                <a:tc>
                  <a:txBody>
                    <a:bodyPr/>
                    <a:lstStyle/>
                    <a:p>
                      <a:r>
                        <a:rPr lang="de-DE" sz="900"/>
                        <a:t>March 2001</a:t>
                      </a:r>
                    </a:p>
                  </a:txBody>
                  <a:tcPr marL="30722" marR="30722" marT="17033" marB="17033" anchor="ctr">
                    <a:lnL>
                      <a:noFill/>
                    </a:lnL>
                    <a:lnR>
                      <a:noFill/>
                    </a:lnR>
                    <a:lnT>
                      <a:noFill/>
                    </a:lnT>
                    <a:lnB>
                      <a:noFill/>
                    </a:lnB>
                  </a:tcPr>
                </a:tc>
              </a:tr>
              <a:tr h="179361">
                <a:tc>
                  <a:txBody>
                    <a:bodyPr/>
                    <a:lstStyle/>
                    <a:p>
                      <a:r>
                        <a:rPr lang="de-DE" sz="900"/>
                        <a:t>R00</a:t>
                      </a:r>
                    </a:p>
                  </a:txBody>
                  <a:tcPr marL="30722" marR="30722" marT="17033" marB="17033" anchor="ctr">
                    <a:lnL>
                      <a:noFill/>
                    </a:lnL>
                    <a:lnR>
                      <a:noFill/>
                    </a:lnR>
                    <a:lnT>
                      <a:noFill/>
                    </a:lnT>
                    <a:lnB>
                      <a:noFill/>
                    </a:lnB>
                  </a:tcPr>
                </a:tc>
                <a:tc>
                  <a:txBody>
                    <a:bodyPr/>
                    <a:lstStyle/>
                    <a:p>
                      <a:r>
                        <a:rPr lang="de-DE" sz="900"/>
                        <a:t>4.x.y</a:t>
                      </a:r>
                    </a:p>
                  </a:txBody>
                  <a:tcPr marL="30722" marR="30722" marT="17033" marB="17033" anchor="ctr">
                    <a:lnL>
                      <a:noFill/>
                    </a:lnL>
                    <a:lnR>
                      <a:noFill/>
                    </a:lnR>
                    <a:lnT>
                      <a:noFill/>
                    </a:lnT>
                    <a:lnB>
                      <a:noFill/>
                    </a:lnB>
                  </a:tcPr>
                </a:tc>
                <a:tc>
                  <a:txBody>
                    <a:bodyPr/>
                    <a:lstStyle/>
                    <a:p>
                      <a:r>
                        <a:rPr lang="de-DE" sz="900"/>
                        <a:t>see note 1 below</a:t>
                      </a:r>
                    </a:p>
                  </a:txBody>
                  <a:tcPr marL="30722" marR="30722" marT="17033" marB="17033" anchor="ctr">
                    <a:lnL>
                      <a:noFill/>
                    </a:lnL>
                    <a:lnR>
                      <a:noFill/>
                    </a:lnR>
                    <a:lnT>
                      <a:noFill/>
                    </a:lnT>
                    <a:lnB>
                      <a:noFill/>
                    </a:lnB>
                  </a:tcPr>
                </a:tc>
              </a:tr>
              <a:tr h="173828">
                <a:tc>
                  <a:txBody>
                    <a:bodyPr/>
                    <a:lstStyle/>
                    <a:p>
                      <a:endParaRPr lang="de-DE" sz="900"/>
                    </a:p>
                  </a:txBody>
                  <a:tcPr marL="30722" marR="30722" marT="17033" marB="17033" anchor="ctr">
                    <a:lnL>
                      <a:noFill/>
                    </a:lnL>
                    <a:lnR>
                      <a:noFill/>
                    </a:lnR>
                    <a:lnT>
                      <a:noFill/>
                    </a:lnT>
                    <a:lnB>
                      <a:noFill/>
                    </a:lnB>
                  </a:tcPr>
                </a:tc>
                <a:tc>
                  <a:txBody>
                    <a:bodyPr/>
                    <a:lstStyle/>
                    <a:p>
                      <a:r>
                        <a:rPr lang="de-DE" sz="900"/>
                        <a:t>9.x.y</a:t>
                      </a:r>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r>
              <a:tr h="173828">
                <a:tc>
                  <a:txBody>
                    <a:bodyPr/>
                    <a:lstStyle/>
                    <a:p>
                      <a:r>
                        <a:rPr lang="de-DE" sz="900"/>
                        <a:t>R99</a:t>
                      </a:r>
                    </a:p>
                  </a:txBody>
                  <a:tcPr marL="30722" marR="30722" marT="17033" marB="17033" anchor="ctr">
                    <a:lnL>
                      <a:noFill/>
                    </a:lnL>
                    <a:lnR>
                      <a:noFill/>
                    </a:lnR>
                    <a:lnT>
                      <a:noFill/>
                    </a:lnT>
                    <a:lnB>
                      <a:noFill/>
                    </a:lnB>
                  </a:tcPr>
                </a:tc>
                <a:tc>
                  <a:txBody>
                    <a:bodyPr/>
                    <a:lstStyle/>
                    <a:p>
                      <a:r>
                        <a:rPr lang="de-DE" sz="900"/>
                        <a:t>3.x.y</a:t>
                      </a:r>
                    </a:p>
                  </a:txBody>
                  <a:tcPr marL="30722" marR="30722" marT="17033" marB="17033" anchor="ctr">
                    <a:lnL>
                      <a:noFill/>
                    </a:lnL>
                    <a:lnR>
                      <a:noFill/>
                    </a:lnR>
                    <a:lnT>
                      <a:noFill/>
                    </a:lnT>
                    <a:lnB>
                      <a:noFill/>
                    </a:lnB>
                  </a:tcPr>
                </a:tc>
                <a:tc>
                  <a:txBody>
                    <a:bodyPr/>
                    <a:lstStyle/>
                    <a:p>
                      <a:r>
                        <a:rPr lang="de-DE" sz="900"/>
                        <a:t>March 2000</a:t>
                      </a:r>
                    </a:p>
                  </a:txBody>
                  <a:tcPr marL="30722" marR="30722" marT="17033" marB="17033" anchor="ctr">
                    <a:lnL>
                      <a:noFill/>
                    </a:lnL>
                    <a:lnR>
                      <a:noFill/>
                    </a:lnR>
                    <a:lnT>
                      <a:noFill/>
                    </a:lnT>
                    <a:lnB>
                      <a:noFill/>
                    </a:lnB>
                  </a:tcPr>
                </a:tc>
              </a:tr>
              <a:tr h="173828">
                <a:tc>
                  <a:txBody>
                    <a:bodyPr/>
                    <a:lstStyle/>
                    <a:p>
                      <a:endParaRPr lang="de-DE" sz="900"/>
                    </a:p>
                  </a:txBody>
                  <a:tcPr marL="30722" marR="30722" marT="17033" marB="17033" anchor="ctr">
                    <a:lnL>
                      <a:noFill/>
                    </a:lnL>
                    <a:lnR>
                      <a:noFill/>
                    </a:lnR>
                    <a:lnT>
                      <a:noFill/>
                    </a:lnT>
                    <a:lnB>
                      <a:noFill/>
                    </a:lnB>
                  </a:tcPr>
                </a:tc>
                <a:tc>
                  <a:txBody>
                    <a:bodyPr/>
                    <a:lstStyle/>
                    <a:p>
                      <a:r>
                        <a:rPr lang="de-DE" sz="900"/>
                        <a:t>8.x.y</a:t>
                      </a:r>
                    </a:p>
                  </a:txBody>
                  <a:tcPr marL="30722" marR="30722" marT="17033" marB="17033" anchor="ctr">
                    <a:lnL>
                      <a:noFill/>
                    </a:lnL>
                    <a:lnR>
                      <a:noFill/>
                    </a:lnR>
                    <a:lnT>
                      <a:noFill/>
                    </a:lnT>
                    <a:lnB>
                      <a:noFill/>
                    </a:lnB>
                  </a:tcPr>
                </a:tc>
                <a:tc>
                  <a:txBody>
                    <a:bodyPr/>
                    <a:lstStyle/>
                    <a:p>
                      <a:endParaRPr lang="de-DE" sz="900"/>
                    </a:p>
                  </a:txBody>
                  <a:tcPr marL="30722" marR="30722" marT="17033" marB="17033" anchor="ctr">
                    <a:lnL>
                      <a:noFill/>
                    </a:lnL>
                    <a:lnR>
                      <a:noFill/>
                    </a:lnR>
                    <a:lnT>
                      <a:noFill/>
                    </a:lnT>
                    <a:lnB>
                      <a:noFill/>
                    </a:lnB>
                  </a:tcPr>
                </a:tc>
              </a:tr>
              <a:tr h="173828">
                <a:tc>
                  <a:txBody>
                    <a:bodyPr/>
                    <a:lstStyle/>
                    <a:p>
                      <a:r>
                        <a:rPr lang="de-DE" sz="900"/>
                        <a:t>R98</a:t>
                      </a:r>
                    </a:p>
                  </a:txBody>
                  <a:tcPr marL="30722" marR="30722" marT="17033" marB="17033" anchor="ctr">
                    <a:lnL>
                      <a:noFill/>
                    </a:lnL>
                    <a:lnR>
                      <a:noFill/>
                    </a:lnR>
                    <a:lnT>
                      <a:noFill/>
                    </a:lnT>
                    <a:lnB>
                      <a:noFill/>
                    </a:lnB>
                  </a:tcPr>
                </a:tc>
                <a:tc>
                  <a:txBody>
                    <a:bodyPr/>
                    <a:lstStyle/>
                    <a:p>
                      <a:r>
                        <a:rPr lang="de-DE" sz="900"/>
                        <a:t>7.x.y</a:t>
                      </a:r>
                    </a:p>
                  </a:txBody>
                  <a:tcPr marL="30722" marR="30722" marT="17033" marB="17033" anchor="ctr">
                    <a:lnL>
                      <a:noFill/>
                    </a:lnL>
                    <a:lnR>
                      <a:noFill/>
                    </a:lnR>
                    <a:lnT>
                      <a:noFill/>
                    </a:lnT>
                    <a:lnB>
                      <a:noFill/>
                    </a:lnB>
                  </a:tcPr>
                </a:tc>
                <a:tc>
                  <a:txBody>
                    <a:bodyPr/>
                    <a:lstStyle/>
                    <a:p>
                      <a:r>
                        <a:rPr lang="de-DE" sz="900"/>
                        <a:t>early 1999</a:t>
                      </a:r>
                    </a:p>
                  </a:txBody>
                  <a:tcPr marL="30722" marR="30722" marT="17033" marB="17033" anchor="ctr">
                    <a:lnL>
                      <a:noFill/>
                    </a:lnL>
                    <a:lnR>
                      <a:noFill/>
                    </a:lnR>
                    <a:lnT>
                      <a:noFill/>
                    </a:lnT>
                    <a:lnB>
                      <a:noFill/>
                    </a:lnB>
                  </a:tcPr>
                </a:tc>
              </a:tr>
              <a:tr h="173828">
                <a:tc>
                  <a:txBody>
                    <a:bodyPr/>
                    <a:lstStyle/>
                    <a:p>
                      <a:r>
                        <a:rPr lang="de-DE" sz="900"/>
                        <a:t>R97</a:t>
                      </a:r>
                    </a:p>
                  </a:txBody>
                  <a:tcPr marL="30722" marR="30722" marT="17033" marB="17033" anchor="ctr">
                    <a:lnL>
                      <a:noFill/>
                    </a:lnL>
                    <a:lnR>
                      <a:noFill/>
                    </a:lnR>
                    <a:lnT>
                      <a:noFill/>
                    </a:lnT>
                    <a:lnB>
                      <a:noFill/>
                    </a:lnB>
                  </a:tcPr>
                </a:tc>
                <a:tc>
                  <a:txBody>
                    <a:bodyPr/>
                    <a:lstStyle/>
                    <a:p>
                      <a:r>
                        <a:rPr lang="de-DE" sz="900"/>
                        <a:t>6.x.y</a:t>
                      </a:r>
                    </a:p>
                  </a:txBody>
                  <a:tcPr marL="30722" marR="30722" marT="17033" marB="17033" anchor="ctr">
                    <a:lnL>
                      <a:noFill/>
                    </a:lnL>
                    <a:lnR>
                      <a:noFill/>
                    </a:lnR>
                    <a:lnT>
                      <a:noFill/>
                    </a:lnT>
                    <a:lnB>
                      <a:noFill/>
                    </a:lnB>
                  </a:tcPr>
                </a:tc>
                <a:tc>
                  <a:txBody>
                    <a:bodyPr/>
                    <a:lstStyle/>
                    <a:p>
                      <a:r>
                        <a:rPr lang="de-DE" sz="900" dirty="0" err="1"/>
                        <a:t>early</a:t>
                      </a:r>
                      <a:r>
                        <a:rPr lang="de-DE" sz="900" dirty="0"/>
                        <a:t> 1998</a:t>
                      </a:r>
                    </a:p>
                  </a:txBody>
                  <a:tcPr marL="30722" marR="30722" marT="17033" marB="17033" anchor="ctr">
                    <a:lnL>
                      <a:noFill/>
                    </a:lnL>
                    <a:lnR>
                      <a:noFill/>
                    </a:lnR>
                    <a:lnT>
                      <a:noFill/>
                    </a:lnT>
                    <a:lnB>
                      <a:noFill/>
                    </a:lnB>
                  </a:tcPr>
                </a:tc>
              </a:tr>
              <a:tr h="173828">
                <a:tc>
                  <a:txBody>
                    <a:bodyPr/>
                    <a:lstStyle/>
                    <a:p>
                      <a:r>
                        <a:rPr lang="de-DE" sz="900"/>
                        <a:t>R96</a:t>
                      </a:r>
                    </a:p>
                  </a:txBody>
                  <a:tcPr marL="30722" marR="30722" marT="17033" marB="17033" anchor="ctr">
                    <a:lnL>
                      <a:noFill/>
                    </a:lnL>
                    <a:lnR>
                      <a:noFill/>
                    </a:lnR>
                    <a:lnT>
                      <a:noFill/>
                    </a:lnT>
                    <a:lnB>
                      <a:noFill/>
                    </a:lnB>
                  </a:tcPr>
                </a:tc>
                <a:tc>
                  <a:txBody>
                    <a:bodyPr/>
                    <a:lstStyle/>
                    <a:p>
                      <a:r>
                        <a:rPr lang="de-DE" sz="900"/>
                        <a:t>5.x.y</a:t>
                      </a:r>
                    </a:p>
                  </a:txBody>
                  <a:tcPr marL="30722" marR="30722" marT="17033" marB="17033" anchor="ctr">
                    <a:lnL>
                      <a:noFill/>
                    </a:lnL>
                    <a:lnR>
                      <a:noFill/>
                    </a:lnR>
                    <a:lnT>
                      <a:noFill/>
                    </a:lnT>
                    <a:lnB>
                      <a:noFill/>
                    </a:lnB>
                  </a:tcPr>
                </a:tc>
                <a:tc>
                  <a:txBody>
                    <a:bodyPr/>
                    <a:lstStyle/>
                    <a:p>
                      <a:r>
                        <a:rPr lang="de-DE" sz="900"/>
                        <a:t>early 1997</a:t>
                      </a:r>
                    </a:p>
                  </a:txBody>
                  <a:tcPr marL="30722" marR="30722" marT="17033" marB="17033" anchor="ctr">
                    <a:lnL>
                      <a:noFill/>
                    </a:lnL>
                    <a:lnR>
                      <a:noFill/>
                    </a:lnR>
                    <a:lnT>
                      <a:noFill/>
                    </a:lnT>
                    <a:lnB>
                      <a:noFill/>
                    </a:lnB>
                  </a:tcPr>
                </a:tc>
              </a:tr>
              <a:tr h="173828">
                <a:tc>
                  <a:txBody>
                    <a:bodyPr/>
                    <a:lstStyle/>
                    <a:p>
                      <a:r>
                        <a:rPr lang="de-DE" sz="900"/>
                        <a:t>Ph2</a:t>
                      </a:r>
                    </a:p>
                  </a:txBody>
                  <a:tcPr marL="30722" marR="30722" marT="17033" marB="17033" anchor="ctr">
                    <a:lnL>
                      <a:noFill/>
                    </a:lnL>
                    <a:lnR>
                      <a:noFill/>
                    </a:lnR>
                    <a:lnT>
                      <a:noFill/>
                    </a:lnT>
                    <a:lnB>
                      <a:noFill/>
                    </a:lnB>
                  </a:tcPr>
                </a:tc>
                <a:tc>
                  <a:txBody>
                    <a:bodyPr/>
                    <a:lstStyle/>
                    <a:p>
                      <a:r>
                        <a:rPr lang="de-DE" sz="900"/>
                        <a:t>4.x.y</a:t>
                      </a:r>
                    </a:p>
                  </a:txBody>
                  <a:tcPr marL="30722" marR="30722" marT="17033" marB="17033" anchor="ctr">
                    <a:lnL>
                      <a:noFill/>
                    </a:lnL>
                    <a:lnR>
                      <a:noFill/>
                    </a:lnR>
                    <a:lnT>
                      <a:noFill/>
                    </a:lnT>
                    <a:lnB>
                      <a:noFill/>
                    </a:lnB>
                  </a:tcPr>
                </a:tc>
                <a:tc>
                  <a:txBody>
                    <a:bodyPr/>
                    <a:lstStyle/>
                    <a:p>
                      <a:r>
                        <a:rPr lang="de-DE" sz="900"/>
                        <a:t>1995</a:t>
                      </a:r>
                    </a:p>
                  </a:txBody>
                  <a:tcPr marL="30722" marR="30722" marT="17033" marB="17033" anchor="ctr">
                    <a:lnL>
                      <a:noFill/>
                    </a:lnL>
                    <a:lnR>
                      <a:noFill/>
                    </a:lnR>
                    <a:lnT>
                      <a:noFill/>
                    </a:lnT>
                    <a:lnB>
                      <a:noFill/>
                    </a:lnB>
                  </a:tcPr>
                </a:tc>
              </a:tr>
              <a:tr h="173828">
                <a:tc>
                  <a:txBody>
                    <a:bodyPr/>
                    <a:lstStyle/>
                    <a:p>
                      <a:r>
                        <a:rPr lang="de-DE" sz="900"/>
                        <a:t>Ph1</a:t>
                      </a:r>
                    </a:p>
                  </a:txBody>
                  <a:tcPr marL="30722" marR="30722" marT="17033" marB="17033" anchor="ctr">
                    <a:lnL>
                      <a:noFill/>
                    </a:lnL>
                    <a:lnR>
                      <a:noFill/>
                    </a:lnR>
                    <a:lnT>
                      <a:noFill/>
                    </a:lnT>
                    <a:lnB>
                      <a:noFill/>
                    </a:lnB>
                  </a:tcPr>
                </a:tc>
                <a:tc>
                  <a:txBody>
                    <a:bodyPr/>
                    <a:lstStyle/>
                    <a:p>
                      <a:r>
                        <a:rPr lang="de-DE" sz="900"/>
                        <a:t>3.x.y</a:t>
                      </a:r>
                    </a:p>
                  </a:txBody>
                  <a:tcPr marL="30722" marR="30722" marT="17033" marB="17033" anchor="ctr">
                    <a:lnL>
                      <a:noFill/>
                    </a:lnL>
                    <a:lnR>
                      <a:noFill/>
                    </a:lnR>
                    <a:lnT>
                      <a:noFill/>
                    </a:lnT>
                    <a:lnB>
                      <a:noFill/>
                    </a:lnB>
                  </a:tcPr>
                </a:tc>
                <a:tc>
                  <a:txBody>
                    <a:bodyPr/>
                    <a:lstStyle/>
                    <a:p>
                      <a:r>
                        <a:rPr lang="de-DE" sz="900" dirty="0"/>
                        <a:t>1992</a:t>
                      </a:r>
                    </a:p>
                  </a:txBody>
                  <a:tcPr marL="30722" marR="30722" marT="17033" marB="17033" anchor="ctr">
                    <a:lnL>
                      <a:noFill/>
                    </a:lnL>
                    <a:lnR>
                      <a:noFill/>
                    </a:lnR>
                    <a:lnT>
                      <a:noFill/>
                    </a:lnT>
                    <a:lnB>
                      <a:noFill/>
                    </a:lnB>
                  </a:tcPr>
                </a:tc>
              </a:tr>
            </a:tbl>
          </a:graphicData>
        </a:graphic>
      </p:graphicFrame>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8" name="Rectangle 4"/>
          <p:cNvSpPr>
            <a:spLocks noGrp="1" noChangeArrowheads="1"/>
          </p:cNvSpPr>
          <p:nvPr>
            <p:ph type="title"/>
          </p:nvPr>
        </p:nvSpPr>
        <p:spPr/>
        <p:txBody>
          <a:bodyPr/>
          <a:lstStyle/>
          <a:p>
            <a:r>
              <a:rPr lang="en-US" sz="2200"/>
              <a:t>Licensing Example: UMTS in Germany, 18. August 2000</a:t>
            </a:r>
          </a:p>
        </p:txBody>
      </p:sp>
      <p:sp>
        <p:nvSpPr>
          <p:cNvPr id="175113" name="Rectangle 9"/>
          <p:cNvSpPr>
            <a:spLocks noGrp="1" noChangeArrowheads="1"/>
          </p:cNvSpPr>
          <p:nvPr>
            <p:ph type="body" sz="half" idx="1"/>
          </p:nvPr>
        </p:nvSpPr>
        <p:spPr/>
        <p:txBody>
          <a:bodyPr/>
          <a:lstStyle/>
          <a:p>
            <a:r>
              <a:rPr lang="en-US" sz="2000"/>
              <a:t> UTRA-FDD: </a:t>
            </a:r>
          </a:p>
          <a:p>
            <a:pPr lvl="1"/>
            <a:r>
              <a:rPr lang="en-US" sz="1800"/>
              <a:t> Uplink 1920-1980 MHz</a:t>
            </a:r>
          </a:p>
          <a:p>
            <a:pPr lvl="1"/>
            <a:r>
              <a:rPr lang="en-US" sz="1800"/>
              <a:t> Downlink 2110-2170 MHz</a:t>
            </a:r>
          </a:p>
          <a:p>
            <a:pPr lvl="1"/>
            <a:r>
              <a:rPr lang="en-US" sz="1800"/>
              <a:t> duplex spacing 190 MHz </a:t>
            </a:r>
          </a:p>
          <a:p>
            <a:pPr lvl="1"/>
            <a:r>
              <a:rPr lang="en-US" sz="1800"/>
              <a:t> 12 channels, each 5 MHz</a:t>
            </a:r>
          </a:p>
          <a:p>
            <a:r>
              <a:rPr lang="en-US" sz="2000"/>
              <a:t> UTRA-TDD: </a:t>
            </a:r>
          </a:p>
          <a:p>
            <a:pPr lvl="1"/>
            <a:r>
              <a:rPr lang="en-US" sz="1800"/>
              <a:t> 1900-1920 MHz, </a:t>
            </a:r>
          </a:p>
          <a:p>
            <a:pPr lvl="1"/>
            <a:r>
              <a:rPr lang="en-US" sz="1800"/>
              <a:t> 2010-2025 MHz; </a:t>
            </a:r>
          </a:p>
          <a:p>
            <a:pPr lvl="1"/>
            <a:r>
              <a:rPr lang="en-US" sz="1800"/>
              <a:t> 5 MHz channels</a:t>
            </a:r>
          </a:p>
          <a:p>
            <a:r>
              <a:rPr lang="en-US" sz="2000"/>
              <a:t> Coverage of the population </a:t>
            </a:r>
          </a:p>
          <a:p>
            <a:pPr lvl="1"/>
            <a:r>
              <a:rPr lang="en-US" sz="1800"/>
              <a:t> 25% until 12/2003</a:t>
            </a:r>
          </a:p>
          <a:p>
            <a:pPr lvl="1"/>
            <a:r>
              <a:rPr lang="en-US" sz="1800"/>
              <a:t> 50% until 12/2005</a:t>
            </a:r>
          </a:p>
          <a:p>
            <a:endParaRPr lang="en-US" sz="2000"/>
          </a:p>
        </p:txBody>
      </p:sp>
      <p:graphicFrame>
        <p:nvGraphicFramePr>
          <p:cNvPr id="175109" name="Object 5"/>
          <p:cNvGraphicFramePr>
            <a:graphicFrameLocks noChangeAspect="1"/>
          </p:cNvGraphicFramePr>
          <p:nvPr>
            <p:ph sz="half" idx="2"/>
          </p:nvPr>
        </p:nvGraphicFramePr>
        <p:xfrm>
          <a:off x="4572000" y="981075"/>
          <a:ext cx="4572000" cy="2454275"/>
        </p:xfrm>
        <a:graphic>
          <a:graphicData uri="http://schemas.openxmlformats.org/presentationml/2006/ole">
            <p:oleObj spid="_x0000_s175109" name="Photo Editor Photo" r:id="rId4" imgW="8392696" imgH="4505954" progId="">
              <p:embed/>
            </p:oleObj>
          </a:graphicData>
        </a:graphic>
      </p:graphicFrame>
      <p:sp>
        <p:nvSpPr>
          <p:cNvPr id="175110" name="Text Box 6"/>
          <p:cNvSpPr txBox="1">
            <a:spLocks noChangeArrowheads="1"/>
          </p:cNvSpPr>
          <p:nvPr/>
        </p:nvSpPr>
        <p:spPr bwMode="auto">
          <a:xfrm>
            <a:off x="5651500" y="5949950"/>
            <a:ext cx="219075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Sum:  </a:t>
            </a:r>
            <a:r>
              <a:rPr lang="en-US" sz="1600" b="1">
                <a:latin typeface="Arial" charset="0"/>
                <a:cs typeface="Arial" charset="0"/>
              </a:rPr>
              <a:t>50.81 billion €</a:t>
            </a:r>
            <a:r>
              <a:rPr lang="en-US" sz="1400" b="1">
                <a:latin typeface="Arial" charset="0"/>
                <a:cs typeface="Arial" charset="0"/>
              </a:rPr>
              <a:t> </a:t>
            </a:r>
          </a:p>
        </p:txBody>
      </p:sp>
      <p:graphicFrame>
        <p:nvGraphicFramePr>
          <p:cNvPr id="175112" name="Object 8"/>
          <p:cNvGraphicFramePr>
            <a:graphicFrameLocks noChangeAspect="1"/>
          </p:cNvGraphicFramePr>
          <p:nvPr/>
        </p:nvGraphicFramePr>
        <p:xfrm>
          <a:off x="4572000" y="3436938"/>
          <a:ext cx="4572000" cy="2552700"/>
        </p:xfrm>
        <a:graphic>
          <a:graphicData uri="http://schemas.openxmlformats.org/presentationml/2006/ole">
            <p:oleObj spid="_x0000_s175112" name="Photo Editor Photo" r:id="rId5" imgW="8361905" imgH="4667902" progId="">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UMTS </a:t>
            </a:r>
            <a:r>
              <a:rPr lang="en-US" dirty="0" smtClean="0"/>
              <a:t>architecture</a:t>
            </a:r>
            <a:br>
              <a:rPr lang="en-US" dirty="0" smtClean="0"/>
            </a:br>
            <a:r>
              <a:rPr lang="en-US" dirty="0" smtClean="0"/>
              <a:t>(Release </a:t>
            </a:r>
            <a:r>
              <a:rPr lang="en-US" dirty="0"/>
              <a:t>99 used here!)</a:t>
            </a:r>
          </a:p>
        </p:txBody>
      </p:sp>
      <p:sp>
        <p:nvSpPr>
          <p:cNvPr id="144387" name="Rectangle 3"/>
          <p:cNvSpPr>
            <a:spLocks noChangeArrowheads="1"/>
          </p:cNvSpPr>
          <p:nvPr/>
        </p:nvSpPr>
        <p:spPr bwMode="auto">
          <a:xfrm>
            <a:off x="3810000" y="4876800"/>
            <a:ext cx="838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UTRAN</a:t>
            </a:r>
          </a:p>
        </p:txBody>
      </p:sp>
      <p:sp>
        <p:nvSpPr>
          <p:cNvPr id="144389" name="Rectangle 5"/>
          <p:cNvSpPr>
            <a:spLocks noChangeArrowheads="1"/>
          </p:cNvSpPr>
          <p:nvPr/>
        </p:nvSpPr>
        <p:spPr bwMode="auto">
          <a:xfrm>
            <a:off x="2667000" y="4876800"/>
            <a:ext cx="5334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UE</a:t>
            </a:r>
          </a:p>
        </p:txBody>
      </p:sp>
      <p:sp>
        <p:nvSpPr>
          <p:cNvPr id="144390" name="Rectangle 6"/>
          <p:cNvSpPr>
            <a:spLocks noChangeArrowheads="1"/>
          </p:cNvSpPr>
          <p:nvPr/>
        </p:nvSpPr>
        <p:spPr bwMode="auto">
          <a:xfrm>
            <a:off x="5257800" y="4876800"/>
            <a:ext cx="5334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CN</a:t>
            </a:r>
          </a:p>
        </p:txBody>
      </p:sp>
      <p:cxnSp>
        <p:nvCxnSpPr>
          <p:cNvPr id="144391" name="AutoShape 7"/>
          <p:cNvCxnSpPr>
            <a:cxnSpLocks noChangeShapeType="1"/>
            <a:stCxn id="144389" idx="3"/>
            <a:endCxn id="144387" idx="1"/>
          </p:cNvCxnSpPr>
          <p:nvPr/>
        </p:nvCxnSpPr>
        <p:spPr bwMode="auto">
          <a:xfrm>
            <a:off x="3200400" y="5105400"/>
            <a:ext cx="609600" cy="0"/>
          </a:xfrm>
          <a:prstGeom prst="straightConnector1">
            <a:avLst/>
          </a:prstGeom>
          <a:noFill/>
          <a:ln w="9525">
            <a:solidFill>
              <a:schemeClr val="tx1"/>
            </a:solidFill>
            <a:round/>
            <a:headEnd/>
            <a:tailEnd/>
          </a:ln>
          <a:effectLst/>
        </p:spPr>
      </p:cxnSp>
      <p:cxnSp>
        <p:nvCxnSpPr>
          <p:cNvPr id="144392" name="AutoShape 8"/>
          <p:cNvCxnSpPr>
            <a:cxnSpLocks noChangeShapeType="1"/>
            <a:stCxn id="144387" idx="3"/>
            <a:endCxn id="144390" idx="1"/>
          </p:cNvCxnSpPr>
          <p:nvPr/>
        </p:nvCxnSpPr>
        <p:spPr bwMode="auto">
          <a:xfrm>
            <a:off x="4648200" y="5105400"/>
            <a:ext cx="609600" cy="0"/>
          </a:xfrm>
          <a:prstGeom prst="straightConnector1">
            <a:avLst/>
          </a:prstGeom>
          <a:noFill/>
          <a:ln w="9525">
            <a:solidFill>
              <a:schemeClr val="tx1"/>
            </a:solidFill>
            <a:round/>
            <a:headEnd/>
            <a:tailEnd/>
          </a:ln>
          <a:effectLst/>
        </p:spPr>
      </p:cxnSp>
      <p:sp>
        <p:nvSpPr>
          <p:cNvPr id="144393" name="Line 9"/>
          <p:cNvSpPr>
            <a:spLocks noChangeShapeType="1"/>
          </p:cNvSpPr>
          <p:nvPr/>
        </p:nvSpPr>
        <p:spPr bwMode="auto">
          <a:xfrm flipV="1">
            <a:off x="3505200" y="4800600"/>
            <a:ext cx="0" cy="609600"/>
          </a:xfrm>
          <a:prstGeom prst="line">
            <a:avLst/>
          </a:prstGeom>
          <a:noFill/>
          <a:ln w="9525">
            <a:solidFill>
              <a:schemeClr val="tx1"/>
            </a:solidFill>
            <a:prstDash val="dash"/>
            <a:round/>
            <a:headEnd/>
            <a:tailEnd/>
          </a:ln>
          <a:effectLst/>
        </p:spPr>
        <p:txBody>
          <a:bodyPr wrap="none" anchor="ctr"/>
          <a:lstStyle/>
          <a:p>
            <a:endParaRPr lang="en-US"/>
          </a:p>
        </p:txBody>
      </p:sp>
      <p:sp>
        <p:nvSpPr>
          <p:cNvPr id="144394" name="Line 10"/>
          <p:cNvSpPr>
            <a:spLocks noChangeShapeType="1"/>
          </p:cNvSpPr>
          <p:nvPr/>
        </p:nvSpPr>
        <p:spPr bwMode="auto">
          <a:xfrm flipV="1">
            <a:off x="4953000" y="4800600"/>
            <a:ext cx="0" cy="609600"/>
          </a:xfrm>
          <a:prstGeom prst="line">
            <a:avLst/>
          </a:prstGeom>
          <a:noFill/>
          <a:ln w="9525">
            <a:solidFill>
              <a:schemeClr val="tx1"/>
            </a:solidFill>
            <a:prstDash val="dash"/>
            <a:round/>
            <a:headEnd/>
            <a:tailEnd/>
          </a:ln>
          <a:effectLst/>
        </p:spPr>
        <p:txBody>
          <a:bodyPr wrap="none" anchor="ctr"/>
          <a:lstStyle/>
          <a:p>
            <a:endParaRPr lang="en-US"/>
          </a:p>
        </p:txBody>
      </p:sp>
      <p:sp>
        <p:nvSpPr>
          <p:cNvPr id="144395" name="Text Box 11"/>
          <p:cNvSpPr txBox="1">
            <a:spLocks noChangeArrowheads="1"/>
          </p:cNvSpPr>
          <p:nvPr/>
        </p:nvSpPr>
        <p:spPr bwMode="auto">
          <a:xfrm>
            <a:off x="4800600" y="4495800"/>
            <a:ext cx="3190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a:t>
            </a:r>
            <a:endParaRPr lang="de-DE" sz="1600">
              <a:latin typeface="Arial" charset="0"/>
            </a:endParaRPr>
          </a:p>
        </p:txBody>
      </p:sp>
      <p:sp>
        <p:nvSpPr>
          <p:cNvPr id="144396" name="Text Box 12"/>
          <p:cNvSpPr txBox="1">
            <a:spLocks noChangeArrowheads="1"/>
          </p:cNvSpPr>
          <p:nvPr/>
        </p:nvSpPr>
        <p:spPr bwMode="auto">
          <a:xfrm>
            <a:off x="3352800" y="4495800"/>
            <a:ext cx="4079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U</a:t>
            </a:r>
            <a:r>
              <a:rPr lang="de-DE" sz="1600" baseline="-25000">
                <a:latin typeface="Arial" charset="0"/>
              </a:rPr>
              <a:t>u</a:t>
            </a:r>
            <a:endParaRPr lang="de-DE" sz="1600">
              <a:latin typeface="Arial" charset="0"/>
            </a:endParaRPr>
          </a:p>
        </p:txBody>
      </p:sp>
      <p:sp>
        <p:nvSpPr>
          <p:cNvPr id="144398" name="Rectangle 14"/>
          <p:cNvSpPr>
            <a:spLocks noGrp="1" noChangeArrowheads="1"/>
          </p:cNvSpPr>
          <p:nvPr>
            <p:ph type="body" idx="1"/>
          </p:nvPr>
        </p:nvSpPr>
        <p:spPr/>
        <p:txBody>
          <a:bodyPr/>
          <a:lstStyle/>
          <a:p>
            <a:r>
              <a:rPr lang="en-US"/>
              <a:t>UTRAN (UTRA Network)</a:t>
            </a:r>
          </a:p>
          <a:p>
            <a:pPr lvl="1"/>
            <a:r>
              <a:rPr lang="en-US"/>
              <a:t>Cell level mobility</a:t>
            </a:r>
          </a:p>
          <a:p>
            <a:pPr lvl="1"/>
            <a:r>
              <a:rPr lang="en-US"/>
              <a:t>Radio Network Subsystem (RNS)</a:t>
            </a:r>
          </a:p>
          <a:p>
            <a:pPr lvl="1"/>
            <a:r>
              <a:rPr lang="en-US"/>
              <a:t>Encapsulation of all radio specific tasks</a:t>
            </a:r>
          </a:p>
          <a:p>
            <a:r>
              <a:rPr lang="en-US"/>
              <a:t>UE (User Equipment)</a:t>
            </a:r>
          </a:p>
          <a:p>
            <a:r>
              <a:rPr lang="en-US"/>
              <a:t>CN (Core Network)</a:t>
            </a:r>
          </a:p>
          <a:p>
            <a:pPr lvl="1"/>
            <a:r>
              <a:rPr lang="en-US"/>
              <a:t>Inter system handover</a:t>
            </a:r>
          </a:p>
          <a:p>
            <a:pPr lvl="1"/>
            <a:r>
              <a:rPr lang="en-US"/>
              <a:t>Location management if there is no dedicated connection between UE and UTRAN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UMTS domains and interfaces I</a:t>
            </a:r>
          </a:p>
        </p:txBody>
      </p:sp>
      <p:sp>
        <p:nvSpPr>
          <p:cNvPr id="177155" name="Rectangle 3"/>
          <p:cNvSpPr>
            <a:spLocks noGrp="1" noChangeArrowheads="1"/>
          </p:cNvSpPr>
          <p:nvPr>
            <p:ph type="body" idx="1"/>
          </p:nvPr>
        </p:nvSpPr>
        <p:spPr/>
        <p:txBody>
          <a:bodyPr/>
          <a:lstStyle/>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r>
              <a:rPr lang="en-US"/>
              <a:t>User Equipment Domain</a:t>
            </a:r>
          </a:p>
          <a:p>
            <a:pPr lvl="1">
              <a:lnSpc>
                <a:spcPct val="90000"/>
              </a:lnSpc>
            </a:pPr>
            <a:r>
              <a:rPr lang="en-US"/>
              <a:t>Assigned to a single user in order to access UMTS services</a:t>
            </a:r>
          </a:p>
          <a:p>
            <a:pPr>
              <a:lnSpc>
                <a:spcPct val="90000"/>
              </a:lnSpc>
            </a:pPr>
            <a:r>
              <a:rPr lang="en-US"/>
              <a:t>Infrastructure Domain</a:t>
            </a:r>
          </a:p>
          <a:p>
            <a:pPr lvl="1">
              <a:lnSpc>
                <a:spcPct val="90000"/>
              </a:lnSpc>
            </a:pPr>
            <a:r>
              <a:rPr lang="en-US"/>
              <a:t>Shared among all users</a:t>
            </a:r>
          </a:p>
          <a:p>
            <a:pPr lvl="1">
              <a:lnSpc>
                <a:spcPct val="90000"/>
              </a:lnSpc>
            </a:pPr>
            <a:r>
              <a:rPr lang="en-US"/>
              <a:t>Offers UMTS services to all accepted users</a:t>
            </a:r>
          </a:p>
        </p:txBody>
      </p:sp>
      <p:sp>
        <p:nvSpPr>
          <p:cNvPr id="177186" name="Line 34"/>
          <p:cNvSpPr>
            <a:spLocks noChangeShapeType="1"/>
          </p:cNvSpPr>
          <p:nvPr/>
        </p:nvSpPr>
        <p:spPr bwMode="auto">
          <a:xfrm flipV="1">
            <a:off x="6324600" y="1800225"/>
            <a:ext cx="0" cy="685800"/>
          </a:xfrm>
          <a:prstGeom prst="line">
            <a:avLst/>
          </a:prstGeom>
          <a:noFill/>
          <a:ln w="9525">
            <a:solidFill>
              <a:schemeClr val="tx1"/>
            </a:solidFill>
            <a:round/>
            <a:headEnd/>
            <a:tailEnd/>
          </a:ln>
          <a:effectLst/>
        </p:spPr>
        <p:txBody>
          <a:bodyPr/>
          <a:lstStyle/>
          <a:p>
            <a:endParaRPr lang="en-US"/>
          </a:p>
        </p:txBody>
      </p:sp>
      <p:sp>
        <p:nvSpPr>
          <p:cNvPr id="177187" name="Line 35"/>
          <p:cNvSpPr>
            <a:spLocks noChangeShapeType="1"/>
          </p:cNvSpPr>
          <p:nvPr/>
        </p:nvSpPr>
        <p:spPr bwMode="auto">
          <a:xfrm>
            <a:off x="1524000" y="2689225"/>
            <a:ext cx="6553200" cy="0"/>
          </a:xfrm>
          <a:prstGeom prst="line">
            <a:avLst/>
          </a:prstGeom>
          <a:noFill/>
          <a:ln w="9525">
            <a:solidFill>
              <a:schemeClr val="tx1"/>
            </a:solidFill>
            <a:round/>
            <a:headEnd/>
            <a:tailEnd/>
          </a:ln>
          <a:effectLst/>
        </p:spPr>
        <p:txBody>
          <a:bodyPr/>
          <a:lstStyle/>
          <a:p>
            <a:endParaRPr lang="en-US"/>
          </a:p>
        </p:txBody>
      </p:sp>
      <p:sp>
        <p:nvSpPr>
          <p:cNvPr id="177188" name="Rectangle 36"/>
          <p:cNvSpPr>
            <a:spLocks noChangeArrowheads="1"/>
          </p:cNvSpPr>
          <p:nvPr/>
        </p:nvSpPr>
        <p:spPr bwMode="auto">
          <a:xfrm>
            <a:off x="557213" y="2333625"/>
            <a:ext cx="990600" cy="685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USIM</a:t>
            </a:r>
          </a:p>
          <a:p>
            <a:pPr eaLnBrk="0" hangingPunct="0"/>
            <a:r>
              <a:rPr lang="de-DE" sz="1400">
                <a:latin typeface="Arial" charset="0"/>
              </a:rPr>
              <a:t>Domain</a:t>
            </a:r>
          </a:p>
        </p:txBody>
      </p:sp>
      <p:sp>
        <p:nvSpPr>
          <p:cNvPr id="177189" name="Rectangle 37"/>
          <p:cNvSpPr>
            <a:spLocks noChangeArrowheads="1"/>
          </p:cNvSpPr>
          <p:nvPr/>
        </p:nvSpPr>
        <p:spPr bwMode="auto">
          <a:xfrm>
            <a:off x="2322513" y="2333625"/>
            <a:ext cx="990600" cy="685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Mobile</a:t>
            </a:r>
            <a:br>
              <a:rPr lang="de-DE" sz="1400">
                <a:latin typeface="Arial" charset="0"/>
              </a:rPr>
            </a:br>
            <a:r>
              <a:rPr lang="de-DE" sz="1400">
                <a:latin typeface="Arial" charset="0"/>
              </a:rPr>
              <a:t>Equipment</a:t>
            </a:r>
          </a:p>
          <a:p>
            <a:pPr eaLnBrk="0" hangingPunct="0"/>
            <a:r>
              <a:rPr lang="de-DE" sz="1400">
                <a:latin typeface="Arial" charset="0"/>
              </a:rPr>
              <a:t>Domain</a:t>
            </a:r>
          </a:p>
        </p:txBody>
      </p:sp>
      <p:sp>
        <p:nvSpPr>
          <p:cNvPr id="177190" name="Rectangle 38"/>
          <p:cNvSpPr>
            <a:spLocks noChangeArrowheads="1"/>
          </p:cNvSpPr>
          <p:nvPr/>
        </p:nvSpPr>
        <p:spPr bwMode="auto">
          <a:xfrm>
            <a:off x="4087813" y="2333625"/>
            <a:ext cx="990600" cy="685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Access</a:t>
            </a:r>
          </a:p>
          <a:p>
            <a:pPr eaLnBrk="0" hangingPunct="0"/>
            <a:r>
              <a:rPr lang="de-DE" sz="1400">
                <a:latin typeface="Arial" charset="0"/>
              </a:rPr>
              <a:t>Network</a:t>
            </a:r>
          </a:p>
          <a:p>
            <a:pPr eaLnBrk="0" hangingPunct="0"/>
            <a:r>
              <a:rPr lang="de-DE" sz="1400">
                <a:latin typeface="Arial" charset="0"/>
              </a:rPr>
              <a:t>Domain</a:t>
            </a:r>
          </a:p>
        </p:txBody>
      </p:sp>
      <p:sp>
        <p:nvSpPr>
          <p:cNvPr id="177191" name="Rectangle 39"/>
          <p:cNvSpPr>
            <a:spLocks noChangeArrowheads="1"/>
          </p:cNvSpPr>
          <p:nvPr/>
        </p:nvSpPr>
        <p:spPr bwMode="auto">
          <a:xfrm>
            <a:off x="5853113" y="2333625"/>
            <a:ext cx="990600" cy="685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Serving</a:t>
            </a:r>
          </a:p>
          <a:p>
            <a:pPr eaLnBrk="0" hangingPunct="0"/>
            <a:r>
              <a:rPr lang="de-DE" sz="1400">
                <a:latin typeface="Arial" charset="0"/>
              </a:rPr>
              <a:t>Network</a:t>
            </a:r>
          </a:p>
          <a:p>
            <a:pPr eaLnBrk="0" hangingPunct="0"/>
            <a:r>
              <a:rPr lang="de-DE" sz="1400">
                <a:latin typeface="Arial" charset="0"/>
              </a:rPr>
              <a:t>Domain</a:t>
            </a:r>
          </a:p>
        </p:txBody>
      </p:sp>
      <p:sp>
        <p:nvSpPr>
          <p:cNvPr id="177192" name="Rectangle 40"/>
          <p:cNvSpPr>
            <a:spLocks noChangeArrowheads="1"/>
          </p:cNvSpPr>
          <p:nvPr/>
        </p:nvSpPr>
        <p:spPr bwMode="auto">
          <a:xfrm>
            <a:off x="7620000" y="2333625"/>
            <a:ext cx="990600" cy="685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Transit</a:t>
            </a:r>
          </a:p>
          <a:p>
            <a:pPr eaLnBrk="0" hangingPunct="0"/>
            <a:r>
              <a:rPr lang="de-DE" sz="1400">
                <a:latin typeface="Arial" charset="0"/>
              </a:rPr>
              <a:t>Network</a:t>
            </a:r>
          </a:p>
          <a:p>
            <a:pPr eaLnBrk="0" hangingPunct="0"/>
            <a:r>
              <a:rPr lang="de-DE" sz="1400">
                <a:latin typeface="Arial" charset="0"/>
              </a:rPr>
              <a:t>Domain</a:t>
            </a:r>
          </a:p>
        </p:txBody>
      </p:sp>
      <p:sp>
        <p:nvSpPr>
          <p:cNvPr id="177193" name="Rectangle 41"/>
          <p:cNvSpPr>
            <a:spLocks noChangeArrowheads="1"/>
          </p:cNvSpPr>
          <p:nvPr/>
        </p:nvSpPr>
        <p:spPr bwMode="auto">
          <a:xfrm>
            <a:off x="5854700" y="1190625"/>
            <a:ext cx="990600" cy="685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Home</a:t>
            </a:r>
          </a:p>
          <a:p>
            <a:pPr eaLnBrk="0" hangingPunct="0"/>
            <a:r>
              <a:rPr lang="de-DE" sz="1400">
                <a:latin typeface="Arial" charset="0"/>
              </a:rPr>
              <a:t>Network</a:t>
            </a:r>
          </a:p>
          <a:p>
            <a:pPr eaLnBrk="0" hangingPunct="0"/>
            <a:r>
              <a:rPr lang="de-DE" sz="1400">
                <a:latin typeface="Arial" charset="0"/>
              </a:rPr>
              <a:t>Domain</a:t>
            </a:r>
          </a:p>
        </p:txBody>
      </p:sp>
      <p:sp>
        <p:nvSpPr>
          <p:cNvPr id="177194" name="Line 42"/>
          <p:cNvSpPr>
            <a:spLocks noChangeShapeType="1"/>
          </p:cNvSpPr>
          <p:nvPr/>
        </p:nvSpPr>
        <p:spPr bwMode="auto">
          <a:xfrm>
            <a:off x="1905000" y="2486025"/>
            <a:ext cx="0" cy="533400"/>
          </a:xfrm>
          <a:prstGeom prst="line">
            <a:avLst/>
          </a:prstGeom>
          <a:noFill/>
          <a:ln w="9525">
            <a:solidFill>
              <a:schemeClr val="tx1"/>
            </a:solidFill>
            <a:prstDash val="dash"/>
            <a:round/>
            <a:headEnd/>
            <a:tailEnd/>
          </a:ln>
          <a:effectLst/>
        </p:spPr>
        <p:txBody>
          <a:bodyPr/>
          <a:lstStyle/>
          <a:p>
            <a:endParaRPr lang="en-US"/>
          </a:p>
        </p:txBody>
      </p:sp>
      <p:sp>
        <p:nvSpPr>
          <p:cNvPr id="177195" name="Line 43"/>
          <p:cNvSpPr>
            <a:spLocks noChangeShapeType="1"/>
          </p:cNvSpPr>
          <p:nvPr/>
        </p:nvSpPr>
        <p:spPr bwMode="auto">
          <a:xfrm>
            <a:off x="3695700" y="2486025"/>
            <a:ext cx="0" cy="1219200"/>
          </a:xfrm>
          <a:prstGeom prst="line">
            <a:avLst/>
          </a:prstGeom>
          <a:noFill/>
          <a:ln w="9525">
            <a:solidFill>
              <a:schemeClr val="tx1"/>
            </a:solidFill>
            <a:prstDash val="dash"/>
            <a:round/>
            <a:headEnd/>
            <a:tailEnd/>
          </a:ln>
          <a:effectLst/>
        </p:spPr>
        <p:txBody>
          <a:bodyPr/>
          <a:lstStyle/>
          <a:p>
            <a:endParaRPr lang="en-US"/>
          </a:p>
        </p:txBody>
      </p:sp>
      <p:sp>
        <p:nvSpPr>
          <p:cNvPr id="177196" name="Line 44"/>
          <p:cNvSpPr>
            <a:spLocks noChangeShapeType="1"/>
          </p:cNvSpPr>
          <p:nvPr/>
        </p:nvSpPr>
        <p:spPr bwMode="auto">
          <a:xfrm flipH="1">
            <a:off x="5461000" y="2486025"/>
            <a:ext cx="0" cy="838200"/>
          </a:xfrm>
          <a:prstGeom prst="line">
            <a:avLst/>
          </a:prstGeom>
          <a:noFill/>
          <a:ln w="9525">
            <a:solidFill>
              <a:schemeClr val="tx1"/>
            </a:solidFill>
            <a:prstDash val="dash"/>
            <a:round/>
            <a:headEnd/>
            <a:tailEnd/>
          </a:ln>
          <a:effectLst/>
        </p:spPr>
        <p:txBody>
          <a:bodyPr/>
          <a:lstStyle/>
          <a:p>
            <a:endParaRPr lang="en-US"/>
          </a:p>
        </p:txBody>
      </p:sp>
      <p:sp>
        <p:nvSpPr>
          <p:cNvPr id="177197" name="Line 45"/>
          <p:cNvSpPr>
            <a:spLocks noChangeShapeType="1"/>
          </p:cNvSpPr>
          <p:nvPr/>
        </p:nvSpPr>
        <p:spPr bwMode="auto">
          <a:xfrm>
            <a:off x="7239000" y="2486025"/>
            <a:ext cx="0" cy="533400"/>
          </a:xfrm>
          <a:prstGeom prst="line">
            <a:avLst/>
          </a:prstGeom>
          <a:noFill/>
          <a:ln w="9525">
            <a:solidFill>
              <a:schemeClr val="tx1"/>
            </a:solidFill>
            <a:prstDash val="dash"/>
            <a:round/>
            <a:headEnd/>
            <a:tailEnd/>
          </a:ln>
          <a:effectLst/>
        </p:spPr>
        <p:txBody>
          <a:bodyPr/>
          <a:lstStyle/>
          <a:p>
            <a:endParaRPr lang="en-US"/>
          </a:p>
        </p:txBody>
      </p:sp>
      <p:sp>
        <p:nvSpPr>
          <p:cNvPr id="177198" name="Line 46"/>
          <p:cNvSpPr>
            <a:spLocks noChangeShapeType="1"/>
          </p:cNvSpPr>
          <p:nvPr/>
        </p:nvSpPr>
        <p:spPr bwMode="auto">
          <a:xfrm>
            <a:off x="381000" y="2486025"/>
            <a:ext cx="0" cy="1219200"/>
          </a:xfrm>
          <a:prstGeom prst="line">
            <a:avLst/>
          </a:prstGeom>
          <a:noFill/>
          <a:ln w="9525">
            <a:solidFill>
              <a:schemeClr val="tx1"/>
            </a:solidFill>
            <a:prstDash val="dash"/>
            <a:round/>
            <a:headEnd/>
            <a:tailEnd/>
          </a:ln>
          <a:effectLst/>
        </p:spPr>
        <p:txBody>
          <a:bodyPr/>
          <a:lstStyle/>
          <a:p>
            <a:endParaRPr lang="en-US"/>
          </a:p>
        </p:txBody>
      </p:sp>
      <p:sp>
        <p:nvSpPr>
          <p:cNvPr id="177199" name="Text Box 47"/>
          <p:cNvSpPr txBox="1">
            <a:spLocks noChangeArrowheads="1"/>
          </p:cNvSpPr>
          <p:nvPr/>
        </p:nvSpPr>
        <p:spPr bwMode="auto">
          <a:xfrm>
            <a:off x="1722438" y="2181225"/>
            <a:ext cx="376237"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C</a:t>
            </a:r>
            <a:r>
              <a:rPr lang="de-DE" sz="1400" baseline="-25000">
                <a:latin typeface="Arial" charset="0"/>
              </a:rPr>
              <a:t>u</a:t>
            </a:r>
          </a:p>
        </p:txBody>
      </p:sp>
      <p:sp>
        <p:nvSpPr>
          <p:cNvPr id="177200" name="Text Box 48"/>
          <p:cNvSpPr txBox="1">
            <a:spLocks noChangeArrowheads="1"/>
          </p:cNvSpPr>
          <p:nvPr/>
        </p:nvSpPr>
        <p:spPr bwMode="auto">
          <a:xfrm>
            <a:off x="3492500" y="2181225"/>
            <a:ext cx="376238"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U</a:t>
            </a:r>
            <a:r>
              <a:rPr lang="de-DE" sz="1400" baseline="-25000">
                <a:latin typeface="Arial" charset="0"/>
              </a:rPr>
              <a:t>u</a:t>
            </a:r>
          </a:p>
        </p:txBody>
      </p:sp>
      <p:sp>
        <p:nvSpPr>
          <p:cNvPr id="177201" name="Text Box 49"/>
          <p:cNvSpPr txBox="1">
            <a:spLocks noChangeArrowheads="1"/>
          </p:cNvSpPr>
          <p:nvPr/>
        </p:nvSpPr>
        <p:spPr bwMode="auto">
          <a:xfrm>
            <a:off x="5295900" y="2181225"/>
            <a:ext cx="296863"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I</a:t>
            </a:r>
            <a:r>
              <a:rPr lang="de-DE" sz="1400" baseline="-25000">
                <a:latin typeface="Arial" charset="0"/>
              </a:rPr>
              <a:t>u</a:t>
            </a:r>
          </a:p>
        </p:txBody>
      </p:sp>
      <p:sp>
        <p:nvSpPr>
          <p:cNvPr id="177202" name="Line 50"/>
          <p:cNvSpPr>
            <a:spLocks noChangeShapeType="1"/>
          </p:cNvSpPr>
          <p:nvPr/>
        </p:nvSpPr>
        <p:spPr bwMode="auto">
          <a:xfrm>
            <a:off x="8763000" y="1495425"/>
            <a:ext cx="0" cy="2209800"/>
          </a:xfrm>
          <a:prstGeom prst="line">
            <a:avLst/>
          </a:prstGeom>
          <a:noFill/>
          <a:ln w="9525">
            <a:solidFill>
              <a:schemeClr val="tx1"/>
            </a:solidFill>
            <a:prstDash val="dash"/>
            <a:round/>
            <a:headEnd/>
            <a:tailEnd/>
          </a:ln>
          <a:effectLst/>
        </p:spPr>
        <p:txBody>
          <a:bodyPr/>
          <a:lstStyle/>
          <a:p>
            <a:endParaRPr lang="en-US"/>
          </a:p>
        </p:txBody>
      </p:sp>
      <p:sp>
        <p:nvSpPr>
          <p:cNvPr id="177203" name="Line 51"/>
          <p:cNvSpPr>
            <a:spLocks noChangeShapeType="1"/>
          </p:cNvSpPr>
          <p:nvPr/>
        </p:nvSpPr>
        <p:spPr bwMode="auto">
          <a:xfrm>
            <a:off x="381000" y="3629025"/>
            <a:ext cx="3276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77204" name="Text Box 52"/>
          <p:cNvSpPr txBox="1">
            <a:spLocks noChangeArrowheads="1"/>
          </p:cNvSpPr>
          <p:nvPr/>
        </p:nvSpPr>
        <p:spPr bwMode="auto">
          <a:xfrm>
            <a:off x="881063" y="3629025"/>
            <a:ext cx="2116137"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User Equipment Domain</a:t>
            </a:r>
          </a:p>
        </p:txBody>
      </p:sp>
      <p:sp>
        <p:nvSpPr>
          <p:cNvPr id="177205" name="Line 53"/>
          <p:cNvSpPr>
            <a:spLocks noChangeShapeType="1"/>
          </p:cNvSpPr>
          <p:nvPr/>
        </p:nvSpPr>
        <p:spPr bwMode="auto">
          <a:xfrm rot="-5400000">
            <a:off x="6286500" y="1838325"/>
            <a:ext cx="0" cy="533400"/>
          </a:xfrm>
          <a:prstGeom prst="line">
            <a:avLst/>
          </a:prstGeom>
          <a:noFill/>
          <a:ln w="9525">
            <a:solidFill>
              <a:schemeClr val="tx1"/>
            </a:solidFill>
            <a:prstDash val="dash"/>
            <a:round/>
            <a:headEnd/>
            <a:tailEnd/>
          </a:ln>
          <a:effectLst/>
        </p:spPr>
        <p:txBody>
          <a:bodyPr/>
          <a:lstStyle/>
          <a:p>
            <a:endParaRPr lang="en-US"/>
          </a:p>
        </p:txBody>
      </p:sp>
      <p:sp>
        <p:nvSpPr>
          <p:cNvPr id="177206" name="Text Box 54"/>
          <p:cNvSpPr txBox="1">
            <a:spLocks noChangeArrowheads="1"/>
          </p:cNvSpPr>
          <p:nvPr/>
        </p:nvSpPr>
        <p:spPr bwMode="auto">
          <a:xfrm>
            <a:off x="6553200" y="1952625"/>
            <a:ext cx="355600"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Z</a:t>
            </a:r>
            <a:r>
              <a:rPr lang="de-DE" sz="1400" baseline="-25000">
                <a:latin typeface="Arial" charset="0"/>
              </a:rPr>
              <a:t>u</a:t>
            </a:r>
          </a:p>
        </p:txBody>
      </p:sp>
      <p:sp>
        <p:nvSpPr>
          <p:cNvPr id="177207" name="Text Box 55"/>
          <p:cNvSpPr txBox="1">
            <a:spLocks noChangeArrowheads="1"/>
          </p:cNvSpPr>
          <p:nvPr/>
        </p:nvSpPr>
        <p:spPr bwMode="auto">
          <a:xfrm>
            <a:off x="7061200" y="2181225"/>
            <a:ext cx="366713"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Y</a:t>
            </a:r>
            <a:r>
              <a:rPr lang="de-DE" sz="1400" baseline="-25000">
                <a:latin typeface="Arial" charset="0"/>
              </a:rPr>
              <a:t>u</a:t>
            </a:r>
          </a:p>
        </p:txBody>
      </p:sp>
      <p:sp>
        <p:nvSpPr>
          <p:cNvPr id="177208" name="Line 56"/>
          <p:cNvSpPr>
            <a:spLocks noChangeShapeType="1"/>
          </p:cNvSpPr>
          <p:nvPr/>
        </p:nvSpPr>
        <p:spPr bwMode="auto">
          <a:xfrm>
            <a:off x="5486400" y="3171825"/>
            <a:ext cx="3276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77209" name="Text Box 57"/>
          <p:cNvSpPr txBox="1">
            <a:spLocks noChangeArrowheads="1"/>
          </p:cNvSpPr>
          <p:nvPr/>
        </p:nvSpPr>
        <p:spPr bwMode="auto">
          <a:xfrm>
            <a:off x="6300788" y="3171825"/>
            <a:ext cx="1928812"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Core Network Domain</a:t>
            </a:r>
          </a:p>
        </p:txBody>
      </p:sp>
      <p:sp>
        <p:nvSpPr>
          <p:cNvPr id="177210" name="Line 58"/>
          <p:cNvSpPr>
            <a:spLocks noChangeShapeType="1"/>
          </p:cNvSpPr>
          <p:nvPr/>
        </p:nvSpPr>
        <p:spPr bwMode="auto">
          <a:xfrm>
            <a:off x="3733800" y="3629025"/>
            <a:ext cx="5029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77211" name="Text Box 59"/>
          <p:cNvSpPr txBox="1">
            <a:spLocks noChangeArrowheads="1"/>
          </p:cNvSpPr>
          <p:nvPr/>
        </p:nvSpPr>
        <p:spPr bwMode="auto">
          <a:xfrm>
            <a:off x="5351463" y="3629025"/>
            <a:ext cx="1887537"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Infrastructure Domain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dirty="0" smtClean="0"/>
              <a:t>GSM</a:t>
            </a:r>
            <a:r>
              <a:rPr lang="en-US" dirty="0"/>
              <a:t>: Overview</a:t>
            </a:r>
          </a:p>
        </p:txBody>
      </p:sp>
      <p:sp>
        <p:nvSpPr>
          <p:cNvPr id="80901" name="Rectangle 5"/>
          <p:cNvSpPr>
            <a:spLocks noGrp="1" noChangeArrowheads="1"/>
          </p:cNvSpPr>
          <p:nvPr>
            <p:ph type="body" idx="1"/>
          </p:nvPr>
        </p:nvSpPr>
        <p:spPr/>
        <p:txBody>
          <a:bodyPr/>
          <a:lstStyle/>
          <a:p>
            <a:r>
              <a:rPr lang="en-US" sz="2000" dirty="0"/>
              <a:t>GSM</a:t>
            </a:r>
          </a:p>
          <a:p>
            <a:pPr marL="819150" lvl="1"/>
            <a:r>
              <a:rPr lang="en-US" sz="1800" dirty="0"/>
              <a:t>formerly: </a:t>
            </a:r>
            <a:r>
              <a:rPr lang="en-US" sz="1800" dirty="0" err="1"/>
              <a:t>Groupe</a:t>
            </a:r>
            <a:r>
              <a:rPr lang="en-US" sz="1800" dirty="0"/>
              <a:t> </a:t>
            </a:r>
            <a:r>
              <a:rPr lang="en-US" sz="1800" dirty="0" err="1"/>
              <a:t>Spéciale</a:t>
            </a:r>
            <a:r>
              <a:rPr lang="en-US" sz="1800" dirty="0"/>
              <a:t> Mobile (founded 1982)</a:t>
            </a:r>
          </a:p>
          <a:p>
            <a:pPr marL="819150" lvl="1"/>
            <a:r>
              <a:rPr lang="en-US" sz="1800" dirty="0"/>
              <a:t>now: Global System for Mobile Communication</a:t>
            </a:r>
          </a:p>
          <a:p>
            <a:pPr marL="819150" lvl="1"/>
            <a:r>
              <a:rPr lang="en-US" sz="1800" dirty="0"/>
              <a:t>Pan-European standard (ETSI, European Telecommunications </a:t>
            </a:r>
            <a:r>
              <a:rPr lang="en-US" sz="1800" dirty="0" err="1"/>
              <a:t>Standardisation</a:t>
            </a:r>
            <a:r>
              <a:rPr lang="en-US" sz="1800" dirty="0"/>
              <a:t> Institute)</a:t>
            </a:r>
          </a:p>
          <a:p>
            <a:pPr marL="819150" lvl="1"/>
            <a:r>
              <a:rPr lang="en-US" sz="1800" dirty="0"/>
              <a:t>simultaneous introduction of essential services in three phases (1991, 1994, 1996) by the European telecommunication administrations (Germany: D1 and D2)</a:t>
            </a:r>
            <a:br>
              <a:rPr lang="en-US" sz="1800" dirty="0"/>
            </a:br>
            <a:r>
              <a:rPr lang="en-US" sz="1800" dirty="0"/>
              <a:t> </a:t>
            </a:r>
            <a:r>
              <a:rPr lang="en-US" sz="1800" dirty="0">
                <a:sym typeface="Wingdings" pitchFamily="2" charset="2"/>
              </a:rPr>
              <a:t></a:t>
            </a:r>
            <a:r>
              <a:rPr lang="en-US" sz="1800" dirty="0"/>
              <a:t> seamless roaming within Europe possible</a:t>
            </a:r>
          </a:p>
          <a:p>
            <a:r>
              <a:rPr lang="en-US" sz="2000" dirty="0"/>
              <a:t>Today many providers all over the world use GSM</a:t>
            </a:r>
            <a:br>
              <a:rPr lang="en-US" sz="2000" dirty="0"/>
            </a:br>
            <a:r>
              <a:rPr lang="en-US" sz="2000" dirty="0"/>
              <a:t>(</a:t>
            </a:r>
            <a:r>
              <a:rPr lang="en-US" sz="2000" dirty="0" smtClean="0"/>
              <a:t>219 </a:t>
            </a:r>
            <a:r>
              <a:rPr lang="en-US" sz="2000" dirty="0"/>
              <a:t>countries in Asia, Africa, Europe, Australia, America)</a:t>
            </a:r>
          </a:p>
          <a:p>
            <a:pPr marL="819150" lvl="1"/>
            <a:r>
              <a:rPr lang="en-US" sz="1800" dirty="0"/>
              <a:t>more than </a:t>
            </a:r>
            <a:r>
              <a:rPr lang="en-US" sz="1800" dirty="0" smtClean="0"/>
              <a:t>4,2 </a:t>
            </a:r>
            <a:r>
              <a:rPr lang="en-US" sz="1800" dirty="0"/>
              <a:t>billion subscribers in more than 700 networks</a:t>
            </a:r>
          </a:p>
          <a:p>
            <a:pPr marL="819150" lvl="1"/>
            <a:r>
              <a:rPr lang="en-US" sz="1800" dirty="0"/>
              <a:t>more than 75% of all digital mobile phones use GSM</a:t>
            </a:r>
          </a:p>
          <a:p>
            <a:pPr marL="819150" lvl="1"/>
            <a:r>
              <a:rPr lang="en-US" sz="1800" dirty="0"/>
              <a:t>over </a:t>
            </a:r>
            <a:r>
              <a:rPr lang="en-US" sz="1800" dirty="0" smtClean="0"/>
              <a:t>29 billion SMS in Germany in 2008, (&gt; </a:t>
            </a:r>
            <a:r>
              <a:rPr lang="en-US" sz="1800" dirty="0"/>
              <a:t>10% of the revenues for many operators</a:t>
            </a:r>
            <a:r>
              <a:rPr lang="en-US" sz="1800" dirty="0" smtClean="0"/>
              <a:t>) [</a:t>
            </a:r>
            <a:r>
              <a:rPr lang="en-US" sz="1800" dirty="0"/>
              <a:t>be aware: these are only rough numbers</a:t>
            </a:r>
            <a:r>
              <a:rPr lang="en-US" sz="1800" dirty="0" smtClean="0"/>
              <a:t>…]</a:t>
            </a:r>
          </a:p>
          <a:p>
            <a:pPr marL="819150" lvl="1"/>
            <a:r>
              <a:rPr lang="en-US" sz="1800" dirty="0" smtClean="0"/>
              <a:t>See e.g. </a:t>
            </a:r>
            <a:r>
              <a:rPr lang="en-US" sz="1800" dirty="0" smtClean="0">
                <a:hlinkClick r:id="rId3"/>
              </a:rPr>
              <a:t>www.gsmworld.com/newsroom/market-data/index.htm</a:t>
            </a:r>
            <a:r>
              <a:rPr lang="en-US" sz="1800" dirty="0" smtClean="0"/>
              <a:t> </a:t>
            </a:r>
            <a:endParaRPr lang="en-US" sz="1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UMTS domains and interfaces II</a:t>
            </a:r>
          </a:p>
        </p:txBody>
      </p:sp>
      <p:sp>
        <p:nvSpPr>
          <p:cNvPr id="178179" name="Rectangle 3"/>
          <p:cNvSpPr>
            <a:spLocks noGrp="1" noChangeArrowheads="1"/>
          </p:cNvSpPr>
          <p:nvPr>
            <p:ph type="body" idx="1"/>
          </p:nvPr>
        </p:nvSpPr>
        <p:spPr/>
        <p:txBody>
          <a:bodyPr/>
          <a:lstStyle/>
          <a:p>
            <a:pPr>
              <a:lnSpc>
                <a:spcPct val="90000"/>
              </a:lnSpc>
            </a:pPr>
            <a:r>
              <a:rPr lang="en-US"/>
              <a:t>Universal Subscriber Identity Module (USIM)</a:t>
            </a:r>
          </a:p>
          <a:p>
            <a:pPr lvl="1">
              <a:lnSpc>
                <a:spcPct val="90000"/>
              </a:lnSpc>
            </a:pPr>
            <a:r>
              <a:rPr lang="en-US"/>
              <a:t>Functions for encryption and authentication of users</a:t>
            </a:r>
          </a:p>
          <a:p>
            <a:pPr lvl="1">
              <a:lnSpc>
                <a:spcPct val="90000"/>
              </a:lnSpc>
            </a:pPr>
            <a:r>
              <a:rPr lang="en-US"/>
              <a:t>Located on a SIM inserted into a mobile device</a:t>
            </a:r>
          </a:p>
          <a:p>
            <a:pPr>
              <a:lnSpc>
                <a:spcPct val="90000"/>
              </a:lnSpc>
            </a:pPr>
            <a:r>
              <a:rPr lang="en-US"/>
              <a:t>Mobile Equipment Domain</a:t>
            </a:r>
          </a:p>
          <a:p>
            <a:pPr lvl="1">
              <a:lnSpc>
                <a:spcPct val="90000"/>
              </a:lnSpc>
            </a:pPr>
            <a:r>
              <a:rPr lang="en-US"/>
              <a:t>Functions for radio transmission </a:t>
            </a:r>
          </a:p>
          <a:p>
            <a:pPr lvl="1">
              <a:lnSpc>
                <a:spcPct val="90000"/>
              </a:lnSpc>
            </a:pPr>
            <a:r>
              <a:rPr lang="en-US"/>
              <a:t>User interface for establishing/maintaining end-to-end connections</a:t>
            </a:r>
          </a:p>
          <a:p>
            <a:pPr>
              <a:lnSpc>
                <a:spcPct val="90000"/>
              </a:lnSpc>
            </a:pPr>
            <a:r>
              <a:rPr lang="en-US"/>
              <a:t>Access Network Domain</a:t>
            </a:r>
          </a:p>
          <a:p>
            <a:pPr lvl="1">
              <a:lnSpc>
                <a:spcPct val="90000"/>
              </a:lnSpc>
            </a:pPr>
            <a:r>
              <a:rPr lang="en-US"/>
              <a:t>Access network dependent functions</a:t>
            </a:r>
          </a:p>
          <a:p>
            <a:pPr>
              <a:lnSpc>
                <a:spcPct val="90000"/>
              </a:lnSpc>
            </a:pPr>
            <a:r>
              <a:rPr lang="en-US"/>
              <a:t>Core Network Domain</a:t>
            </a:r>
          </a:p>
          <a:p>
            <a:pPr lvl="1">
              <a:lnSpc>
                <a:spcPct val="90000"/>
              </a:lnSpc>
            </a:pPr>
            <a:r>
              <a:rPr lang="en-US"/>
              <a:t>Access network independent functions</a:t>
            </a:r>
          </a:p>
          <a:p>
            <a:pPr lvl="1">
              <a:lnSpc>
                <a:spcPct val="90000"/>
              </a:lnSpc>
            </a:pPr>
            <a:r>
              <a:rPr lang="en-US"/>
              <a:t>Serving Network Domain</a:t>
            </a:r>
          </a:p>
          <a:p>
            <a:pPr lvl="2">
              <a:lnSpc>
                <a:spcPct val="90000"/>
              </a:lnSpc>
            </a:pPr>
            <a:r>
              <a:rPr lang="en-US"/>
              <a:t>Network currently responsible for communication</a:t>
            </a:r>
          </a:p>
          <a:p>
            <a:pPr lvl="1">
              <a:lnSpc>
                <a:spcPct val="90000"/>
              </a:lnSpc>
            </a:pPr>
            <a:r>
              <a:rPr lang="en-US"/>
              <a:t>Home Network Domain</a:t>
            </a:r>
          </a:p>
          <a:p>
            <a:pPr lvl="2">
              <a:lnSpc>
                <a:spcPct val="90000"/>
              </a:lnSpc>
            </a:pPr>
            <a:r>
              <a:rPr lang="en-US"/>
              <a:t>Location and access network independent functions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Spreading and scrambling of user data</a:t>
            </a:r>
          </a:p>
        </p:txBody>
      </p:sp>
      <p:sp>
        <p:nvSpPr>
          <p:cNvPr id="270339" name="Rectangle 3"/>
          <p:cNvSpPr>
            <a:spLocks noGrp="1" noChangeArrowheads="1"/>
          </p:cNvSpPr>
          <p:nvPr>
            <p:ph type="body" idx="1"/>
          </p:nvPr>
        </p:nvSpPr>
        <p:spPr>
          <a:xfrm>
            <a:off x="179388" y="981075"/>
            <a:ext cx="8785225" cy="3095625"/>
          </a:xfrm>
        </p:spPr>
        <p:txBody>
          <a:bodyPr/>
          <a:lstStyle/>
          <a:p>
            <a:pPr>
              <a:lnSpc>
                <a:spcPct val="90000"/>
              </a:lnSpc>
            </a:pPr>
            <a:r>
              <a:rPr lang="en-US" sz="1800"/>
              <a:t>Constant chipping rate of 3.84 Mchip/s</a:t>
            </a:r>
          </a:p>
          <a:p>
            <a:pPr>
              <a:lnSpc>
                <a:spcPct val="90000"/>
              </a:lnSpc>
            </a:pPr>
            <a:r>
              <a:rPr lang="en-US" sz="1800"/>
              <a:t>Different user data rates supported via different spreading factors</a:t>
            </a:r>
          </a:p>
          <a:p>
            <a:pPr lvl="1">
              <a:lnSpc>
                <a:spcPct val="90000"/>
              </a:lnSpc>
            </a:pPr>
            <a:r>
              <a:rPr lang="en-US" sz="1600"/>
              <a:t>higher data rate: less chips per bit and vice versa</a:t>
            </a:r>
          </a:p>
          <a:p>
            <a:pPr>
              <a:lnSpc>
                <a:spcPct val="90000"/>
              </a:lnSpc>
            </a:pPr>
            <a:r>
              <a:rPr lang="en-US" sz="1800"/>
              <a:t>User separation via unique, quasi orthogonal scrambling codes</a:t>
            </a:r>
          </a:p>
          <a:p>
            <a:pPr lvl="1">
              <a:lnSpc>
                <a:spcPct val="90000"/>
              </a:lnSpc>
            </a:pPr>
            <a:r>
              <a:rPr lang="en-US" sz="1600"/>
              <a:t>users are not separated via orthogonal spreading codes</a:t>
            </a:r>
          </a:p>
          <a:p>
            <a:pPr lvl="1">
              <a:lnSpc>
                <a:spcPct val="90000"/>
              </a:lnSpc>
            </a:pPr>
            <a:r>
              <a:rPr lang="en-US" sz="1600"/>
              <a:t>much simpler management of codes: each station can use the same orthogonal spreading codes</a:t>
            </a:r>
          </a:p>
          <a:p>
            <a:pPr lvl="1">
              <a:lnSpc>
                <a:spcPct val="90000"/>
              </a:lnSpc>
            </a:pPr>
            <a:r>
              <a:rPr lang="en-US" sz="1600"/>
              <a:t>precise synchronization not necessary as the scrambling codes stay quasi-orthogonal</a:t>
            </a:r>
          </a:p>
        </p:txBody>
      </p:sp>
      <p:sp>
        <p:nvSpPr>
          <p:cNvPr id="270340" name="Rectangle 4"/>
          <p:cNvSpPr>
            <a:spLocks noChangeArrowheads="1"/>
          </p:cNvSpPr>
          <p:nvPr/>
        </p:nvSpPr>
        <p:spPr bwMode="auto">
          <a:xfrm>
            <a:off x="1476375" y="4005263"/>
            <a:ext cx="2592388" cy="1657350"/>
          </a:xfrm>
          <a:prstGeom prst="rect">
            <a:avLst/>
          </a:prstGeom>
          <a:solidFill>
            <a:srgbClr val="DADAF6"/>
          </a:solidFill>
          <a:ln w="9525">
            <a:solidFill>
              <a:schemeClr val="tx1"/>
            </a:solidFill>
            <a:miter lim="800000"/>
            <a:headEnd/>
            <a:tailEnd/>
          </a:ln>
          <a:effectLst/>
        </p:spPr>
        <p:txBody>
          <a:bodyPr wrap="none" anchor="ctr"/>
          <a:lstStyle/>
          <a:p>
            <a:endParaRPr lang="en-US"/>
          </a:p>
        </p:txBody>
      </p:sp>
      <p:sp>
        <p:nvSpPr>
          <p:cNvPr id="270342" name="AutoShape 6"/>
          <p:cNvSpPr>
            <a:spLocks noChangeArrowheads="1"/>
          </p:cNvSpPr>
          <p:nvPr/>
        </p:nvSpPr>
        <p:spPr bwMode="auto">
          <a:xfrm>
            <a:off x="2771775" y="4221163"/>
            <a:ext cx="287338" cy="287337"/>
          </a:xfrm>
          <a:prstGeom prst="flowChartSummingJunction">
            <a:avLst/>
          </a:prstGeom>
          <a:solidFill>
            <a:srgbClr val="DADAF6"/>
          </a:solidFill>
          <a:ln w="9525">
            <a:solidFill>
              <a:schemeClr val="tx1"/>
            </a:solidFill>
            <a:round/>
            <a:headEnd/>
            <a:tailEnd/>
          </a:ln>
          <a:effectLst/>
        </p:spPr>
        <p:txBody>
          <a:bodyPr wrap="none" anchor="ctr"/>
          <a:lstStyle/>
          <a:p>
            <a:endParaRPr lang="en-US"/>
          </a:p>
        </p:txBody>
      </p:sp>
      <p:sp>
        <p:nvSpPr>
          <p:cNvPr id="270343" name="AutoShape 7"/>
          <p:cNvSpPr>
            <a:spLocks noChangeArrowheads="1"/>
          </p:cNvSpPr>
          <p:nvPr/>
        </p:nvSpPr>
        <p:spPr bwMode="auto">
          <a:xfrm>
            <a:off x="1979613" y="4221163"/>
            <a:ext cx="287337" cy="287337"/>
          </a:xfrm>
          <a:prstGeom prst="flowChartSummingJunction">
            <a:avLst/>
          </a:prstGeom>
          <a:solidFill>
            <a:srgbClr val="DADAF6"/>
          </a:solidFill>
          <a:ln w="9525">
            <a:solidFill>
              <a:schemeClr val="tx1"/>
            </a:solidFill>
            <a:round/>
            <a:headEnd/>
            <a:tailEnd/>
          </a:ln>
          <a:effectLst/>
        </p:spPr>
        <p:txBody>
          <a:bodyPr wrap="none" anchor="ctr"/>
          <a:lstStyle/>
          <a:p>
            <a:endParaRPr lang="en-US"/>
          </a:p>
        </p:txBody>
      </p:sp>
      <p:sp>
        <p:nvSpPr>
          <p:cNvPr id="270344" name="AutoShape 8"/>
          <p:cNvSpPr>
            <a:spLocks noChangeArrowheads="1"/>
          </p:cNvSpPr>
          <p:nvPr/>
        </p:nvSpPr>
        <p:spPr bwMode="auto">
          <a:xfrm>
            <a:off x="3635375" y="4221163"/>
            <a:ext cx="287338" cy="287337"/>
          </a:xfrm>
          <a:prstGeom prst="flowChartSummingJunction">
            <a:avLst/>
          </a:prstGeom>
          <a:solidFill>
            <a:srgbClr val="DADAF6"/>
          </a:solidFill>
          <a:ln w="9525">
            <a:solidFill>
              <a:schemeClr val="tx1"/>
            </a:solidFill>
            <a:round/>
            <a:headEnd/>
            <a:tailEnd/>
          </a:ln>
          <a:effectLst/>
        </p:spPr>
        <p:txBody>
          <a:bodyPr wrap="none" anchor="ctr"/>
          <a:lstStyle/>
          <a:p>
            <a:endParaRPr lang="en-US"/>
          </a:p>
        </p:txBody>
      </p:sp>
      <p:sp>
        <p:nvSpPr>
          <p:cNvPr id="270347" name="AutoShape 11"/>
          <p:cNvSpPr>
            <a:spLocks noChangeArrowheads="1"/>
          </p:cNvSpPr>
          <p:nvPr/>
        </p:nvSpPr>
        <p:spPr bwMode="auto">
          <a:xfrm>
            <a:off x="4356100" y="5589588"/>
            <a:ext cx="288925" cy="288925"/>
          </a:xfrm>
          <a:prstGeom prst="flowChartOr">
            <a:avLst/>
          </a:prstGeom>
          <a:noFill/>
          <a:ln w="9525">
            <a:solidFill>
              <a:schemeClr val="tx1"/>
            </a:solidFill>
            <a:round/>
            <a:headEnd/>
            <a:tailEnd/>
          </a:ln>
          <a:effectLst/>
        </p:spPr>
        <p:txBody>
          <a:bodyPr wrap="none" anchor="ctr"/>
          <a:lstStyle/>
          <a:p>
            <a:endParaRPr lang="en-US"/>
          </a:p>
        </p:txBody>
      </p:sp>
      <p:cxnSp>
        <p:nvCxnSpPr>
          <p:cNvPr id="270348" name="AutoShape 12"/>
          <p:cNvCxnSpPr>
            <a:cxnSpLocks noChangeShapeType="1"/>
            <a:endCxn id="270343" idx="0"/>
          </p:cNvCxnSpPr>
          <p:nvPr/>
        </p:nvCxnSpPr>
        <p:spPr bwMode="auto">
          <a:xfrm>
            <a:off x="2120900" y="3765550"/>
            <a:ext cx="3175" cy="455613"/>
          </a:xfrm>
          <a:prstGeom prst="straightConnector1">
            <a:avLst/>
          </a:prstGeom>
          <a:noFill/>
          <a:ln w="9525">
            <a:solidFill>
              <a:schemeClr val="tx1"/>
            </a:solidFill>
            <a:round/>
            <a:headEnd/>
            <a:tailEnd type="triangle" w="med" len="med"/>
          </a:ln>
          <a:effectLst/>
        </p:spPr>
      </p:cxnSp>
      <p:cxnSp>
        <p:nvCxnSpPr>
          <p:cNvPr id="270349" name="AutoShape 13"/>
          <p:cNvCxnSpPr>
            <a:cxnSpLocks noChangeShapeType="1"/>
            <a:endCxn id="270342" idx="0"/>
          </p:cNvCxnSpPr>
          <p:nvPr/>
        </p:nvCxnSpPr>
        <p:spPr bwMode="auto">
          <a:xfrm>
            <a:off x="2916238" y="3789363"/>
            <a:ext cx="0" cy="431800"/>
          </a:xfrm>
          <a:prstGeom prst="straightConnector1">
            <a:avLst/>
          </a:prstGeom>
          <a:noFill/>
          <a:ln w="9525">
            <a:solidFill>
              <a:schemeClr val="tx1"/>
            </a:solidFill>
            <a:round/>
            <a:headEnd/>
            <a:tailEnd type="triangle" w="med" len="med"/>
          </a:ln>
          <a:effectLst/>
        </p:spPr>
      </p:cxnSp>
      <p:cxnSp>
        <p:nvCxnSpPr>
          <p:cNvPr id="270350" name="AutoShape 14"/>
          <p:cNvCxnSpPr>
            <a:cxnSpLocks noChangeShapeType="1"/>
            <a:endCxn id="270344" idx="0"/>
          </p:cNvCxnSpPr>
          <p:nvPr/>
        </p:nvCxnSpPr>
        <p:spPr bwMode="auto">
          <a:xfrm>
            <a:off x="3779838" y="3789363"/>
            <a:ext cx="0" cy="431800"/>
          </a:xfrm>
          <a:prstGeom prst="straightConnector1">
            <a:avLst/>
          </a:prstGeom>
          <a:noFill/>
          <a:ln w="9525">
            <a:solidFill>
              <a:schemeClr val="tx1"/>
            </a:solidFill>
            <a:round/>
            <a:headEnd/>
            <a:tailEnd type="triangle" w="med" len="med"/>
          </a:ln>
          <a:effectLst/>
        </p:spPr>
      </p:cxnSp>
      <p:sp>
        <p:nvSpPr>
          <p:cNvPr id="270352" name="Text Box 16"/>
          <p:cNvSpPr txBox="1">
            <a:spLocks noChangeArrowheads="1"/>
          </p:cNvSpPr>
          <p:nvPr/>
        </p:nvSpPr>
        <p:spPr bwMode="auto">
          <a:xfrm>
            <a:off x="1547813" y="3624263"/>
            <a:ext cx="592137"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a:t>
            </a:r>
            <a:r>
              <a:rPr lang="de-DE" sz="1400" baseline="-25000">
                <a:latin typeface="Arial" charset="0"/>
              </a:rPr>
              <a:t>1</a:t>
            </a:r>
            <a:endParaRPr lang="de-DE" sz="1400">
              <a:latin typeface="Arial" charset="0"/>
            </a:endParaRPr>
          </a:p>
        </p:txBody>
      </p:sp>
      <p:sp>
        <p:nvSpPr>
          <p:cNvPr id="270353" name="Text Box 17"/>
          <p:cNvSpPr txBox="1">
            <a:spLocks noChangeArrowheads="1"/>
          </p:cNvSpPr>
          <p:nvPr/>
        </p:nvSpPr>
        <p:spPr bwMode="auto">
          <a:xfrm>
            <a:off x="2324100" y="3624263"/>
            <a:ext cx="59213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a:t>
            </a:r>
            <a:r>
              <a:rPr lang="de-DE" sz="1400" baseline="-25000">
                <a:latin typeface="Arial" charset="0"/>
              </a:rPr>
              <a:t>2</a:t>
            </a:r>
            <a:endParaRPr lang="de-DE" sz="1400">
              <a:latin typeface="Arial" charset="0"/>
            </a:endParaRPr>
          </a:p>
        </p:txBody>
      </p:sp>
      <p:sp>
        <p:nvSpPr>
          <p:cNvPr id="270354" name="Text Box 18"/>
          <p:cNvSpPr txBox="1">
            <a:spLocks noChangeArrowheads="1"/>
          </p:cNvSpPr>
          <p:nvPr/>
        </p:nvSpPr>
        <p:spPr bwMode="auto">
          <a:xfrm>
            <a:off x="3203575" y="3624263"/>
            <a:ext cx="592138"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a:t>
            </a:r>
            <a:r>
              <a:rPr lang="de-DE" sz="1400" baseline="-25000">
                <a:latin typeface="Arial" charset="0"/>
              </a:rPr>
              <a:t>3</a:t>
            </a:r>
            <a:endParaRPr lang="de-DE" sz="1400">
              <a:latin typeface="Arial" charset="0"/>
            </a:endParaRPr>
          </a:p>
        </p:txBody>
      </p:sp>
      <p:sp>
        <p:nvSpPr>
          <p:cNvPr id="270355" name="AutoShape 19"/>
          <p:cNvSpPr>
            <a:spLocks noChangeArrowheads="1"/>
          </p:cNvSpPr>
          <p:nvPr/>
        </p:nvSpPr>
        <p:spPr bwMode="auto">
          <a:xfrm>
            <a:off x="2765425" y="5229225"/>
            <a:ext cx="287338" cy="287338"/>
          </a:xfrm>
          <a:prstGeom prst="flowChartSummingJunction">
            <a:avLst/>
          </a:prstGeom>
          <a:noFill/>
          <a:ln w="9525">
            <a:solidFill>
              <a:schemeClr val="tx1"/>
            </a:solidFill>
            <a:round/>
            <a:headEnd/>
            <a:tailEnd/>
          </a:ln>
          <a:effectLst/>
        </p:spPr>
        <p:txBody>
          <a:bodyPr wrap="none" anchor="ctr"/>
          <a:lstStyle/>
          <a:p>
            <a:endParaRPr lang="en-US"/>
          </a:p>
        </p:txBody>
      </p:sp>
      <p:cxnSp>
        <p:nvCxnSpPr>
          <p:cNvPr id="270356" name="AutoShape 20"/>
          <p:cNvCxnSpPr>
            <a:cxnSpLocks noChangeShapeType="1"/>
            <a:stCxn id="270355" idx="2"/>
          </p:cNvCxnSpPr>
          <p:nvPr/>
        </p:nvCxnSpPr>
        <p:spPr bwMode="auto">
          <a:xfrm flipH="1">
            <a:off x="2339975" y="5373688"/>
            <a:ext cx="425450" cy="0"/>
          </a:xfrm>
          <a:prstGeom prst="straightConnector1">
            <a:avLst/>
          </a:prstGeom>
          <a:noFill/>
          <a:ln w="9525">
            <a:solidFill>
              <a:schemeClr val="tx1"/>
            </a:solidFill>
            <a:round/>
            <a:headEnd type="triangle" w="med" len="med"/>
            <a:tailEnd/>
          </a:ln>
          <a:effectLst/>
        </p:spPr>
      </p:cxnSp>
      <p:sp>
        <p:nvSpPr>
          <p:cNvPr id="270357" name="Text Box 21"/>
          <p:cNvSpPr txBox="1">
            <a:spLocks noChangeArrowheads="1"/>
          </p:cNvSpPr>
          <p:nvPr/>
        </p:nvSpPr>
        <p:spPr bwMode="auto">
          <a:xfrm>
            <a:off x="1730375" y="5086350"/>
            <a:ext cx="1041400"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scrambling</a:t>
            </a:r>
          </a:p>
          <a:p>
            <a:pPr algn="l" eaLnBrk="0" hangingPunct="0"/>
            <a:r>
              <a:rPr lang="en-US" sz="1400">
                <a:latin typeface="Arial" charset="0"/>
              </a:rPr>
              <a:t>code</a:t>
            </a:r>
            <a:r>
              <a:rPr lang="de-DE" sz="1400" baseline="-25000">
                <a:latin typeface="Arial" charset="0"/>
              </a:rPr>
              <a:t>1</a:t>
            </a:r>
            <a:endParaRPr lang="de-DE" sz="1400">
              <a:latin typeface="Arial" charset="0"/>
            </a:endParaRPr>
          </a:p>
        </p:txBody>
      </p:sp>
      <p:sp>
        <p:nvSpPr>
          <p:cNvPr id="270359" name="AutoShape 23"/>
          <p:cNvSpPr>
            <a:spLocks noChangeArrowheads="1"/>
          </p:cNvSpPr>
          <p:nvPr/>
        </p:nvSpPr>
        <p:spPr bwMode="auto">
          <a:xfrm>
            <a:off x="2771775" y="4654550"/>
            <a:ext cx="288925" cy="288925"/>
          </a:xfrm>
          <a:prstGeom prst="flowChartOr">
            <a:avLst/>
          </a:prstGeom>
          <a:noFill/>
          <a:ln w="9525">
            <a:solidFill>
              <a:schemeClr val="tx1"/>
            </a:solidFill>
            <a:round/>
            <a:headEnd/>
            <a:tailEnd/>
          </a:ln>
          <a:effectLst/>
        </p:spPr>
        <p:txBody>
          <a:bodyPr wrap="none" anchor="ctr"/>
          <a:lstStyle/>
          <a:p>
            <a:endParaRPr lang="en-US"/>
          </a:p>
        </p:txBody>
      </p:sp>
      <p:cxnSp>
        <p:nvCxnSpPr>
          <p:cNvPr id="270360" name="AutoShape 24"/>
          <p:cNvCxnSpPr>
            <a:cxnSpLocks noChangeShapeType="1"/>
            <a:stCxn id="270343" idx="4"/>
            <a:endCxn id="270359" idx="2"/>
          </p:cNvCxnSpPr>
          <p:nvPr/>
        </p:nvCxnSpPr>
        <p:spPr bwMode="auto">
          <a:xfrm rot="16200000" flipH="1">
            <a:off x="2302668" y="4329907"/>
            <a:ext cx="290513" cy="647700"/>
          </a:xfrm>
          <a:prstGeom prst="bentConnector2">
            <a:avLst/>
          </a:prstGeom>
          <a:noFill/>
          <a:ln w="9525">
            <a:solidFill>
              <a:schemeClr val="tx1"/>
            </a:solidFill>
            <a:miter lim="800000"/>
            <a:headEnd/>
            <a:tailEnd type="triangle" w="med" len="med"/>
          </a:ln>
          <a:effectLst/>
        </p:spPr>
      </p:cxnSp>
      <p:cxnSp>
        <p:nvCxnSpPr>
          <p:cNvPr id="270361" name="AutoShape 25"/>
          <p:cNvCxnSpPr>
            <a:cxnSpLocks noChangeShapeType="1"/>
            <a:stCxn id="270344" idx="4"/>
            <a:endCxn id="270359" idx="6"/>
          </p:cNvCxnSpPr>
          <p:nvPr/>
        </p:nvCxnSpPr>
        <p:spPr bwMode="auto">
          <a:xfrm rot="5400000">
            <a:off x="3275012" y="4294188"/>
            <a:ext cx="290513" cy="719138"/>
          </a:xfrm>
          <a:prstGeom prst="bentConnector2">
            <a:avLst/>
          </a:prstGeom>
          <a:noFill/>
          <a:ln w="9525">
            <a:solidFill>
              <a:schemeClr val="tx1"/>
            </a:solidFill>
            <a:miter lim="800000"/>
            <a:headEnd/>
            <a:tailEnd type="triangle" w="med" len="med"/>
          </a:ln>
          <a:effectLst/>
        </p:spPr>
      </p:cxnSp>
      <p:cxnSp>
        <p:nvCxnSpPr>
          <p:cNvPr id="270362" name="AutoShape 26"/>
          <p:cNvCxnSpPr>
            <a:cxnSpLocks noChangeShapeType="1"/>
            <a:stCxn id="270342" idx="4"/>
            <a:endCxn id="270359" idx="0"/>
          </p:cNvCxnSpPr>
          <p:nvPr/>
        </p:nvCxnSpPr>
        <p:spPr bwMode="auto">
          <a:xfrm>
            <a:off x="2916238" y="4508500"/>
            <a:ext cx="0" cy="146050"/>
          </a:xfrm>
          <a:prstGeom prst="straightConnector1">
            <a:avLst/>
          </a:prstGeom>
          <a:noFill/>
          <a:ln w="9525">
            <a:solidFill>
              <a:schemeClr val="tx1"/>
            </a:solidFill>
            <a:round/>
            <a:headEnd/>
            <a:tailEnd type="triangle" w="med" len="med"/>
          </a:ln>
          <a:effectLst/>
        </p:spPr>
      </p:cxnSp>
      <p:cxnSp>
        <p:nvCxnSpPr>
          <p:cNvPr id="270364" name="AutoShape 28"/>
          <p:cNvCxnSpPr>
            <a:cxnSpLocks noChangeShapeType="1"/>
            <a:stCxn id="270359" idx="4"/>
            <a:endCxn id="270355" idx="0"/>
          </p:cNvCxnSpPr>
          <p:nvPr/>
        </p:nvCxnSpPr>
        <p:spPr bwMode="auto">
          <a:xfrm flipH="1">
            <a:off x="2909888" y="4943475"/>
            <a:ext cx="6350" cy="285750"/>
          </a:xfrm>
          <a:prstGeom prst="straightConnector1">
            <a:avLst/>
          </a:prstGeom>
          <a:noFill/>
          <a:ln w="9525">
            <a:solidFill>
              <a:schemeClr val="tx1"/>
            </a:solidFill>
            <a:round/>
            <a:headEnd/>
            <a:tailEnd type="triangle" w="med" len="med"/>
          </a:ln>
          <a:effectLst/>
        </p:spPr>
      </p:cxnSp>
      <p:cxnSp>
        <p:nvCxnSpPr>
          <p:cNvPr id="270366" name="AutoShape 30"/>
          <p:cNvCxnSpPr>
            <a:cxnSpLocks noChangeShapeType="1"/>
            <a:stCxn id="270355" idx="4"/>
            <a:endCxn id="270347" idx="2"/>
          </p:cNvCxnSpPr>
          <p:nvPr/>
        </p:nvCxnSpPr>
        <p:spPr bwMode="auto">
          <a:xfrm rot="16200000" flipH="1">
            <a:off x="3524250" y="4902201"/>
            <a:ext cx="217487" cy="1446212"/>
          </a:xfrm>
          <a:prstGeom prst="bentConnector2">
            <a:avLst/>
          </a:prstGeom>
          <a:noFill/>
          <a:ln w="9525">
            <a:solidFill>
              <a:schemeClr val="tx1"/>
            </a:solidFill>
            <a:miter lim="800000"/>
            <a:headEnd/>
            <a:tailEnd type="triangle" w="med" len="med"/>
          </a:ln>
          <a:effectLst/>
        </p:spPr>
      </p:cxnSp>
      <p:cxnSp>
        <p:nvCxnSpPr>
          <p:cNvPr id="270367" name="AutoShape 31"/>
          <p:cNvCxnSpPr>
            <a:cxnSpLocks noChangeShapeType="1"/>
            <a:stCxn id="270347" idx="4"/>
          </p:cNvCxnSpPr>
          <p:nvPr/>
        </p:nvCxnSpPr>
        <p:spPr bwMode="auto">
          <a:xfrm>
            <a:off x="4500563" y="5878513"/>
            <a:ext cx="0" cy="285750"/>
          </a:xfrm>
          <a:prstGeom prst="straightConnector1">
            <a:avLst/>
          </a:prstGeom>
          <a:noFill/>
          <a:ln w="9525">
            <a:solidFill>
              <a:schemeClr val="tx1"/>
            </a:solidFill>
            <a:round/>
            <a:headEnd/>
            <a:tailEnd type="triangle" w="med" len="med"/>
          </a:ln>
          <a:effectLst/>
        </p:spPr>
      </p:cxnSp>
      <p:cxnSp>
        <p:nvCxnSpPr>
          <p:cNvPr id="270368" name="AutoShape 32"/>
          <p:cNvCxnSpPr>
            <a:cxnSpLocks noChangeShapeType="1"/>
            <a:stCxn id="270343" idx="2"/>
          </p:cNvCxnSpPr>
          <p:nvPr/>
        </p:nvCxnSpPr>
        <p:spPr bwMode="auto">
          <a:xfrm flipH="1" flipV="1">
            <a:off x="1706563" y="4357688"/>
            <a:ext cx="273050" cy="7937"/>
          </a:xfrm>
          <a:prstGeom prst="straightConnector1">
            <a:avLst/>
          </a:prstGeom>
          <a:noFill/>
          <a:ln w="9525">
            <a:solidFill>
              <a:schemeClr val="tx1"/>
            </a:solidFill>
            <a:round/>
            <a:headEnd type="triangle" w="med" len="med"/>
            <a:tailEnd/>
          </a:ln>
          <a:effectLst/>
        </p:spPr>
      </p:cxnSp>
      <p:cxnSp>
        <p:nvCxnSpPr>
          <p:cNvPr id="270369" name="AutoShape 33"/>
          <p:cNvCxnSpPr>
            <a:cxnSpLocks noChangeShapeType="1"/>
            <a:stCxn id="270342" idx="2"/>
          </p:cNvCxnSpPr>
          <p:nvPr/>
        </p:nvCxnSpPr>
        <p:spPr bwMode="auto">
          <a:xfrm flipH="1">
            <a:off x="2484438" y="4365625"/>
            <a:ext cx="287337" cy="0"/>
          </a:xfrm>
          <a:prstGeom prst="straightConnector1">
            <a:avLst/>
          </a:prstGeom>
          <a:noFill/>
          <a:ln w="9525">
            <a:solidFill>
              <a:schemeClr val="tx1"/>
            </a:solidFill>
            <a:round/>
            <a:headEnd type="triangle" w="med" len="med"/>
            <a:tailEnd/>
          </a:ln>
          <a:effectLst/>
        </p:spPr>
      </p:cxnSp>
      <p:cxnSp>
        <p:nvCxnSpPr>
          <p:cNvPr id="270370" name="AutoShape 34"/>
          <p:cNvCxnSpPr>
            <a:cxnSpLocks noChangeShapeType="1"/>
            <a:stCxn id="270344" idx="2"/>
          </p:cNvCxnSpPr>
          <p:nvPr/>
        </p:nvCxnSpPr>
        <p:spPr bwMode="auto">
          <a:xfrm flipH="1">
            <a:off x="3348038" y="4365625"/>
            <a:ext cx="287337" cy="0"/>
          </a:xfrm>
          <a:prstGeom prst="straightConnector1">
            <a:avLst/>
          </a:prstGeom>
          <a:noFill/>
          <a:ln w="9525">
            <a:solidFill>
              <a:schemeClr val="tx1"/>
            </a:solidFill>
            <a:round/>
            <a:headEnd type="triangle" w="med" len="med"/>
            <a:tailEnd/>
          </a:ln>
          <a:effectLst/>
        </p:spPr>
      </p:cxnSp>
      <p:sp>
        <p:nvSpPr>
          <p:cNvPr id="270371" name="Text Box 35"/>
          <p:cNvSpPr txBox="1">
            <a:spLocks noChangeArrowheads="1"/>
          </p:cNvSpPr>
          <p:nvPr/>
        </p:nvSpPr>
        <p:spPr bwMode="auto">
          <a:xfrm>
            <a:off x="3132138" y="4078288"/>
            <a:ext cx="631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spr.</a:t>
            </a:r>
          </a:p>
          <a:p>
            <a:pPr algn="l" eaLnBrk="0" hangingPunct="0"/>
            <a:r>
              <a:rPr lang="en-US" sz="1400">
                <a:latin typeface="Arial" charset="0"/>
              </a:rPr>
              <a:t>code</a:t>
            </a:r>
            <a:r>
              <a:rPr lang="de-DE" sz="1400" baseline="-25000">
                <a:latin typeface="Arial" charset="0"/>
              </a:rPr>
              <a:t>3</a:t>
            </a:r>
            <a:endParaRPr lang="de-DE" sz="1400">
              <a:latin typeface="Arial" charset="0"/>
            </a:endParaRPr>
          </a:p>
        </p:txBody>
      </p:sp>
      <p:sp>
        <p:nvSpPr>
          <p:cNvPr id="270372" name="Text Box 36"/>
          <p:cNvSpPr txBox="1">
            <a:spLocks noChangeArrowheads="1"/>
          </p:cNvSpPr>
          <p:nvPr/>
        </p:nvSpPr>
        <p:spPr bwMode="auto">
          <a:xfrm>
            <a:off x="2268538" y="4078288"/>
            <a:ext cx="631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spr.</a:t>
            </a:r>
          </a:p>
          <a:p>
            <a:pPr algn="l" eaLnBrk="0" hangingPunct="0"/>
            <a:r>
              <a:rPr lang="en-US" sz="1400">
                <a:latin typeface="Arial" charset="0"/>
              </a:rPr>
              <a:t>code</a:t>
            </a:r>
            <a:r>
              <a:rPr lang="de-DE" sz="1400" baseline="-25000">
                <a:latin typeface="Arial" charset="0"/>
              </a:rPr>
              <a:t>2</a:t>
            </a:r>
            <a:endParaRPr lang="de-DE" sz="1400">
              <a:latin typeface="Arial" charset="0"/>
            </a:endParaRPr>
          </a:p>
        </p:txBody>
      </p:sp>
      <p:sp>
        <p:nvSpPr>
          <p:cNvPr id="270373" name="Text Box 37"/>
          <p:cNvSpPr txBox="1">
            <a:spLocks noChangeArrowheads="1"/>
          </p:cNvSpPr>
          <p:nvPr/>
        </p:nvSpPr>
        <p:spPr bwMode="auto">
          <a:xfrm>
            <a:off x="1476375" y="4078288"/>
            <a:ext cx="631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spr.</a:t>
            </a:r>
          </a:p>
          <a:p>
            <a:pPr algn="l" eaLnBrk="0" hangingPunct="0"/>
            <a:r>
              <a:rPr lang="en-US" sz="1400">
                <a:latin typeface="Arial" charset="0"/>
              </a:rPr>
              <a:t>code</a:t>
            </a:r>
            <a:r>
              <a:rPr lang="de-DE" sz="1400" baseline="-25000">
                <a:latin typeface="Arial" charset="0"/>
              </a:rPr>
              <a:t>1</a:t>
            </a:r>
            <a:endParaRPr lang="de-DE" sz="1400">
              <a:latin typeface="Arial" charset="0"/>
            </a:endParaRPr>
          </a:p>
        </p:txBody>
      </p:sp>
      <p:sp>
        <p:nvSpPr>
          <p:cNvPr id="270374" name="Rectangle 38"/>
          <p:cNvSpPr>
            <a:spLocks noChangeArrowheads="1"/>
          </p:cNvSpPr>
          <p:nvPr/>
        </p:nvSpPr>
        <p:spPr bwMode="auto">
          <a:xfrm>
            <a:off x="4932363" y="4005263"/>
            <a:ext cx="2160587" cy="1657350"/>
          </a:xfrm>
          <a:prstGeom prst="rect">
            <a:avLst/>
          </a:prstGeom>
          <a:solidFill>
            <a:srgbClr val="DADAF6"/>
          </a:solidFill>
          <a:ln w="9525">
            <a:solidFill>
              <a:schemeClr val="tx1"/>
            </a:solidFill>
            <a:miter lim="800000"/>
            <a:headEnd/>
            <a:tailEnd/>
          </a:ln>
          <a:effectLst/>
        </p:spPr>
        <p:txBody>
          <a:bodyPr wrap="none" anchor="ctr"/>
          <a:lstStyle/>
          <a:p>
            <a:endParaRPr lang="en-US"/>
          </a:p>
        </p:txBody>
      </p:sp>
      <p:sp>
        <p:nvSpPr>
          <p:cNvPr id="270376" name="AutoShape 40"/>
          <p:cNvSpPr>
            <a:spLocks noChangeArrowheads="1"/>
          </p:cNvSpPr>
          <p:nvPr/>
        </p:nvSpPr>
        <p:spPr bwMode="auto">
          <a:xfrm>
            <a:off x="5437188" y="4221163"/>
            <a:ext cx="287337" cy="287337"/>
          </a:xfrm>
          <a:prstGeom prst="flowChartSummingJunction">
            <a:avLst/>
          </a:prstGeom>
          <a:solidFill>
            <a:srgbClr val="DADAF6"/>
          </a:solidFill>
          <a:ln w="9525">
            <a:solidFill>
              <a:schemeClr val="tx1"/>
            </a:solidFill>
            <a:round/>
            <a:headEnd/>
            <a:tailEnd/>
          </a:ln>
          <a:effectLst/>
        </p:spPr>
        <p:txBody>
          <a:bodyPr wrap="none" anchor="ctr"/>
          <a:lstStyle/>
          <a:p>
            <a:endParaRPr lang="en-US"/>
          </a:p>
        </p:txBody>
      </p:sp>
      <p:sp>
        <p:nvSpPr>
          <p:cNvPr id="270377" name="AutoShape 41"/>
          <p:cNvSpPr>
            <a:spLocks noChangeArrowheads="1"/>
          </p:cNvSpPr>
          <p:nvPr/>
        </p:nvSpPr>
        <p:spPr bwMode="auto">
          <a:xfrm>
            <a:off x="6659563" y="4221163"/>
            <a:ext cx="287337" cy="287337"/>
          </a:xfrm>
          <a:prstGeom prst="flowChartSummingJunction">
            <a:avLst/>
          </a:prstGeom>
          <a:solidFill>
            <a:srgbClr val="DADAF6"/>
          </a:solidFill>
          <a:ln w="9525">
            <a:solidFill>
              <a:schemeClr val="tx1"/>
            </a:solidFill>
            <a:round/>
            <a:headEnd/>
            <a:tailEnd/>
          </a:ln>
          <a:effectLst/>
        </p:spPr>
        <p:txBody>
          <a:bodyPr wrap="none" anchor="ctr"/>
          <a:lstStyle/>
          <a:p>
            <a:endParaRPr lang="en-US"/>
          </a:p>
        </p:txBody>
      </p:sp>
      <p:cxnSp>
        <p:nvCxnSpPr>
          <p:cNvPr id="270378" name="AutoShape 42"/>
          <p:cNvCxnSpPr>
            <a:cxnSpLocks noChangeShapeType="1"/>
            <a:endCxn id="270376" idx="0"/>
          </p:cNvCxnSpPr>
          <p:nvPr/>
        </p:nvCxnSpPr>
        <p:spPr bwMode="auto">
          <a:xfrm>
            <a:off x="5578475" y="3765550"/>
            <a:ext cx="3175" cy="455613"/>
          </a:xfrm>
          <a:prstGeom prst="straightConnector1">
            <a:avLst/>
          </a:prstGeom>
          <a:noFill/>
          <a:ln w="9525">
            <a:solidFill>
              <a:schemeClr val="tx1"/>
            </a:solidFill>
            <a:round/>
            <a:headEnd/>
            <a:tailEnd type="triangle" w="med" len="med"/>
          </a:ln>
          <a:effectLst/>
        </p:spPr>
      </p:cxnSp>
      <p:cxnSp>
        <p:nvCxnSpPr>
          <p:cNvPr id="270380" name="AutoShape 44"/>
          <p:cNvCxnSpPr>
            <a:cxnSpLocks noChangeShapeType="1"/>
            <a:endCxn id="270377" idx="0"/>
          </p:cNvCxnSpPr>
          <p:nvPr/>
        </p:nvCxnSpPr>
        <p:spPr bwMode="auto">
          <a:xfrm>
            <a:off x="6804025" y="3789363"/>
            <a:ext cx="0" cy="431800"/>
          </a:xfrm>
          <a:prstGeom prst="straightConnector1">
            <a:avLst/>
          </a:prstGeom>
          <a:noFill/>
          <a:ln w="9525">
            <a:solidFill>
              <a:schemeClr val="tx1"/>
            </a:solidFill>
            <a:round/>
            <a:headEnd/>
            <a:tailEnd type="triangle" w="med" len="med"/>
          </a:ln>
          <a:effectLst/>
        </p:spPr>
      </p:cxnSp>
      <p:sp>
        <p:nvSpPr>
          <p:cNvPr id="270381" name="Text Box 45"/>
          <p:cNvSpPr txBox="1">
            <a:spLocks noChangeArrowheads="1"/>
          </p:cNvSpPr>
          <p:nvPr/>
        </p:nvSpPr>
        <p:spPr bwMode="auto">
          <a:xfrm>
            <a:off x="5005388" y="3624263"/>
            <a:ext cx="592137"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a:t>
            </a:r>
            <a:r>
              <a:rPr lang="de-DE" sz="1400" baseline="-25000">
                <a:latin typeface="Arial" charset="0"/>
              </a:rPr>
              <a:t>4</a:t>
            </a:r>
            <a:endParaRPr lang="de-DE" sz="1400">
              <a:latin typeface="Arial" charset="0"/>
            </a:endParaRPr>
          </a:p>
        </p:txBody>
      </p:sp>
      <p:sp>
        <p:nvSpPr>
          <p:cNvPr id="270383" name="Text Box 47"/>
          <p:cNvSpPr txBox="1">
            <a:spLocks noChangeArrowheads="1"/>
          </p:cNvSpPr>
          <p:nvPr/>
        </p:nvSpPr>
        <p:spPr bwMode="auto">
          <a:xfrm>
            <a:off x="6227763" y="3624263"/>
            <a:ext cx="592137" cy="304800"/>
          </a:xfrm>
          <a:prstGeom prst="rect">
            <a:avLst/>
          </a:prstGeom>
          <a:noFill/>
          <a:ln w="9525">
            <a:noFill/>
            <a:miter lim="800000"/>
            <a:headEnd/>
            <a:tailEnd/>
          </a:ln>
          <a:effectLst/>
        </p:spPr>
        <p:txBody>
          <a:bodyPr wrap="none">
            <a:spAutoFit/>
          </a:bodyPr>
          <a:lstStyle/>
          <a:p>
            <a:pPr algn="l" eaLnBrk="0" hangingPunct="0"/>
            <a:r>
              <a:rPr lang="en-US" sz="1400">
                <a:latin typeface="Arial" charset="0"/>
              </a:rPr>
              <a:t>data</a:t>
            </a:r>
            <a:r>
              <a:rPr lang="de-DE" sz="1400" baseline="-25000">
                <a:latin typeface="Arial" charset="0"/>
              </a:rPr>
              <a:t>5</a:t>
            </a:r>
            <a:endParaRPr lang="de-DE" sz="1400">
              <a:latin typeface="Arial" charset="0"/>
            </a:endParaRPr>
          </a:p>
        </p:txBody>
      </p:sp>
      <p:sp>
        <p:nvSpPr>
          <p:cNvPr id="270384" name="AutoShape 48"/>
          <p:cNvSpPr>
            <a:spLocks noChangeArrowheads="1"/>
          </p:cNvSpPr>
          <p:nvPr/>
        </p:nvSpPr>
        <p:spPr bwMode="auto">
          <a:xfrm>
            <a:off x="6038850" y="5229225"/>
            <a:ext cx="287338" cy="287338"/>
          </a:xfrm>
          <a:prstGeom prst="flowChartSummingJunction">
            <a:avLst/>
          </a:prstGeom>
          <a:noFill/>
          <a:ln w="9525">
            <a:solidFill>
              <a:schemeClr val="tx1"/>
            </a:solidFill>
            <a:round/>
            <a:headEnd/>
            <a:tailEnd/>
          </a:ln>
          <a:effectLst/>
        </p:spPr>
        <p:txBody>
          <a:bodyPr wrap="none" anchor="ctr"/>
          <a:lstStyle/>
          <a:p>
            <a:endParaRPr lang="en-US"/>
          </a:p>
        </p:txBody>
      </p:sp>
      <p:cxnSp>
        <p:nvCxnSpPr>
          <p:cNvPr id="270385" name="AutoShape 49"/>
          <p:cNvCxnSpPr>
            <a:cxnSpLocks noChangeShapeType="1"/>
            <a:stCxn id="270384" idx="2"/>
          </p:cNvCxnSpPr>
          <p:nvPr/>
        </p:nvCxnSpPr>
        <p:spPr bwMode="auto">
          <a:xfrm flipH="1">
            <a:off x="5613400" y="5373688"/>
            <a:ext cx="425450" cy="0"/>
          </a:xfrm>
          <a:prstGeom prst="straightConnector1">
            <a:avLst/>
          </a:prstGeom>
          <a:noFill/>
          <a:ln w="9525">
            <a:solidFill>
              <a:schemeClr val="tx1"/>
            </a:solidFill>
            <a:round/>
            <a:headEnd type="triangle" w="med" len="med"/>
            <a:tailEnd/>
          </a:ln>
          <a:effectLst/>
        </p:spPr>
      </p:cxnSp>
      <p:sp>
        <p:nvSpPr>
          <p:cNvPr id="270386" name="Text Box 50"/>
          <p:cNvSpPr txBox="1">
            <a:spLocks noChangeArrowheads="1"/>
          </p:cNvSpPr>
          <p:nvPr/>
        </p:nvSpPr>
        <p:spPr bwMode="auto">
          <a:xfrm>
            <a:off x="5003800" y="5086350"/>
            <a:ext cx="1041400"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scrambling</a:t>
            </a:r>
          </a:p>
          <a:p>
            <a:pPr algn="l" eaLnBrk="0" hangingPunct="0"/>
            <a:r>
              <a:rPr lang="en-US" sz="1400">
                <a:latin typeface="Arial" charset="0"/>
              </a:rPr>
              <a:t>code</a:t>
            </a:r>
            <a:r>
              <a:rPr lang="de-DE" sz="1400" baseline="-25000">
                <a:latin typeface="Arial" charset="0"/>
              </a:rPr>
              <a:t>2</a:t>
            </a:r>
            <a:endParaRPr lang="de-DE" sz="1400">
              <a:latin typeface="Arial" charset="0"/>
            </a:endParaRPr>
          </a:p>
        </p:txBody>
      </p:sp>
      <p:sp>
        <p:nvSpPr>
          <p:cNvPr id="270387" name="AutoShape 51"/>
          <p:cNvSpPr>
            <a:spLocks noChangeArrowheads="1"/>
          </p:cNvSpPr>
          <p:nvPr/>
        </p:nvSpPr>
        <p:spPr bwMode="auto">
          <a:xfrm>
            <a:off x="6045200" y="4654550"/>
            <a:ext cx="288925" cy="288925"/>
          </a:xfrm>
          <a:prstGeom prst="flowChartOr">
            <a:avLst/>
          </a:prstGeom>
          <a:noFill/>
          <a:ln w="9525">
            <a:solidFill>
              <a:schemeClr val="tx1"/>
            </a:solidFill>
            <a:round/>
            <a:headEnd/>
            <a:tailEnd/>
          </a:ln>
          <a:effectLst/>
        </p:spPr>
        <p:txBody>
          <a:bodyPr wrap="none" anchor="ctr"/>
          <a:lstStyle/>
          <a:p>
            <a:endParaRPr lang="en-US"/>
          </a:p>
        </p:txBody>
      </p:sp>
      <p:cxnSp>
        <p:nvCxnSpPr>
          <p:cNvPr id="270388" name="AutoShape 52"/>
          <p:cNvCxnSpPr>
            <a:cxnSpLocks noChangeShapeType="1"/>
            <a:stCxn id="270376" idx="4"/>
            <a:endCxn id="270387" idx="2"/>
          </p:cNvCxnSpPr>
          <p:nvPr/>
        </p:nvCxnSpPr>
        <p:spPr bwMode="auto">
          <a:xfrm rot="16200000" flipH="1">
            <a:off x="5668168" y="4421982"/>
            <a:ext cx="290513" cy="463550"/>
          </a:xfrm>
          <a:prstGeom prst="bentConnector2">
            <a:avLst/>
          </a:prstGeom>
          <a:noFill/>
          <a:ln w="9525">
            <a:solidFill>
              <a:schemeClr val="tx1"/>
            </a:solidFill>
            <a:miter lim="800000"/>
            <a:headEnd/>
            <a:tailEnd type="triangle" w="med" len="med"/>
          </a:ln>
          <a:effectLst/>
        </p:spPr>
      </p:cxnSp>
      <p:cxnSp>
        <p:nvCxnSpPr>
          <p:cNvPr id="270389" name="AutoShape 53"/>
          <p:cNvCxnSpPr>
            <a:cxnSpLocks noChangeShapeType="1"/>
            <a:stCxn id="270377" idx="4"/>
            <a:endCxn id="270387" idx="6"/>
          </p:cNvCxnSpPr>
          <p:nvPr/>
        </p:nvCxnSpPr>
        <p:spPr bwMode="auto">
          <a:xfrm rot="5400000">
            <a:off x="6423818" y="4418807"/>
            <a:ext cx="290513" cy="469900"/>
          </a:xfrm>
          <a:prstGeom prst="bentConnector2">
            <a:avLst/>
          </a:prstGeom>
          <a:noFill/>
          <a:ln w="9525">
            <a:solidFill>
              <a:schemeClr val="tx1"/>
            </a:solidFill>
            <a:miter lim="800000"/>
            <a:headEnd/>
            <a:tailEnd type="triangle" w="med" len="med"/>
          </a:ln>
          <a:effectLst/>
        </p:spPr>
      </p:cxnSp>
      <p:cxnSp>
        <p:nvCxnSpPr>
          <p:cNvPr id="270391" name="AutoShape 55"/>
          <p:cNvCxnSpPr>
            <a:cxnSpLocks noChangeShapeType="1"/>
            <a:stCxn id="270387" idx="4"/>
            <a:endCxn id="270384" idx="0"/>
          </p:cNvCxnSpPr>
          <p:nvPr/>
        </p:nvCxnSpPr>
        <p:spPr bwMode="auto">
          <a:xfrm flipH="1">
            <a:off x="6183313" y="4943475"/>
            <a:ext cx="6350" cy="285750"/>
          </a:xfrm>
          <a:prstGeom prst="straightConnector1">
            <a:avLst/>
          </a:prstGeom>
          <a:noFill/>
          <a:ln w="9525">
            <a:solidFill>
              <a:schemeClr val="tx1"/>
            </a:solidFill>
            <a:round/>
            <a:headEnd/>
            <a:tailEnd type="triangle" w="med" len="med"/>
          </a:ln>
          <a:effectLst/>
        </p:spPr>
      </p:cxnSp>
      <p:cxnSp>
        <p:nvCxnSpPr>
          <p:cNvPr id="270392" name="AutoShape 56"/>
          <p:cNvCxnSpPr>
            <a:cxnSpLocks noChangeShapeType="1"/>
            <a:stCxn id="270376" idx="2"/>
          </p:cNvCxnSpPr>
          <p:nvPr/>
        </p:nvCxnSpPr>
        <p:spPr bwMode="auto">
          <a:xfrm flipH="1" flipV="1">
            <a:off x="5164138" y="4357688"/>
            <a:ext cx="273050" cy="7937"/>
          </a:xfrm>
          <a:prstGeom prst="straightConnector1">
            <a:avLst/>
          </a:prstGeom>
          <a:noFill/>
          <a:ln w="9525">
            <a:solidFill>
              <a:schemeClr val="tx1"/>
            </a:solidFill>
            <a:round/>
            <a:headEnd type="triangle" w="med" len="med"/>
            <a:tailEnd/>
          </a:ln>
          <a:effectLst/>
        </p:spPr>
      </p:cxnSp>
      <p:cxnSp>
        <p:nvCxnSpPr>
          <p:cNvPr id="270394" name="AutoShape 58"/>
          <p:cNvCxnSpPr>
            <a:cxnSpLocks noChangeShapeType="1"/>
            <a:stCxn id="270377" idx="2"/>
          </p:cNvCxnSpPr>
          <p:nvPr/>
        </p:nvCxnSpPr>
        <p:spPr bwMode="auto">
          <a:xfrm flipH="1">
            <a:off x="6372225" y="4365625"/>
            <a:ext cx="287338" cy="0"/>
          </a:xfrm>
          <a:prstGeom prst="straightConnector1">
            <a:avLst/>
          </a:prstGeom>
          <a:noFill/>
          <a:ln w="9525">
            <a:solidFill>
              <a:schemeClr val="tx1"/>
            </a:solidFill>
            <a:round/>
            <a:headEnd type="triangle" w="med" len="med"/>
            <a:tailEnd/>
          </a:ln>
          <a:effectLst/>
        </p:spPr>
      </p:cxnSp>
      <p:sp>
        <p:nvSpPr>
          <p:cNvPr id="270395" name="Text Box 59"/>
          <p:cNvSpPr txBox="1">
            <a:spLocks noChangeArrowheads="1"/>
          </p:cNvSpPr>
          <p:nvPr/>
        </p:nvSpPr>
        <p:spPr bwMode="auto">
          <a:xfrm>
            <a:off x="6156325" y="4078288"/>
            <a:ext cx="631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spr.</a:t>
            </a:r>
          </a:p>
          <a:p>
            <a:pPr algn="l" eaLnBrk="0" hangingPunct="0"/>
            <a:r>
              <a:rPr lang="en-US" sz="1400">
                <a:latin typeface="Arial" charset="0"/>
              </a:rPr>
              <a:t>code</a:t>
            </a:r>
            <a:r>
              <a:rPr lang="de-DE" sz="1400" baseline="-25000">
                <a:latin typeface="Arial" charset="0"/>
              </a:rPr>
              <a:t>4</a:t>
            </a:r>
            <a:endParaRPr lang="de-DE" sz="1400">
              <a:latin typeface="Arial" charset="0"/>
            </a:endParaRPr>
          </a:p>
        </p:txBody>
      </p:sp>
      <p:sp>
        <p:nvSpPr>
          <p:cNvPr id="270397" name="Text Box 61"/>
          <p:cNvSpPr txBox="1">
            <a:spLocks noChangeArrowheads="1"/>
          </p:cNvSpPr>
          <p:nvPr/>
        </p:nvSpPr>
        <p:spPr bwMode="auto">
          <a:xfrm>
            <a:off x="4933950" y="4078288"/>
            <a:ext cx="631825" cy="517525"/>
          </a:xfrm>
          <a:prstGeom prst="rect">
            <a:avLst/>
          </a:prstGeom>
          <a:noFill/>
          <a:ln w="9525">
            <a:noFill/>
            <a:miter lim="800000"/>
            <a:headEnd/>
            <a:tailEnd/>
          </a:ln>
          <a:effectLst/>
        </p:spPr>
        <p:txBody>
          <a:bodyPr wrap="none">
            <a:spAutoFit/>
          </a:bodyPr>
          <a:lstStyle/>
          <a:p>
            <a:pPr algn="l" eaLnBrk="0" hangingPunct="0"/>
            <a:r>
              <a:rPr lang="en-US" sz="1400">
                <a:latin typeface="Arial" charset="0"/>
              </a:rPr>
              <a:t>spr.</a:t>
            </a:r>
          </a:p>
          <a:p>
            <a:pPr algn="l" eaLnBrk="0" hangingPunct="0"/>
            <a:r>
              <a:rPr lang="en-US" sz="1400">
                <a:latin typeface="Arial" charset="0"/>
              </a:rPr>
              <a:t>code</a:t>
            </a:r>
            <a:r>
              <a:rPr lang="de-DE" sz="1400" baseline="-25000">
                <a:latin typeface="Arial" charset="0"/>
              </a:rPr>
              <a:t>1</a:t>
            </a:r>
            <a:endParaRPr lang="de-DE" sz="1400">
              <a:latin typeface="Arial" charset="0"/>
            </a:endParaRPr>
          </a:p>
        </p:txBody>
      </p:sp>
      <p:cxnSp>
        <p:nvCxnSpPr>
          <p:cNvPr id="270398" name="AutoShape 62"/>
          <p:cNvCxnSpPr>
            <a:cxnSpLocks noChangeShapeType="1"/>
            <a:stCxn id="270384" idx="4"/>
            <a:endCxn id="270347" idx="6"/>
          </p:cNvCxnSpPr>
          <p:nvPr/>
        </p:nvCxnSpPr>
        <p:spPr bwMode="auto">
          <a:xfrm rot="5400000">
            <a:off x="5305425" y="4856163"/>
            <a:ext cx="217487" cy="1538288"/>
          </a:xfrm>
          <a:prstGeom prst="bentConnector2">
            <a:avLst/>
          </a:prstGeom>
          <a:noFill/>
          <a:ln w="9525">
            <a:solidFill>
              <a:schemeClr val="tx1"/>
            </a:solidFill>
            <a:miter lim="800000"/>
            <a:headEnd/>
            <a:tailEnd type="triangle" w="med" len="med"/>
          </a:ln>
          <a:effectLst/>
        </p:spPr>
      </p:cxnSp>
      <p:sp>
        <p:nvSpPr>
          <p:cNvPr id="270399" name="Text Box 63"/>
          <p:cNvSpPr txBox="1">
            <a:spLocks noChangeArrowheads="1"/>
          </p:cNvSpPr>
          <p:nvPr/>
        </p:nvSpPr>
        <p:spPr bwMode="auto">
          <a:xfrm>
            <a:off x="2268538" y="5734050"/>
            <a:ext cx="92710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sender</a:t>
            </a:r>
            <a:r>
              <a:rPr lang="en-US" sz="1600" b="1" baseline="-25000">
                <a:latin typeface="Arial" charset="0"/>
              </a:rPr>
              <a:t>1</a:t>
            </a:r>
            <a:endParaRPr lang="en-US" sz="1600" b="1">
              <a:latin typeface="Arial" charset="0"/>
            </a:endParaRPr>
          </a:p>
        </p:txBody>
      </p:sp>
      <p:sp>
        <p:nvSpPr>
          <p:cNvPr id="270400" name="Text Box 64"/>
          <p:cNvSpPr txBox="1">
            <a:spLocks noChangeArrowheads="1"/>
          </p:cNvSpPr>
          <p:nvPr/>
        </p:nvSpPr>
        <p:spPr bwMode="auto">
          <a:xfrm>
            <a:off x="5580063" y="5734050"/>
            <a:ext cx="927100"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sender</a:t>
            </a:r>
            <a:r>
              <a:rPr lang="en-US" sz="1600" b="1" baseline="-25000">
                <a:latin typeface="Arial" charset="0"/>
              </a:rPr>
              <a:t>2</a:t>
            </a:r>
            <a:endParaRPr lang="en-US" sz="1600" b="1">
              <a:latin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4" name="Rectangle 4"/>
          <p:cNvSpPr>
            <a:spLocks noGrp="1" noChangeArrowheads="1"/>
          </p:cNvSpPr>
          <p:nvPr>
            <p:ph type="title"/>
          </p:nvPr>
        </p:nvSpPr>
        <p:spPr/>
        <p:txBody>
          <a:bodyPr/>
          <a:lstStyle/>
          <a:p>
            <a:r>
              <a:rPr lang="en-US"/>
              <a:t>OSVF coding</a:t>
            </a:r>
          </a:p>
        </p:txBody>
      </p:sp>
      <p:sp>
        <p:nvSpPr>
          <p:cNvPr id="276507" name="Rectangle 27"/>
          <p:cNvSpPr>
            <a:spLocks noChangeArrowheads="1"/>
          </p:cNvSpPr>
          <p:nvPr/>
        </p:nvSpPr>
        <p:spPr bwMode="auto">
          <a:xfrm>
            <a:off x="3563938" y="3214688"/>
            <a:ext cx="287337"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a:t>
            </a:r>
            <a:endParaRPr lang="en-US" sz="1600">
              <a:latin typeface="Arial" charset="0"/>
            </a:endParaRPr>
          </a:p>
        </p:txBody>
      </p:sp>
      <p:sp>
        <p:nvSpPr>
          <p:cNvPr id="276508" name="Rectangle 28"/>
          <p:cNvSpPr>
            <a:spLocks noChangeArrowheads="1"/>
          </p:cNvSpPr>
          <p:nvPr/>
        </p:nvSpPr>
        <p:spPr bwMode="auto">
          <a:xfrm>
            <a:off x="4140200" y="2278063"/>
            <a:ext cx="360363"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a:t>
            </a:r>
            <a:endParaRPr lang="en-US" sz="1600">
              <a:latin typeface="Arial" charset="0"/>
            </a:endParaRPr>
          </a:p>
        </p:txBody>
      </p:sp>
      <p:sp>
        <p:nvSpPr>
          <p:cNvPr id="276509" name="Rectangle 29"/>
          <p:cNvSpPr>
            <a:spLocks noChangeArrowheads="1"/>
          </p:cNvSpPr>
          <p:nvPr/>
        </p:nvSpPr>
        <p:spPr bwMode="auto">
          <a:xfrm>
            <a:off x="4140200" y="4221163"/>
            <a:ext cx="360363"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a:t>
            </a:r>
            <a:endParaRPr lang="en-US" sz="1600">
              <a:latin typeface="Arial" charset="0"/>
            </a:endParaRPr>
          </a:p>
        </p:txBody>
      </p:sp>
      <p:sp>
        <p:nvSpPr>
          <p:cNvPr id="276510" name="Line 30"/>
          <p:cNvSpPr>
            <a:spLocks noChangeShapeType="1"/>
          </p:cNvSpPr>
          <p:nvPr/>
        </p:nvSpPr>
        <p:spPr bwMode="auto">
          <a:xfrm>
            <a:off x="3203575" y="3357563"/>
            <a:ext cx="360363" cy="0"/>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276511" name="AutoShape 31"/>
          <p:cNvCxnSpPr>
            <a:cxnSpLocks noChangeShapeType="1"/>
            <a:stCxn id="276507" idx="0"/>
            <a:endCxn id="276508" idx="1"/>
          </p:cNvCxnSpPr>
          <p:nvPr/>
        </p:nvCxnSpPr>
        <p:spPr bwMode="auto">
          <a:xfrm rot="16200000">
            <a:off x="3528218" y="2602707"/>
            <a:ext cx="792163" cy="431800"/>
          </a:xfrm>
          <a:prstGeom prst="bentConnector2">
            <a:avLst/>
          </a:prstGeom>
          <a:noFill/>
          <a:ln w="9525">
            <a:solidFill>
              <a:schemeClr val="tx1"/>
            </a:solidFill>
            <a:miter lim="800000"/>
            <a:headEnd/>
            <a:tailEnd type="triangle" w="med" len="med"/>
          </a:ln>
          <a:effectLst/>
        </p:spPr>
      </p:cxnSp>
      <p:cxnSp>
        <p:nvCxnSpPr>
          <p:cNvPr id="276512" name="AutoShape 32"/>
          <p:cNvCxnSpPr>
            <a:cxnSpLocks noChangeShapeType="1"/>
            <a:stCxn id="276507" idx="2"/>
            <a:endCxn id="276509" idx="1"/>
          </p:cNvCxnSpPr>
          <p:nvPr/>
        </p:nvCxnSpPr>
        <p:spPr bwMode="auto">
          <a:xfrm rot="16200000" flipH="1">
            <a:off x="3493294" y="3718719"/>
            <a:ext cx="862012" cy="431800"/>
          </a:xfrm>
          <a:prstGeom prst="bentConnector2">
            <a:avLst/>
          </a:prstGeom>
          <a:noFill/>
          <a:ln w="9525">
            <a:solidFill>
              <a:schemeClr val="tx1"/>
            </a:solidFill>
            <a:miter lim="800000"/>
            <a:headEnd/>
            <a:tailEnd type="triangle" w="med" len="med"/>
          </a:ln>
          <a:effectLst/>
        </p:spPr>
      </p:cxnSp>
      <p:sp>
        <p:nvSpPr>
          <p:cNvPr id="276513" name="Rectangle 33"/>
          <p:cNvSpPr>
            <a:spLocks noChangeArrowheads="1"/>
          </p:cNvSpPr>
          <p:nvPr/>
        </p:nvSpPr>
        <p:spPr bwMode="auto">
          <a:xfrm>
            <a:off x="4787900" y="1844675"/>
            <a:ext cx="792163"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a:t>
            </a:r>
            <a:endParaRPr lang="en-US" sz="1600">
              <a:latin typeface="Arial" charset="0"/>
            </a:endParaRPr>
          </a:p>
        </p:txBody>
      </p:sp>
      <p:sp>
        <p:nvSpPr>
          <p:cNvPr id="276514" name="Rectangle 34"/>
          <p:cNvSpPr>
            <a:spLocks noChangeArrowheads="1"/>
          </p:cNvSpPr>
          <p:nvPr/>
        </p:nvSpPr>
        <p:spPr bwMode="auto">
          <a:xfrm>
            <a:off x="4787900" y="2782888"/>
            <a:ext cx="792163"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a:t>
            </a:r>
            <a:endParaRPr lang="en-US" sz="1600">
              <a:latin typeface="Arial" charset="0"/>
            </a:endParaRPr>
          </a:p>
        </p:txBody>
      </p:sp>
      <p:cxnSp>
        <p:nvCxnSpPr>
          <p:cNvPr id="276515" name="AutoShape 35"/>
          <p:cNvCxnSpPr>
            <a:cxnSpLocks noChangeShapeType="1"/>
            <a:stCxn id="276508" idx="0"/>
            <a:endCxn id="276513" idx="1"/>
          </p:cNvCxnSpPr>
          <p:nvPr/>
        </p:nvCxnSpPr>
        <p:spPr bwMode="auto">
          <a:xfrm rot="16200000">
            <a:off x="4410075" y="1900238"/>
            <a:ext cx="288925" cy="466725"/>
          </a:xfrm>
          <a:prstGeom prst="bentConnector2">
            <a:avLst/>
          </a:prstGeom>
          <a:noFill/>
          <a:ln w="9525">
            <a:solidFill>
              <a:schemeClr val="tx1"/>
            </a:solidFill>
            <a:miter lim="800000"/>
            <a:headEnd/>
            <a:tailEnd type="triangle" w="med" len="med"/>
          </a:ln>
          <a:effectLst/>
        </p:spPr>
      </p:cxnSp>
      <p:cxnSp>
        <p:nvCxnSpPr>
          <p:cNvPr id="276516" name="AutoShape 36"/>
          <p:cNvCxnSpPr>
            <a:cxnSpLocks noChangeShapeType="1"/>
            <a:stCxn id="276508" idx="2"/>
            <a:endCxn id="276514" idx="1"/>
          </p:cNvCxnSpPr>
          <p:nvPr/>
        </p:nvCxnSpPr>
        <p:spPr bwMode="auto">
          <a:xfrm rot="16200000" flipH="1">
            <a:off x="4374357" y="2513806"/>
            <a:ext cx="360362" cy="466725"/>
          </a:xfrm>
          <a:prstGeom prst="bentConnector2">
            <a:avLst/>
          </a:prstGeom>
          <a:noFill/>
          <a:ln w="9525">
            <a:solidFill>
              <a:schemeClr val="tx1"/>
            </a:solidFill>
            <a:miter lim="800000"/>
            <a:headEnd/>
            <a:tailEnd type="triangle" w="med" len="med"/>
          </a:ln>
          <a:effectLst/>
        </p:spPr>
      </p:cxnSp>
      <p:sp>
        <p:nvSpPr>
          <p:cNvPr id="276517" name="Rectangle 37"/>
          <p:cNvSpPr>
            <a:spLocks noChangeArrowheads="1"/>
          </p:cNvSpPr>
          <p:nvPr/>
        </p:nvSpPr>
        <p:spPr bwMode="auto">
          <a:xfrm>
            <a:off x="1042988" y="3284538"/>
            <a:ext cx="57467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X</a:t>
            </a:r>
            <a:endParaRPr lang="en-US" sz="1600">
              <a:latin typeface="Arial" charset="0"/>
            </a:endParaRPr>
          </a:p>
        </p:txBody>
      </p:sp>
      <p:sp>
        <p:nvSpPr>
          <p:cNvPr id="276518" name="Rectangle 38"/>
          <p:cNvSpPr>
            <a:spLocks noChangeArrowheads="1"/>
          </p:cNvSpPr>
          <p:nvPr/>
        </p:nvSpPr>
        <p:spPr bwMode="auto">
          <a:xfrm>
            <a:off x="1835150" y="2925763"/>
            <a:ext cx="574675" cy="2873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X,X</a:t>
            </a:r>
            <a:endParaRPr lang="en-US" sz="1600">
              <a:latin typeface="Arial" charset="0"/>
            </a:endParaRPr>
          </a:p>
        </p:txBody>
      </p:sp>
      <p:sp>
        <p:nvSpPr>
          <p:cNvPr id="276519" name="Rectangle 39"/>
          <p:cNvSpPr>
            <a:spLocks noChangeArrowheads="1"/>
          </p:cNvSpPr>
          <p:nvPr/>
        </p:nvSpPr>
        <p:spPr bwMode="auto">
          <a:xfrm>
            <a:off x="1835150" y="3644900"/>
            <a:ext cx="57467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X,-X</a:t>
            </a:r>
            <a:endParaRPr lang="en-US" sz="1600">
              <a:latin typeface="Arial" charset="0"/>
            </a:endParaRPr>
          </a:p>
        </p:txBody>
      </p:sp>
      <p:cxnSp>
        <p:nvCxnSpPr>
          <p:cNvPr id="276520" name="AutoShape 40"/>
          <p:cNvCxnSpPr>
            <a:cxnSpLocks noChangeShapeType="1"/>
            <a:stCxn id="276517" idx="2"/>
            <a:endCxn id="276519" idx="1"/>
          </p:cNvCxnSpPr>
          <p:nvPr/>
        </p:nvCxnSpPr>
        <p:spPr bwMode="auto">
          <a:xfrm rot="16200000" flipH="1">
            <a:off x="1474788" y="3429000"/>
            <a:ext cx="215900" cy="504825"/>
          </a:xfrm>
          <a:prstGeom prst="bentConnector2">
            <a:avLst/>
          </a:prstGeom>
          <a:noFill/>
          <a:ln w="9525">
            <a:solidFill>
              <a:schemeClr val="tx1"/>
            </a:solidFill>
            <a:miter lim="800000"/>
            <a:headEnd/>
            <a:tailEnd type="triangle" w="med" len="med"/>
          </a:ln>
          <a:effectLst/>
        </p:spPr>
      </p:cxnSp>
      <p:cxnSp>
        <p:nvCxnSpPr>
          <p:cNvPr id="276521" name="AutoShape 41"/>
          <p:cNvCxnSpPr>
            <a:cxnSpLocks noChangeShapeType="1"/>
            <a:stCxn id="276517" idx="0"/>
            <a:endCxn id="276518" idx="1"/>
          </p:cNvCxnSpPr>
          <p:nvPr/>
        </p:nvCxnSpPr>
        <p:spPr bwMode="auto">
          <a:xfrm rot="16200000">
            <a:off x="1475581" y="2924969"/>
            <a:ext cx="214313" cy="504825"/>
          </a:xfrm>
          <a:prstGeom prst="bentConnector2">
            <a:avLst/>
          </a:prstGeom>
          <a:noFill/>
          <a:ln w="9525">
            <a:solidFill>
              <a:schemeClr val="tx1"/>
            </a:solidFill>
            <a:miter lim="800000"/>
            <a:headEnd/>
            <a:tailEnd type="triangle" w="med" len="med"/>
          </a:ln>
          <a:effectLst/>
        </p:spPr>
      </p:cxnSp>
      <p:sp>
        <p:nvSpPr>
          <p:cNvPr id="276522" name="Line 42"/>
          <p:cNvSpPr>
            <a:spLocks noChangeShapeType="1"/>
          </p:cNvSpPr>
          <p:nvPr/>
        </p:nvSpPr>
        <p:spPr bwMode="auto">
          <a:xfrm>
            <a:off x="682625" y="3429000"/>
            <a:ext cx="360363"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76523" name="Rectangle 43"/>
          <p:cNvSpPr>
            <a:spLocks noChangeArrowheads="1"/>
          </p:cNvSpPr>
          <p:nvPr/>
        </p:nvSpPr>
        <p:spPr bwMode="auto">
          <a:xfrm>
            <a:off x="4787900" y="3717925"/>
            <a:ext cx="792163"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a:t>
            </a:r>
            <a:endParaRPr lang="en-US" sz="1600">
              <a:latin typeface="Arial" charset="0"/>
            </a:endParaRPr>
          </a:p>
        </p:txBody>
      </p:sp>
      <p:sp>
        <p:nvSpPr>
          <p:cNvPr id="276524" name="Rectangle 44"/>
          <p:cNvSpPr>
            <a:spLocks noChangeArrowheads="1"/>
          </p:cNvSpPr>
          <p:nvPr/>
        </p:nvSpPr>
        <p:spPr bwMode="auto">
          <a:xfrm>
            <a:off x="4787900" y="4652963"/>
            <a:ext cx="792163"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a:t>
            </a:r>
            <a:endParaRPr lang="en-US" sz="1600">
              <a:latin typeface="Arial" charset="0"/>
            </a:endParaRPr>
          </a:p>
        </p:txBody>
      </p:sp>
      <p:cxnSp>
        <p:nvCxnSpPr>
          <p:cNvPr id="276525" name="AutoShape 45"/>
          <p:cNvCxnSpPr>
            <a:cxnSpLocks noChangeShapeType="1"/>
            <a:stCxn id="276509" idx="0"/>
            <a:endCxn id="276523" idx="1"/>
          </p:cNvCxnSpPr>
          <p:nvPr/>
        </p:nvCxnSpPr>
        <p:spPr bwMode="auto">
          <a:xfrm rot="16200000">
            <a:off x="4375150" y="3808413"/>
            <a:ext cx="358775" cy="466725"/>
          </a:xfrm>
          <a:prstGeom prst="bentConnector2">
            <a:avLst/>
          </a:prstGeom>
          <a:noFill/>
          <a:ln w="9525">
            <a:solidFill>
              <a:schemeClr val="tx1"/>
            </a:solidFill>
            <a:miter lim="800000"/>
            <a:headEnd/>
            <a:tailEnd type="triangle" w="med" len="med"/>
          </a:ln>
          <a:effectLst/>
        </p:spPr>
      </p:cxnSp>
      <p:cxnSp>
        <p:nvCxnSpPr>
          <p:cNvPr id="276526" name="AutoShape 46"/>
          <p:cNvCxnSpPr>
            <a:cxnSpLocks noChangeShapeType="1"/>
            <a:stCxn id="276509" idx="2"/>
            <a:endCxn id="276524" idx="1"/>
          </p:cNvCxnSpPr>
          <p:nvPr/>
        </p:nvCxnSpPr>
        <p:spPr bwMode="auto">
          <a:xfrm rot="16200000" flipH="1">
            <a:off x="4410869" y="4420394"/>
            <a:ext cx="287337" cy="466725"/>
          </a:xfrm>
          <a:prstGeom prst="bentConnector2">
            <a:avLst/>
          </a:prstGeom>
          <a:noFill/>
          <a:ln w="9525">
            <a:solidFill>
              <a:schemeClr val="tx1"/>
            </a:solidFill>
            <a:miter lim="800000"/>
            <a:headEnd/>
            <a:tailEnd type="triangle" w="med" len="med"/>
          </a:ln>
          <a:effectLst/>
        </p:spPr>
      </p:cxnSp>
      <p:sp>
        <p:nvSpPr>
          <p:cNvPr id="276527" name="Rectangle 47"/>
          <p:cNvSpPr>
            <a:spLocks noChangeArrowheads="1"/>
          </p:cNvSpPr>
          <p:nvPr/>
        </p:nvSpPr>
        <p:spPr bwMode="auto">
          <a:xfrm>
            <a:off x="5651500" y="4365625"/>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sp>
        <p:nvSpPr>
          <p:cNvPr id="276528" name="Rectangle 48"/>
          <p:cNvSpPr>
            <a:spLocks noChangeArrowheads="1"/>
          </p:cNvSpPr>
          <p:nvPr/>
        </p:nvSpPr>
        <p:spPr bwMode="auto">
          <a:xfrm>
            <a:off x="5651500" y="4941888"/>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cxnSp>
        <p:nvCxnSpPr>
          <p:cNvPr id="276529" name="AutoShape 49"/>
          <p:cNvCxnSpPr>
            <a:cxnSpLocks noChangeShapeType="1"/>
            <a:stCxn id="276524" idx="0"/>
            <a:endCxn id="276527" idx="1"/>
          </p:cNvCxnSpPr>
          <p:nvPr/>
        </p:nvCxnSpPr>
        <p:spPr bwMode="auto">
          <a:xfrm rot="16200000">
            <a:off x="5346700" y="4348163"/>
            <a:ext cx="142875" cy="466725"/>
          </a:xfrm>
          <a:prstGeom prst="bentConnector2">
            <a:avLst/>
          </a:prstGeom>
          <a:noFill/>
          <a:ln w="9525">
            <a:solidFill>
              <a:schemeClr val="tx1"/>
            </a:solidFill>
            <a:miter lim="800000"/>
            <a:headEnd/>
            <a:tailEnd type="triangle" w="med" len="med"/>
          </a:ln>
          <a:effectLst/>
        </p:spPr>
      </p:cxnSp>
      <p:cxnSp>
        <p:nvCxnSpPr>
          <p:cNvPr id="276530" name="AutoShape 50"/>
          <p:cNvCxnSpPr>
            <a:cxnSpLocks noChangeShapeType="1"/>
            <a:stCxn id="276524" idx="2"/>
            <a:endCxn id="276528" idx="1"/>
          </p:cNvCxnSpPr>
          <p:nvPr/>
        </p:nvCxnSpPr>
        <p:spPr bwMode="auto">
          <a:xfrm rot="16200000" flipH="1">
            <a:off x="5345907" y="4780756"/>
            <a:ext cx="144462" cy="466725"/>
          </a:xfrm>
          <a:prstGeom prst="bentConnector2">
            <a:avLst/>
          </a:prstGeom>
          <a:noFill/>
          <a:ln w="9525">
            <a:solidFill>
              <a:schemeClr val="tx1"/>
            </a:solidFill>
            <a:miter lim="800000"/>
            <a:headEnd/>
            <a:tailEnd type="triangle" w="med" len="med"/>
          </a:ln>
          <a:effectLst/>
        </p:spPr>
      </p:cxnSp>
      <p:sp>
        <p:nvSpPr>
          <p:cNvPr id="276531" name="Rectangle 51"/>
          <p:cNvSpPr>
            <a:spLocks noChangeArrowheads="1"/>
          </p:cNvSpPr>
          <p:nvPr/>
        </p:nvSpPr>
        <p:spPr bwMode="auto">
          <a:xfrm>
            <a:off x="5651500" y="3429000"/>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sp>
        <p:nvSpPr>
          <p:cNvPr id="276532" name="Rectangle 52"/>
          <p:cNvSpPr>
            <a:spLocks noChangeArrowheads="1"/>
          </p:cNvSpPr>
          <p:nvPr/>
        </p:nvSpPr>
        <p:spPr bwMode="auto">
          <a:xfrm>
            <a:off x="5651500" y="4005263"/>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cxnSp>
        <p:nvCxnSpPr>
          <p:cNvPr id="276533" name="AutoShape 53"/>
          <p:cNvCxnSpPr>
            <a:cxnSpLocks noChangeShapeType="1"/>
            <a:stCxn id="276523" idx="0"/>
            <a:endCxn id="276531" idx="1"/>
          </p:cNvCxnSpPr>
          <p:nvPr/>
        </p:nvCxnSpPr>
        <p:spPr bwMode="auto">
          <a:xfrm rot="16200000">
            <a:off x="5345907" y="3412331"/>
            <a:ext cx="144462" cy="466725"/>
          </a:xfrm>
          <a:prstGeom prst="bentConnector2">
            <a:avLst/>
          </a:prstGeom>
          <a:noFill/>
          <a:ln w="9525">
            <a:solidFill>
              <a:schemeClr val="tx1"/>
            </a:solidFill>
            <a:miter lim="800000"/>
            <a:headEnd/>
            <a:tailEnd type="triangle" w="med" len="med"/>
          </a:ln>
          <a:effectLst/>
        </p:spPr>
      </p:cxnSp>
      <p:cxnSp>
        <p:nvCxnSpPr>
          <p:cNvPr id="276534" name="AutoShape 54"/>
          <p:cNvCxnSpPr>
            <a:cxnSpLocks noChangeShapeType="1"/>
            <a:stCxn id="276523" idx="2"/>
            <a:endCxn id="276532" idx="1"/>
          </p:cNvCxnSpPr>
          <p:nvPr/>
        </p:nvCxnSpPr>
        <p:spPr bwMode="auto">
          <a:xfrm rot="16200000" flipH="1">
            <a:off x="5346700" y="3844925"/>
            <a:ext cx="142875" cy="466725"/>
          </a:xfrm>
          <a:prstGeom prst="bentConnector2">
            <a:avLst/>
          </a:prstGeom>
          <a:noFill/>
          <a:ln w="9525">
            <a:solidFill>
              <a:schemeClr val="tx1"/>
            </a:solidFill>
            <a:miter lim="800000"/>
            <a:headEnd/>
            <a:tailEnd type="triangle" w="med" len="med"/>
          </a:ln>
          <a:effectLst/>
        </p:spPr>
      </p:cxnSp>
      <p:sp>
        <p:nvSpPr>
          <p:cNvPr id="276536" name="Rectangle 56"/>
          <p:cNvSpPr>
            <a:spLocks noChangeArrowheads="1"/>
          </p:cNvSpPr>
          <p:nvPr/>
        </p:nvSpPr>
        <p:spPr bwMode="auto">
          <a:xfrm>
            <a:off x="5651500" y="2493963"/>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sp>
        <p:nvSpPr>
          <p:cNvPr id="276537" name="Rectangle 57"/>
          <p:cNvSpPr>
            <a:spLocks noChangeArrowheads="1"/>
          </p:cNvSpPr>
          <p:nvPr/>
        </p:nvSpPr>
        <p:spPr bwMode="auto">
          <a:xfrm>
            <a:off x="5651500" y="3070225"/>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cxnSp>
        <p:nvCxnSpPr>
          <p:cNvPr id="276538" name="AutoShape 58"/>
          <p:cNvCxnSpPr>
            <a:cxnSpLocks noChangeShapeType="1"/>
            <a:stCxn id="276514" idx="0"/>
            <a:endCxn id="276536" idx="1"/>
          </p:cNvCxnSpPr>
          <p:nvPr/>
        </p:nvCxnSpPr>
        <p:spPr bwMode="auto">
          <a:xfrm rot="16200000">
            <a:off x="5345906" y="2477294"/>
            <a:ext cx="144463" cy="466725"/>
          </a:xfrm>
          <a:prstGeom prst="bentConnector2">
            <a:avLst/>
          </a:prstGeom>
          <a:noFill/>
          <a:ln w="9525">
            <a:solidFill>
              <a:schemeClr val="tx1"/>
            </a:solidFill>
            <a:miter lim="800000"/>
            <a:headEnd/>
            <a:tailEnd type="triangle" w="med" len="med"/>
          </a:ln>
          <a:effectLst/>
        </p:spPr>
      </p:cxnSp>
      <p:cxnSp>
        <p:nvCxnSpPr>
          <p:cNvPr id="276539" name="AutoShape 59"/>
          <p:cNvCxnSpPr>
            <a:cxnSpLocks noChangeShapeType="1"/>
            <a:stCxn id="276514" idx="2"/>
            <a:endCxn id="276537" idx="1"/>
          </p:cNvCxnSpPr>
          <p:nvPr/>
        </p:nvCxnSpPr>
        <p:spPr bwMode="auto">
          <a:xfrm rot="16200000" flipH="1">
            <a:off x="5346700" y="2909888"/>
            <a:ext cx="142875" cy="466725"/>
          </a:xfrm>
          <a:prstGeom prst="bentConnector2">
            <a:avLst/>
          </a:prstGeom>
          <a:noFill/>
          <a:ln w="9525">
            <a:solidFill>
              <a:schemeClr val="tx1"/>
            </a:solidFill>
            <a:miter lim="800000"/>
            <a:headEnd/>
            <a:tailEnd type="triangle" w="med" len="med"/>
          </a:ln>
          <a:effectLst/>
        </p:spPr>
      </p:cxnSp>
      <p:sp>
        <p:nvSpPr>
          <p:cNvPr id="276540" name="Rectangle 60"/>
          <p:cNvSpPr>
            <a:spLocks noChangeArrowheads="1"/>
          </p:cNvSpPr>
          <p:nvPr/>
        </p:nvSpPr>
        <p:spPr bwMode="auto">
          <a:xfrm>
            <a:off x="5651500" y="1557338"/>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sp>
        <p:nvSpPr>
          <p:cNvPr id="276541" name="Rectangle 61"/>
          <p:cNvSpPr>
            <a:spLocks noChangeArrowheads="1"/>
          </p:cNvSpPr>
          <p:nvPr/>
        </p:nvSpPr>
        <p:spPr bwMode="auto">
          <a:xfrm>
            <a:off x="5651500" y="2133600"/>
            <a:ext cx="15843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1,1,1,1,-1,-1,-1,-1</a:t>
            </a:r>
            <a:endParaRPr lang="en-US" sz="1600">
              <a:latin typeface="Arial" charset="0"/>
            </a:endParaRPr>
          </a:p>
        </p:txBody>
      </p:sp>
      <p:cxnSp>
        <p:nvCxnSpPr>
          <p:cNvPr id="276542" name="AutoShape 62"/>
          <p:cNvCxnSpPr>
            <a:cxnSpLocks noChangeShapeType="1"/>
            <a:stCxn id="276513" idx="0"/>
            <a:endCxn id="276540" idx="1"/>
          </p:cNvCxnSpPr>
          <p:nvPr/>
        </p:nvCxnSpPr>
        <p:spPr bwMode="auto">
          <a:xfrm rot="16200000">
            <a:off x="5346700" y="1539875"/>
            <a:ext cx="142875" cy="466725"/>
          </a:xfrm>
          <a:prstGeom prst="bentConnector2">
            <a:avLst/>
          </a:prstGeom>
          <a:noFill/>
          <a:ln w="9525">
            <a:solidFill>
              <a:schemeClr val="tx1"/>
            </a:solidFill>
            <a:miter lim="800000"/>
            <a:headEnd/>
            <a:tailEnd type="triangle" w="med" len="med"/>
          </a:ln>
          <a:effectLst/>
        </p:spPr>
      </p:cxnSp>
      <p:cxnSp>
        <p:nvCxnSpPr>
          <p:cNvPr id="276543" name="AutoShape 63"/>
          <p:cNvCxnSpPr>
            <a:cxnSpLocks noChangeShapeType="1"/>
            <a:stCxn id="276513" idx="2"/>
            <a:endCxn id="276541" idx="1"/>
          </p:cNvCxnSpPr>
          <p:nvPr/>
        </p:nvCxnSpPr>
        <p:spPr bwMode="auto">
          <a:xfrm rot="16200000" flipH="1">
            <a:off x="5345906" y="1972469"/>
            <a:ext cx="144463" cy="466725"/>
          </a:xfrm>
          <a:prstGeom prst="bentConnector2">
            <a:avLst/>
          </a:prstGeom>
          <a:noFill/>
          <a:ln w="9525">
            <a:solidFill>
              <a:schemeClr val="tx1"/>
            </a:solidFill>
            <a:miter lim="800000"/>
            <a:headEnd/>
            <a:tailEnd type="triangle" w="med" len="med"/>
          </a:ln>
          <a:effectLst/>
        </p:spPr>
      </p:cxnSp>
      <p:sp>
        <p:nvSpPr>
          <p:cNvPr id="276544" name="Text Box 64"/>
          <p:cNvSpPr txBox="1">
            <a:spLocks noChangeArrowheads="1"/>
          </p:cNvSpPr>
          <p:nvPr/>
        </p:nvSpPr>
        <p:spPr bwMode="auto">
          <a:xfrm>
            <a:off x="3348038" y="5516563"/>
            <a:ext cx="6746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SF=1</a:t>
            </a:r>
            <a:endParaRPr lang="en-US" sz="1600">
              <a:latin typeface="Arial" charset="0"/>
            </a:endParaRPr>
          </a:p>
        </p:txBody>
      </p:sp>
      <p:sp>
        <p:nvSpPr>
          <p:cNvPr id="276545" name="Text Box 65"/>
          <p:cNvSpPr txBox="1">
            <a:spLocks noChangeArrowheads="1"/>
          </p:cNvSpPr>
          <p:nvPr/>
        </p:nvSpPr>
        <p:spPr bwMode="auto">
          <a:xfrm>
            <a:off x="3995738" y="5516563"/>
            <a:ext cx="6746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SF=2</a:t>
            </a:r>
            <a:endParaRPr lang="en-US" sz="1600">
              <a:latin typeface="Arial" charset="0"/>
            </a:endParaRPr>
          </a:p>
        </p:txBody>
      </p:sp>
      <p:sp>
        <p:nvSpPr>
          <p:cNvPr id="276546" name="Text Box 66"/>
          <p:cNvSpPr txBox="1">
            <a:spLocks noChangeArrowheads="1"/>
          </p:cNvSpPr>
          <p:nvPr/>
        </p:nvSpPr>
        <p:spPr bwMode="auto">
          <a:xfrm>
            <a:off x="4859338" y="5516563"/>
            <a:ext cx="6746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SF=4</a:t>
            </a:r>
            <a:endParaRPr lang="en-US" sz="1600">
              <a:latin typeface="Arial" charset="0"/>
            </a:endParaRPr>
          </a:p>
        </p:txBody>
      </p:sp>
      <p:sp>
        <p:nvSpPr>
          <p:cNvPr id="276547" name="Text Box 67"/>
          <p:cNvSpPr txBox="1">
            <a:spLocks noChangeArrowheads="1"/>
          </p:cNvSpPr>
          <p:nvPr/>
        </p:nvSpPr>
        <p:spPr bwMode="auto">
          <a:xfrm>
            <a:off x="6084888" y="5516563"/>
            <a:ext cx="6746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SF=8</a:t>
            </a:r>
            <a:endParaRPr lang="en-US" sz="1600">
              <a:latin typeface="Arial" charset="0"/>
            </a:endParaRPr>
          </a:p>
        </p:txBody>
      </p:sp>
      <p:sp>
        <p:nvSpPr>
          <p:cNvPr id="276548" name="Text Box 68"/>
          <p:cNvSpPr txBox="1">
            <a:spLocks noChangeArrowheads="1"/>
          </p:cNvSpPr>
          <p:nvPr/>
        </p:nvSpPr>
        <p:spPr bwMode="auto">
          <a:xfrm>
            <a:off x="971550" y="4292600"/>
            <a:ext cx="6746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SF=n</a:t>
            </a:r>
            <a:endParaRPr lang="en-US" sz="1600">
              <a:latin typeface="Arial" charset="0"/>
            </a:endParaRPr>
          </a:p>
        </p:txBody>
      </p:sp>
      <p:sp>
        <p:nvSpPr>
          <p:cNvPr id="276549" name="Text Box 69"/>
          <p:cNvSpPr txBox="1">
            <a:spLocks noChangeArrowheads="1"/>
          </p:cNvSpPr>
          <p:nvPr/>
        </p:nvSpPr>
        <p:spPr bwMode="auto">
          <a:xfrm>
            <a:off x="1692275" y="4292600"/>
            <a:ext cx="7874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SF=2n</a:t>
            </a:r>
            <a:endParaRPr lang="en-US" sz="1600">
              <a:latin typeface="Arial" charset="0"/>
            </a:endParaRPr>
          </a:p>
        </p:txBody>
      </p:sp>
      <p:sp>
        <p:nvSpPr>
          <p:cNvPr id="276550" name="Text Box 70"/>
          <p:cNvSpPr txBox="1">
            <a:spLocks noChangeArrowheads="1"/>
          </p:cNvSpPr>
          <p:nvPr/>
        </p:nvSpPr>
        <p:spPr bwMode="auto">
          <a:xfrm>
            <a:off x="7288213" y="1816100"/>
            <a:ext cx="3556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t>
            </a:r>
            <a:endParaRPr lang="en-US" sz="1600">
              <a:latin typeface="Arial" charset="0"/>
            </a:endParaRPr>
          </a:p>
        </p:txBody>
      </p:sp>
      <p:sp>
        <p:nvSpPr>
          <p:cNvPr id="276551" name="Text Box 71"/>
          <p:cNvSpPr txBox="1">
            <a:spLocks noChangeArrowheads="1"/>
          </p:cNvSpPr>
          <p:nvPr/>
        </p:nvSpPr>
        <p:spPr bwMode="auto">
          <a:xfrm>
            <a:off x="7308850" y="2708275"/>
            <a:ext cx="3556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t>
            </a:r>
            <a:endParaRPr lang="en-US" sz="1600">
              <a:latin typeface="Arial" charset="0"/>
            </a:endParaRPr>
          </a:p>
        </p:txBody>
      </p:sp>
      <p:sp>
        <p:nvSpPr>
          <p:cNvPr id="276552" name="Text Box 72"/>
          <p:cNvSpPr txBox="1">
            <a:spLocks noChangeArrowheads="1"/>
          </p:cNvSpPr>
          <p:nvPr/>
        </p:nvSpPr>
        <p:spPr bwMode="auto">
          <a:xfrm>
            <a:off x="7308850" y="3644900"/>
            <a:ext cx="3556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t>
            </a:r>
            <a:endParaRPr lang="en-US" sz="1600">
              <a:latin typeface="Arial" charset="0"/>
            </a:endParaRPr>
          </a:p>
        </p:txBody>
      </p:sp>
      <p:sp>
        <p:nvSpPr>
          <p:cNvPr id="276553" name="Text Box 73"/>
          <p:cNvSpPr txBox="1">
            <a:spLocks noChangeArrowheads="1"/>
          </p:cNvSpPr>
          <p:nvPr/>
        </p:nvSpPr>
        <p:spPr bwMode="auto">
          <a:xfrm>
            <a:off x="7308850" y="4581525"/>
            <a:ext cx="3556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t>
            </a:r>
            <a:endParaRPr lang="en-US" sz="1600">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UMTS FDD frame structure</a:t>
            </a:r>
          </a:p>
        </p:txBody>
      </p:sp>
      <p:sp>
        <p:nvSpPr>
          <p:cNvPr id="145456" name="Text Box 48"/>
          <p:cNvSpPr txBox="1">
            <a:spLocks noChangeArrowheads="1"/>
          </p:cNvSpPr>
          <p:nvPr/>
        </p:nvSpPr>
        <p:spPr bwMode="auto">
          <a:xfrm>
            <a:off x="6227763" y="1052513"/>
            <a:ext cx="2601912" cy="3025775"/>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W-CDMA</a:t>
            </a:r>
            <a:endParaRPr lang="en-US" sz="1600">
              <a:latin typeface="Arial" charset="0"/>
            </a:endParaRPr>
          </a:p>
          <a:p>
            <a:pPr algn="l" eaLnBrk="0" hangingPunct="0">
              <a:buFontTx/>
              <a:buChar char="•"/>
            </a:pPr>
            <a:r>
              <a:rPr lang="en-US" sz="1600">
                <a:latin typeface="Arial" charset="0"/>
              </a:rPr>
              <a:t> 1920-1980 MHz uplink</a:t>
            </a:r>
          </a:p>
          <a:p>
            <a:pPr algn="l" eaLnBrk="0" hangingPunct="0">
              <a:buFontTx/>
              <a:buChar char="•"/>
            </a:pPr>
            <a:r>
              <a:rPr lang="en-US" sz="1600">
                <a:latin typeface="Arial" charset="0"/>
              </a:rPr>
              <a:t> 2110-2170 MHz downlink</a:t>
            </a:r>
          </a:p>
          <a:p>
            <a:pPr algn="l" eaLnBrk="0" hangingPunct="0">
              <a:buFontTx/>
              <a:buChar char="•"/>
            </a:pPr>
            <a:r>
              <a:rPr lang="en-US" sz="1600">
                <a:latin typeface="Arial" charset="0"/>
              </a:rPr>
              <a:t> chipping rate: </a:t>
            </a:r>
            <a:br>
              <a:rPr lang="en-US" sz="1600">
                <a:latin typeface="Arial" charset="0"/>
              </a:rPr>
            </a:br>
            <a:r>
              <a:rPr lang="en-US" sz="1600">
                <a:latin typeface="Arial" charset="0"/>
              </a:rPr>
              <a:t>   3.840 Mchip/s</a:t>
            </a:r>
          </a:p>
          <a:p>
            <a:pPr algn="l" eaLnBrk="0" hangingPunct="0">
              <a:buFontTx/>
              <a:buChar char="•"/>
            </a:pPr>
            <a:r>
              <a:rPr lang="en-US" sz="1600">
                <a:latin typeface="Arial" charset="0"/>
              </a:rPr>
              <a:t> soft handover</a:t>
            </a:r>
          </a:p>
          <a:p>
            <a:pPr algn="l" eaLnBrk="0" hangingPunct="0">
              <a:buFontTx/>
              <a:buChar char="•"/>
            </a:pPr>
            <a:r>
              <a:rPr lang="en-US" sz="1600">
                <a:latin typeface="Arial" charset="0"/>
              </a:rPr>
              <a:t> QPSK</a:t>
            </a:r>
          </a:p>
          <a:p>
            <a:pPr algn="l" eaLnBrk="0" hangingPunct="0">
              <a:buFontTx/>
              <a:buChar char="•"/>
            </a:pPr>
            <a:r>
              <a:rPr lang="en-US" sz="1600">
                <a:latin typeface="Arial" charset="0"/>
              </a:rPr>
              <a:t> complex power control </a:t>
            </a:r>
            <a:br>
              <a:rPr lang="en-US" sz="1600">
                <a:latin typeface="Arial" charset="0"/>
              </a:rPr>
            </a:br>
            <a:r>
              <a:rPr lang="en-US" sz="1600">
                <a:latin typeface="Arial" charset="0"/>
              </a:rPr>
              <a:t>   (1500 power control </a:t>
            </a:r>
            <a:br>
              <a:rPr lang="en-US" sz="1600">
                <a:latin typeface="Arial" charset="0"/>
              </a:rPr>
            </a:br>
            <a:r>
              <a:rPr lang="en-US" sz="1600">
                <a:latin typeface="Arial" charset="0"/>
              </a:rPr>
              <a:t>   cycles/s)</a:t>
            </a:r>
          </a:p>
          <a:p>
            <a:pPr algn="l" eaLnBrk="0" hangingPunct="0">
              <a:buFontTx/>
              <a:buChar char="•"/>
            </a:pPr>
            <a:r>
              <a:rPr lang="en-US" sz="1600">
                <a:latin typeface="Arial" charset="0"/>
              </a:rPr>
              <a:t> spreading: UL: 4-256; </a:t>
            </a:r>
            <a:br>
              <a:rPr lang="en-US" sz="1600">
                <a:latin typeface="Arial" charset="0"/>
              </a:rPr>
            </a:br>
            <a:r>
              <a:rPr lang="en-US" sz="1600">
                <a:latin typeface="Arial" charset="0"/>
              </a:rPr>
              <a:t>   DL:4-512</a:t>
            </a:r>
          </a:p>
        </p:txBody>
      </p:sp>
      <p:sp>
        <p:nvSpPr>
          <p:cNvPr id="145458" name="Freeform 50"/>
          <p:cNvSpPr>
            <a:spLocks/>
          </p:cNvSpPr>
          <p:nvPr/>
        </p:nvSpPr>
        <p:spPr bwMode="auto">
          <a:xfrm>
            <a:off x="904875" y="1897063"/>
            <a:ext cx="2763838" cy="576262"/>
          </a:xfrm>
          <a:custGeom>
            <a:avLst/>
            <a:gdLst/>
            <a:ahLst/>
            <a:cxnLst>
              <a:cxn ang="0">
                <a:pos x="0" y="381"/>
              </a:cxn>
              <a:cxn ang="0">
                <a:pos x="336" y="0"/>
              </a:cxn>
              <a:cxn ang="0">
                <a:pos x="672" y="0"/>
              </a:cxn>
              <a:cxn ang="0">
                <a:pos x="1730" y="381"/>
              </a:cxn>
              <a:cxn ang="0">
                <a:pos x="0" y="381"/>
              </a:cxn>
            </a:cxnLst>
            <a:rect l="0" t="0" r="r" b="b"/>
            <a:pathLst>
              <a:path w="1730" h="381">
                <a:moveTo>
                  <a:pt x="0" y="381"/>
                </a:moveTo>
                <a:lnTo>
                  <a:pt x="336" y="0"/>
                </a:lnTo>
                <a:lnTo>
                  <a:pt x="672" y="0"/>
                </a:lnTo>
                <a:lnTo>
                  <a:pt x="1730" y="381"/>
                </a:lnTo>
                <a:lnTo>
                  <a:pt x="0" y="38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5468" name="Rectangle 60"/>
          <p:cNvSpPr>
            <a:spLocks noChangeArrowheads="1"/>
          </p:cNvSpPr>
          <p:nvPr/>
        </p:nvSpPr>
        <p:spPr bwMode="auto">
          <a:xfrm>
            <a:off x="904875" y="1535113"/>
            <a:ext cx="5365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0</a:t>
            </a:r>
          </a:p>
        </p:txBody>
      </p:sp>
      <p:sp>
        <p:nvSpPr>
          <p:cNvPr id="145469" name="Rectangle 61"/>
          <p:cNvSpPr>
            <a:spLocks noChangeArrowheads="1"/>
          </p:cNvSpPr>
          <p:nvPr/>
        </p:nvSpPr>
        <p:spPr bwMode="auto">
          <a:xfrm>
            <a:off x="1441450" y="1535113"/>
            <a:ext cx="5365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p>
        </p:txBody>
      </p:sp>
      <p:sp>
        <p:nvSpPr>
          <p:cNvPr id="145470" name="Rectangle 62"/>
          <p:cNvSpPr>
            <a:spLocks noChangeArrowheads="1"/>
          </p:cNvSpPr>
          <p:nvPr/>
        </p:nvSpPr>
        <p:spPr bwMode="auto">
          <a:xfrm>
            <a:off x="1978025" y="1535113"/>
            <a:ext cx="538163"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2</a:t>
            </a:r>
          </a:p>
        </p:txBody>
      </p:sp>
      <p:sp>
        <p:nvSpPr>
          <p:cNvPr id="145471" name="Rectangle 63"/>
          <p:cNvSpPr>
            <a:spLocks noChangeArrowheads="1"/>
          </p:cNvSpPr>
          <p:nvPr/>
        </p:nvSpPr>
        <p:spPr bwMode="auto">
          <a:xfrm>
            <a:off x="3819525" y="1535113"/>
            <a:ext cx="5365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r>
              <a:rPr lang="de-DE" sz="1400">
                <a:latin typeface="Helvetica" pitchFamily="34" charset="0"/>
              </a:rPr>
              <a:t>2</a:t>
            </a:r>
            <a:endParaRPr lang="en-US" sz="1400">
              <a:latin typeface="Helvetica" pitchFamily="34" charset="0"/>
            </a:endParaRPr>
          </a:p>
        </p:txBody>
      </p:sp>
      <p:sp>
        <p:nvSpPr>
          <p:cNvPr id="145472" name="Rectangle 64"/>
          <p:cNvSpPr>
            <a:spLocks noChangeArrowheads="1"/>
          </p:cNvSpPr>
          <p:nvPr/>
        </p:nvSpPr>
        <p:spPr bwMode="auto">
          <a:xfrm>
            <a:off x="4356100" y="1535113"/>
            <a:ext cx="5365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r>
              <a:rPr lang="de-DE" sz="1400">
                <a:latin typeface="Helvetica" pitchFamily="34" charset="0"/>
              </a:rPr>
              <a:t>3</a:t>
            </a:r>
            <a:endParaRPr lang="en-US" sz="1400">
              <a:latin typeface="Helvetica" pitchFamily="34" charset="0"/>
            </a:endParaRPr>
          </a:p>
        </p:txBody>
      </p:sp>
      <p:sp>
        <p:nvSpPr>
          <p:cNvPr id="145473" name="Rectangle 65"/>
          <p:cNvSpPr>
            <a:spLocks noChangeArrowheads="1"/>
          </p:cNvSpPr>
          <p:nvPr/>
        </p:nvSpPr>
        <p:spPr bwMode="auto">
          <a:xfrm>
            <a:off x="4892675" y="1535113"/>
            <a:ext cx="5365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r>
              <a:rPr lang="de-DE" sz="1400">
                <a:latin typeface="Helvetica" pitchFamily="34" charset="0"/>
              </a:rPr>
              <a:t>4</a:t>
            </a:r>
            <a:endParaRPr lang="en-US" sz="1400">
              <a:latin typeface="Helvetica" pitchFamily="34" charset="0"/>
            </a:endParaRPr>
          </a:p>
        </p:txBody>
      </p:sp>
      <p:sp>
        <p:nvSpPr>
          <p:cNvPr id="145474" name="Rectangle 66"/>
          <p:cNvSpPr>
            <a:spLocks noChangeArrowheads="1"/>
          </p:cNvSpPr>
          <p:nvPr/>
        </p:nvSpPr>
        <p:spPr bwMode="auto">
          <a:xfrm>
            <a:off x="2516188" y="1535113"/>
            <a:ext cx="1303337"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a:t>
            </a:r>
          </a:p>
        </p:txBody>
      </p:sp>
      <p:sp>
        <p:nvSpPr>
          <p:cNvPr id="145475" name="Text Box 67"/>
          <p:cNvSpPr txBox="1">
            <a:spLocks noChangeArrowheads="1"/>
          </p:cNvSpPr>
          <p:nvPr/>
        </p:nvSpPr>
        <p:spPr bwMode="auto">
          <a:xfrm>
            <a:off x="2592388" y="1196975"/>
            <a:ext cx="1152525" cy="304800"/>
          </a:xfrm>
          <a:prstGeom prst="rect">
            <a:avLst/>
          </a:prstGeom>
          <a:noFill/>
          <a:ln w="9525">
            <a:noFill/>
            <a:miter lim="800000"/>
            <a:headEnd/>
            <a:tailEnd/>
          </a:ln>
          <a:effectLst/>
        </p:spPr>
        <p:txBody>
          <a:bodyPr wrap="none">
            <a:spAutoFit/>
          </a:bodyPr>
          <a:lstStyle/>
          <a:p>
            <a:pPr algn="l" eaLnBrk="0" hangingPunct="0"/>
            <a:r>
              <a:rPr lang="en-US" sz="1400">
                <a:latin typeface="Helvetica" pitchFamily="34" charset="0"/>
              </a:rPr>
              <a:t>Radio frame</a:t>
            </a:r>
          </a:p>
        </p:txBody>
      </p:sp>
      <p:sp>
        <p:nvSpPr>
          <p:cNvPr id="145476" name="Rectangle 68"/>
          <p:cNvSpPr>
            <a:spLocks noChangeArrowheads="1"/>
          </p:cNvSpPr>
          <p:nvPr/>
        </p:nvSpPr>
        <p:spPr bwMode="auto">
          <a:xfrm>
            <a:off x="904875" y="2478088"/>
            <a:ext cx="1073150" cy="3635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Pilot</a:t>
            </a:r>
          </a:p>
        </p:txBody>
      </p:sp>
      <p:sp>
        <p:nvSpPr>
          <p:cNvPr id="145477" name="Rectangle 69"/>
          <p:cNvSpPr>
            <a:spLocks noChangeArrowheads="1"/>
          </p:cNvSpPr>
          <p:nvPr/>
        </p:nvSpPr>
        <p:spPr bwMode="auto">
          <a:xfrm>
            <a:off x="2516188" y="2478088"/>
            <a:ext cx="515937" cy="3635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Helvetica" pitchFamily="34" charset="0"/>
              </a:rPr>
              <a:t>FBI</a:t>
            </a:r>
            <a:endParaRPr lang="en-US" sz="1400">
              <a:latin typeface="Helvetica" pitchFamily="34" charset="0"/>
            </a:endParaRPr>
          </a:p>
        </p:txBody>
      </p:sp>
      <p:sp>
        <p:nvSpPr>
          <p:cNvPr id="145478" name="Rectangle 70"/>
          <p:cNvSpPr>
            <a:spLocks noChangeArrowheads="1"/>
          </p:cNvSpPr>
          <p:nvPr/>
        </p:nvSpPr>
        <p:spPr bwMode="auto">
          <a:xfrm>
            <a:off x="3032125" y="2478088"/>
            <a:ext cx="633413" cy="363537"/>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Helvetica" pitchFamily="34" charset="0"/>
              </a:rPr>
              <a:t>TPC</a:t>
            </a:r>
            <a:endParaRPr lang="en-US" sz="1400">
              <a:latin typeface="Helvetica" pitchFamily="34" charset="0"/>
            </a:endParaRPr>
          </a:p>
        </p:txBody>
      </p:sp>
      <p:sp>
        <p:nvSpPr>
          <p:cNvPr id="145479" name="Text Box 71"/>
          <p:cNvSpPr txBox="1">
            <a:spLocks noChangeArrowheads="1"/>
          </p:cNvSpPr>
          <p:nvPr/>
        </p:nvSpPr>
        <p:spPr bwMode="auto">
          <a:xfrm>
            <a:off x="1595438" y="2152650"/>
            <a:ext cx="908050" cy="304800"/>
          </a:xfrm>
          <a:prstGeom prst="rect">
            <a:avLst/>
          </a:prstGeom>
          <a:noFill/>
          <a:ln w="9525">
            <a:noFill/>
            <a:miter lim="800000"/>
            <a:headEnd/>
            <a:tailEnd/>
          </a:ln>
          <a:effectLst/>
        </p:spPr>
        <p:txBody>
          <a:bodyPr wrap="none">
            <a:spAutoFit/>
          </a:bodyPr>
          <a:lstStyle/>
          <a:p>
            <a:pPr algn="l" eaLnBrk="0" hangingPunct="0"/>
            <a:r>
              <a:rPr lang="en-US" sz="1400">
                <a:latin typeface="Helvetica" pitchFamily="34" charset="0"/>
              </a:rPr>
              <a:t>Time slot</a:t>
            </a:r>
          </a:p>
        </p:txBody>
      </p:sp>
      <p:sp>
        <p:nvSpPr>
          <p:cNvPr id="145480" name="Text Box 72"/>
          <p:cNvSpPr txBox="1">
            <a:spLocks noChangeArrowheads="1"/>
          </p:cNvSpPr>
          <p:nvPr/>
        </p:nvSpPr>
        <p:spPr bwMode="auto">
          <a:xfrm>
            <a:off x="-3175" y="2503488"/>
            <a:ext cx="868363" cy="304800"/>
          </a:xfrm>
          <a:prstGeom prst="rect">
            <a:avLst/>
          </a:prstGeom>
          <a:noFill/>
          <a:ln w="9525">
            <a:noFill/>
            <a:miter lim="800000"/>
            <a:headEnd/>
            <a:tailEnd/>
          </a:ln>
          <a:effectLst/>
        </p:spPr>
        <p:txBody>
          <a:bodyPr wrap="none">
            <a:spAutoFit/>
          </a:bodyPr>
          <a:lstStyle/>
          <a:p>
            <a:pPr algn="r" eaLnBrk="0" hangingPunct="0"/>
            <a:r>
              <a:rPr lang="en-US" sz="1400">
                <a:latin typeface="Helvetica" pitchFamily="34" charset="0"/>
              </a:rPr>
              <a:t>6</a:t>
            </a:r>
            <a:r>
              <a:rPr lang="de-DE" sz="1400">
                <a:latin typeface="Helvetica" pitchFamily="34" charset="0"/>
              </a:rPr>
              <a:t>66.7</a:t>
            </a:r>
            <a:r>
              <a:rPr lang="en-US" sz="1400">
                <a:latin typeface="Helvetica" pitchFamily="34" charset="0"/>
              </a:rPr>
              <a:t> µs</a:t>
            </a:r>
          </a:p>
        </p:txBody>
      </p:sp>
      <p:sp>
        <p:nvSpPr>
          <p:cNvPr id="145481" name="Text Box 73"/>
          <p:cNvSpPr txBox="1">
            <a:spLocks noChangeArrowheads="1"/>
          </p:cNvSpPr>
          <p:nvPr/>
        </p:nvSpPr>
        <p:spPr bwMode="auto">
          <a:xfrm>
            <a:off x="195263" y="1562100"/>
            <a:ext cx="669925" cy="304800"/>
          </a:xfrm>
          <a:prstGeom prst="rect">
            <a:avLst/>
          </a:prstGeom>
          <a:noFill/>
          <a:ln w="9525">
            <a:noFill/>
            <a:miter lim="800000"/>
            <a:headEnd/>
            <a:tailEnd/>
          </a:ln>
          <a:effectLst/>
        </p:spPr>
        <p:txBody>
          <a:bodyPr wrap="none">
            <a:spAutoFit/>
          </a:bodyPr>
          <a:lstStyle/>
          <a:p>
            <a:pPr algn="r" eaLnBrk="0" hangingPunct="0"/>
            <a:r>
              <a:rPr lang="en-US" sz="1400">
                <a:latin typeface="Helvetica" pitchFamily="34" charset="0"/>
              </a:rPr>
              <a:t>10 ms</a:t>
            </a:r>
          </a:p>
        </p:txBody>
      </p:sp>
      <p:sp>
        <p:nvSpPr>
          <p:cNvPr id="145483" name="Rectangle 75"/>
          <p:cNvSpPr>
            <a:spLocks noChangeArrowheads="1"/>
          </p:cNvSpPr>
          <p:nvPr/>
        </p:nvSpPr>
        <p:spPr bwMode="auto">
          <a:xfrm>
            <a:off x="904875" y="3279775"/>
            <a:ext cx="2760663"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Data</a:t>
            </a:r>
          </a:p>
        </p:txBody>
      </p:sp>
      <p:sp>
        <p:nvSpPr>
          <p:cNvPr id="145484" name="Rectangle 76"/>
          <p:cNvSpPr>
            <a:spLocks noChangeArrowheads="1"/>
          </p:cNvSpPr>
          <p:nvPr/>
        </p:nvSpPr>
        <p:spPr bwMode="auto">
          <a:xfrm>
            <a:off x="908050" y="4108450"/>
            <a:ext cx="6889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Helvetica" pitchFamily="34" charset="0"/>
              </a:rPr>
              <a:t>Data</a:t>
            </a:r>
            <a:r>
              <a:rPr lang="de-DE" sz="1400" baseline="-25000">
                <a:latin typeface="Helvetica" pitchFamily="34" charset="0"/>
              </a:rPr>
              <a:t>1</a:t>
            </a:r>
            <a:endParaRPr lang="en-US" sz="1400">
              <a:latin typeface="Helvetica" pitchFamily="34" charset="0"/>
            </a:endParaRPr>
          </a:p>
        </p:txBody>
      </p:sp>
      <p:sp>
        <p:nvSpPr>
          <p:cNvPr id="145485" name="Text Box 77"/>
          <p:cNvSpPr txBox="1">
            <a:spLocks noChangeArrowheads="1"/>
          </p:cNvSpPr>
          <p:nvPr/>
        </p:nvSpPr>
        <p:spPr bwMode="auto">
          <a:xfrm>
            <a:off x="3894138" y="3305175"/>
            <a:ext cx="1331912"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uplink DPDCH</a:t>
            </a:r>
          </a:p>
        </p:txBody>
      </p:sp>
      <p:sp>
        <p:nvSpPr>
          <p:cNvPr id="145486" name="Text Box 78"/>
          <p:cNvSpPr txBox="1">
            <a:spLocks noChangeArrowheads="1"/>
          </p:cNvSpPr>
          <p:nvPr/>
        </p:nvSpPr>
        <p:spPr bwMode="auto">
          <a:xfrm>
            <a:off x="3894138" y="2503488"/>
            <a:ext cx="1331912"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uplink DPCCH</a:t>
            </a:r>
          </a:p>
        </p:txBody>
      </p:sp>
      <p:sp>
        <p:nvSpPr>
          <p:cNvPr id="145487" name="Text Box 79"/>
          <p:cNvSpPr txBox="1">
            <a:spLocks noChangeArrowheads="1"/>
          </p:cNvSpPr>
          <p:nvPr/>
        </p:nvSpPr>
        <p:spPr bwMode="auto">
          <a:xfrm>
            <a:off x="3897313" y="4133850"/>
            <a:ext cx="1428750"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downlink DPCH</a:t>
            </a:r>
          </a:p>
        </p:txBody>
      </p:sp>
      <p:sp>
        <p:nvSpPr>
          <p:cNvPr id="145488" name="Rectangle 80"/>
          <p:cNvSpPr>
            <a:spLocks noChangeArrowheads="1"/>
          </p:cNvSpPr>
          <p:nvPr/>
        </p:nvSpPr>
        <p:spPr bwMode="auto">
          <a:xfrm>
            <a:off x="1597025" y="4108450"/>
            <a:ext cx="381000"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TPC</a:t>
            </a:r>
          </a:p>
        </p:txBody>
      </p:sp>
      <p:sp>
        <p:nvSpPr>
          <p:cNvPr id="145489" name="Rectangle 81"/>
          <p:cNvSpPr>
            <a:spLocks noChangeArrowheads="1"/>
          </p:cNvSpPr>
          <p:nvPr/>
        </p:nvSpPr>
        <p:spPr bwMode="auto">
          <a:xfrm>
            <a:off x="1978025" y="4108450"/>
            <a:ext cx="48577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TF</a:t>
            </a:r>
            <a:r>
              <a:rPr lang="de-DE" sz="1400">
                <a:latin typeface="Helvetica" pitchFamily="34" charset="0"/>
              </a:rPr>
              <a:t>C</a:t>
            </a:r>
            <a:r>
              <a:rPr lang="en-US" sz="1400">
                <a:latin typeface="Helvetica" pitchFamily="34" charset="0"/>
              </a:rPr>
              <a:t>I</a:t>
            </a:r>
          </a:p>
        </p:txBody>
      </p:sp>
      <p:sp>
        <p:nvSpPr>
          <p:cNvPr id="145490" name="Rectangle 82"/>
          <p:cNvSpPr>
            <a:spLocks noChangeArrowheads="1"/>
          </p:cNvSpPr>
          <p:nvPr/>
        </p:nvSpPr>
        <p:spPr bwMode="auto">
          <a:xfrm>
            <a:off x="3032125" y="4108450"/>
            <a:ext cx="636588"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Helvetica" pitchFamily="34" charset="0"/>
              </a:rPr>
              <a:t>Pilot</a:t>
            </a:r>
            <a:endParaRPr lang="en-US" sz="1400">
              <a:latin typeface="Helvetica" pitchFamily="34" charset="0"/>
            </a:endParaRPr>
          </a:p>
        </p:txBody>
      </p:sp>
      <p:sp>
        <p:nvSpPr>
          <p:cNvPr id="145491" name="Text Box 83"/>
          <p:cNvSpPr txBox="1">
            <a:spLocks noChangeArrowheads="1"/>
          </p:cNvSpPr>
          <p:nvPr/>
        </p:nvSpPr>
        <p:spPr bwMode="auto">
          <a:xfrm>
            <a:off x="-1588" y="3305175"/>
            <a:ext cx="868363" cy="304800"/>
          </a:xfrm>
          <a:prstGeom prst="rect">
            <a:avLst/>
          </a:prstGeom>
          <a:noFill/>
          <a:ln w="9525">
            <a:noFill/>
            <a:miter lim="800000"/>
            <a:headEnd/>
            <a:tailEnd/>
          </a:ln>
          <a:effectLst/>
        </p:spPr>
        <p:txBody>
          <a:bodyPr wrap="none">
            <a:spAutoFit/>
          </a:bodyPr>
          <a:lstStyle/>
          <a:p>
            <a:pPr algn="r" eaLnBrk="0" hangingPunct="0"/>
            <a:r>
              <a:rPr lang="en-US" sz="1400">
                <a:latin typeface="Helvetica" pitchFamily="34" charset="0"/>
              </a:rPr>
              <a:t>6</a:t>
            </a:r>
            <a:r>
              <a:rPr lang="de-DE" sz="1400">
                <a:latin typeface="Helvetica" pitchFamily="34" charset="0"/>
              </a:rPr>
              <a:t>66.7</a:t>
            </a:r>
            <a:r>
              <a:rPr lang="en-US" sz="1400">
                <a:latin typeface="Helvetica" pitchFamily="34" charset="0"/>
              </a:rPr>
              <a:t> µs</a:t>
            </a:r>
          </a:p>
        </p:txBody>
      </p:sp>
      <p:sp>
        <p:nvSpPr>
          <p:cNvPr id="145492" name="Text Box 84"/>
          <p:cNvSpPr txBox="1">
            <a:spLocks noChangeArrowheads="1"/>
          </p:cNvSpPr>
          <p:nvPr/>
        </p:nvSpPr>
        <p:spPr bwMode="auto">
          <a:xfrm>
            <a:off x="-1588" y="4133850"/>
            <a:ext cx="868363" cy="304800"/>
          </a:xfrm>
          <a:prstGeom prst="rect">
            <a:avLst/>
          </a:prstGeom>
          <a:noFill/>
          <a:ln w="9525">
            <a:noFill/>
            <a:miter lim="800000"/>
            <a:headEnd/>
            <a:tailEnd/>
          </a:ln>
          <a:effectLst/>
        </p:spPr>
        <p:txBody>
          <a:bodyPr wrap="none">
            <a:spAutoFit/>
          </a:bodyPr>
          <a:lstStyle/>
          <a:p>
            <a:pPr algn="r" eaLnBrk="0" hangingPunct="0"/>
            <a:r>
              <a:rPr lang="en-US" sz="1400">
                <a:latin typeface="Helvetica" pitchFamily="34" charset="0"/>
              </a:rPr>
              <a:t>6</a:t>
            </a:r>
            <a:r>
              <a:rPr lang="de-DE" sz="1400">
                <a:latin typeface="Helvetica" pitchFamily="34" charset="0"/>
              </a:rPr>
              <a:t>66.7</a:t>
            </a:r>
            <a:r>
              <a:rPr lang="en-US" sz="1400">
                <a:latin typeface="Helvetica" pitchFamily="34" charset="0"/>
              </a:rPr>
              <a:t> µs</a:t>
            </a:r>
          </a:p>
        </p:txBody>
      </p:sp>
      <p:sp>
        <p:nvSpPr>
          <p:cNvPr id="145493" name="AutoShape 85"/>
          <p:cNvSpPr>
            <a:spLocks/>
          </p:cNvSpPr>
          <p:nvPr/>
        </p:nvSpPr>
        <p:spPr bwMode="auto">
          <a:xfrm rot="-5400000">
            <a:off x="1956594" y="4109244"/>
            <a:ext cx="146050" cy="868362"/>
          </a:xfrm>
          <a:prstGeom prst="leftBrace">
            <a:avLst>
              <a:gd name="adj1" fmla="val 49547"/>
              <a:gd name="adj2" fmla="val 50000"/>
            </a:avLst>
          </a:prstGeom>
          <a:noFill/>
          <a:ln w="9525">
            <a:solidFill>
              <a:schemeClr val="tx1"/>
            </a:solidFill>
            <a:round/>
            <a:headEnd/>
            <a:tailEnd/>
          </a:ln>
          <a:effectLst/>
        </p:spPr>
        <p:txBody>
          <a:bodyPr wrap="none" anchor="ctr"/>
          <a:lstStyle/>
          <a:p>
            <a:endParaRPr lang="en-US"/>
          </a:p>
        </p:txBody>
      </p:sp>
      <p:sp>
        <p:nvSpPr>
          <p:cNvPr id="145494" name="Text Box 86"/>
          <p:cNvSpPr txBox="1">
            <a:spLocks noChangeArrowheads="1"/>
          </p:cNvSpPr>
          <p:nvPr/>
        </p:nvSpPr>
        <p:spPr bwMode="auto">
          <a:xfrm>
            <a:off x="1663700" y="4568825"/>
            <a:ext cx="815975"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DPCCH</a:t>
            </a:r>
          </a:p>
        </p:txBody>
      </p:sp>
      <p:sp>
        <p:nvSpPr>
          <p:cNvPr id="145495" name="AutoShape 87"/>
          <p:cNvSpPr>
            <a:spLocks/>
          </p:cNvSpPr>
          <p:nvPr/>
        </p:nvSpPr>
        <p:spPr bwMode="auto">
          <a:xfrm rot="-5400000">
            <a:off x="3277394" y="4225131"/>
            <a:ext cx="146050" cy="636588"/>
          </a:xfrm>
          <a:prstGeom prst="leftBrace">
            <a:avLst>
              <a:gd name="adj1" fmla="val 36322"/>
              <a:gd name="adj2" fmla="val 50000"/>
            </a:avLst>
          </a:prstGeom>
          <a:noFill/>
          <a:ln w="9525">
            <a:solidFill>
              <a:schemeClr val="tx1"/>
            </a:solidFill>
            <a:round/>
            <a:headEnd/>
            <a:tailEnd/>
          </a:ln>
          <a:effectLst/>
        </p:spPr>
        <p:txBody>
          <a:bodyPr wrap="none" anchor="ctr"/>
          <a:lstStyle/>
          <a:p>
            <a:endParaRPr lang="en-US"/>
          </a:p>
        </p:txBody>
      </p:sp>
      <p:sp>
        <p:nvSpPr>
          <p:cNvPr id="145496" name="Text Box 88"/>
          <p:cNvSpPr txBox="1">
            <a:spLocks noChangeArrowheads="1"/>
          </p:cNvSpPr>
          <p:nvPr/>
        </p:nvSpPr>
        <p:spPr bwMode="auto">
          <a:xfrm>
            <a:off x="2347913" y="4568825"/>
            <a:ext cx="815975"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DPDCH</a:t>
            </a:r>
          </a:p>
        </p:txBody>
      </p:sp>
      <p:sp>
        <p:nvSpPr>
          <p:cNvPr id="145497" name="Line 89"/>
          <p:cNvSpPr>
            <a:spLocks noChangeShapeType="1"/>
          </p:cNvSpPr>
          <p:nvPr/>
        </p:nvSpPr>
        <p:spPr bwMode="auto">
          <a:xfrm flipV="1">
            <a:off x="933450" y="2940050"/>
            <a:ext cx="2762250" cy="11113"/>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5498" name="Text Box 90"/>
          <p:cNvSpPr txBox="1">
            <a:spLocks noChangeArrowheads="1"/>
          </p:cNvSpPr>
          <p:nvPr/>
        </p:nvSpPr>
        <p:spPr bwMode="auto">
          <a:xfrm>
            <a:off x="1447800" y="2906713"/>
            <a:ext cx="1662113" cy="304800"/>
          </a:xfrm>
          <a:prstGeom prst="rect">
            <a:avLst/>
          </a:prstGeom>
          <a:noFill/>
          <a:ln w="9525">
            <a:noFill/>
            <a:miter lim="800000"/>
            <a:headEnd/>
            <a:tailEnd/>
          </a:ln>
          <a:effectLst/>
        </p:spPr>
        <p:txBody>
          <a:bodyPr wrap="none">
            <a:spAutoFit/>
          </a:bodyPr>
          <a:lstStyle/>
          <a:p>
            <a:pPr algn="l"/>
            <a:r>
              <a:rPr lang="de-DE" sz="1400">
                <a:latin typeface="Helvetica" pitchFamily="34" charset="0"/>
              </a:rPr>
              <a:t>2560 chips, 10 bits</a:t>
            </a:r>
            <a:endParaRPr lang="en-US" sz="1400">
              <a:latin typeface="Helvetica" pitchFamily="34" charset="0"/>
            </a:endParaRPr>
          </a:p>
        </p:txBody>
      </p:sp>
      <p:sp>
        <p:nvSpPr>
          <p:cNvPr id="145499" name="Line 91"/>
          <p:cNvSpPr>
            <a:spLocks noChangeShapeType="1"/>
          </p:cNvSpPr>
          <p:nvPr/>
        </p:nvSpPr>
        <p:spPr bwMode="auto">
          <a:xfrm flipV="1">
            <a:off x="908050" y="3746500"/>
            <a:ext cx="2762250" cy="11113"/>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5500" name="Text Box 92"/>
          <p:cNvSpPr txBox="1">
            <a:spLocks noChangeArrowheads="1"/>
          </p:cNvSpPr>
          <p:nvPr/>
        </p:nvSpPr>
        <p:spPr bwMode="auto">
          <a:xfrm>
            <a:off x="990600" y="3744913"/>
            <a:ext cx="2689225" cy="304800"/>
          </a:xfrm>
          <a:prstGeom prst="rect">
            <a:avLst/>
          </a:prstGeom>
          <a:noFill/>
          <a:ln w="9525">
            <a:noFill/>
            <a:miter lim="800000"/>
            <a:headEnd/>
            <a:tailEnd/>
          </a:ln>
          <a:effectLst/>
        </p:spPr>
        <p:txBody>
          <a:bodyPr wrap="none">
            <a:spAutoFit/>
          </a:bodyPr>
          <a:lstStyle/>
          <a:p>
            <a:pPr algn="l"/>
            <a:r>
              <a:rPr lang="de-DE" sz="1400">
                <a:latin typeface="Helvetica" pitchFamily="34" charset="0"/>
              </a:rPr>
              <a:t>2560 chips, 10*2</a:t>
            </a:r>
            <a:r>
              <a:rPr lang="de-DE" sz="1400" baseline="30000">
                <a:latin typeface="Helvetica" pitchFamily="34" charset="0"/>
              </a:rPr>
              <a:t>k</a:t>
            </a:r>
            <a:r>
              <a:rPr lang="de-DE" sz="1400">
                <a:latin typeface="Helvetica" pitchFamily="34" charset="0"/>
              </a:rPr>
              <a:t> bits (k = 0...6)</a:t>
            </a:r>
            <a:endParaRPr lang="en-US" sz="1400">
              <a:latin typeface="Helvetica" pitchFamily="34" charset="0"/>
            </a:endParaRPr>
          </a:p>
        </p:txBody>
      </p:sp>
      <p:sp>
        <p:nvSpPr>
          <p:cNvPr id="145501" name="Rectangle 93"/>
          <p:cNvSpPr>
            <a:spLocks noChangeArrowheads="1"/>
          </p:cNvSpPr>
          <p:nvPr/>
        </p:nvSpPr>
        <p:spPr bwMode="auto">
          <a:xfrm>
            <a:off x="1978025" y="2476500"/>
            <a:ext cx="538163" cy="3635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Helvetica" pitchFamily="34" charset="0"/>
              </a:rPr>
              <a:t>TFCI</a:t>
            </a:r>
            <a:endParaRPr lang="en-US" sz="1400">
              <a:latin typeface="Helvetica" pitchFamily="34" charset="0"/>
            </a:endParaRPr>
          </a:p>
        </p:txBody>
      </p:sp>
      <p:sp>
        <p:nvSpPr>
          <p:cNvPr id="145502" name="Line 94"/>
          <p:cNvSpPr>
            <a:spLocks noChangeShapeType="1"/>
          </p:cNvSpPr>
          <p:nvPr/>
        </p:nvSpPr>
        <p:spPr bwMode="auto">
          <a:xfrm flipV="1">
            <a:off x="908050" y="4889500"/>
            <a:ext cx="2762250" cy="11113"/>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5503" name="Text Box 95"/>
          <p:cNvSpPr txBox="1">
            <a:spLocks noChangeArrowheads="1"/>
          </p:cNvSpPr>
          <p:nvPr/>
        </p:nvSpPr>
        <p:spPr bwMode="auto">
          <a:xfrm>
            <a:off x="990600" y="4887913"/>
            <a:ext cx="2689225" cy="304800"/>
          </a:xfrm>
          <a:prstGeom prst="rect">
            <a:avLst/>
          </a:prstGeom>
          <a:noFill/>
          <a:ln w="9525">
            <a:noFill/>
            <a:miter lim="800000"/>
            <a:headEnd/>
            <a:tailEnd/>
          </a:ln>
          <a:effectLst/>
        </p:spPr>
        <p:txBody>
          <a:bodyPr wrap="none">
            <a:spAutoFit/>
          </a:bodyPr>
          <a:lstStyle/>
          <a:p>
            <a:pPr algn="l"/>
            <a:r>
              <a:rPr lang="de-DE" sz="1400">
                <a:latin typeface="Helvetica" pitchFamily="34" charset="0"/>
              </a:rPr>
              <a:t>2560 chips, 10*2</a:t>
            </a:r>
            <a:r>
              <a:rPr lang="de-DE" sz="1400" baseline="30000">
                <a:latin typeface="Helvetica" pitchFamily="34" charset="0"/>
              </a:rPr>
              <a:t>k</a:t>
            </a:r>
            <a:r>
              <a:rPr lang="de-DE" sz="1400">
                <a:latin typeface="Helvetica" pitchFamily="34" charset="0"/>
              </a:rPr>
              <a:t> bits (k = 0...7)</a:t>
            </a:r>
            <a:endParaRPr lang="en-US" sz="1400">
              <a:latin typeface="Helvetica" pitchFamily="34" charset="0"/>
            </a:endParaRPr>
          </a:p>
        </p:txBody>
      </p:sp>
      <p:sp>
        <p:nvSpPr>
          <p:cNvPr id="145504" name="Rectangle 96"/>
          <p:cNvSpPr>
            <a:spLocks noChangeArrowheads="1"/>
          </p:cNvSpPr>
          <p:nvPr/>
        </p:nvSpPr>
        <p:spPr bwMode="auto">
          <a:xfrm>
            <a:off x="2463800" y="4108450"/>
            <a:ext cx="568325" cy="36195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Helvetica" pitchFamily="34" charset="0"/>
              </a:rPr>
              <a:t>Data</a:t>
            </a:r>
            <a:r>
              <a:rPr lang="de-DE" sz="1400" baseline="-25000">
                <a:latin typeface="Helvetica" pitchFamily="34" charset="0"/>
              </a:rPr>
              <a:t>2</a:t>
            </a:r>
            <a:endParaRPr lang="en-US" sz="1400">
              <a:latin typeface="Helvetica" pitchFamily="34" charset="0"/>
            </a:endParaRPr>
          </a:p>
        </p:txBody>
      </p:sp>
      <p:sp>
        <p:nvSpPr>
          <p:cNvPr id="145505" name="AutoShape 97"/>
          <p:cNvSpPr>
            <a:spLocks/>
          </p:cNvSpPr>
          <p:nvPr/>
        </p:nvSpPr>
        <p:spPr bwMode="auto">
          <a:xfrm rot="-5400000">
            <a:off x="2674938" y="4259262"/>
            <a:ext cx="146050" cy="568325"/>
          </a:xfrm>
          <a:prstGeom prst="leftBrace">
            <a:avLst>
              <a:gd name="adj1" fmla="val 32428"/>
              <a:gd name="adj2" fmla="val 50000"/>
            </a:avLst>
          </a:prstGeom>
          <a:noFill/>
          <a:ln w="9525">
            <a:solidFill>
              <a:schemeClr val="tx1"/>
            </a:solidFill>
            <a:round/>
            <a:headEnd/>
            <a:tailEnd/>
          </a:ln>
          <a:effectLst/>
        </p:spPr>
        <p:txBody>
          <a:bodyPr wrap="none" anchor="ctr"/>
          <a:lstStyle/>
          <a:p>
            <a:endParaRPr lang="en-US"/>
          </a:p>
        </p:txBody>
      </p:sp>
      <p:sp>
        <p:nvSpPr>
          <p:cNvPr id="145506" name="AutoShape 98"/>
          <p:cNvSpPr>
            <a:spLocks/>
          </p:cNvSpPr>
          <p:nvPr/>
        </p:nvSpPr>
        <p:spPr bwMode="auto">
          <a:xfrm rot="-5400000">
            <a:off x="1177132" y="4198143"/>
            <a:ext cx="146050" cy="690563"/>
          </a:xfrm>
          <a:prstGeom prst="leftBrace">
            <a:avLst>
              <a:gd name="adj1" fmla="val 39402"/>
              <a:gd name="adj2" fmla="val 50000"/>
            </a:avLst>
          </a:prstGeom>
          <a:noFill/>
          <a:ln w="9525">
            <a:solidFill>
              <a:schemeClr val="tx1"/>
            </a:solidFill>
            <a:round/>
            <a:headEnd/>
            <a:tailEnd/>
          </a:ln>
          <a:effectLst/>
        </p:spPr>
        <p:txBody>
          <a:bodyPr wrap="none" anchor="ctr"/>
          <a:lstStyle/>
          <a:p>
            <a:endParaRPr lang="en-US"/>
          </a:p>
        </p:txBody>
      </p:sp>
      <p:sp>
        <p:nvSpPr>
          <p:cNvPr id="145507" name="Text Box 99"/>
          <p:cNvSpPr txBox="1">
            <a:spLocks noChangeArrowheads="1"/>
          </p:cNvSpPr>
          <p:nvPr/>
        </p:nvSpPr>
        <p:spPr bwMode="auto">
          <a:xfrm>
            <a:off x="908050" y="4568825"/>
            <a:ext cx="815975"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DPDCH</a:t>
            </a:r>
          </a:p>
        </p:txBody>
      </p:sp>
      <p:sp>
        <p:nvSpPr>
          <p:cNvPr id="145508" name="Text Box 100"/>
          <p:cNvSpPr txBox="1">
            <a:spLocks noChangeArrowheads="1"/>
          </p:cNvSpPr>
          <p:nvPr/>
        </p:nvSpPr>
        <p:spPr bwMode="auto">
          <a:xfrm>
            <a:off x="2986088" y="4568825"/>
            <a:ext cx="819150" cy="304800"/>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DPCCH</a:t>
            </a:r>
          </a:p>
        </p:txBody>
      </p:sp>
      <p:sp>
        <p:nvSpPr>
          <p:cNvPr id="145509" name="Text Box 101"/>
          <p:cNvSpPr txBox="1">
            <a:spLocks noChangeArrowheads="1"/>
          </p:cNvSpPr>
          <p:nvPr/>
        </p:nvSpPr>
        <p:spPr bwMode="auto">
          <a:xfrm>
            <a:off x="5364163" y="4292600"/>
            <a:ext cx="3816350" cy="1368425"/>
          </a:xfrm>
          <a:prstGeom prst="rect">
            <a:avLst/>
          </a:prstGeom>
          <a:noFill/>
          <a:ln w="9525">
            <a:noFill/>
            <a:miter lim="800000"/>
            <a:headEnd/>
            <a:tailEnd/>
          </a:ln>
          <a:effectLst/>
        </p:spPr>
        <p:txBody>
          <a:bodyPr wrap="none">
            <a:spAutoFit/>
          </a:bodyPr>
          <a:lstStyle/>
          <a:p>
            <a:pPr algn="l" eaLnBrk="0" hangingPunct="0"/>
            <a:r>
              <a:rPr lang="de-DE" sz="1400">
                <a:latin typeface="Arial" charset="0"/>
              </a:rPr>
              <a:t>FBI: Feedback Information</a:t>
            </a:r>
          </a:p>
          <a:p>
            <a:pPr algn="l" eaLnBrk="0" hangingPunct="0"/>
            <a:r>
              <a:rPr lang="en-US" sz="1400">
                <a:latin typeface="Arial" charset="0"/>
              </a:rPr>
              <a:t>TPC: Transmit Power Control</a:t>
            </a:r>
          </a:p>
          <a:p>
            <a:pPr algn="l" eaLnBrk="0" hangingPunct="0"/>
            <a:r>
              <a:rPr lang="en-US" sz="1400">
                <a:latin typeface="Arial" charset="0"/>
              </a:rPr>
              <a:t>TF</a:t>
            </a:r>
            <a:r>
              <a:rPr lang="de-DE" sz="1400">
                <a:latin typeface="Arial" charset="0"/>
              </a:rPr>
              <a:t>C</a:t>
            </a:r>
            <a:r>
              <a:rPr lang="en-US" sz="1400">
                <a:latin typeface="Arial" charset="0"/>
              </a:rPr>
              <a:t>I: Transport Format Combination</a:t>
            </a:r>
            <a:r>
              <a:rPr lang="de-DE" sz="1400">
                <a:latin typeface="Arial" charset="0"/>
              </a:rPr>
              <a:t> </a:t>
            </a:r>
            <a:r>
              <a:rPr lang="en-US" sz="1400">
                <a:latin typeface="Arial" charset="0"/>
              </a:rPr>
              <a:t>Indicator</a:t>
            </a:r>
          </a:p>
          <a:p>
            <a:pPr algn="l" eaLnBrk="0" hangingPunct="0"/>
            <a:r>
              <a:rPr lang="en-US" sz="1400">
                <a:latin typeface="Arial" charset="0"/>
              </a:rPr>
              <a:t>DPCCH: Dedicated Physical Control Channel</a:t>
            </a:r>
          </a:p>
          <a:p>
            <a:pPr algn="l" eaLnBrk="0" hangingPunct="0"/>
            <a:r>
              <a:rPr lang="en-US" sz="1400">
                <a:latin typeface="Arial" charset="0"/>
              </a:rPr>
              <a:t>DPDCH: Dedicated Physical Data Channel</a:t>
            </a:r>
          </a:p>
          <a:p>
            <a:pPr algn="l" eaLnBrk="0" hangingPunct="0"/>
            <a:r>
              <a:rPr lang="en-US" sz="1400">
                <a:latin typeface="Arial" charset="0"/>
              </a:rPr>
              <a:t>DPCH: Dedicated Physical Channel</a:t>
            </a:r>
          </a:p>
        </p:txBody>
      </p:sp>
      <p:sp>
        <p:nvSpPr>
          <p:cNvPr id="145510" name="Text Box 102"/>
          <p:cNvSpPr txBox="1">
            <a:spLocks noChangeArrowheads="1"/>
          </p:cNvSpPr>
          <p:nvPr/>
        </p:nvSpPr>
        <p:spPr bwMode="auto">
          <a:xfrm>
            <a:off x="466725" y="5373688"/>
            <a:ext cx="4330700" cy="581025"/>
          </a:xfrm>
          <a:prstGeom prst="rect">
            <a:avLst/>
          </a:prstGeom>
          <a:noFill/>
          <a:ln w="9525">
            <a:noFill/>
            <a:miter lim="800000"/>
            <a:headEnd/>
            <a:tailEnd/>
          </a:ln>
          <a:effectLst/>
        </p:spPr>
        <p:txBody>
          <a:bodyPr wrap="none">
            <a:spAutoFit/>
          </a:bodyPr>
          <a:lstStyle/>
          <a:p>
            <a:pPr algn="l" eaLnBrk="0" hangingPunct="0"/>
            <a:r>
              <a:rPr lang="de-DE" sz="1600" b="1">
                <a:solidFill>
                  <a:srgbClr val="FF3300"/>
                </a:solidFill>
                <a:latin typeface="Arial" charset="0"/>
              </a:rPr>
              <a:t>Slot structure NOT for user separation </a:t>
            </a:r>
          </a:p>
          <a:p>
            <a:pPr algn="l" eaLnBrk="0" hangingPunct="0"/>
            <a:r>
              <a:rPr lang="de-DE" sz="1600" b="1">
                <a:solidFill>
                  <a:srgbClr val="FF3300"/>
                </a:solidFill>
                <a:latin typeface="Arial" charset="0"/>
              </a:rPr>
              <a:t>but synchronization for periodic functions!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830" name="Rectangle 134"/>
          <p:cNvSpPr>
            <a:spLocks noGrp="1" noChangeArrowheads="1"/>
          </p:cNvSpPr>
          <p:nvPr>
            <p:ph type="title"/>
          </p:nvPr>
        </p:nvSpPr>
        <p:spPr/>
        <p:txBody>
          <a:bodyPr/>
          <a:lstStyle/>
          <a:p>
            <a:r>
              <a:rPr lang="en-US"/>
              <a:t>Typical UTRA-FDD uplink data rates</a:t>
            </a:r>
          </a:p>
        </p:txBody>
      </p:sp>
      <p:graphicFrame>
        <p:nvGraphicFramePr>
          <p:cNvPr id="285836" name="Group 140"/>
          <p:cNvGraphicFramePr>
            <a:graphicFrameLocks noGrp="1"/>
          </p:cNvGraphicFramePr>
          <p:nvPr/>
        </p:nvGraphicFramePr>
        <p:xfrm>
          <a:off x="395288" y="2492375"/>
          <a:ext cx="8353425" cy="2144713"/>
        </p:xfrm>
        <a:graphic>
          <a:graphicData uri="http://schemas.openxmlformats.org/drawingml/2006/table">
            <a:tbl>
              <a:tblPr/>
              <a:tblGrid>
                <a:gridCol w="3694112"/>
                <a:gridCol w="1282700"/>
                <a:gridCol w="1187450"/>
                <a:gridCol w="1189038"/>
                <a:gridCol w="1000125"/>
              </a:tblGrid>
              <a:tr h="749300">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User data rate [kbit/s]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12.2 (voice)</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64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144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1" i="0" u="none" strike="noStrike" cap="none" normalizeH="0" baseline="0" smtClean="0">
                          <a:ln>
                            <a:noFill/>
                          </a:ln>
                          <a:solidFill>
                            <a:schemeClr val="tx1"/>
                          </a:solidFill>
                          <a:effectLst/>
                          <a:latin typeface="Verdana" pitchFamily="34" charset="0"/>
                          <a:ea typeface="Times New Roman" pitchFamily="18" charset="0"/>
                          <a:cs typeface="Arial" charset="0"/>
                        </a:rPr>
                        <a:t>384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47466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DPDCH [kbit/s]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60</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240</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480</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960</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4603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DPCCH [kbit/s]</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15</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EAEA"/>
                    </a:solidFill>
                  </a:tcPr>
                </a:tc>
              </a:tr>
              <a:tr h="46037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Spreading</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64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16</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8</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GB" sz="1800" b="0" i="0" u="none" strike="noStrike" cap="none" normalizeH="0" baseline="0" smtClean="0">
                          <a:ln>
                            <a:noFill/>
                          </a:ln>
                          <a:solidFill>
                            <a:schemeClr val="tx1"/>
                          </a:solidFill>
                          <a:effectLst/>
                          <a:latin typeface="Verdana" pitchFamily="34" charset="0"/>
                          <a:ea typeface="Times New Roman" pitchFamily="18" charset="0"/>
                          <a:cs typeface="Arial" charset="0"/>
                        </a:rPr>
                        <a:t>4</a:t>
                      </a:r>
                      <a:endParaRPr kumimoji="0" lang="en-GB" sz="4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UMTS TDD frame structure</a:t>
            </a:r>
            <a:br>
              <a:rPr lang="en-US"/>
            </a:br>
            <a:r>
              <a:rPr lang="en-US"/>
              <a:t>(burst type 2)</a:t>
            </a:r>
          </a:p>
        </p:txBody>
      </p:sp>
      <p:sp>
        <p:nvSpPr>
          <p:cNvPr id="146472" name="Text Box 40"/>
          <p:cNvSpPr txBox="1">
            <a:spLocks noChangeArrowheads="1"/>
          </p:cNvSpPr>
          <p:nvPr/>
        </p:nvSpPr>
        <p:spPr bwMode="auto">
          <a:xfrm>
            <a:off x="900113" y="3933825"/>
            <a:ext cx="7753350" cy="1558925"/>
          </a:xfrm>
          <a:prstGeom prst="rect">
            <a:avLst/>
          </a:prstGeom>
          <a:noFill/>
          <a:ln w="9525">
            <a:noFill/>
            <a:miter lim="800000"/>
            <a:headEnd/>
            <a:tailEnd/>
          </a:ln>
          <a:effectLst/>
        </p:spPr>
        <p:txBody>
          <a:bodyPr>
            <a:spAutoFit/>
          </a:bodyPr>
          <a:lstStyle/>
          <a:p>
            <a:pPr algn="l" eaLnBrk="0" hangingPunct="0"/>
            <a:r>
              <a:rPr lang="en-US" sz="1600" b="1">
                <a:latin typeface="Arial" charset="0"/>
              </a:rPr>
              <a:t>TD-CDMA</a:t>
            </a:r>
            <a:endParaRPr lang="en-US" sz="1600">
              <a:latin typeface="Arial" charset="0"/>
            </a:endParaRPr>
          </a:p>
          <a:p>
            <a:pPr algn="l" eaLnBrk="0" hangingPunct="0">
              <a:buFontTx/>
              <a:buChar char="•"/>
            </a:pPr>
            <a:r>
              <a:rPr lang="en-US" sz="1600">
                <a:latin typeface="Arial" charset="0"/>
              </a:rPr>
              <a:t> 2560 chips per slot</a:t>
            </a:r>
          </a:p>
          <a:p>
            <a:pPr algn="l" eaLnBrk="0" hangingPunct="0">
              <a:buFontTx/>
              <a:buChar char="•"/>
            </a:pPr>
            <a:r>
              <a:rPr lang="en-US" sz="1600">
                <a:latin typeface="Arial" charset="0"/>
              </a:rPr>
              <a:t> spreading: 1-16</a:t>
            </a:r>
          </a:p>
          <a:p>
            <a:pPr algn="l" eaLnBrk="0" hangingPunct="0">
              <a:buFontTx/>
              <a:buChar char="•"/>
            </a:pPr>
            <a:r>
              <a:rPr lang="en-US" sz="1600">
                <a:latin typeface="Arial" charset="0"/>
              </a:rPr>
              <a:t> symmetric or asymmetric slot assignment to UL/DL (min. 1 per direction)</a:t>
            </a:r>
          </a:p>
          <a:p>
            <a:pPr algn="l" eaLnBrk="0" hangingPunct="0">
              <a:buFontTx/>
              <a:buChar char="•"/>
            </a:pPr>
            <a:r>
              <a:rPr lang="en-US" sz="1600">
                <a:latin typeface="Arial" charset="0"/>
              </a:rPr>
              <a:t> tight synchronization needed</a:t>
            </a:r>
          </a:p>
          <a:p>
            <a:pPr algn="l" eaLnBrk="0" hangingPunct="0">
              <a:buFontTx/>
              <a:buChar char="•"/>
            </a:pPr>
            <a:r>
              <a:rPr lang="en-US" sz="1600">
                <a:latin typeface="Arial" charset="0"/>
              </a:rPr>
              <a:t> simpler power control (100-800 power control cycles/s)</a:t>
            </a:r>
          </a:p>
        </p:txBody>
      </p:sp>
      <p:sp>
        <p:nvSpPr>
          <p:cNvPr id="146475" name="Freeform 43"/>
          <p:cNvSpPr>
            <a:spLocks/>
          </p:cNvSpPr>
          <p:nvPr/>
        </p:nvSpPr>
        <p:spPr bwMode="auto">
          <a:xfrm>
            <a:off x="1287463" y="1806575"/>
            <a:ext cx="3506787" cy="696913"/>
          </a:xfrm>
          <a:custGeom>
            <a:avLst/>
            <a:gdLst/>
            <a:ahLst/>
            <a:cxnLst>
              <a:cxn ang="0">
                <a:pos x="0" y="381"/>
              </a:cxn>
              <a:cxn ang="0">
                <a:pos x="336" y="0"/>
              </a:cxn>
              <a:cxn ang="0">
                <a:pos x="672" y="0"/>
              </a:cxn>
              <a:cxn ang="0">
                <a:pos x="1971" y="386"/>
              </a:cxn>
              <a:cxn ang="0">
                <a:pos x="0" y="381"/>
              </a:cxn>
            </a:cxnLst>
            <a:rect l="0" t="0" r="r" b="b"/>
            <a:pathLst>
              <a:path w="1971" h="386">
                <a:moveTo>
                  <a:pt x="0" y="381"/>
                </a:moveTo>
                <a:lnTo>
                  <a:pt x="336" y="0"/>
                </a:lnTo>
                <a:lnTo>
                  <a:pt x="672" y="0"/>
                </a:lnTo>
                <a:lnTo>
                  <a:pt x="1971" y="386"/>
                </a:lnTo>
                <a:lnTo>
                  <a:pt x="0" y="38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76" name="Rectangle 44"/>
          <p:cNvSpPr>
            <a:spLocks noChangeArrowheads="1"/>
          </p:cNvSpPr>
          <p:nvPr/>
        </p:nvSpPr>
        <p:spPr bwMode="auto">
          <a:xfrm>
            <a:off x="1287463" y="1374775"/>
            <a:ext cx="598487"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0</a:t>
            </a:r>
          </a:p>
        </p:txBody>
      </p:sp>
      <p:sp>
        <p:nvSpPr>
          <p:cNvPr id="146477" name="Rectangle 45"/>
          <p:cNvSpPr>
            <a:spLocks noChangeArrowheads="1"/>
          </p:cNvSpPr>
          <p:nvPr/>
        </p:nvSpPr>
        <p:spPr bwMode="auto">
          <a:xfrm>
            <a:off x="1885950" y="1374775"/>
            <a:ext cx="598488"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p>
        </p:txBody>
      </p:sp>
      <p:sp>
        <p:nvSpPr>
          <p:cNvPr id="146478" name="Rectangle 46"/>
          <p:cNvSpPr>
            <a:spLocks noChangeArrowheads="1"/>
          </p:cNvSpPr>
          <p:nvPr/>
        </p:nvSpPr>
        <p:spPr bwMode="auto">
          <a:xfrm>
            <a:off x="2484438" y="1374775"/>
            <a:ext cx="596900"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2</a:t>
            </a:r>
          </a:p>
        </p:txBody>
      </p:sp>
      <p:sp>
        <p:nvSpPr>
          <p:cNvPr id="146479" name="Rectangle 47"/>
          <p:cNvSpPr>
            <a:spLocks noChangeArrowheads="1"/>
          </p:cNvSpPr>
          <p:nvPr/>
        </p:nvSpPr>
        <p:spPr bwMode="auto">
          <a:xfrm>
            <a:off x="4533900" y="1374775"/>
            <a:ext cx="598488"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r>
              <a:rPr lang="de-DE" sz="1400">
                <a:latin typeface="Helvetica" pitchFamily="34" charset="0"/>
              </a:rPr>
              <a:t>2</a:t>
            </a:r>
            <a:endParaRPr lang="en-US" sz="1400">
              <a:latin typeface="Helvetica" pitchFamily="34" charset="0"/>
            </a:endParaRPr>
          </a:p>
        </p:txBody>
      </p:sp>
      <p:sp>
        <p:nvSpPr>
          <p:cNvPr id="146480" name="Rectangle 48"/>
          <p:cNvSpPr>
            <a:spLocks noChangeArrowheads="1"/>
          </p:cNvSpPr>
          <p:nvPr/>
        </p:nvSpPr>
        <p:spPr bwMode="auto">
          <a:xfrm>
            <a:off x="5132388" y="1374775"/>
            <a:ext cx="596900"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r>
              <a:rPr lang="de-DE" sz="1400">
                <a:latin typeface="Helvetica" pitchFamily="34" charset="0"/>
              </a:rPr>
              <a:t>3</a:t>
            </a:r>
            <a:endParaRPr lang="en-US" sz="1400">
              <a:latin typeface="Helvetica" pitchFamily="34" charset="0"/>
            </a:endParaRPr>
          </a:p>
        </p:txBody>
      </p:sp>
      <p:sp>
        <p:nvSpPr>
          <p:cNvPr id="146481" name="Rectangle 49"/>
          <p:cNvSpPr>
            <a:spLocks noChangeArrowheads="1"/>
          </p:cNvSpPr>
          <p:nvPr/>
        </p:nvSpPr>
        <p:spPr bwMode="auto">
          <a:xfrm>
            <a:off x="5729288" y="1374775"/>
            <a:ext cx="598487"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r>
              <a:rPr lang="de-DE" sz="1400">
                <a:latin typeface="Helvetica" pitchFamily="34" charset="0"/>
              </a:rPr>
              <a:t>4</a:t>
            </a:r>
            <a:endParaRPr lang="en-US" sz="1400">
              <a:latin typeface="Helvetica" pitchFamily="34" charset="0"/>
            </a:endParaRPr>
          </a:p>
        </p:txBody>
      </p:sp>
      <p:sp>
        <p:nvSpPr>
          <p:cNvPr id="146482" name="Rectangle 50"/>
          <p:cNvSpPr>
            <a:spLocks noChangeArrowheads="1"/>
          </p:cNvSpPr>
          <p:nvPr/>
        </p:nvSpPr>
        <p:spPr bwMode="auto">
          <a:xfrm>
            <a:off x="3081338" y="1374775"/>
            <a:ext cx="1452562"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a:t>
            </a:r>
          </a:p>
        </p:txBody>
      </p:sp>
      <p:sp>
        <p:nvSpPr>
          <p:cNvPr id="146483" name="Text Box 51"/>
          <p:cNvSpPr txBox="1">
            <a:spLocks noChangeArrowheads="1"/>
          </p:cNvSpPr>
          <p:nvPr/>
        </p:nvSpPr>
        <p:spPr bwMode="auto">
          <a:xfrm>
            <a:off x="3170238" y="1066800"/>
            <a:ext cx="1152525" cy="306388"/>
          </a:xfrm>
          <a:prstGeom prst="rect">
            <a:avLst/>
          </a:prstGeom>
          <a:noFill/>
          <a:ln w="9525">
            <a:noFill/>
            <a:miter lim="800000"/>
            <a:headEnd/>
            <a:tailEnd/>
          </a:ln>
          <a:effectLst/>
        </p:spPr>
        <p:txBody>
          <a:bodyPr wrap="none">
            <a:spAutoFit/>
          </a:bodyPr>
          <a:lstStyle/>
          <a:p>
            <a:pPr algn="l" eaLnBrk="0" hangingPunct="0"/>
            <a:r>
              <a:rPr lang="en-US" sz="1400">
                <a:latin typeface="Helvetica" pitchFamily="34" charset="0"/>
              </a:rPr>
              <a:t>Radio frame</a:t>
            </a:r>
          </a:p>
        </p:txBody>
      </p:sp>
      <p:sp>
        <p:nvSpPr>
          <p:cNvPr id="146484" name="Rectangle 52"/>
          <p:cNvSpPr>
            <a:spLocks noChangeArrowheads="1"/>
          </p:cNvSpPr>
          <p:nvPr/>
        </p:nvSpPr>
        <p:spPr bwMode="auto">
          <a:xfrm>
            <a:off x="1287463" y="2500313"/>
            <a:ext cx="1025525" cy="433387"/>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Data</a:t>
            </a:r>
            <a:endParaRPr lang="de-DE" sz="1400">
              <a:latin typeface="Helvetica" pitchFamily="34" charset="0"/>
            </a:endParaRPr>
          </a:p>
          <a:p>
            <a:pPr eaLnBrk="0" hangingPunct="0"/>
            <a:r>
              <a:rPr lang="de-DE" sz="1400">
                <a:latin typeface="Helvetica" pitchFamily="34" charset="0"/>
              </a:rPr>
              <a:t>1104 chips</a:t>
            </a:r>
            <a:endParaRPr lang="en-US" sz="1400">
              <a:latin typeface="Helvetica" pitchFamily="34" charset="0"/>
            </a:endParaRPr>
          </a:p>
        </p:txBody>
      </p:sp>
      <p:sp>
        <p:nvSpPr>
          <p:cNvPr id="146485" name="Rectangle 53"/>
          <p:cNvSpPr>
            <a:spLocks noChangeArrowheads="1"/>
          </p:cNvSpPr>
          <p:nvPr/>
        </p:nvSpPr>
        <p:spPr bwMode="auto">
          <a:xfrm>
            <a:off x="2312988" y="2500313"/>
            <a:ext cx="1109662" cy="433387"/>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Midample</a:t>
            </a:r>
            <a:endParaRPr lang="de-DE" sz="1400">
              <a:latin typeface="Helvetica" pitchFamily="34" charset="0"/>
            </a:endParaRPr>
          </a:p>
          <a:p>
            <a:pPr eaLnBrk="0" hangingPunct="0"/>
            <a:r>
              <a:rPr lang="de-DE" sz="1400">
                <a:latin typeface="Helvetica" pitchFamily="34" charset="0"/>
              </a:rPr>
              <a:t>256 chips</a:t>
            </a:r>
            <a:endParaRPr lang="en-US" sz="1400">
              <a:latin typeface="Helvetica" pitchFamily="34" charset="0"/>
            </a:endParaRPr>
          </a:p>
        </p:txBody>
      </p:sp>
      <p:sp>
        <p:nvSpPr>
          <p:cNvPr id="146486" name="Rectangle 54"/>
          <p:cNvSpPr>
            <a:spLocks noChangeArrowheads="1"/>
          </p:cNvSpPr>
          <p:nvPr/>
        </p:nvSpPr>
        <p:spPr bwMode="auto">
          <a:xfrm>
            <a:off x="3422650" y="2500313"/>
            <a:ext cx="939800" cy="433387"/>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Data</a:t>
            </a:r>
            <a:endParaRPr lang="de-DE" sz="1400">
              <a:latin typeface="Helvetica" pitchFamily="34" charset="0"/>
            </a:endParaRPr>
          </a:p>
          <a:p>
            <a:pPr eaLnBrk="0" hangingPunct="0"/>
            <a:r>
              <a:rPr lang="de-DE" sz="1400">
                <a:latin typeface="Helvetica" pitchFamily="34" charset="0"/>
              </a:rPr>
              <a:t>1104 chips</a:t>
            </a:r>
            <a:endParaRPr lang="en-US" sz="1400">
              <a:latin typeface="Helvetica" pitchFamily="34" charset="0"/>
            </a:endParaRPr>
          </a:p>
        </p:txBody>
      </p:sp>
      <p:sp>
        <p:nvSpPr>
          <p:cNvPr id="146487" name="Text Box 55"/>
          <p:cNvSpPr txBox="1">
            <a:spLocks noChangeArrowheads="1"/>
          </p:cNvSpPr>
          <p:nvPr/>
        </p:nvSpPr>
        <p:spPr bwMode="auto">
          <a:xfrm>
            <a:off x="2057400" y="2192338"/>
            <a:ext cx="908050" cy="304800"/>
          </a:xfrm>
          <a:prstGeom prst="rect">
            <a:avLst/>
          </a:prstGeom>
          <a:noFill/>
          <a:ln w="9525">
            <a:noFill/>
            <a:miter lim="800000"/>
            <a:headEnd/>
            <a:tailEnd/>
          </a:ln>
          <a:effectLst/>
        </p:spPr>
        <p:txBody>
          <a:bodyPr wrap="none">
            <a:spAutoFit/>
          </a:bodyPr>
          <a:lstStyle/>
          <a:p>
            <a:pPr algn="l" eaLnBrk="0" hangingPunct="0"/>
            <a:r>
              <a:rPr lang="en-US" sz="1400">
                <a:latin typeface="Helvetica" pitchFamily="34" charset="0"/>
              </a:rPr>
              <a:t>Time slot</a:t>
            </a:r>
          </a:p>
        </p:txBody>
      </p:sp>
      <p:sp>
        <p:nvSpPr>
          <p:cNvPr id="146488" name="Text Box 56"/>
          <p:cNvSpPr txBox="1">
            <a:spLocks noChangeArrowheads="1"/>
          </p:cNvSpPr>
          <p:nvPr/>
        </p:nvSpPr>
        <p:spPr bwMode="auto">
          <a:xfrm>
            <a:off x="376238" y="2538413"/>
            <a:ext cx="866775" cy="303212"/>
          </a:xfrm>
          <a:prstGeom prst="rect">
            <a:avLst/>
          </a:prstGeom>
          <a:noFill/>
          <a:ln w="9525">
            <a:noFill/>
            <a:miter lim="800000"/>
            <a:headEnd/>
            <a:tailEnd/>
          </a:ln>
          <a:effectLst/>
        </p:spPr>
        <p:txBody>
          <a:bodyPr wrap="none">
            <a:spAutoFit/>
          </a:bodyPr>
          <a:lstStyle/>
          <a:p>
            <a:pPr algn="r" eaLnBrk="0" hangingPunct="0"/>
            <a:r>
              <a:rPr lang="en-US" sz="1400">
                <a:latin typeface="Helvetica" pitchFamily="34" charset="0"/>
              </a:rPr>
              <a:t>6</a:t>
            </a:r>
            <a:r>
              <a:rPr lang="de-DE" sz="1400">
                <a:latin typeface="Helvetica" pitchFamily="34" charset="0"/>
              </a:rPr>
              <a:t>66.7</a:t>
            </a:r>
            <a:r>
              <a:rPr lang="en-US" sz="1400">
                <a:latin typeface="Helvetica" pitchFamily="34" charset="0"/>
              </a:rPr>
              <a:t> µs</a:t>
            </a:r>
          </a:p>
        </p:txBody>
      </p:sp>
      <p:sp>
        <p:nvSpPr>
          <p:cNvPr id="146489" name="Text Box 57"/>
          <p:cNvSpPr txBox="1">
            <a:spLocks noChangeArrowheads="1"/>
          </p:cNvSpPr>
          <p:nvPr/>
        </p:nvSpPr>
        <p:spPr bwMode="auto">
          <a:xfrm>
            <a:off x="573088" y="1414463"/>
            <a:ext cx="668337" cy="303212"/>
          </a:xfrm>
          <a:prstGeom prst="rect">
            <a:avLst/>
          </a:prstGeom>
          <a:noFill/>
          <a:ln w="9525">
            <a:noFill/>
            <a:miter lim="800000"/>
            <a:headEnd/>
            <a:tailEnd/>
          </a:ln>
          <a:effectLst/>
        </p:spPr>
        <p:txBody>
          <a:bodyPr wrap="none">
            <a:spAutoFit/>
          </a:bodyPr>
          <a:lstStyle/>
          <a:p>
            <a:pPr algn="r" eaLnBrk="0" hangingPunct="0"/>
            <a:r>
              <a:rPr lang="en-US" sz="1400">
                <a:latin typeface="Helvetica" pitchFamily="34" charset="0"/>
              </a:rPr>
              <a:t>10 ms</a:t>
            </a:r>
          </a:p>
        </p:txBody>
      </p:sp>
      <p:sp>
        <p:nvSpPr>
          <p:cNvPr id="146490" name="Text Box 58"/>
          <p:cNvSpPr txBox="1">
            <a:spLocks noChangeArrowheads="1"/>
          </p:cNvSpPr>
          <p:nvPr/>
        </p:nvSpPr>
        <p:spPr bwMode="auto">
          <a:xfrm>
            <a:off x="4960938" y="2538413"/>
            <a:ext cx="1120775" cy="303212"/>
          </a:xfrm>
          <a:prstGeom prst="rect">
            <a:avLst/>
          </a:prstGeom>
          <a:noFill/>
          <a:ln w="9525">
            <a:noFill/>
            <a:miter lim="800000"/>
            <a:headEnd/>
            <a:tailEnd/>
          </a:ln>
          <a:effectLst/>
        </p:spPr>
        <p:txBody>
          <a:bodyPr wrap="none">
            <a:spAutoFit/>
          </a:bodyPr>
          <a:lstStyle/>
          <a:p>
            <a:pPr algn="l" eaLnBrk="0" hangingPunct="0"/>
            <a:r>
              <a:rPr lang="de-DE" sz="1400">
                <a:latin typeface="Helvetica" pitchFamily="34" charset="0"/>
              </a:rPr>
              <a:t>Traffic burst</a:t>
            </a:r>
          </a:p>
        </p:txBody>
      </p:sp>
      <p:sp>
        <p:nvSpPr>
          <p:cNvPr id="146491" name="Rectangle 59"/>
          <p:cNvSpPr>
            <a:spLocks noChangeArrowheads="1"/>
          </p:cNvSpPr>
          <p:nvPr/>
        </p:nvSpPr>
        <p:spPr bwMode="auto">
          <a:xfrm>
            <a:off x="4362450" y="2500313"/>
            <a:ext cx="427038" cy="433387"/>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Helvetica" pitchFamily="34" charset="0"/>
              </a:rPr>
              <a:t>GP</a:t>
            </a:r>
          </a:p>
        </p:txBody>
      </p:sp>
      <p:sp>
        <p:nvSpPr>
          <p:cNvPr id="146492" name="Text Box 60"/>
          <p:cNvSpPr txBox="1">
            <a:spLocks noChangeArrowheads="1"/>
          </p:cNvSpPr>
          <p:nvPr/>
        </p:nvSpPr>
        <p:spPr bwMode="auto">
          <a:xfrm>
            <a:off x="4960938" y="2873375"/>
            <a:ext cx="1533525" cy="517525"/>
          </a:xfrm>
          <a:prstGeom prst="rect">
            <a:avLst/>
          </a:prstGeom>
          <a:noFill/>
          <a:ln w="9525">
            <a:noFill/>
            <a:miter lim="800000"/>
            <a:headEnd/>
            <a:tailEnd/>
          </a:ln>
          <a:effectLst/>
        </p:spPr>
        <p:txBody>
          <a:bodyPr wrap="none">
            <a:spAutoFit/>
          </a:bodyPr>
          <a:lstStyle/>
          <a:p>
            <a:pPr algn="l" eaLnBrk="0" hangingPunct="0"/>
            <a:r>
              <a:rPr lang="en-US" sz="1400">
                <a:latin typeface="Helvetica" pitchFamily="34" charset="0"/>
              </a:rPr>
              <a:t>GP: guard period</a:t>
            </a:r>
            <a:endParaRPr lang="de-DE" sz="1400">
              <a:latin typeface="Helvetica" pitchFamily="34" charset="0"/>
            </a:endParaRPr>
          </a:p>
          <a:p>
            <a:pPr algn="l" eaLnBrk="0" hangingPunct="0"/>
            <a:r>
              <a:rPr lang="de-DE" sz="1400">
                <a:latin typeface="Helvetica" pitchFamily="34" charset="0"/>
              </a:rPr>
              <a:t>       96 chips</a:t>
            </a:r>
            <a:endParaRPr lang="en-US" sz="1400">
              <a:latin typeface="Helvetica" pitchFamily="34" charset="0"/>
            </a:endParaRPr>
          </a:p>
        </p:txBody>
      </p:sp>
      <p:sp>
        <p:nvSpPr>
          <p:cNvPr id="146493" name="Line 61"/>
          <p:cNvSpPr>
            <a:spLocks noChangeShapeType="1"/>
          </p:cNvSpPr>
          <p:nvPr/>
        </p:nvSpPr>
        <p:spPr bwMode="auto">
          <a:xfrm flipV="1">
            <a:off x="1308100" y="3092450"/>
            <a:ext cx="3487738" cy="1270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6494" name="Text Box 62"/>
          <p:cNvSpPr txBox="1">
            <a:spLocks noChangeArrowheads="1"/>
          </p:cNvSpPr>
          <p:nvPr/>
        </p:nvSpPr>
        <p:spPr bwMode="auto">
          <a:xfrm>
            <a:off x="2454275" y="3043238"/>
            <a:ext cx="1041400" cy="304800"/>
          </a:xfrm>
          <a:prstGeom prst="rect">
            <a:avLst/>
          </a:prstGeom>
          <a:noFill/>
          <a:ln w="9525">
            <a:noFill/>
            <a:miter lim="800000"/>
            <a:headEnd/>
            <a:tailEnd/>
          </a:ln>
          <a:effectLst/>
        </p:spPr>
        <p:txBody>
          <a:bodyPr wrap="none">
            <a:spAutoFit/>
          </a:bodyPr>
          <a:lstStyle/>
          <a:p>
            <a:pPr algn="l"/>
            <a:r>
              <a:rPr lang="de-DE" sz="1400">
                <a:latin typeface="Helvetica" pitchFamily="34" charset="0"/>
              </a:rPr>
              <a:t>2560 chips</a:t>
            </a:r>
            <a:endParaRPr lang="en-US" sz="1400">
              <a:latin typeface="Helvetica"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r>
              <a:rPr lang="en-US"/>
              <a:t>UTRAN architecture</a:t>
            </a:r>
          </a:p>
        </p:txBody>
      </p:sp>
      <p:grpSp>
        <p:nvGrpSpPr>
          <p:cNvPr id="179205" name="Group 5"/>
          <p:cNvGrpSpPr>
            <a:grpSpLocks noChangeAspect="1"/>
          </p:cNvGrpSpPr>
          <p:nvPr/>
        </p:nvGrpSpPr>
        <p:grpSpPr bwMode="auto">
          <a:xfrm>
            <a:off x="228600" y="2322513"/>
            <a:ext cx="990600" cy="849312"/>
            <a:chOff x="1123" y="2840"/>
            <a:chExt cx="1008" cy="864"/>
          </a:xfrm>
        </p:grpSpPr>
        <p:sp>
          <p:nvSpPr>
            <p:cNvPr id="179206" name="AutoShape 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207" name="Group 7"/>
            <p:cNvGrpSpPr>
              <a:grpSpLocks noChangeAspect="1"/>
            </p:cNvGrpSpPr>
            <p:nvPr/>
          </p:nvGrpSpPr>
          <p:grpSpPr bwMode="auto">
            <a:xfrm>
              <a:off x="1315" y="2888"/>
              <a:ext cx="593" cy="728"/>
              <a:chOff x="1392" y="2880"/>
              <a:chExt cx="593" cy="728"/>
            </a:xfrm>
          </p:grpSpPr>
          <p:grpSp>
            <p:nvGrpSpPr>
              <p:cNvPr id="179208" name="Group 8"/>
              <p:cNvGrpSpPr>
                <a:grpSpLocks noChangeAspect="1"/>
              </p:cNvGrpSpPr>
              <p:nvPr/>
            </p:nvGrpSpPr>
            <p:grpSpPr bwMode="auto">
              <a:xfrm>
                <a:off x="1639" y="3189"/>
                <a:ext cx="155" cy="419"/>
                <a:chOff x="3319" y="2565"/>
                <a:chExt cx="155" cy="419"/>
              </a:xfrm>
            </p:grpSpPr>
            <p:grpSp>
              <p:nvGrpSpPr>
                <p:cNvPr id="179209" name="Group 9"/>
                <p:cNvGrpSpPr>
                  <a:grpSpLocks noChangeAspect="1"/>
                </p:cNvGrpSpPr>
                <p:nvPr/>
              </p:nvGrpSpPr>
              <p:grpSpPr bwMode="auto">
                <a:xfrm>
                  <a:off x="3320" y="2709"/>
                  <a:ext cx="154" cy="275"/>
                  <a:chOff x="3320" y="2709"/>
                  <a:chExt cx="154" cy="275"/>
                </a:xfrm>
              </p:grpSpPr>
              <p:grpSp>
                <p:nvGrpSpPr>
                  <p:cNvPr id="179210" name="Group 10"/>
                  <p:cNvGrpSpPr>
                    <a:grpSpLocks noChangeAspect="1"/>
                  </p:cNvGrpSpPr>
                  <p:nvPr/>
                </p:nvGrpSpPr>
                <p:grpSpPr bwMode="auto">
                  <a:xfrm>
                    <a:off x="3320" y="2716"/>
                    <a:ext cx="99" cy="266"/>
                    <a:chOff x="3320" y="2716"/>
                    <a:chExt cx="99" cy="266"/>
                  </a:xfrm>
                </p:grpSpPr>
                <p:sp>
                  <p:nvSpPr>
                    <p:cNvPr id="179211" name="Line 1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212" name="Line 1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213" name="Line 1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214" name="Line 1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215" name="Line 1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216" name="Line 1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217" name="Line 1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218" name="Line 1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219" name="Line 1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220" name="Line 2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221" name="Line 2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222" name="Line 2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223" name="Line 2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224" name="Line 2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225" name="Group 25"/>
                <p:cNvGrpSpPr>
                  <a:grpSpLocks noChangeAspect="1"/>
                </p:cNvGrpSpPr>
                <p:nvPr/>
              </p:nvGrpSpPr>
              <p:grpSpPr bwMode="auto">
                <a:xfrm>
                  <a:off x="3319" y="2579"/>
                  <a:ext cx="152" cy="403"/>
                  <a:chOff x="3319" y="2579"/>
                  <a:chExt cx="152" cy="403"/>
                </a:xfrm>
              </p:grpSpPr>
              <p:sp>
                <p:nvSpPr>
                  <p:cNvPr id="179226" name="Line 2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227" name="Line 2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228" name="Line 2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229" name="Line 2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230" name="Line 3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231" name="Oval 3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232" name="Group 32"/>
              <p:cNvGrpSpPr>
                <a:grpSpLocks noChangeAspect="1"/>
              </p:cNvGrpSpPr>
              <p:nvPr/>
            </p:nvGrpSpPr>
            <p:grpSpPr bwMode="auto">
              <a:xfrm>
                <a:off x="1392" y="2880"/>
                <a:ext cx="593" cy="591"/>
                <a:chOff x="129" y="2935"/>
                <a:chExt cx="593" cy="591"/>
              </a:xfrm>
            </p:grpSpPr>
            <p:sp>
              <p:nvSpPr>
                <p:cNvPr id="179233" name="Arc 33"/>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234" name="Arc 34"/>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235" name="Arc 35"/>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sp>
        <p:nvSpPr>
          <p:cNvPr id="179236" name="Rectangle 36"/>
          <p:cNvSpPr>
            <a:spLocks noChangeArrowheads="1"/>
          </p:cNvSpPr>
          <p:nvPr/>
        </p:nvSpPr>
        <p:spPr bwMode="auto">
          <a:xfrm>
            <a:off x="5638800" y="2924175"/>
            <a:ext cx="3505200" cy="2971800"/>
          </a:xfrm>
          <a:prstGeom prst="rect">
            <a:avLst/>
          </a:prstGeom>
          <a:noFill/>
          <a:ln w="9525">
            <a:noFill/>
            <a:miter lim="800000"/>
            <a:headEnd/>
            <a:tailEnd/>
          </a:ln>
          <a:effectLst/>
        </p:spPr>
        <p:txBody>
          <a:bodyPr/>
          <a:lstStyle/>
          <a:p>
            <a:pPr marL="342900" indent="-342900" algn="l">
              <a:spcBef>
                <a:spcPct val="20000"/>
              </a:spcBef>
              <a:buClr>
                <a:srgbClr val="003366"/>
              </a:buClr>
              <a:buSzPct val="120000"/>
              <a:buFontTx/>
              <a:buChar char="•"/>
            </a:pPr>
            <a:r>
              <a:rPr lang="de-DE" sz="2000"/>
              <a:t>UTRAN comprises several RNSs</a:t>
            </a:r>
          </a:p>
          <a:p>
            <a:pPr marL="342900" indent="-342900" algn="l">
              <a:spcBef>
                <a:spcPct val="20000"/>
              </a:spcBef>
              <a:buClr>
                <a:srgbClr val="003366"/>
              </a:buClr>
              <a:buSzPct val="120000"/>
              <a:buFontTx/>
              <a:buChar char="•"/>
            </a:pPr>
            <a:r>
              <a:rPr lang="de-DE" sz="2000"/>
              <a:t>Node B can support FDD or TDD or both</a:t>
            </a:r>
          </a:p>
          <a:p>
            <a:pPr marL="342900" indent="-342900" algn="l">
              <a:spcBef>
                <a:spcPct val="20000"/>
              </a:spcBef>
              <a:buClr>
                <a:srgbClr val="003366"/>
              </a:buClr>
              <a:buSzPct val="120000"/>
              <a:buFontTx/>
              <a:buChar char="•"/>
            </a:pPr>
            <a:r>
              <a:rPr lang="de-DE" sz="2000"/>
              <a:t>RNC is responsible for handover decisions requiring signaling to the UE</a:t>
            </a:r>
          </a:p>
          <a:p>
            <a:pPr marL="342900" indent="-342900" algn="l">
              <a:spcBef>
                <a:spcPct val="20000"/>
              </a:spcBef>
              <a:buClr>
                <a:srgbClr val="003366"/>
              </a:buClr>
              <a:buSzPct val="120000"/>
              <a:buFontTx/>
              <a:buChar char="•"/>
            </a:pPr>
            <a:r>
              <a:rPr lang="de-DE" sz="2000"/>
              <a:t>Cell offers FDD or TDD</a:t>
            </a:r>
          </a:p>
          <a:p>
            <a:pPr marL="342900" indent="-342900" algn="l">
              <a:spcBef>
                <a:spcPct val="20000"/>
              </a:spcBef>
              <a:buClr>
                <a:srgbClr val="003366"/>
              </a:buClr>
              <a:buSzPct val="120000"/>
              <a:buFontTx/>
              <a:buChar char="•"/>
            </a:pPr>
            <a:endParaRPr lang="de-DE" sz="2000"/>
          </a:p>
        </p:txBody>
      </p:sp>
      <p:sp>
        <p:nvSpPr>
          <p:cNvPr id="179237" name="Text Box 37"/>
          <p:cNvSpPr txBox="1">
            <a:spLocks noChangeArrowheads="1"/>
          </p:cNvSpPr>
          <p:nvPr/>
        </p:nvSpPr>
        <p:spPr bwMode="auto">
          <a:xfrm>
            <a:off x="4859338" y="1006475"/>
            <a:ext cx="4284662" cy="762000"/>
          </a:xfrm>
          <a:prstGeom prst="rect">
            <a:avLst/>
          </a:prstGeom>
          <a:noFill/>
          <a:ln w="9525">
            <a:noFill/>
            <a:miter lim="800000"/>
            <a:headEnd/>
            <a:tailEnd/>
          </a:ln>
          <a:effectLst/>
        </p:spPr>
        <p:txBody>
          <a:bodyPr wrap="none">
            <a:spAutoFit/>
          </a:bodyPr>
          <a:lstStyle/>
          <a:p>
            <a:pPr algn="l" eaLnBrk="0" hangingPunct="0">
              <a:spcBef>
                <a:spcPct val="20000"/>
              </a:spcBef>
              <a:buSzPct val="80000"/>
              <a:buFont typeface="Wingdings" pitchFamily="2" charset="2"/>
              <a:buNone/>
            </a:pPr>
            <a:r>
              <a:rPr lang="de-DE" sz="2000"/>
              <a:t>RNC: Radio Network Controller</a:t>
            </a:r>
          </a:p>
          <a:p>
            <a:pPr algn="l" eaLnBrk="0" hangingPunct="0">
              <a:spcBef>
                <a:spcPct val="20000"/>
              </a:spcBef>
              <a:buSzPct val="80000"/>
              <a:buFont typeface="Wingdings" pitchFamily="2" charset="2"/>
              <a:buNone/>
            </a:pPr>
            <a:r>
              <a:rPr lang="de-DE" sz="2000"/>
              <a:t>RNS: Radio Network Subsystem</a:t>
            </a:r>
          </a:p>
        </p:txBody>
      </p:sp>
      <p:sp>
        <p:nvSpPr>
          <p:cNvPr id="179238" name="Rectangle 38"/>
          <p:cNvSpPr>
            <a:spLocks noChangeArrowheads="1"/>
          </p:cNvSpPr>
          <p:nvPr/>
        </p:nvSpPr>
        <p:spPr bwMode="auto">
          <a:xfrm>
            <a:off x="2260600" y="17367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79239" name="Rectangle 39"/>
          <p:cNvSpPr>
            <a:spLocks noChangeArrowheads="1"/>
          </p:cNvSpPr>
          <p:nvPr/>
        </p:nvSpPr>
        <p:spPr bwMode="auto">
          <a:xfrm>
            <a:off x="2260600" y="28035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79240" name="Rectangle 40"/>
          <p:cNvSpPr>
            <a:spLocks noChangeArrowheads="1"/>
          </p:cNvSpPr>
          <p:nvPr/>
        </p:nvSpPr>
        <p:spPr bwMode="auto">
          <a:xfrm>
            <a:off x="3632200" y="2270125"/>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RNC</a:t>
            </a:r>
          </a:p>
        </p:txBody>
      </p:sp>
      <p:cxnSp>
        <p:nvCxnSpPr>
          <p:cNvPr id="179241" name="AutoShape 41"/>
          <p:cNvCxnSpPr>
            <a:cxnSpLocks noChangeShapeType="1"/>
            <a:stCxn id="179240" idx="1"/>
            <a:endCxn id="179238" idx="3"/>
          </p:cNvCxnSpPr>
          <p:nvPr/>
        </p:nvCxnSpPr>
        <p:spPr bwMode="auto">
          <a:xfrm flipH="1" flipV="1">
            <a:off x="3022600" y="1927225"/>
            <a:ext cx="609600" cy="533400"/>
          </a:xfrm>
          <a:prstGeom prst="straightConnector1">
            <a:avLst/>
          </a:prstGeom>
          <a:noFill/>
          <a:ln w="9525">
            <a:solidFill>
              <a:schemeClr val="tx1"/>
            </a:solidFill>
            <a:round/>
            <a:headEnd/>
            <a:tailEnd/>
          </a:ln>
          <a:effectLst/>
        </p:spPr>
      </p:cxnSp>
      <p:cxnSp>
        <p:nvCxnSpPr>
          <p:cNvPr id="179242" name="AutoShape 42"/>
          <p:cNvCxnSpPr>
            <a:cxnSpLocks noChangeShapeType="1"/>
            <a:stCxn id="179240" idx="1"/>
            <a:endCxn id="179239" idx="3"/>
          </p:cNvCxnSpPr>
          <p:nvPr/>
        </p:nvCxnSpPr>
        <p:spPr bwMode="auto">
          <a:xfrm flipH="1">
            <a:off x="3022600" y="2460625"/>
            <a:ext cx="609600" cy="533400"/>
          </a:xfrm>
          <a:prstGeom prst="straightConnector1">
            <a:avLst/>
          </a:prstGeom>
          <a:noFill/>
          <a:ln w="9525">
            <a:solidFill>
              <a:schemeClr val="tx1"/>
            </a:solidFill>
            <a:round/>
            <a:headEnd/>
            <a:tailEnd/>
          </a:ln>
          <a:effectLst/>
        </p:spPr>
      </p:cxnSp>
      <p:sp>
        <p:nvSpPr>
          <p:cNvPr id="179243" name="Line 43"/>
          <p:cNvSpPr>
            <a:spLocks noChangeShapeType="1"/>
          </p:cNvSpPr>
          <p:nvPr/>
        </p:nvSpPr>
        <p:spPr bwMode="auto">
          <a:xfrm flipV="1">
            <a:off x="3403600" y="2041525"/>
            <a:ext cx="0" cy="914400"/>
          </a:xfrm>
          <a:prstGeom prst="line">
            <a:avLst/>
          </a:prstGeom>
          <a:noFill/>
          <a:ln w="9525">
            <a:solidFill>
              <a:schemeClr val="tx1"/>
            </a:solidFill>
            <a:prstDash val="dash"/>
            <a:round/>
            <a:headEnd/>
            <a:tailEnd/>
          </a:ln>
          <a:effectLst/>
        </p:spPr>
        <p:txBody>
          <a:bodyPr/>
          <a:lstStyle/>
          <a:p>
            <a:endParaRPr lang="en-US"/>
          </a:p>
        </p:txBody>
      </p:sp>
      <p:sp>
        <p:nvSpPr>
          <p:cNvPr id="179244" name="Text Box 44"/>
          <p:cNvSpPr txBox="1">
            <a:spLocks noChangeArrowheads="1"/>
          </p:cNvSpPr>
          <p:nvPr/>
        </p:nvSpPr>
        <p:spPr bwMode="auto">
          <a:xfrm>
            <a:off x="3235325" y="1709738"/>
            <a:ext cx="396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ub</a:t>
            </a:r>
          </a:p>
        </p:txBody>
      </p:sp>
      <p:grpSp>
        <p:nvGrpSpPr>
          <p:cNvPr id="179245" name="Group 45"/>
          <p:cNvGrpSpPr>
            <a:grpSpLocks noChangeAspect="1"/>
          </p:cNvGrpSpPr>
          <p:nvPr/>
        </p:nvGrpSpPr>
        <p:grpSpPr bwMode="auto">
          <a:xfrm>
            <a:off x="965200" y="1050925"/>
            <a:ext cx="990600" cy="849313"/>
            <a:chOff x="1123" y="2840"/>
            <a:chExt cx="1008" cy="864"/>
          </a:xfrm>
        </p:grpSpPr>
        <p:sp>
          <p:nvSpPr>
            <p:cNvPr id="179246"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247" name="Group 47"/>
            <p:cNvGrpSpPr>
              <a:grpSpLocks noChangeAspect="1"/>
            </p:cNvGrpSpPr>
            <p:nvPr/>
          </p:nvGrpSpPr>
          <p:grpSpPr bwMode="auto">
            <a:xfrm>
              <a:off x="1315" y="2888"/>
              <a:ext cx="593" cy="728"/>
              <a:chOff x="1392" y="2880"/>
              <a:chExt cx="593" cy="728"/>
            </a:xfrm>
          </p:grpSpPr>
          <p:grpSp>
            <p:nvGrpSpPr>
              <p:cNvPr id="179248" name="Group 48"/>
              <p:cNvGrpSpPr>
                <a:grpSpLocks noChangeAspect="1"/>
              </p:cNvGrpSpPr>
              <p:nvPr/>
            </p:nvGrpSpPr>
            <p:grpSpPr bwMode="auto">
              <a:xfrm>
                <a:off x="1639" y="3189"/>
                <a:ext cx="155" cy="419"/>
                <a:chOff x="3319" y="2565"/>
                <a:chExt cx="155" cy="419"/>
              </a:xfrm>
            </p:grpSpPr>
            <p:grpSp>
              <p:nvGrpSpPr>
                <p:cNvPr id="179249" name="Group 49"/>
                <p:cNvGrpSpPr>
                  <a:grpSpLocks noChangeAspect="1"/>
                </p:cNvGrpSpPr>
                <p:nvPr/>
              </p:nvGrpSpPr>
              <p:grpSpPr bwMode="auto">
                <a:xfrm>
                  <a:off x="3320" y="2709"/>
                  <a:ext cx="154" cy="275"/>
                  <a:chOff x="3320" y="2709"/>
                  <a:chExt cx="154" cy="275"/>
                </a:xfrm>
              </p:grpSpPr>
              <p:grpSp>
                <p:nvGrpSpPr>
                  <p:cNvPr id="179250" name="Group 50"/>
                  <p:cNvGrpSpPr>
                    <a:grpSpLocks noChangeAspect="1"/>
                  </p:cNvGrpSpPr>
                  <p:nvPr/>
                </p:nvGrpSpPr>
                <p:grpSpPr bwMode="auto">
                  <a:xfrm>
                    <a:off x="3320" y="2716"/>
                    <a:ext cx="99" cy="266"/>
                    <a:chOff x="3320" y="2716"/>
                    <a:chExt cx="99" cy="266"/>
                  </a:xfrm>
                </p:grpSpPr>
                <p:sp>
                  <p:nvSpPr>
                    <p:cNvPr id="179251"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252"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253"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254"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255"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256"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257"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258"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259"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260"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261"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262"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263"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264"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265" name="Group 65"/>
                <p:cNvGrpSpPr>
                  <a:grpSpLocks noChangeAspect="1"/>
                </p:cNvGrpSpPr>
                <p:nvPr/>
              </p:nvGrpSpPr>
              <p:grpSpPr bwMode="auto">
                <a:xfrm>
                  <a:off x="3319" y="2579"/>
                  <a:ext cx="152" cy="403"/>
                  <a:chOff x="3319" y="2579"/>
                  <a:chExt cx="152" cy="403"/>
                </a:xfrm>
              </p:grpSpPr>
              <p:sp>
                <p:nvSpPr>
                  <p:cNvPr id="179266"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267"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268"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269"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270"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271"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272" name="Group 72"/>
              <p:cNvGrpSpPr>
                <a:grpSpLocks noChangeAspect="1"/>
              </p:cNvGrpSpPr>
              <p:nvPr/>
            </p:nvGrpSpPr>
            <p:grpSpPr bwMode="auto">
              <a:xfrm>
                <a:off x="1392" y="2880"/>
                <a:ext cx="593" cy="591"/>
                <a:chOff x="129" y="2935"/>
                <a:chExt cx="593" cy="591"/>
              </a:xfrm>
            </p:grpSpPr>
            <p:sp>
              <p:nvSpPr>
                <p:cNvPr id="179273" name="Arc 73"/>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274" name="Arc 74"/>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275" name="Arc 75"/>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sp>
        <p:nvSpPr>
          <p:cNvPr id="179276" name="Rectangle 76"/>
          <p:cNvSpPr>
            <a:spLocks noChangeArrowheads="1"/>
          </p:cNvSpPr>
          <p:nvPr/>
        </p:nvSpPr>
        <p:spPr bwMode="auto">
          <a:xfrm>
            <a:off x="2260600" y="28035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grpSp>
        <p:nvGrpSpPr>
          <p:cNvPr id="179277" name="Group 77"/>
          <p:cNvGrpSpPr>
            <a:grpSpLocks noChangeAspect="1"/>
          </p:cNvGrpSpPr>
          <p:nvPr/>
        </p:nvGrpSpPr>
        <p:grpSpPr bwMode="auto">
          <a:xfrm>
            <a:off x="228600" y="1470025"/>
            <a:ext cx="990600" cy="849313"/>
            <a:chOff x="1123" y="2840"/>
            <a:chExt cx="1008" cy="864"/>
          </a:xfrm>
        </p:grpSpPr>
        <p:sp>
          <p:nvSpPr>
            <p:cNvPr id="179278" name="AutoShape 7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279" name="Group 79"/>
            <p:cNvGrpSpPr>
              <a:grpSpLocks noChangeAspect="1"/>
            </p:cNvGrpSpPr>
            <p:nvPr/>
          </p:nvGrpSpPr>
          <p:grpSpPr bwMode="auto">
            <a:xfrm>
              <a:off x="1315" y="2888"/>
              <a:ext cx="593" cy="728"/>
              <a:chOff x="1392" y="2880"/>
              <a:chExt cx="593" cy="728"/>
            </a:xfrm>
          </p:grpSpPr>
          <p:grpSp>
            <p:nvGrpSpPr>
              <p:cNvPr id="179280" name="Group 80"/>
              <p:cNvGrpSpPr>
                <a:grpSpLocks noChangeAspect="1"/>
              </p:cNvGrpSpPr>
              <p:nvPr/>
            </p:nvGrpSpPr>
            <p:grpSpPr bwMode="auto">
              <a:xfrm>
                <a:off x="1639" y="3189"/>
                <a:ext cx="155" cy="419"/>
                <a:chOff x="3319" y="2565"/>
                <a:chExt cx="155" cy="419"/>
              </a:xfrm>
            </p:grpSpPr>
            <p:grpSp>
              <p:nvGrpSpPr>
                <p:cNvPr id="179281" name="Group 81"/>
                <p:cNvGrpSpPr>
                  <a:grpSpLocks noChangeAspect="1"/>
                </p:cNvGrpSpPr>
                <p:nvPr/>
              </p:nvGrpSpPr>
              <p:grpSpPr bwMode="auto">
                <a:xfrm>
                  <a:off x="3320" y="2709"/>
                  <a:ext cx="154" cy="275"/>
                  <a:chOff x="3320" y="2709"/>
                  <a:chExt cx="154" cy="275"/>
                </a:xfrm>
              </p:grpSpPr>
              <p:grpSp>
                <p:nvGrpSpPr>
                  <p:cNvPr id="179282" name="Group 82"/>
                  <p:cNvGrpSpPr>
                    <a:grpSpLocks noChangeAspect="1"/>
                  </p:cNvGrpSpPr>
                  <p:nvPr/>
                </p:nvGrpSpPr>
                <p:grpSpPr bwMode="auto">
                  <a:xfrm>
                    <a:off x="3320" y="2716"/>
                    <a:ext cx="99" cy="266"/>
                    <a:chOff x="3320" y="2716"/>
                    <a:chExt cx="99" cy="266"/>
                  </a:xfrm>
                </p:grpSpPr>
                <p:sp>
                  <p:nvSpPr>
                    <p:cNvPr id="179283" name="Line 8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284" name="Line 8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285" name="Line 8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286" name="Line 8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287" name="Line 8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288" name="Line 8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289" name="Line 8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290" name="Line 9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291" name="Line 9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292" name="Line 9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293" name="Line 9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294" name="Line 9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295" name="Line 9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296" name="Line 9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297" name="Group 97"/>
                <p:cNvGrpSpPr>
                  <a:grpSpLocks noChangeAspect="1"/>
                </p:cNvGrpSpPr>
                <p:nvPr/>
              </p:nvGrpSpPr>
              <p:grpSpPr bwMode="auto">
                <a:xfrm>
                  <a:off x="3319" y="2579"/>
                  <a:ext cx="152" cy="403"/>
                  <a:chOff x="3319" y="2579"/>
                  <a:chExt cx="152" cy="403"/>
                </a:xfrm>
              </p:grpSpPr>
              <p:sp>
                <p:nvSpPr>
                  <p:cNvPr id="179298" name="Line 9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299" name="Line 9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300" name="Line 10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301" name="Line 10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302" name="Line 10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303" name="Oval 10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304" name="Group 104"/>
              <p:cNvGrpSpPr>
                <a:grpSpLocks noChangeAspect="1"/>
              </p:cNvGrpSpPr>
              <p:nvPr/>
            </p:nvGrpSpPr>
            <p:grpSpPr bwMode="auto">
              <a:xfrm>
                <a:off x="1392" y="2880"/>
                <a:ext cx="593" cy="591"/>
                <a:chOff x="129" y="2935"/>
                <a:chExt cx="593" cy="591"/>
              </a:xfrm>
            </p:grpSpPr>
            <p:sp>
              <p:nvSpPr>
                <p:cNvPr id="179305" name="Arc 105"/>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306" name="Arc 106"/>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307" name="Arc 107"/>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nvGrpSpPr>
          <p:cNvPr id="179308" name="Group 108"/>
          <p:cNvGrpSpPr>
            <a:grpSpLocks noChangeAspect="1"/>
          </p:cNvGrpSpPr>
          <p:nvPr/>
        </p:nvGrpSpPr>
        <p:grpSpPr bwMode="auto">
          <a:xfrm>
            <a:off x="965200" y="1901825"/>
            <a:ext cx="990600" cy="849313"/>
            <a:chOff x="1123" y="2840"/>
            <a:chExt cx="1008" cy="864"/>
          </a:xfrm>
        </p:grpSpPr>
        <p:sp>
          <p:nvSpPr>
            <p:cNvPr id="179309"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310" name="Group 110"/>
            <p:cNvGrpSpPr>
              <a:grpSpLocks noChangeAspect="1"/>
            </p:cNvGrpSpPr>
            <p:nvPr/>
          </p:nvGrpSpPr>
          <p:grpSpPr bwMode="auto">
            <a:xfrm>
              <a:off x="1315" y="2888"/>
              <a:ext cx="593" cy="728"/>
              <a:chOff x="1392" y="2880"/>
              <a:chExt cx="593" cy="728"/>
            </a:xfrm>
          </p:grpSpPr>
          <p:grpSp>
            <p:nvGrpSpPr>
              <p:cNvPr id="179311" name="Group 111"/>
              <p:cNvGrpSpPr>
                <a:grpSpLocks noChangeAspect="1"/>
              </p:cNvGrpSpPr>
              <p:nvPr/>
            </p:nvGrpSpPr>
            <p:grpSpPr bwMode="auto">
              <a:xfrm>
                <a:off x="1639" y="3189"/>
                <a:ext cx="155" cy="419"/>
                <a:chOff x="3319" y="2565"/>
                <a:chExt cx="155" cy="419"/>
              </a:xfrm>
            </p:grpSpPr>
            <p:grpSp>
              <p:nvGrpSpPr>
                <p:cNvPr id="179312" name="Group 112"/>
                <p:cNvGrpSpPr>
                  <a:grpSpLocks noChangeAspect="1"/>
                </p:cNvGrpSpPr>
                <p:nvPr/>
              </p:nvGrpSpPr>
              <p:grpSpPr bwMode="auto">
                <a:xfrm>
                  <a:off x="3320" y="2709"/>
                  <a:ext cx="154" cy="275"/>
                  <a:chOff x="3320" y="2709"/>
                  <a:chExt cx="154" cy="275"/>
                </a:xfrm>
              </p:grpSpPr>
              <p:grpSp>
                <p:nvGrpSpPr>
                  <p:cNvPr id="179313" name="Group 113"/>
                  <p:cNvGrpSpPr>
                    <a:grpSpLocks noChangeAspect="1"/>
                  </p:cNvGrpSpPr>
                  <p:nvPr/>
                </p:nvGrpSpPr>
                <p:grpSpPr bwMode="auto">
                  <a:xfrm>
                    <a:off x="3320" y="2716"/>
                    <a:ext cx="99" cy="266"/>
                    <a:chOff x="3320" y="2716"/>
                    <a:chExt cx="99" cy="266"/>
                  </a:xfrm>
                </p:grpSpPr>
                <p:sp>
                  <p:nvSpPr>
                    <p:cNvPr id="179314"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315"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316"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317"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318"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319"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320"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321"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322"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323"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324"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325"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326"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327"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328" name="Group 128"/>
                <p:cNvGrpSpPr>
                  <a:grpSpLocks noChangeAspect="1"/>
                </p:cNvGrpSpPr>
                <p:nvPr/>
              </p:nvGrpSpPr>
              <p:grpSpPr bwMode="auto">
                <a:xfrm>
                  <a:off x="3319" y="2579"/>
                  <a:ext cx="152" cy="403"/>
                  <a:chOff x="3319" y="2579"/>
                  <a:chExt cx="152" cy="403"/>
                </a:xfrm>
              </p:grpSpPr>
              <p:sp>
                <p:nvSpPr>
                  <p:cNvPr id="179329"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330"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331"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332"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333"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334"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335" name="Group 135"/>
              <p:cNvGrpSpPr>
                <a:grpSpLocks noChangeAspect="1"/>
              </p:cNvGrpSpPr>
              <p:nvPr/>
            </p:nvGrpSpPr>
            <p:grpSpPr bwMode="auto">
              <a:xfrm>
                <a:off x="1392" y="2880"/>
                <a:ext cx="593" cy="591"/>
                <a:chOff x="129" y="2935"/>
                <a:chExt cx="593" cy="591"/>
              </a:xfrm>
            </p:grpSpPr>
            <p:sp>
              <p:nvSpPr>
                <p:cNvPr id="179336" name="Arc 136"/>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337" name="Arc 137"/>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338" name="Arc 138"/>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cxnSp>
        <p:nvCxnSpPr>
          <p:cNvPr id="179339" name="AutoShape 139"/>
          <p:cNvCxnSpPr>
            <a:cxnSpLocks noChangeShapeType="1"/>
            <a:stCxn id="179238" idx="1"/>
            <a:endCxn id="179269" idx="1"/>
          </p:cNvCxnSpPr>
          <p:nvPr/>
        </p:nvCxnSpPr>
        <p:spPr bwMode="auto">
          <a:xfrm flipH="1" flipV="1">
            <a:off x="1544638" y="1792288"/>
            <a:ext cx="715962" cy="134937"/>
          </a:xfrm>
          <a:prstGeom prst="straightConnector1">
            <a:avLst/>
          </a:prstGeom>
          <a:noFill/>
          <a:ln w="9525">
            <a:solidFill>
              <a:schemeClr val="tx1"/>
            </a:solidFill>
            <a:round/>
            <a:headEnd/>
            <a:tailEnd/>
          </a:ln>
          <a:effectLst/>
        </p:spPr>
      </p:cxnSp>
      <p:cxnSp>
        <p:nvCxnSpPr>
          <p:cNvPr id="179340" name="AutoShape 140"/>
          <p:cNvCxnSpPr>
            <a:cxnSpLocks noChangeShapeType="1"/>
            <a:stCxn id="179238" idx="1"/>
            <a:endCxn id="179332" idx="1"/>
          </p:cNvCxnSpPr>
          <p:nvPr/>
        </p:nvCxnSpPr>
        <p:spPr bwMode="auto">
          <a:xfrm flipH="1">
            <a:off x="1544638" y="1927225"/>
            <a:ext cx="715962" cy="715963"/>
          </a:xfrm>
          <a:prstGeom prst="straightConnector1">
            <a:avLst/>
          </a:prstGeom>
          <a:noFill/>
          <a:ln w="9525">
            <a:solidFill>
              <a:schemeClr val="tx1"/>
            </a:solidFill>
            <a:round/>
            <a:headEnd/>
            <a:tailEnd/>
          </a:ln>
          <a:effectLst/>
        </p:spPr>
      </p:cxnSp>
      <p:cxnSp>
        <p:nvCxnSpPr>
          <p:cNvPr id="179341" name="AutoShape 141"/>
          <p:cNvCxnSpPr>
            <a:cxnSpLocks noChangeShapeType="1"/>
            <a:stCxn id="179238" idx="1"/>
            <a:endCxn id="179302" idx="1"/>
          </p:cNvCxnSpPr>
          <p:nvPr/>
        </p:nvCxnSpPr>
        <p:spPr bwMode="auto">
          <a:xfrm flipH="1">
            <a:off x="758825" y="1927225"/>
            <a:ext cx="1501775" cy="312738"/>
          </a:xfrm>
          <a:prstGeom prst="straightConnector1">
            <a:avLst/>
          </a:prstGeom>
          <a:noFill/>
          <a:ln w="9525">
            <a:solidFill>
              <a:schemeClr val="tx1"/>
            </a:solidFill>
            <a:round/>
            <a:headEnd/>
            <a:tailEnd/>
          </a:ln>
          <a:effectLst/>
        </p:spPr>
      </p:cxnSp>
      <p:sp>
        <p:nvSpPr>
          <p:cNvPr id="179342" name="Oval 142"/>
          <p:cNvSpPr>
            <a:spLocks noChangeArrowheads="1"/>
          </p:cNvSpPr>
          <p:nvPr/>
        </p:nvSpPr>
        <p:spPr bwMode="auto">
          <a:xfrm>
            <a:off x="965200" y="1660525"/>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1</a:t>
            </a:r>
          </a:p>
        </p:txBody>
      </p:sp>
      <p:grpSp>
        <p:nvGrpSpPr>
          <p:cNvPr id="179343" name="Group 143"/>
          <p:cNvGrpSpPr>
            <a:grpSpLocks noChangeAspect="1"/>
          </p:cNvGrpSpPr>
          <p:nvPr/>
        </p:nvGrpSpPr>
        <p:grpSpPr bwMode="auto">
          <a:xfrm>
            <a:off x="965200" y="2727325"/>
            <a:ext cx="990600" cy="849313"/>
            <a:chOff x="1123" y="2840"/>
            <a:chExt cx="1008" cy="864"/>
          </a:xfrm>
        </p:grpSpPr>
        <p:sp>
          <p:nvSpPr>
            <p:cNvPr id="179344" name="AutoShape 144"/>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345" name="Group 145"/>
            <p:cNvGrpSpPr>
              <a:grpSpLocks noChangeAspect="1"/>
            </p:cNvGrpSpPr>
            <p:nvPr/>
          </p:nvGrpSpPr>
          <p:grpSpPr bwMode="auto">
            <a:xfrm>
              <a:off x="1315" y="2888"/>
              <a:ext cx="593" cy="728"/>
              <a:chOff x="1392" y="2880"/>
              <a:chExt cx="593" cy="728"/>
            </a:xfrm>
          </p:grpSpPr>
          <p:grpSp>
            <p:nvGrpSpPr>
              <p:cNvPr id="179346" name="Group 146"/>
              <p:cNvGrpSpPr>
                <a:grpSpLocks noChangeAspect="1"/>
              </p:cNvGrpSpPr>
              <p:nvPr/>
            </p:nvGrpSpPr>
            <p:grpSpPr bwMode="auto">
              <a:xfrm>
                <a:off x="1639" y="3189"/>
                <a:ext cx="155" cy="419"/>
                <a:chOff x="3319" y="2565"/>
                <a:chExt cx="155" cy="419"/>
              </a:xfrm>
            </p:grpSpPr>
            <p:grpSp>
              <p:nvGrpSpPr>
                <p:cNvPr id="179347" name="Group 147"/>
                <p:cNvGrpSpPr>
                  <a:grpSpLocks noChangeAspect="1"/>
                </p:cNvGrpSpPr>
                <p:nvPr/>
              </p:nvGrpSpPr>
              <p:grpSpPr bwMode="auto">
                <a:xfrm>
                  <a:off x="3320" y="2709"/>
                  <a:ext cx="154" cy="275"/>
                  <a:chOff x="3320" y="2709"/>
                  <a:chExt cx="154" cy="275"/>
                </a:xfrm>
              </p:grpSpPr>
              <p:grpSp>
                <p:nvGrpSpPr>
                  <p:cNvPr id="179348" name="Group 148"/>
                  <p:cNvGrpSpPr>
                    <a:grpSpLocks noChangeAspect="1"/>
                  </p:cNvGrpSpPr>
                  <p:nvPr/>
                </p:nvGrpSpPr>
                <p:grpSpPr bwMode="auto">
                  <a:xfrm>
                    <a:off x="3320" y="2716"/>
                    <a:ext cx="99" cy="266"/>
                    <a:chOff x="3320" y="2716"/>
                    <a:chExt cx="99" cy="266"/>
                  </a:xfrm>
                </p:grpSpPr>
                <p:sp>
                  <p:nvSpPr>
                    <p:cNvPr id="179349" name="Line 14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350" name="Line 15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351" name="Line 15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352" name="Line 15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353" name="Line 15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354" name="Line 15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355" name="Line 15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356" name="Line 15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357" name="Line 15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358" name="Line 15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359" name="Line 15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360" name="Line 16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361" name="Line 16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362" name="Line 16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363" name="Group 163"/>
                <p:cNvGrpSpPr>
                  <a:grpSpLocks noChangeAspect="1"/>
                </p:cNvGrpSpPr>
                <p:nvPr/>
              </p:nvGrpSpPr>
              <p:grpSpPr bwMode="auto">
                <a:xfrm>
                  <a:off x="3319" y="2579"/>
                  <a:ext cx="152" cy="403"/>
                  <a:chOff x="3319" y="2579"/>
                  <a:chExt cx="152" cy="403"/>
                </a:xfrm>
              </p:grpSpPr>
              <p:sp>
                <p:nvSpPr>
                  <p:cNvPr id="179364" name="Line 16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365" name="Line 16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366" name="Line 16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367" name="Line 16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368" name="Line 16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369" name="Oval 16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370" name="Group 170"/>
              <p:cNvGrpSpPr>
                <a:grpSpLocks noChangeAspect="1"/>
              </p:cNvGrpSpPr>
              <p:nvPr/>
            </p:nvGrpSpPr>
            <p:grpSpPr bwMode="auto">
              <a:xfrm>
                <a:off x="1392" y="2880"/>
                <a:ext cx="593" cy="591"/>
                <a:chOff x="129" y="2935"/>
                <a:chExt cx="593" cy="591"/>
              </a:xfrm>
            </p:grpSpPr>
            <p:sp>
              <p:nvSpPr>
                <p:cNvPr id="179371" name="Arc 171"/>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372" name="Arc 172"/>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373" name="Arc 173"/>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cxnSp>
        <p:nvCxnSpPr>
          <p:cNvPr id="179374" name="AutoShape 174"/>
          <p:cNvCxnSpPr>
            <a:cxnSpLocks noChangeShapeType="1"/>
            <a:stCxn id="179276" idx="1"/>
            <a:endCxn id="179367" idx="1"/>
          </p:cNvCxnSpPr>
          <p:nvPr/>
        </p:nvCxnSpPr>
        <p:spPr bwMode="auto">
          <a:xfrm flipH="1">
            <a:off x="1544638" y="2994025"/>
            <a:ext cx="715962" cy="474663"/>
          </a:xfrm>
          <a:prstGeom prst="straightConnector1">
            <a:avLst/>
          </a:prstGeom>
          <a:noFill/>
          <a:ln w="9525">
            <a:solidFill>
              <a:schemeClr val="tx1"/>
            </a:solidFill>
            <a:round/>
            <a:headEnd/>
            <a:tailEnd/>
          </a:ln>
          <a:effectLst/>
        </p:spPr>
      </p:cxnSp>
      <p:cxnSp>
        <p:nvCxnSpPr>
          <p:cNvPr id="179375" name="AutoShape 175"/>
          <p:cNvCxnSpPr>
            <a:cxnSpLocks noChangeShapeType="1"/>
            <a:stCxn id="179276" idx="1"/>
            <a:endCxn id="179230" idx="1"/>
          </p:cNvCxnSpPr>
          <p:nvPr/>
        </p:nvCxnSpPr>
        <p:spPr bwMode="auto">
          <a:xfrm flipH="1">
            <a:off x="758825" y="2994025"/>
            <a:ext cx="1501775" cy="98425"/>
          </a:xfrm>
          <a:prstGeom prst="straightConnector1">
            <a:avLst/>
          </a:prstGeom>
          <a:noFill/>
          <a:ln w="9525">
            <a:solidFill>
              <a:schemeClr val="tx1"/>
            </a:solidFill>
            <a:round/>
            <a:headEnd/>
            <a:tailEnd/>
          </a:ln>
          <a:effectLst/>
        </p:spPr>
      </p:cxnSp>
      <p:sp>
        <p:nvSpPr>
          <p:cNvPr id="179376" name="AutoShape 176"/>
          <p:cNvSpPr>
            <a:spLocks noChangeArrowheads="1"/>
          </p:cNvSpPr>
          <p:nvPr/>
        </p:nvSpPr>
        <p:spPr bwMode="auto">
          <a:xfrm>
            <a:off x="203200" y="974725"/>
            <a:ext cx="4343400" cy="2667000"/>
          </a:xfrm>
          <a:prstGeom prst="roundRect">
            <a:avLst>
              <a:gd name="adj" fmla="val 16667"/>
            </a:avLst>
          </a:prstGeom>
          <a:noFill/>
          <a:ln w="9525">
            <a:solidFill>
              <a:schemeClr val="tx1"/>
            </a:solidFill>
            <a:prstDash val="sysDot"/>
            <a:round/>
            <a:headEnd/>
            <a:tailEnd/>
          </a:ln>
          <a:effectLst/>
        </p:spPr>
        <p:txBody>
          <a:bodyPr wrap="none" anchor="ctr"/>
          <a:lstStyle/>
          <a:p>
            <a:endParaRPr lang="en-US"/>
          </a:p>
        </p:txBody>
      </p:sp>
      <p:sp>
        <p:nvSpPr>
          <p:cNvPr id="179377" name="Text Box 177"/>
          <p:cNvSpPr txBox="1">
            <a:spLocks noChangeArrowheads="1"/>
          </p:cNvSpPr>
          <p:nvPr/>
        </p:nvSpPr>
        <p:spPr bwMode="auto">
          <a:xfrm>
            <a:off x="3708400" y="1050925"/>
            <a:ext cx="560388"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RNS</a:t>
            </a:r>
          </a:p>
        </p:txBody>
      </p:sp>
      <p:sp>
        <p:nvSpPr>
          <p:cNvPr id="179378" name="Rectangle 178"/>
          <p:cNvSpPr>
            <a:spLocks noChangeArrowheads="1"/>
          </p:cNvSpPr>
          <p:nvPr/>
        </p:nvSpPr>
        <p:spPr bwMode="auto">
          <a:xfrm>
            <a:off x="5232400" y="2270125"/>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CN</a:t>
            </a:r>
          </a:p>
        </p:txBody>
      </p:sp>
      <p:grpSp>
        <p:nvGrpSpPr>
          <p:cNvPr id="179379" name="Group 179"/>
          <p:cNvGrpSpPr>
            <a:grpSpLocks noChangeAspect="1"/>
          </p:cNvGrpSpPr>
          <p:nvPr/>
        </p:nvGrpSpPr>
        <p:grpSpPr bwMode="auto">
          <a:xfrm>
            <a:off x="228600" y="4989513"/>
            <a:ext cx="990600" cy="849312"/>
            <a:chOff x="1123" y="2840"/>
            <a:chExt cx="1008" cy="864"/>
          </a:xfrm>
        </p:grpSpPr>
        <p:sp>
          <p:nvSpPr>
            <p:cNvPr id="179380" name="AutoShape 180"/>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381" name="Group 181"/>
            <p:cNvGrpSpPr>
              <a:grpSpLocks noChangeAspect="1"/>
            </p:cNvGrpSpPr>
            <p:nvPr/>
          </p:nvGrpSpPr>
          <p:grpSpPr bwMode="auto">
            <a:xfrm>
              <a:off x="1315" y="2888"/>
              <a:ext cx="593" cy="728"/>
              <a:chOff x="1392" y="2880"/>
              <a:chExt cx="593" cy="728"/>
            </a:xfrm>
          </p:grpSpPr>
          <p:grpSp>
            <p:nvGrpSpPr>
              <p:cNvPr id="179382" name="Group 182"/>
              <p:cNvGrpSpPr>
                <a:grpSpLocks noChangeAspect="1"/>
              </p:cNvGrpSpPr>
              <p:nvPr/>
            </p:nvGrpSpPr>
            <p:grpSpPr bwMode="auto">
              <a:xfrm>
                <a:off x="1639" y="3189"/>
                <a:ext cx="155" cy="419"/>
                <a:chOff x="3319" y="2565"/>
                <a:chExt cx="155" cy="419"/>
              </a:xfrm>
            </p:grpSpPr>
            <p:grpSp>
              <p:nvGrpSpPr>
                <p:cNvPr id="179383" name="Group 183"/>
                <p:cNvGrpSpPr>
                  <a:grpSpLocks noChangeAspect="1"/>
                </p:cNvGrpSpPr>
                <p:nvPr/>
              </p:nvGrpSpPr>
              <p:grpSpPr bwMode="auto">
                <a:xfrm>
                  <a:off x="3320" y="2709"/>
                  <a:ext cx="154" cy="275"/>
                  <a:chOff x="3320" y="2709"/>
                  <a:chExt cx="154" cy="275"/>
                </a:xfrm>
              </p:grpSpPr>
              <p:grpSp>
                <p:nvGrpSpPr>
                  <p:cNvPr id="179384" name="Group 184"/>
                  <p:cNvGrpSpPr>
                    <a:grpSpLocks noChangeAspect="1"/>
                  </p:cNvGrpSpPr>
                  <p:nvPr/>
                </p:nvGrpSpPr>
                <p:grpSpPr bwMode="auto">
                  <a:xfrm>
                    <a:off x="3320" y="2716"/>
                    <a:ext cx="99" cy="266"/>
                    <a:chOff x="3320" y="2716"/>
                    <a:chExt cx="99" cy="266"/>
                  </a:xfrm>
                </p:grpSpPr>
                <p:sp>
                  <p:nvSpPr>
                    <p:cNvPr id="179385" name="Line 185"/>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386" name="Line 186"/>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387" name="Line 187"/>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388" name="Line 188"/>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389" name="Line 189"/>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390" name="Line 190"/>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391" name="Line 191"/>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392" name="Line 192"/>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393" name="Line 193"/>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394" name="Line 194"/>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395" name="Line 195"/>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396" name="Line 196"/>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397" name="Line 197"/>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398" name="Line 198"/>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399" name="Group 199"/>
                <p:cNvGrpSpPr>
                  <a:grpSpLocks noChangeAspect="1"/>
                </p:cNvGrpSpPr>
                <p:nvPr/>
              </p:nvGrpSpPr>
              <p:grpSpPr bwMode="auto">
                <a:xfrm>
                  <a:off x="3319" y="2579"/>
                  <a:ext cx="152" cy="403"/>
                  <a:chOff x="3319" y="2579"/>
                  <a:chExt cx="152" cy="403"/>
                </a:xfrm>
              </p:grpSpPr>
              <p:sp>
                <p:nvSpPr>
                  <p:cNvPr id="179400" name="Line 200"/>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401" name="Line 201"/>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402" name="Line 202"/>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403" name="Line 203"/>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404" name="Line 204"/>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405" name="Oval 205"/>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406" name="Group 206"/>
              <p:cNvGrpSpPr>
                <a:grpSpLocks noChangeAspect="1"/>
              </p:cNvGrpSpPr>
              <p:nvPr/>
            </p:nvGrpSpPr>
            <p:grpSpPr bwMode="auto">
              <a:xfrm>
                <a:off x="1392" y="2880"/>
                <a:ext cx="593" cy="591"/>
                <a:chOff x="129" y="2935"/>
                <a:chExt cx="593" cy="591"/>
              </a:xfrm>
            </p:grpSpPr>
            <p:sp>
              <p:nvSpPr>
                <p:cNvPr id="179407" name="Arc 207"/>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408" name="Arc 208"/>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409" name="Arc 209"/>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sp>
        <p:nvSpPr>
          <p:cNvPr id="179410" name="Rectangle 210"/>
          <p:cNvSpPr>
            <a:spLocks noChangeArrowheads="1"/>
          </p:cNvSpPr>
          <p:nvPr/>
        </p:nvSpPr>
        <p:spPr bwMode="auto">
          <a:xfrm>
            <a:off x="2260600" y="41751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79411" name="Rectangle 211"/>
          <p:cNvSpPr>
            <a:spLocks noChangeArrowheads="1"/>
          </p:cNvSpPr>
          <p:nvPr/>
        </p:nvSpPr>
        <p:spPr bwMode="auto">
          <a:xfrm>
            <a:off x="2260600" y="54705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79412" name="Rectangle 212"/>
          <p:cNvSpPr>
            <a:spLocks noChangeArrowheads="1"/>
          </p:cNvSpPr>
          <p:nvPr/>
        </p:nvSpPr>
        <p:spPr bwMode="auto">
          <a:xfrm>
            <a:off x="3632200" y="4937125"/>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RNC</a:t>
            </a:r>
          </a:p>
        </p:txBody>
      </p:sp>
      <p:cxnSp>
        <p:nvCxnSpPr>
          <p:cNvPr id="179413" name="AutoShape 213"/>
          <p:cNvCxnSpPr>
            <a:cxnSpLocks noChangeShapeType="1"/>
            <a:stCxn id="179412" idx="1"/>
            <a:endCxn id="179410" idx="3"/>
          </p:cNvCxnSpPr>
          <p:nvPr/>
        </p:nvCxnSpPr>
        <p:spPr bwMode="auto">
          <a:xfrm flipH="1" flipV="1">
            <a:off x="3022600" y="4365625"/>
            <a:ext cx="609600" cy="762000"/>
          </a:xfrm>
          <a:prstGeom prst="straightConnector1">
            <a:avLst/>
          </a:prstGeom>
          <a:noFill/>
          <a:ln w="9525">
            <a:solidFill>
              <a:schemeClr val="tx1"/>
            </a:solidFill>
            <a:round/>
            <a:headEnd/>
            <a:tailEnd/>
          </a:ln>
          <a:effectLst/>
        </p:spPr>
      </p:cxnSp>
      <p:cxnSp>
        <p:nvCxnSpPr>
          <p:cNvPr id="179414" name="AutoShape 214"/>
          <p:cNvCxnSpPr>
            <a:cxnSpLocks noChangeShapeType="1"/>
            <a:stCxn id="179412" idx="1"/>
            <a:endCxn id="179411" idx="3"/>
          </p:cNvCxnSpPr>
          <p:nvPr/>
        </p:nvCxnSpPr>
        <p:spPr bwMode="auto">
          <a:xfrm flipH="1">
            <a:off x="3022600" y="5127625"/>
            <a:ext cx="609600" cy="533400"/>
          </a:xfrm>
          <a:prstGeom prst="straightConnector1">
            <a:avLst/>
          </a:prstGeom>
          <a:noFill/>
          <a:ln w="9525">
            <a:solidFill>
              <a:schemeClr val="tx1"/>
            </a:solidFill>
            <a:round/>
            <a:headEnd/>
            <a:tailEnd/>
          </a:ln>
          <a:effectLst/>
        </p:spPr>
      </p:cxnSp>
      <p:sp>
        <p:nvSpPr>
          <p:cNvPr id="179415" name="Line 215"/>
          <p:cNvSpPr>
            <a:spLocks noChangeShapeType="1"/>
          </p:cNvSpPr>
          <p:nvPr/>
        </p:nvSpPr>
        <p:spPr bwMode="auto">
          <a:xfrm flipV="1">
            <a:off x="3403600" y="4708525"/>
            <a:ext cx="0" cy="914400"/>
          </a:xfrm>
          <a:prstGeom prst="line">
            <a:avLst/>
          </a:prstGeom>
          <a:noFill/>
          <a:ln w="9525">
            <a:solidFill>
              <a:schemeClr val="tx1"/>
            </a:solidFill>
            <a:prstDash val="dash"/>
            <a:round/>
            <a:headEnd/>
            <a:tailEnd/>
          </a:ln>
          <a:effectLst/>
        </p:spPr>
        <p:txBody>
          <a:bodyPr/>
          <a:lstStyle/>
          <a:p>
            <a:endParaRPr lang="en-US"/>
          </a:p>
        </p:txBody>
      </p:sp>
      <p:sp>
        <p:nvSpPr>
          <p:cNvPr id="179416" name="Text Box 216"/>
          <p:cNvSpPr txBox="1">
            <a:spLocks noChangeArrowheads="1"/>
          </p:cNvSpPr>
          <p:nvPr/>
        </p:nvSpPr>
        <p:spPr bwMode="auto">
          <a:xfrm>
            <a:off x="3235325" y="4376738"/>
            <a:ext cx="396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ub</a:t>
            </a:r>
          </a:p>
        </p:txBody>
      </p:sp>
      <p:grpSp>
        <p:nvGrpSpPr>
          <p:cNvPr id="179417" name="Group 217"/>
          <p:cNvGrpSpPr>
            <a:grpSpLocks noChangeAspect="1"/>
          </p:cNvGrpSpPr>
          <p:nvPr/>
        </p:nvGrpSpPr>
        <p:grpSpPr bwMode="auto">
          <a:xfrm>
            <a:off x="965200" y="3717925"/>
            <a:ext cx="990600" cy="849313"/>
            <a:chOff x="1123" y="2840"/>
            <a:chExt cx="1008" cy="864"/>
          </a:xfrm>
        </p:grpSpPr>
        <p:sp>
          <p:nvSpPr>
            <p:cNvPr id="179418" name="AutoShape 21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419" name="Group 219"/>
            <p:cNvGrpSpPr>
              <a:grpSpLocks noChangeAspect="1"/>
            </p:cNvGrpSpPr>
            <p:nvPr/>
          </p:nvGrpSpPr>
          <p:grpSpPr bwMode="auto">
            <a:xfrm>
              <a:off x="1315" y="2888"/>
              <a:ext cx="593" cy="728"/>
              <a:chOff x="1392" y="2880"/>
              <a:chExt cx="593" cy="728"/>
            </a:xfrm>
          </p:grpSpPr>
          <p:grpSp>
            <p:nvGrpSpPr>
              <p:cNvPr id="179420" name="Group 220"/>
              <p:cNvGrpSpPr>
                <a:grpSpLocks noChangeAspect="1"/>
              </p:cNvGrpSpPr>
              <p:nvPr/>
            </p:nvGrpSpPr>
            <p:grpSpPr bwMode="auto">
              <a:xfrm>
                <a:off x="1639" y="3189"/>
                <a:ext cx="155" cy="419"/>
                <a:chOff x="3319" y="2565"/>
                <a:chExt cx="155" cy="419"/>
              </a:xfrm>
            </p:grpSpPr>
            <p:grpSp>
              <p:nvGrpSpPr>
                <p:cNvPr id="179421" name="Group 221"/>
                <p:cNvGrpSpPr>
                  <a:grpSpLocks noChangeAspect="1"/>
                </p:cNvGrpSpPr>
                <p:nvPr/>
              </p:nvGrpSpPr>
              <p:grpSpPr bwMode="auto">
                <a:xfrm>
                  <a:off x="3320" y="2709"/>
                  <a:ext cx="154" cy="275"/>
                  <a:chOff x="3320" y="2709"/>
                  <a:chExt cx="154" cy="275"/>
                </a:xfrm>
              </p:grpSpPr>
              <p:grpSp>
                <p:nvGrpSpPr>
                  <p:cNvPr id="179422" name="Group 222"/>
                  <p:cNvGrpSpPr>
                    <a:grpSpLocks noChangeAspect="1"/>
                  </p:cNvGrpSpPr>
                  <p:nvPr/>
                </p:nvGrpSpPr>
                <p:grpSpPr bwMode="auto">
                  <a:xfrm>
                    <a:off x="3320" y="2716"/>
                    <a:ext cx="99" cy="266"/>
                    <a:chOff x="3320" y="2716"/>
                    <a:chExt cx="99" cy="266"/>
                  </a:xfrm>
                </p:grpSpPr>
                <p:sp>
                  <p:nvSpPr>
                    <p:cNvPr id="179423" name="Line 22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424" name="Line 22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425" name="Line 22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426" name="Line 22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427" name="Line 22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428" name="Line 22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429" name="Line 22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430" name="Line 23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431" name="Line 23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432" name="Line 23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433" name="Line 23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434" name="Line 23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435" name="Line 23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436" name="Line 23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437" name="Group 237"/>
                <p:cNvGrpSpPr>
                  <a:grpSpLocks noChangeAspect="1"/>
                </p:cNvGrpSpPr>
                <p:nvPr/>
              </p:nvGrpSpPr>
              <p:grpSpPr bwMode="auto">
                <a:xfrm>
                  <a:off x="3319" y="2579"/>
                  <a:ext cx="152" cy="403"/>
                  <a:chOff x="3319" y="2579"/>
                  <a:chExt cx="152" cy="403"/>
                </a:xfrm>
              </p:grpSpPr>
              <p:sp>
                <p:nvSpPr>
                  <p:cNvPr id="179438" name="Line 23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439" name="Line 23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440" name="Line 24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441" name="Line 24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442" name="Line 24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443" name="Oval 24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444" name="Group 244"/>
              <p:cNvGrpSpPr>
                <a:grpSpLocks noChangeAspect="1"/>
              </p:cNvGrpSpPr>
              <p:nvPr/>
            </p:nvGrpSpPr>
            <p:grpSpPr bwMode="auto">
              <a:xfrm>
                <a:off x="1392" y="2880"/>
                <a:ext cx="593" cy="591"/>
                <a:chOff x="129" y="2935"/>
                <a:chExt cx="593" cy="591"/>
              </a:xfrm>
            </p:grpSpPr>
            <p:sp>
              <p:nvSpPr>
                <p:cNvPr id="179445" name="Arc 245"/>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446" name="Arc 246"/>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447" name="Arc 247"/>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sp>
        <p:nvSpPr>
          <p:cNvPr id="179448" name="Rectangle 248"/>
          <p:cNvSpPr>
            <a:spLocks noChangeArrowheads="1"/>
          </p:cNvSpPr>
          <p:nvPr/>
        </p:nvSpPr>
        <p:spPr bwMode="auto">
          <a:xfrm>
            <a:off x="2260600" y="54705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grpSp>
        <p:nvGrpSpPr>
          <p:cNvPr id="179449" name="Group 249"/>
          <p:cNvGrpSpPr>
            <a:grpSpLocks noChangeAspect="1"/>
          </p:cNvGrpSpPr>
          <p:nvPr/>
        </p:nvGrpSpPr>
        <p:grpSpPr bwMode="auto">
          <a:xfrm>
            <a:off x="228600" y="4137025"/>
            <a:ext cx="990600" cy="849313"/>
            <a:chOff x="1123" y="2840"/>
            <a:chExt cx="1008" cy="864"/>
          </a:xfrm>
        </p:grpSpPr>
        <p:sp>
          <p:nvSpPr>
            <p:cNvPr id="179450" name="AutoShape 250"/>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451" name="Group 251"/>
            <p:cNvGrpSpPr>
              <a:grpSpLocks noChangeAspect="1"/>
            </p:cNvGrpSpPr>
            <p:nvPr/>
          </p:nvGrpSpPr>
          <p:grpSpPr bwMode="auto">
            <a:xfrm>
              <a:off x="1315" y="2888"/>
              <a:ext cx="593" cy="728"/>
              <a:chOff x="1392" y="2880"/>
              <a:chExt cx="593" cy="728"/>
            </a:xfrm>
          </p:grpSpPr>
          <p:grpSp>
            <p:nvGrpSpPr>
              <p:cNvPr id="179452" name="Group 252"/>
              <p:cNvGrpSpPr>
                <a:grpSpLocks noChangeAspect="1"/>
              </p:cNvGrpSpPr>
              <p:nvPr/>
            </p:nvGrpSpPr>
            <p:grpSpPr bwMode="auto">
              <a:xfrm>
                <a:off x="1639" y="3189"/>
                <a:ext cx="155" cy="419"/>
                <a:chOff x="3319" y="2565"/>
                <a:chExt cx="155" cy="419"/>
              </a:xfrm>
            </p:grpSpPr>
            <p:grpSp>
              <p:nvGrpSpPr>
                <p:cNvPr id="179453" name="Group 253"/>
                <p:cNvGrpSpPr>
                  <a:grpSpLocks noChangeAspect="1"/>
                </p:cNvGrpSpPr>
                <p:nvPr/>
              </p:nvGrpSpPr>
              <p:grpSpPr bwMode="auto">
                <a:xfrm>
                  <a:off x="3320" y="2709"/>
                  <a:ext cx="154" cy="275"/>
                  <a:chOff x="3320" y="2709"/>
                  <a:chExt cx="154" cy="275"/>
                </a:xfrm>
              </p:grpSpPr>
              <p:grpSp>
                <p:nvGrpSpPr>
                  <p:cNvPr id="179454" name="Group 254"/>
                  <p:cNvGrpSpPr>
                    <a:grpSpLocks noChangeAspect="1"/>
                  </p:cNvGrpSpPr>
                  <p:nvPr/>
                </p:nvGrpSpPr>
                <p:grpSpPr bwMode="auto">
                  <a:xfrm>
                    <a:off x="3320" y="2716"/>
                    <a:ext cx="99" cy="266"/>
                    <a:chOff x="3320" y="2716"/>
                    <a:chExt cx="99" cy="266"/>
                  </a:xfrm>
                </p:grpSpPr>
                <p:sp>
                  <p:nvSpPr>
                    <p:cNvPr id="179455" name="Line 255"/>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456" name="Line 256"/>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457" name="Line 257"/>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458" name="Line 258"/>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459" name="Line 259"/>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460" name="Line 260"/>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461" name="Line 261"/>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462" name="Line 262"/>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463" name="Line 263"/>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464" name="Line 264"/>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465" name="Line 265"/>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466" name="Line 266"/>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467" name="Line 267"/>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468" name="Line 268"/>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469" name="Group 269"/>
                <p:cNvGrpSpPr>
                  <a:grpSpLocks noChangeAspect="1"/>
                </p:cNvGrpSpPr>
                <p:nvPr/>
              </p:nvGrpSpPr>
              <p:grpSpPr bwMode="auto">
                <a:xfrm>
                  <a:off x="3319" y="2579"/>
                  <a:ext cx="152" cy="403"/>
                  <a:chOff x="3319" y="2579"/>
                  <a:chExt cx="152" cy="403"/>
                </a:xfrm>
              </p:grpSpPr>
              <p:sp>
                <p:nvSpPr>
                  <p:cNvPr id="179470" name="Line 270"/>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471" name="Line 271"/>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472" name="Line 272"/>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473" name="Line 273"/>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474" name="Line 274"/>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475" name="Oval 275"/>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476" name="Group 276"/>
              <p:cNvGrpSpPr>
                <a:grpSpLocks noChangeAspect="1"/>
              </p:cNvGrpSpPr>
              <p:nvPr/>
            </p:nvGrpSpPr>
            <p:grpSpPr bwMode="auto">
              <a:xfrm>
                <a:off x="1392" y="2880"/>
                <a:ext cx="593" cy="591"/>
                <a:chOff x="129" y="2935"/>
                <a:chExt cx="593" cy="591"/>
              </a:xfrm>
            </p:grpSpPr>
            <p:sp>
              <p:nvSpPr>
                <p:cNvPr id="179477" name="Arc 277"/>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478" name="Arc 278"/>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479" name="Arc 279"/>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nvGrpSpPr>
          <p:cNvPr id="179480" name="Group 280"/>
          <p:cNvGrpSpPr>
            <a:grpSpLocks noChangeAspect="1"/>
          </p:cNvGrpSpPr>
          <p:nvPr/>
        </p:nvGrpSpPr>
        <p:grpSpPr bwMode="auto">
          <a:xfrm>
            <a:off x="965200" y="4568825"/>
            <a:ext cx="990600" cy="849313"/>
            <a:chOff x="1123" y="2840"/>
            <a:chExt cx="1008" cy="864"/>
          </a:xfrm>
        </p:grpSpPr>
        <p:sp>
          <p:nvSpPr>
            <p:cNvPr id="179481" name="AutoShape 281"/>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482" name="Group 282"/>
            <p:cNvGrpSpPr>
              <a:grpSpLocks noChangeAspect="1"/>
            </p:cNvGrpSpPr>
            <p:nvPr/>
          </p:nvGrpSpPr>
          <p:grpSpPr bwMode="auto">
            <a:xfrm>
              <a:off x="1315" y="2888"/>
              <a:ext cx="593" cy="728"/>
              <a:chOff x="1392" y="2880"/>
              <a:chExt cx="593" cy="728"/>
            </a:xfrm>
          </p:grpSpPr>
          <p:grpSp>
            <p:nvGrpSpPr>
              <p:cNvPr id="179483" name="Group 283"/>
              <p:cNvGrpSpPr>
                <a:grpSpLocks noChangeAspect="1"/>
              </p:cNvGrpSpPr>
              <p:nvPr/>
            </p:nvGrpSpPr>
            <p:grpSpPr bwMode="auto">
              <a:xfrm>
                <a:off x="1639" y="3189"/>
                <a:ext cx="155" cy="419"/>
                <a:chOff x="3319" y="2565"/>
                <a:chExt cx="155" cy="419"/>
              </a:xfrm>
            </p:grpSpPr>
            <p:grpSp>
              <p:nvGrpSpPr>
                <p:cNvPr id="179484" name="Group 284"/>
                <p:cNvGrpSpPr>
                  <a:grpSpLocks noChangeAspect="1"/>
                </p:cNvGrpSpPr>
                <p:nvPr/>
              </p:nvGrpSpPr>
              <p:grpSpPr bwMode="auto">
                <a:xfrm>
                  <a:off x="3320" y="2709"/>
                  <a:ext cx="154" cy="275"/>
                  <a:chOff x="3320" y="2709"/>
                  <a:chExt cx="154" cy="275"/>
                </a:xfrm>
              </p:grpSpPr>
              <p:grpSp>
                <p:nvGrpSpPr>
                  <p:cNvPr id="179485" name="Group 285"/>
                  <p:cNvGrpSpPr>
                    <a:grpSpLocks noChangeAspect="1"/>
                  </p:cNvGrpSpPr>
                  <p:nvPr/>
                </p:nvGrpSpPr>
                <p:grpSpPr bwMode="auto">
                  <a:xfrm>
                    <a:off x="3320" y="2716"/>
                    <a:ext cx="99" cy="266"/>
                    <a:chOff x="3320" y="2716"/>
                    <a:chExt cx="99" cy="266"/>
                  </a:xfrm>
                </p:grpSpPr>
                <p:sp>
                  <p:nvSpPr>
                    <p:cNvPr id="179486" name="Line 286"/>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487" name="Line 287"/>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488" name="Line 288"/>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489" name="Line 289"/>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490" name="Line 290"/>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491" name="Line 291"/>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492" name="Line 292"/>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493" name="Line 293"/>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494" name="Line 294"/>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495" name="Line 295"/>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496" name="Line 296"/>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497" name="Line 297"/>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498" name="Line 298"/>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499" name="Line 299"/>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500" name="Group 300"/>
                <p:cNvGrpSpPr>
                  <a:grpSpLocks noChangeAspect="1"/>
                </p:cNvGrpSpPr>
                <p:nvPr/>
              </p:nvGrpSpPr>
              <p:grpSpPr bwMode="auto">
                <a:xfrm>
                  <a:off x="3319" y="2579"/>
                  <a:ext cx="152" cy="403"/>
                  <a:chOff x="3319" y="2579"/>
                  <a:chExt cx="152" cy="403"/>
                </a:xfrm>
              </p:grpSpPr>
              <p:sp>
                <p:nvSpPr>
                  <p:cNvPr id="179501" name="Line 301"/>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502" name="Line 302"/>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503" name="Line 303"/>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504" name="Line 304"/>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505" name="Line 305"/>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506" name="Oval 306"/>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507" name="Group 307"/>
              <p:cNvGrpSpPr>
                <a:grpSpLocks noChangeAspect="1"/>
              </p:cNvGrpSpPr>
              <p:nvPr/>
            </p:nvGrpSpPr>
            <p:grpSpPr bwMode="auto">
              <a:xfrm>
                <a:off x="1392" y="2880"/>
                <a:ext cx="593" cy="591"/>
                <a:chOff x="129" y="2935"/>
                <a:chExt cx="593" cy="591"/>
              </a:xfrm>
            </p:grpSpPr>
            <p:sp>
              <p:nvSpPr>
                <p:cNvPr id="179508" name="Arc 308"/>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509" name="Arc 309"/>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510" name="Arc 310"/>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cxnSp>
        <p:nvCxnSpPr>
          <p:cNvPr id="179511" name="AutoShape 311"/>
          <p:cNvCxnSpPr>
            <a:cxnSpLocks noChangeShapeType="1"/>
            <a:stCxn id="179410" idx="1"/>
            <a:endCxn id="179441" idx="1"/>
          </p:cNvCxnSpPr>
          <p:nvPr/>
        </p:nvCxnSpPr>
        <p:spPr bwMode="auto">
          <a:xfrm flipH="1">
            <a:off x="1544638" y="4365625"/>
            <a:ext cx="715962" cy="93663"/>
          </a:xfrm>
          <a:prstGeom prst="straightConnector1">
            <a:avLst/>
          </a:prstGeom>
          <a:noFill/>
          <a:ln w="9525">
            <a:solidFill>
              <a:schemeClr val="tx1"/>
            </a:solidFill>
            <a:round/>
            <a:headEnd/>
            <a:tailEnd/>
          </a:ln>
          <a:effectLst/>
        </p:spPr>
      </p:cxnSp>
      <p:cxnSp>
        <p:nvCxnSpPr>
          <p:cNvPr id="179512" name="AutoShape 312"/>
          <p:cNvCxnSpPr>
            <a:cxnSpLocks noChangeShapeType="1"/>
            <a:stCxn id="179555" idx="1"/>
            <a:endCxn id="179504" idx="1"/>
          </p:cNvCxnSpPr>
          <p:nvPr/>
        </p:nvCxnSpPr>
        <p:spPr bwMode="auto">
          <a:xfrm flipH="1">
            <a:off x="1544638" y="4975225"/>
            <a:ext cx="715962" cy="334963"/>
          </a:xfrm>
          <a:prstGeom prst="straightConnector1">
            <a:avLst/>
          </a:prstGeom>
          <a:noFill/>
          <a:ln w="9525">
            <a:solidFill>
              <a:schemeClr val="tx1"/>
            </a:solidFill>
            <a:round/>
            <a:headEnd/>
            <a:tailEnd/>
          </a:ln>
          <a:effectLst/>
        </p:spPr>
      </p:cxnSp>
      <p:cxnSp>
        <p:nvCxnSpPr>
          <p:cNvPr id="179513" name="AutoShape 313"/>
          <p:cNvCxnSpPr>
            <a:cxnSpLocks noChangeShapeType="1"/>
            <a:stCxn id="179555" idx="1"/>
            <a:endCxn id="179474" idx="1"/>
          </p:cNvCxnSpPr>
          <p:nvPr/>
        </p:nvCxnSpPr>
        <p:spPr bwMode="auto">
          <a:xfrm flipH="1" flipV="1">
            <a:off x="758825" y="4906963"/>
            <a:ext cx="1501775" cy="68262"/>
          </a:xfrm>
          <a:prstGeom prst="straightConnector1">
            <a:avLst/>
          </a:prstGeom>
          <a:noFill/>
          <a:ln w="9525">
            <a:solidFill>
              <a:schemeClr val="tx1"/>
            </a:solidFill>
            <a:round/>
            <a:headEnd/>
            <a:tailEnd/>
          </a:ln>
          <a:effectLst/>
        </p:spPr>
      </p:cxnSp>
      <p:grpSp>
        <p:nvGrpSpPr>
          <p:cNvPr id="179514" name="Group 314"/>
          <p:cNvGrpSpPr>
            <a:grpSpLocks noChangeAspect="1"/>
          </p:cNvGrpSpPr>
          <p:nvPr/>
        </p:nvGrpSpPr>
        <p:grpSpPr bwMode="auto">
          <a:xfrm>
            <a:off x="965200" y="5394325"/>
            <a:ext cx="990600" cy="849313"/>
            <a:chOff x="1123" y="2840"/>
            <a:chExt cx="1008" cy="864"/>
          </a:xfrm>
        </p:grpSpPr>
        <p:sp>
          <p:nvSpPr>
            <p:cNvPr id="179515" name="AutoShape 315"/>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79516" name="Group 316"/>
            <p:cNvGrpSpPr>
              <a:grpSpLocks noChangeAspect="1"/>
            </p:cNvGrpSpPr>
            <p:nvPr/>
          </p:nvGrpSpPr>
          <p:grpSpPr bwMode="auto">
            <a:xfrm>
              <a:off x="1315" y="2888"/>
              <a:ext cx="593" cy="728"/>
              <a:chOff x="1392" y="2880"/>
              <a:chExt cx="593" cy="728"/>
            </a:xfrm>
          </p:grpSpPr>
          <p:grpSp>
            <p:nvGrpSpPr>
              <p:cNvPr id="179517" name="Group 317"/>
              <p:cNvGrpSpPr>
                <a:grpSpLocks noChangeAspect="1"/>
              </p:cNvGrpSpPr>
              <p:nvPr/>
            </p:nvGrpSpPr>
            <p:grpSpPr bwMode="auto">
              <a:xfrm>
                <a:off x="1639" y="3189"/>
                <a:ext cx="155" cy="419"/>
                <a:chOff x="3319" y="2565"/>
                <a:chExt cx="155" cy="419"/>
              </a:xfrm>
            </p:grpSpPr>
            <p:grpSp>
              <p:nvGrpSpPr>
                <p:cNvPr id="179518" name="Group 318"/>
                <p:cNvGrpSpPr>
                  <a:grpSpLocks noChangeAspect="1"/>
                </p:cNvGrpSpPr>
                <p:nvPr/>
              </p:nvGrpSpPr>
              <p:grpSpPr bwMode="auto">
                <a:xfrm>
                  <a:off x="3320" y="2709"/>
                  <a:ext cx="154" cy="275"/>
                  <a:chOff x="3320" y="2709"/>
                  <a:chExt cx="154" cy="275"/>
                </a:xfrm>
              </p:grpSpPr>
              <p:grpSp>
                <p:nvGrpSpPr>
                  <p:cNvPr id="179519" name="Group 319"/>
                  <p:cNvGrpSpPr>
                    <a:grpSpLocks noChangeAspect="1"/>
                  </p:cNvGrpSpPr>
                  <p:nvPr/>
                </p:nvGrpSpPr>
                <p:grpSpPr bwMode="auto">
                  <a:xfrm>
                    <a:off x="3320" y="2716"/>
                    <a:ext cx="99" cy="266"/>
                    <a:chOff x="3320" y="2716"/>
                    <a:chExt cx="99" cy="266"/>
                  </a:xfrm>
                </p:grpSpPr>
                <p:sp>
                  <p:nvSpPr>
                    <p:cNvPr id="179520" name="Line 320"/>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79521" name="Line 321"/>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79522" name="Line 322"/>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79523" name="Line 323"/>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79524" name="Line 324"/>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79525" name="Line 325"/>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9526" name="Line 326"/>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79527" name="Line 327"/>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79528" name="Line 328"/>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79529" name="Line 329"/>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79530" name="Line 330"/>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79531" name="Line 331"/>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79532" name="Line 332"/>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79533" name="Line 333"/>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79534" name="Group 334"/>
                <p:cNvGrpSpPr>
                  <a:grpSpLocks noChangeAspect="1"/>
                </p:cNvGrpSpPr>
                <p:nvPr/>
              </p:nvGrpSpPr>
              <p:grpSpPr bwMode="auto">
                <a:xfrm>
                  <a:off x="3319" y="2579"/>
                  <a:ext cx="152" cy="403"/>
                  <a:chOff x="3319" y="2579"/>
                  <a:chExt cx="152" cy="403"/>
                </a:xfrm>
              </p:grpSpPr>
              <p:sp>
                <p:nvSpPr>
                  <p:cNvPr id="179535" name="Line 335"/>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79536" name="Line 336"/>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9537" name="Line 337"/>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79538" name="Line 338"/>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79539" name="Line 339"/>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79540" name="Oval 340"/>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79541" name="Group 341"/>
              <p:cNvGrpSpPr>
                <a:grpSpLocks noChangeAspect="1"/>
              </p:cNvGrpSpPr>
              <p:nvPr/>
            </p:nvGrpSpPr>
            <p:grpSpPr bwMode="auto">
              <a:xfrm>
                <a:off x="1392" y="2880"/>
                <a:ext cx="593" cy="591"/>
                <a:chOff x="129" y="2935"/>
                <a:chExt cx="593" cy="591"/>
              </a:xfrm>
            </p:grpSpPr>
            <p:sp>
              <p:nvSpPr>
                <p:cNvPr id="179542" name="Arc 342"/>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543" name="Arc 343"/>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79544" name="Arc 344"/>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cxnSp>
        <p:nvCxnSpPr>
          <p:cNvPr id="179545" name="AutoShape 345"/>
          <p:cNvCxnSpPr>
            <a:cxnSpLocks noChangeShapeType="1"/>
            <a:stCxn id="179448" idx="1"/>
            <a:endCxn id="179538" idx="1"/>
          </p:cNvCxnSpPr>
          <p:nvPr/>
        </p:nvCxnSpPr>
        <p:spPr bwMode="auto">
          <a:xfrm flipH="1">
            <a:off x="1544638" y="5661025"/>
            <a:ext cx="715962" cy="474663"/>
          </a:xfrm>
          <a:prstGeom prst="straightConnector1">
            <a:avLst/>
          </a:prstGeom>
          <a:noFill/>
          <a:ln w="9525">
            <a:solidFill>
              <a:schemeClr val="tx1"/>
            </a:solidFill>
            <a:round/>
            <a:headEnd/>
            <a:tailEnd/>
          </a:ln>
          <a:effectLst/>
        </p:spPr>
      </p:cxnSp>
      <p:cxnSp>
        <p:nvCxnSpPr>
          <p:cNvPr id="179546" name="AutoShape 346"/>
          <p:cNvCxnSpPr>
            <a:cxnSpLocks noChangeShapeType="1"/>
            <a:stCxn id="179448" idx="1"/>
            <a:endCxn id="179404" idx="1"/>
          </p:cNvCxnSpPr>
          <p:nvPr/>
        </p:nvCxnSpPr>
        <p:spPr bwMode="auto">
          <a:xfrm flipH="1">
            <a:off x="758825" y="5661025"/>
            <a:ext cx="1501775" cy="98425"/>
          </a:xfrm>
          <a:prstGeom prst="straightConnector1">
            <a:avLst/>
          </a:prstGeom>
          <a:noFill/>
          <a:ln w="9525">
            <a:solidFill>
              <a:schemeClr val="tx1"/>
            </a:solidFill>
            <a:round/>
            <a:headEnd/>
            <a:tailEnd/>
          </a:ln>
          <a:effectLst/>
        </p:spPr>
      </p:cxnSp>
      <p:sp>
        <p:nvSpPr>
          <p:cNvPr id="179547" name="AutoShape 347"/>
          <p:cNvSpPr>
            <a:spLocks noChangeArrowheads="1"/>
          </p:cNvSpPr>
          <p:nvPr/>
        </p:nvSpPr>
        <p:spPr bwMode="auto">
          <a:xfrm>
            <a:off x="203200" y="3641725"/>
            <a:ext cx="4343400" cy="2667000"/>
          </a:xfrm>
          <a:prstGeom prst="roundRect">
            <a:avLst>
              <a:gd name="adj" fmla="val 16667"/>
            </a:avLst>
          </a:prstGeom>
          <a:noFill/>
          <a:ln w="9525">
            <a:solidFill>
              <a:schemeClr val="tx1"/>
            </a:solidFill>
            <a:prstDash val="sysDot"/>
            <a:round/>
            <a:headEnd/>
            <a:tailEnd/>
          </a:ln>
          <a:effectLst/>
        </p:spPr>
        <p:txBody>
          <a:bodyPr wrap="none" anchor="ctr"/>
          <a:lstStyle/>
          <a:p>
            <a:endParaRPr lang="en-US"/>
          </a:p>
        </p:txBody>
      </p:sp>
      <p:sp>
        <p:nvSpPr>
          <p:cNvPr id="179548" name="Text Box 348"/>
          <p:cNvSpPr txBox="1">
            <a:spLocks noChangeArrowheads="1"/>
          </p:cNvSpPr>
          <p:nvPr/>
        </p:nvSpPr>
        <p:spPr bwMode="auto">
          <a:xfrm>
            <a:off x="3708400" y="5927725"/>
            <a:ext cx="560388"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RNS</a:t>
            </a:r>
          </a:p>
        </p:txBody>
      </p:sp>
      <p:sp>
        <p:nvSpPr>
          <p:cNvPr id="179549" name="Line 349"/>
          <p:cNvSpPr>
            <a:spLocks noChangeShapeType="1"/>
          </p:cNvSpPr>
          <p:nvPr/>
        </p:nvSpPr>
        <p:spPr bwMode="auto">
          <a:xfrm flipV="1">
            <a:off x="4013200" y="2651125"/>
            <a:ext cx="0" cy="2286000"/>
          </a:xfrm>
          <a:prstGeom prst="line">
            <a:avLst/>
          </a:prstGeom>
          <a:noFill/>
          <a:ln w="9525">
            <a:solidFill>
              <a:schemeClr val="tx1"/>
            </a:solidFill>
            <a:prstDash val="dash"/>
            <a:round/>
            <a:headEnd/>
            <a:tailEnd/>
          </a:ln>
          <a:effectLst/>
        </p:spPr>
        <p:txBody>
          <a:bodyPr/>
          <a:lstStyle/>
          <a:p>
            <a:endParaRPr lang="en-US"/>
          </a:p>
        </p:txBody>
      </p:sp>
      <p:sp>
        <p:nvSpPr>
          <p:cNvPr id="179550" name="Text Box 350"/>
          <p:cNvSpPr txBox="1">
            <a:spLocks noChangeArrowheads="1"/>
          </p:cNvSpPr>
          <p:nvPr/>
        </p:nvSpPr>
        <p:spPr bwMode="auto">
          <a:xfrm>
            <a:off x="3997325" y="3930650"/>
            <a:ext cx="3651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ur</a:t>
            </a:r>
          </a:p>
        </p:txBody>
      </p:sp>
      <p:cxnSp>
        <p:nvCxnSpPr>
          <p:cNvPr id="179551" name="AutoShape 351"/>
          <p:cNvCxnSpPr>
            <a:cxnSpLocks noChangeShapeType="1"/>
            <a:stCxn id="179547" idx="3"/>
            <a:endCxn id="179547" idx="3"/>
          </p:cNvCxnSpPr>
          <p:nvPr/>
        </p:nvCxnSpPr>
        <p:spPr bwMode="auto">
          <a:xfrm>
            <a:off x="4546600" y="4975225"/>
            <a:ext cx="0" cy="0"/>
          </a:xfrm>
          <a:prstGeom prst="straightConnector1">
            <a:avLst/>
          </a:prstGeom>
          <a:noFill/>
          <a:ln w="9525">
            <a:solidFill>
              <a:schemeClr val="tx1"/>
            </a:solidFill>
            <a:round/>
            <a:headEnd/>
            <a:tailEnd/>
          </a:ln>
          <a:effectLst/>
        </p:spPr>
      </p:cxnSp>
      <p:cxnSp>
        <p:nvCxnSpPr>
          <p:cNvPr id="179552" name="AutoShape 352"/>
          <p:cNvCxnSpPr>
            <a:cxnSpLocks noChangeShapeType="1"/>
            <a:stCxn id="179412" idx="3"/>
            <a:endCxn id="179378" idx="1"/>
          </p:cNvCxnSpPr>
          <p:nvPr/>
        </p:nvCxnSpPr>
        <p:spPr bwMode="auto">
          <a:xfrm flipV="1">
            <a:off x="4394200" y="2460625"/>
            <a:ext cx="838200" cy="2667000"/>
          </a:xfrm>
          <a:prstGeom prst="straightConnector1">
            <a:avLst/>
          </a:prstGeom>
          <a:noFill/>
          <a:ln w="9525">
            <a:solidFill>
              <a:schemeClr val="tx1"/>
            </a:solidFill>
            <a:round/>
            <a:headEnd/>
            <a:tailEnd/>
          </a:ln>
          <a:effectLst/>
        </p:spPr>
      </p:cxnSp>
      <p:cxnSp>
        <p:nvCxnSpPr>
          <p:cNvPr id="179553" name="AutoShape 353"/>
          <p:cNvCxnSpPr>
            <a:cxnSpLocks noChangeShapeType="1"/>
            <a:stCxn id="179240" idx="3"/>
            <a:endCxn id="179378" idx="1"/>
          </p:cNvCxnSpPr>
          <p:nvPr/>
        </p:nvCxnSpPr>
        <p:spPr bwMode="auto">
          <a:xfrm>
            <a:off x="4394200" y="2460625"/>
            <a:ext cx="838200" cy="0"/>
          </a:xfrm>
          <a:prstGeom prst="straightConnector1">
            <a:avLst/>
          </a:prstGeom>
          <a:noFill/>
          <a:ln w="9525">
            <a:solidFill>
              <a:schemeClr val="tx1"/>
            </a:solidFill>
            <a:round/>
            <a:headEnd/>
            <a:tailEnd/>
          </a:ln>
          <a:effectLst/>
        </p:spPr>
      </p:cxnSp>
      <p:sp>
        <p:nvSpPr>
          <p:cNvPr id="179554" name="Line 354"/>
          <p:cNvSpPr>
            <a:spLocks noChangeShapeType="1"/>
          </p:cNvSpPr>
          <p:nvPr/>
        </p:nvSpPr>
        <p:spPr bwMode="auto">
          <a:xfrm flipV="1">
            <a:off x="4989513" y="2270125"/>
            <a:ext cx="0" cy="1752600"/>
          </a:xfrm>
          <a:prstGeom prst="line">
            <a:avLst/>
          </a:prstGeom>
          <a:noFill/>
          <a:ln w="9525">
            <a:solidFill>
              <a:schemeClr val="tx1"/>
            </a:solidFill>
            <a:prstDash val="dash"/>
            <a:round/>
            <a:headEnd/>
            <a:tailEnd/>
          </a:ln>
          <a:effectLst/>
        </p:spPr>
        <p:txBody>
          <a:bodyPr/>
          <a:lstStyle/>
          <a:p>
            <a:endParaRPr lang="en-US"/>
          </a:p>
        </p:txBody>
      </p:sp>
      <p:sp>
        <p:nvSpPr>
          <p:cNvPr id="179555" name="Rectangle 355"/>
          <p:cNvSpPr>
            <a:spLocks noChangeArrowheads="1"/>
          </p:cNvSpPr>
          <p:nvPr/>
        </p:nvSpPr>
        <p:spPr bwMode="auto">
          <a:xfrm>
            <a:off x="2260600" y="4784725"/>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cxnSp>
        <p:nvCxnSpPr>
          <p:cNvPr id="179556" name="AutoShape 356"/>
          <p:cNvCxnSpPr>
            <a:cxnSpLocks noChangeShapeType="1"/>
            <a:stCxn id="179555" idx="3"/>
            <a:endCxn id="179412" idx="1"/>
          </p:cNvCxnSpPr>
          <p:nvPr/>
        </p:nvCxnSpPr>
        <p:spPr bwMode="auto">
          <a:xfrm>
            <a:off x="3022600" y="4975225"/>
            <a:ext cx="609600" cy="152400"/>
          </a:xfrm>
          <a:prstGeom prst="straightConnector1">
            <a:avLst/>
          </a:prstGeom>
          <a:noFill/>
          <a:ln w="9525">
            <a:solidFill>
              <a:schemeClr val="tx1"/>
            </a:solidFill>
            <a:round/>
            <a:headEnd/>
            <a:tailEnd/>
          </a:ln>
          <a:effectLst/>
        </p:spPr>
      </p:cxnSp>
      <p:sp>
        <p:nvSpPr>
          <p:cNvPr id="179557" name="Oval 357"/>
          <p:cNvSpPr>
            <a:spLocks noChangeArrowheads="1"/>
          </p:cNvSpPr>
          <p:nvPr/>
        </p:nvSpPr>
        <p:spPr bwMode="auto">
          <a:xfrm>
            <a:off x="1574800" y="2498725"/>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2</a:t>
            </a:r>
          </a:p>
        </p:txBody>
      </p:sp>
      <p:sp>
        <p:nvSpPr>
          <p:cNvPr id="179558" name="Oval 358"/>
          <p:cNvSpPr>
            <a:spLocks noChangeArrowheads="1"/>
          </p:cNvSpPr>
          <p:nvPr/>
        </p:nvSpPr>
        <p:spPr bwMode="auto">
          <a:xfrm>
            <a:off x="889000" y="3413125"/>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3</a:t>
            </a:r>
          </a:p>
        </p:txBody>
      </p:sp>
      <p:sp>
        <p:nvSpPr>
          <p:cNvPr id="179559" name="Text Box 359"/>
          <p:cNvSpPr txBox="1">
            <a:spLocks noChangeArrowheads="1"/>
          </p:cNvSpPr>
          <p:nvPr/>
        </p:nvSpPr>
        <p:spPr bwMode="auto">
          <a:xfrm>
            <a:off x="4837113" y="1812925"/>
            <a:ext cx="3190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UTRAN functions</a:t>
            </a:r>
          </a:p>
        </p:txBody>
      </p:sp>
      <p:sp>
        <p:nvSpPr>
          <p:cNvPr id="181251" name="Rectangle 3"/>
          <p:cNvSpPr>
            <a:spLocks noGrp="1" noChangeArrowheads="1"/>
          </p:cNvSpPr>
          <p:nvPr>
            <p:ph type="body" idx="1"/>
          </p:nvPr>
        </p:nvSpPr>
        <p:spPr/>
        <p:txBody>
          <a:bodyPr/>
          <a:lstStyle/>
          <a:p>
            <a:pPr>
              <a:lnSpc>
                <a:spcPct val="90000"/>
              </a:lnSpc>
            </a:pPr>
            <a:r>
              <a:rPr lang="en-US" sz="2000"/>
              <a:t>Admission control</a:t>
            </a:r>
          </a:p>
          <a:p>
            <a:pPr>
              <a:lnSpc>
                <a:spcPct val="90000"/>
              </a:lnSpc>
            </a:pPr>
            <a:r>
              <a:rPr lang="en-US" sz="2000"/>
              <a:t>Congestion control</a:t>
            </a:r>
          </a:p>
          <a:p>
            <a:pPr>
              <a:lnSpc>
                <a:spcPct val="90000"/>
              </a:lnSpc>
            </a:pPr>
            <a:r>
              <a:rPr lang="en-US" sz="2000"/>
              <a:t>System information broadcasting</a:t>
            </a:r>
          </a:p>
          <a:p>
            <a:pPr>
              <a:lnSpc>
                <a:spcPct val="90000"/>
              </a:lnSpc>
            </a:pPr>
            <a:r>
              <a:rPr lang="en-US" sz="2000"/>
              <a:t>Radio channel encryption</a:t>
            </a:r>
          </a:p>
          <a:p>
            <a:pPr>
              <a:lnSpc>
                <a:spcPct val="90000"/>
              </a:lnSpc>
            </a:pPr>
            <a:r>
              <a:rPr lang="en-US" sz="2000"/>
              <a:t>Handover</a:t>
            </a:r>
          </a:p>
          <a:p>
            <a:pPr>
              <a:lnSpc>
                <a:spcPct val="90000"/>
              </a:lnSpc>
            </a:pPr>
            <a:r>
              <a:rPr lang="en-US" sz="2000"/>
              <a:t>SRNS moving</a:t>
            </a:r>
          </a:p>
          <a:p>
            <a:pPr>
              <a:lnSpc>
                <a:spcPct val="90000"/>
              </a:lnSpc>
            </a:pPr>
            <a:r>
              <a:rPr lang="en-US" sz="2000"/>
              <a:t>Radio network configuration</a:t>
            </a:r>
          </a:p>
          <a:p>
            <a:pPr>
              <a:lnSpc>
                <a:spcPct val="90000"/>
              </a:lnSpc>
            </a:pPr>
            <a:r>
              <a:rPr lang="en-US" sz="2000"/>
              <a:t>Channel quality measurements</a:t>
            </a:r>
          </a:p>
          <a:p>
            <a:pPr>
              <a:lnSpc>
                <a:spcPct val="90000"/>
              </a:lnSpc>
            </a:pPr>
            <a:r>
              <a:rPr lang="en-US" sz="2000"/>
              <a:t>Macro diversity</a:t>
            </a:r>
          </a:p>
          <a:p>
            <a:pPr>
              <a:lnSpc>
                <a:spcPct val="90000"/>
              </a:lnSpc>
            </a:pPr>
            <a:r>
              <a:rPr lang="en-US" sz="2000"/>
              <a:t>Radio carrier control</a:t>
            </a:r>
          </a:p>
          <a:p>
            <a:pPr>
              <a:lnSpc>
                <a:spcPct val="90000"/>
              </a:lnSpc>
            </a:pPr>
            <a:r>
              <a:rPr lang="en-US" sz="2000"/>
              <a:t>Radio resource control</a:t>
            </a:r>
          </a:p>
          <a:p>
            <a:pPr>
              <a:lnSpc>
                <a:spcPct val="90000"/>
              </a:lnSpc>
            </a:pPr>
            <a:r>
              <a:rPr lang="en-US" sz="2000"/>
              <a:t>Data transmission over the radio interface</a:t>
            </a:r>
          </a:p>
          <a:p>
            <a:pPr>
              <a:lnSpc>
                <a:spcPct val="90000"/>
              </a:lnSpc>
            </a:pPr>
            <a:r>
              <a:rPr lang="en-US" sz="2000"/>
              <a:t>Outer loop power control (FDD and TDD)</a:t>
            </a:r>
          </a:p>
          <a:p>
            <a:pPr>
              <a:lnSpc>
                <a:spcPct val="90000"/>
              </a:lnSpc>
            </a:pPr>
            <a:r>
              <a:rPr lang="en-US" sz="2000"/>
              <a:t>Channel coding</a:t>
            </a:r>
          </a:p>
          <a:p>
            <a:pPr>
              <a:lnSpc>
                <a:spcPct val="90000"/>
              </a:lnSpc>
            </a:pPr>
            <a:r>
              <a:rPr lang="en-US" sz="2000"/>
              <a:t>Access control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r>
              <a:rPr lang="en-US"/>
              <a:t>Core network: protocols</a:t>
            </a:r>
          </a:p>
        </p:txBody>
      </p:sp>
      <p:sp>
        <p:nvSpPr>
          <p:cNvPr id="185349" name="Line 5"/>
          <p:cNvSpPr>
            <a:spLocks noChangeShapeType="1"/>
          </p:cNvSpPr>
          <p:nvPr/>
        </p:nvSpPr>
        <p:spPr bwMode="auto">
          <a:xfrm>
            <a:off x="5946775" y="1847850"/>
            <a:ext cx="990600" cy="0"/>
          </a:xfrm>
          <a:prstGeom prst="line">
            <a:avLst/>
          </a:prstGeom>
          <a:noFill/>
          <a:ln w="19050">
            <a:solidFill>
              <a:schemeClr val="tx1"/>
            </a:solidFill>
            <a:round/>
            <a:headEnd/>
            <a:tailEnd/>
          </a:ln>
          <a:effectLst/>
        </p:spPr>
        <p:txBody>
          <a:bodyPr/>
          <a:lstStyle/>
          <a:p>
            <a:endParaRPr lang="en-US"/>
          </a:p>
        </p:txBody>
      </p:sp>
      <p:sp>
        <p:nvSpPr>
          <p:cNvPr id="185350" name="Line 6"/>
          <p:cNvSpPr>
            <a:spLocks noChangeShapeType="1"/>
          </p:cNvSpPr>
          <p:nvPr/>
        </p:nvSpPr>
        <p:spPr bwMode="auto">
          <a:xfrm>
            <a:off x="5946775" y="4514850"/>
            <a:ext cx="914400" cy="0"/>
          </a:xfrm>
          <a:prstGeom prst="line">
            <a:avLst/>
          </a:prstGeom>
          <a:noFill/>
          <a:ln w="19050">
            <a:solidFill>
              <a:schemeClr val="tx1"/>
            </a:solidFill>
            <a:round/>
            <a:headEnd/>
            <a:tailEnd/>
          </a:ln>
          <a:effectLst/>
        </p:spPr>
        <p:txBody>
          <a:bodyPr/>
          <a:lstStyle/>
          <a:p>
            <a:endParaRPr lang="en-US"/>
          </a:p>
        </p:txBody>
      </p:sp>
      <p:sp>
        <p:nvSpPr>
          <p:cNvPr id="185351" name="AutoShape 7"/>
          <p:cNvSpPr>
            <a:spLocks noChangeArrowheads="1"/>
          </p:cNvSpPr>
          <p:nvPr/>
        </p:nvSpPr>
        <p:spPr bwMode="auto">
          <a:xfrm>
            <a:off x="3203575" y="1123950"/>
            <a:ext cx="2362200" cy="4267200"/>
          </a:xfrm>
          <a:prstGeom prst="roundRect">
            <a:avLst>
              <a:gd name="adj" fmla="val 16667"/>
            </a:avLst>
          </a:prstGeom>
          <a:solidFill>
            <a:srgbClr val="DDDDDD"/>
          </a:solidFill>
          <a:ln w="9525">
            <a:solidFill>
              <a:schemeClr val="tx1"/>
            </a:solidFill>
            <a:prstDash val="dash"/>
            <a:round/>
            <a:headEnd/>
            <a:tailEnd/>
          </a:ln>
          <a:effectLst/>
        </p:spPr>
        <p:txBody>
          <a:bodyPr wrap="none" anchor="ctr"/>
          <a:lstStyle/>
          <a:p>
            <a:pPr eaLnBrk="0" hangingPunct="0"/>
            <a:endParaRPr lang="en-US" sz="1600">
              <a:latin typeface="Arial" charset="0"/>
            </a:endParaRPr>
          </a:p>
        </p:txBody>
      </p:sp>
      <p:sp>
        <p:nvSpPr>
          <p:cNvPr id="185352" name="AutoShape 8"/>
          <p:cNvSpPr>
            <a:spLocks noChangeArrowheads="1"/>
          </p:cNvSpPr>
          <p:nvPr/>
        </p:nvSpPr>
        <p:spPr bwMode="auto">
          <a:xfrm>
            <a:off x="993775" y="1428750"/>
            <a:ext cx="2057400" cy="4343400"/>
          </a:xfrm>
          <a:prstGeom prst="roundRect">
            <a:avLst>
              <a:gd name="adj" fmla="val 16667"/>
            </a:avLst>
          </a:prstGeom>
          <a:solidFill>
            <a:srgbClr val="C0C0C0"/>
          </a:solidFill>
          <a:ln w="9525">
            <a:solidFill>
              <a:schemeClr val="tx1"/>
            </a:solidFill>
            <a:prstDash val="dash"/>
            <a:round/>
            <a:headEnd/>
            <a:tailEnd/>
          </a:ln>
          <a:effectLst/>
        </p:spPr>
        <p:txBody>
          <a:bodyPr wrap="none" anchor="ctr"/>
          <a:lstStyle/>
          <a:p>
            <a:pPr eaLnBrk="0" hangingPunct="0"/>
            <a:endParaRPr lang="en-US" sz="1600">
              <a:latin typeface="Arial" charset="0"/>
            </a:endParaRPr>
          </a:p>
        </p:txBody>
      </p:sp>
      <p:sp>
        <p:nvSpPr>
          <p:cNvPr id="185353" name="AutoShape 9"/>
          <p:cNvSpPr>
            <a:spLocks noChangeArrowheads="1"/>
          </p:cNvSpPr>
          <p:nvPr/>
        </p:nvSpPr>
        <p:spPr bwMode="auto">
          <a:xfrm>
            <a:off x="1069975" y="1581150"/>
            <a:ext cx="1905000" cy="3581400"/>
          </a:xfrm>
          <a:prstGeom prst="roundRect">
            <a:avLst>
              <a:gd name="adj" fmla="val 16667"/>
            </a:avLst>
          </a:prstGeom>
          <a:solidFill>
            <a:srgbClr val="DDDDDD"/>
          </a:solidFill>
          <a:ln w="9525">
            <a:solidFill>
              <a:schemeClr val="tx1"/>
            </a:solidFill>
            <a:prstDash val="dash"/>
            <a:round/>
            <a:headEnd/>
            <a:tailEnd/>
          </a:ln>
          <a:effectLst/>
        </p:spPr>
        <p:txBody>
          <a:bodyPr wrap="none" anchor="ctr"/>
          <a:lstStyle/>
          <a:p>
            <a:endParaRPr lang="en-US"/>
          </a:p>
        </p:txBody>
      </p:sp>
      <p:sp>
        <p:nvSpPr>
          <p:cNvPr id="185354" name="AutoShape 10"/>
          <p:cNvSpPr>
            <a:spLocks noChangeArrowheads="1"/>
          </p:cNvSpPr>
          <p:nvPr/>
        </p:nvSpPr>
        <p:spPr bwMode="auto">
          <a:xfrm>
            <a:off x="3508375" y="1200150"/>
            <a:ext cx="1828800" cy="1219200"/>
          </a:xfrm>
          <a:prstGeom prst="roundRect">
            <a:avLst>
              <a:gd name="adj" fmla="val 16667"/>
            </a:avLst>
          </a:prstGeom>
          <a:solidFill>
            <a:srgbClr val="EAEAEA"/>
          </a:solidFill>
          <a:ln w="9525">
            <a:solidFill>
              <a:schemeClr val="tx1"/>
            </a:solidFill>
            <a:prstDash val="dash"/>
            <a:round/>
            <a:headEnd/>
            <a:tailEnd/>
          </a:ln>
          <a:effectLst/>
        </p:spPr>
        <p:txBody>
          <a:bodyPr wrap="none" anchor="ctr"/>
          <a:lstStyle/>
          <a:p>
            <a:endParaRPr lang="en-US"/>
          </a:p>
        </p:txBody>
      </p:sp>
      <p:sp>
        <p:nvSpPr>
          <p:cNvPr id="185355" name="Rectangle 11"/>
          <p:cNvSpPr>
            <a:spLocks noChangeArrowheads="1"/>
          </p:cNvSpPr>
          <p:nvPr/>
        </p:nvSpPr>
        <p:spPr bwMode="auto">
          <a:xfrm>
            <a:off x="2822575" y="165735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MSC</a:t>
            </a:r>
          </a:p>
        </p:txBody>
      </p:sp>
      <p:sp>
        <p:nvSpPr>
          <p:cNvPr id="185356" name="AutoShape 12"/>
          <p:cNvSpPr>
            <a:spLocks noChangeArrowheads="1"/>
          </p:cNvSpPr>
          <p:nvPr/>
        </p:nvSpPr>
        <p:spPr bwMode="auto">
          <a:xfrm>
            <a:off x="1146175" y="3790950"/>
            <a:ext cx="1752600" cy="990600"/>
          </a:xfrm>
          <a:prstGeom prst="roundRect">
            <a:avLst>
              <a:gd name="adj" fmla="val 16667"/>
            </a:avLst>
          </a:prstGeom>
          <a:solidFill>
            <a:srgbClr val="EAEAEA"/>
          </a:solidFill>
          <a:ln w="9525">
            <a:solidFill>
              <a:schemeClr val="tx1"/>
            </a:solidFill>
            <a:prstDash val="dash"/>
            <a:round/>
            <a:headEnd/>
            <a:tailEnd/>
          </a:ln>
          <a:effectLst/>
        </p:spPr>
        <p:txBody>
          <a:bodyPr wrap="none" anchor="ctr"/>
          <a:lstStyle/>
          <a:p>
            <a:endParaRPr lang="en-US"/>
          </a:p>
        </p:txBody>
      </p:sp>
      <p:sp>
        <p:nvSpPr>
          <p:cNvPr id="185357" name="Rectangle 13"/>
          <p:cNvSpPr>
            <a:spLocks noChangeArrowheads="1"/>
          </p:cNvSpPr>
          <p:nvPr/>
        </p:nvSpPr>
        <p:spPr bwMode="auto">
          <a:xfrm>
            <a:off x="688975" y="394335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RNS</a:t>
            </a:r>
          </a:p>
        </p:txBody>
      </p:sp>
      <p:cxnSp>
        <p:nvCxnSpPr>
          <p:cNvPr id="185358" name="AutoShape 14"/>
          <p:cNvCxnSpPr>
            <a:cxnSpLocks noChangeShapeType="1"/>
            <a:stCxn id="185357" idx="3"/>
            <a:endCxn id="185360" idx="1"/>
          </p:cNvCxnSpPr>
          <p:nvPr/>
        </p:nvCxnSpPr>
        <p:spPr bwMode="auto">
          <a:xfrm>
            <a:off x="1450975" y="4133850"/>
            <a:ext cx="1371600" cy="381000"/>
          </a:xfrm>
          <a:prstGeom prst="straightConnector1">
            <a:avLst/>
          </a:prstGeom>
          <a:noFill/>
          <a:ln w="19050">
            <a:solidFill>
              <a:schemeClr val="tx1"/>
            </a:solidFill>
            <a:round/>
            <a:headEnd/>
            <a:tailEnd/>
          </a:ln>
          <a:effectLst/>
        </p:spPr>
      </p:cxnSp>
      <p:sp>
        <p:nvSpPr>
          <p:cNvPr id="185359" name="AutoShape 15"/>
          <p:cNvSpPr>
            <a:spLocks noChangeArrowheads="1"/>
          </p:cNvSpPr>
          <p:nvPr/>
        </p:nvSpPr>
        <p:spPr bwMode="auto">
          <a:xfrm>
            <a:off x="3355975" y="4248150"/>
            <a:ext cx="2057400" cy="762000"/>
          </a:xfrm>
          <a:prstGeom prst="roundRect">
            <a:avLst>
              <a:gd name="adj" fmla="val 16667"/>
            </a:avLst>
          </a:prstGeom>
          <a:solidFill>
            <a:srgbClr val="EAEAEA"/>
          </a:solidFill>
          <a:ln w="9525">
            <a:solidFill>
              <a:schemeClr val="tx1"/>
            </a:solidFill>
            <a:prstDash val="dash"/>
            <a:round/>
            <a:headEnd/>
            <a:tailEnd/>
          </a:ln>
          <a:effectLst/>
        </p:spPr>
        <p:txBody>
          <a:bodyPr wrap="none" anchor="ctr"/>
          <a:lstStyle/>
          <a:p>
            <a:endParaRPr lang="en-US"/>
          </a:p>
        </p:txBody>
      </p:sp>
      <p:sp>
        <p:nvSpPr>
          <p:cNvPr id="185360" name="Rectangle 16"/>
          <p:cNvSpPr>
            <a:spLocks noChangeArrowheads="1"/>
          </p:cNvSpPr>
          <p:nvPr/>
        </p:nvSpPr>
        <p:spPr bwMode="auto">
          <a:xfrm>
            <a:off x="2822575" y="432435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SGSN</a:t>
            </a:r>
          </a:p>
        </p:txBody>
      </p:sp>
      <p:sp>
        <p:nvSpPr>
          <p:cNvPr id="185361" name="Rectangle 17"/>
          <p:cNvSpPr>
            <a:spLocks noChangeArrowheads="1"/>
          </p:cNvSpPr>
          <p:nvPr/>
        </p:nvSpPr>
        <p:spPr bwMode="auto">
          <a:xfrm>
            <a:off x="5108575" y="432435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GGSN</a:t>
            </a:r>
          </a:p>
        </p:txBody>
      </p:sp>
      <p:sp>
        <p:nvSpPr>
          <p:cNvPr id="185362" name="Rectangle 18"/>
          <p:cNvSpPr>
            <a:spLocks noChangeArrowheads="1"/>
          </p:cNvSpPr>
          <p:nvPr/>
        </p:nvSpPr>
        <p:spPr bwMode="auto">
          <a:xfrm>
            <a:off x="5108575" y="165735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GMSC</a:t>
            </a:r>
          </a:p>
        </p:txBody>
      </p:sp>
      <p:sp>
        <p:nvSpPr>
          <p:cNvPr id="185363" name="Rectangle 19"/>
          <p:cNvSpPr>
            <a:spLocks noChangeArrowheads="1"/>
          </p:cNvSpPr>
          <p:nvPr/>
        </p:nvSpPr>
        <p:spPr bwMode="auto">
          <a:xfrm>
            <a:off x="4041775" y="302895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HLR</a:t>
            </a:r>
          </a:p>
        </p:txBody>
      </p:sp>
      <p:sp>
        <p:nvSpPr>
          <p:cNvPr id="185364" name="Rectangle 20"/>
          <p:cNvSpPr>
            <a:spLocks noChangeArrowheads="1"/>
          </p:cNvSpPr>
          <p:nvPr/>
        </p:nvSpPr>
        <p:spPr bwMode="auto">
          <a:xfrm>
            <a:off x="3813175" y="104775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VLR</a:t>
            </a:r>
          </a:p>
        </p:txBody>
      </p:sp>
      <p:cxnSp>
        <p:nvCxnSpPr>
          <p:cNvPr id="185365" name="AutoShape 21"/>
          <p:cNvCxnSpPr>
            <a:cxnSpLocks noChangeShapeType="1"/>
            <a:stCxn id="185357" idx="3"/>
            <a:endCxn id="185355" idx="1"/>
          </p:cNvCxnSpPr>
          <p:nvPr/>
        </p:nvCxnSpPr>
        <p:spPr bwMode="auto">
          <a:xfrm flipV="1">
            <a:off x="1450975" y="1847850"/>
            <a:ext cx="1371600" cy="2286000"/>
          </a:xfrm>
          <a:prstGeom prst="straightConnector1">
            <a:avLst/>
          </a:prstGeom>
          <a:noFill/>
          <a:ln w="19050">
            <a:solidFill>
              <a:schemeClr val="tx1"/>
            </a:solidFill>
            <a:round/>
            <a:headEnd/>
            <a:tailEnd/>
          </a:ln>
          <a:effectLst/>
        </p:spPr>
      </p:cxnSp>
      <p:cxnSp>
        <p:nvCxnSpPr>
          <p:cNvPr id="185366" name="AutoShape 22"/>
          <p:cNvCxnSpPr>
            <a:cxnSpLocks noChangeShapeType="1"/>
            <a:stCxn id="185360" idx="3"/>
            <a:endCxn id="185361" idx="1"/>
          </p:cNvCxnSpPr>
          <p:nvPr/>
        </p:nvCxnSpPr>
        <p:spPr bwMode="auto">
          <a:xfrm>
            <a:off x="3660775" y="4514850"/>
            <a:ext cx="1447800" cy="0"/>
          </a:xfrm>
          <a:prstGeom prst="straightConnector1">
            <a:avLst/>
          </a:prstGeom>
          <a:noFill/>
          <a:ln w="19050">
            <a:solidFill>
              <a:schemeClr val="tx1"/>
            </a:solidFill>
            <a:round/>
            <a:headEnd/>
            <a:tailEnd/>
          </a:ln>
          <a:effectLst/>
        </p:spPr>
      </p:cxnSp>
      <p:cxnSp>
        <p:nvCxnSpPr>
          <p:cNvPr id="185367" name="AutoShape 23"/>
          <p:cNvCxnSpPr>
            <a:cxnSpLocks noChangeShapeType="1"/>
            <a:stCxn id="185360" idx="0"/>
            <a:endCxn id="185363" idx="1"/>
          </p:cNvCxnSpPr>
          <p:nvPr/>
        </p:nvCxnSpPr>
        <p:spPr bwMode="auto">
          <a:xfrm flipV="1">
            <a:off x="3241675" y="3219450"/>
            <a:ext cx="800100" cy="1104900"/>
          </a:xfrm>
          <a:prstGeom prst="straightConnector1">
            <a:avLst/>
          </a:prstGeom>
          <a:noFill/>
          <a:ln w="19050">
            <a:solidFill>
              <a:schemeClr val="tx1"/>
            </a:solidFill>
            <a:round/>
            <a:headEnd/>
            <a:tailEnd/>
          </a:ln>
          <a:effectLst/>
        </p:spPr>
      </p:cxnSp>
      <p:cxnSp>
        <p:nvCxnSpPr>
          <p:cNvPr id="185368" name="AutoShape 24"/>
          <p:cNvCxnSpPr>
            <a:cxnSpLocks noChangeShapeType="1"/>
            <a:stCxn id="185355" idx="2"/>
            <a:endCxn id="185363" idx="1"/>
          </p:cNvCxnSpPr>
          <p:nvPr/>
        </p:nvCxnSpPr>
        <p:spPr bwMode="auto">
          <a:xfrm>
            <a:off x="3241675" y="2038350"/>
            <a:ext cx="800100" cy="1181100"/>
          </a:xfrm>
          <a:prstGeom prst="straightConnector1">
            <a:avLst/>
          </a:prstGeom>
          <a:noFill/>
          <a:ln w="19050">
            <a:solidFill>
              <a:schemeClr val="tx1"/>
            </a:solidFill>
            <a:round/>
            <a:headEnd/>
            <a:tailEnd/>
          </a:ln>
          <a:effectLst/>
        </p:spPr>
      </p:cxnSp>
      <p:cxnSp>
        <p:nvCxnSpPr>
          <p:cNvPr id="185369" name="AutoShape 25"/>
          <p:cNvCxnSpPr>
            <a:cxnSpLocks noChangeShapeType="1"/>
            <a:stCxn id="185361" idx="0"/>
            <a:endCxn id="185363" idx="3"/>
          </p:cNvCxnSpPr>
          <p:nvPr/>
        </p:nvCxnSpPr>
        <p:spPr bwMode="auto">
          <a:xfrm flipH="1" flipV="1">
            <a:off x="4879975" y="3219450"/>
            <a:ext cx="647700" cy="1104900"/>
          </a:xfrm>
          <a:prstGeom prst="straightConnector1">
            <a:avLst/>
          </a:prstGeom>
          <a:noFill/>
          <a:ln w="19050">
            <a:solidFill>
              <a:schemeClr val="tx1"/>
            </a:solidFill>
            <a:round/>
            <a:headEnd/>
            <a:tailEnd/>
          </a:ln>
          <a:effectLst/>
        </p:spPr>
      </p:cxnSp>
      <p:cxnSp>
        <p:nvCxnSpPr>
          <p:cNvPr id="185370" name="AutoShape 26"/>
          <p:cNvCxnSpPr>
            <a:cxnSpLocks noChangeShapeType="1"/>
            <a:stCxn id="185362" idx="2"/>
            <a:endCxn id="185363" idx="3"/>
          </p:cNvCxnSpPr>
          <p:nvPr/>
        </p:nvCxnSpPr>
        <p:spPr bwMode="auto">
          <a:xfrm flipH="1">
            <a:off x="4879975" y="2038350"/>
            <a:ext cx="647700" cy="1181100"/>
          </a:xfrm>
          <a:prstGeom prst="straightConnector1">
            <a:avLst/>
          </a:prstGeom>
          <a:noFill/>
          <a:ln w="19050">
            <a:solidFill>
              <a:schemeClr val="tx1"/>
            </a:solidFill>
            <a:round/>
            <a:headEnd/>
            <a:tailEnd/>
          </a:ln>
          <a:effectLst/>
        </p:spPr>
      </p:cxnSp>
      <p:cxnSp>
        <p:nvCxnSpPr>
          <p:cNvPr id="185371" name="AutoShape 27"/>
          <p:cNvCxnSpPr>
            <a:cxnSpLocks noChangeShapeType="1"/>
            <a:stCxn id="185355" idx="3"/>
            <a:endCxn id="185362" idx="1"/>
          </p:cNvCxnSpPr>
          <p:nvPr/>
        </p:nvCxnSpPr>
        <p:spPr bwMode="auto">
          <a:xfrm>
            <a:off x="3660775" y="1847850"/>
            <a:ext cx="1447800" cy="0"/>
          </a:xfrm>
          <a:prstGeom prst="straightConnector1">
            <a:avLst/>
          </a:prstGeom>
          <a:noFill/>
          <a:ln w="19050">
            <a:solidFill>
              <a:schemeClr val="tx1"/>
            </a:solidFill>
            <a:round/>
            <a:headEnd/>
            <a:tailEnd/>
          </a:ln>
          <a:effectLst/>
        </p:spPr>
      </p:cxnSp>
      <p:cxnSp>
        <p:nvCxnSpPr>
          <p:cNvPr id="185372" name="AutoShape 28"/>
          <p:cNvCxnSpPr>
            <a:cxnSpLocks noChangeShapeType="1"/>
            <a:stCxn id="185355" idx="3"/>
            <a:endCxn id="185364" idx="2"/>
          </p:cNvCxnSpPr>
          <p:nvPr/>
        </p:nvCxnSpPr>
        <p:spPr bwMode="auto">
          <a:xfrm flipV="1">
            <a:off x="3660775" y="1428750"/>
            <a:ext cx="571500" cy="419100"/>
          </a:xfrm>
          <a:prstGeom prst="straightConnector1">
            <a:avLst/>
          </a:prstGeom>
          <a:noFill/>
          <a:ln w="19050">
            <a:solidFill>
              <a:schemeClr val="tx1"/>
            </a:solidFill>
            <a:round/>
            <a:headEnd/>
            <a:tailEnd/>
          </a:ln>
          <a:effectLst/>
        </p:spPr>
      </p:cxnSp>
      <p:sp>
        <p:nvSpPr>
          <p:cNvPr id="185373" name="Rectangle 29"/>
          <p:cNvSpPr>
            <a:spLocks noChangeArrowheads="1"/>
          </p:cNvSpPr>
          <p:nvPr/>
        </p:nvSpPr>
        <p:spPr bwMode="auto">
          <a:xfrm>
            <a:off x="612775" y="196215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RNS</a:t>
            </a:r>
          </a:p>
        </p:txBody>
      </p:sp>
      <p:cxnSp>
        <p:nvCxnSpPr>
          <p:cNvPr id="185374" name="AutoShape 30"/>
          <p:cNvCxnSpPr>
            <a:cxnSpLocks noChangeShapeType="1"/>
            <a:stCxn id="185355" idx="1"/>
            <a:endCxn id="185373" idx="3"/>
          </p:cNvCxnSpPr>
          <p:nvPr/>
        </p:nvCxnSpPr>
        <p:spPr bwMode="auto">
          <a:xfrm flipH="1">
            <a:off x="1374775" y="1847850"/>
            <a:ext cx="1447800" cy="304800"/>
          </a:xfrm>
          <a:prstGeom prst="straightConnector1">
            <a:avLst/>
          </a:prstGeom>
          <a:noFill/>
          <a:ln w="19050">
            <a:solidFill>
              <a:schemeClr val="tx1"/>
            </a:solidFill>
            <a:round/>
            <a:headEnd/>
            <a:tailEnd/>
          </a:ln>
          <a:effectLst/>
        </p:spPr>
      </p:cxnSp>
      <p:cxnSp>
        <p:nvCxnSpPr>
          <p:cNvPr id="185375" name="AutoShape 31"/>
          <p:cNvCxnSpPr>
            <a:cxnSpLocks noChangeShapeType="1"/>
            <a:stCxn id="185360" idx="1"/>
            <a:endCxn id="185373" idx="3"/>
          </p:cNvCxnSpPr>
          <p:nvPr/>
        </p:nvCxnSpPr>
        <p:spPr bwMode="auto">
          <a:xfrm flipH="1" flipV="1">
            <a:off x="1374775" y="2152650"/>
            <a:ext cx="1447800" cy="2362200"/>
          </a:xfrm>
          <a:prstGeom prst="straightConnector1">
            <a:avLst/>
          </a:prstGeom>
          <a:noFill/>
          <a:ln w="19050">
            <a:solidFill>
              <a:schemeClr val="tx1"/>
            </a:solidFill>
            <a:round/>
            <a:headEnd/>
            <a:tailEnd/>
          </a:ln>
          <a:effectLst/>
        </p:spPr>
      </p:cxnSp>
      <p:sp>
        <p:nvSpPr>
          <p:cNvPr id="185376" name="Text Box 32"/>
          <p:cNvSpPr txBox="1">
            <a:spLocks noChangeArrowheads="1"/>
          </p:cNvSpPr>
          <p:nvPr/>
        </p:nvSpPr>
        <p:spPr bwMode="auto">
          <a:xfrm>
            <a:off x="1223963" y="5238750"/>
            <a:ext cx="1517650"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Layer 1: PDH, </a:t>
            </a:r>
            <a:br>
              <a:rPr lang="de-DE" sz="1600">
                <a:latin typeface="Arial" charset="0"/>
              </a:rPr>
            </a:br>
            <a:r>
              <a:rPr lang="de-DE" sz="1600">
                <a:latin typeface="Arial" charset="0"/>
              </a:rPr>
              <a:t>SDH, SONET</a:t>
            </a:r>
            <a:endParaRPr lang="en-US" sz="1600">
              <a:latin typeface="Arial" charset="0"/>
            </a:endParaRPr>
          </a:p>
        </p:txBody>
      </p:sp>
      <p:sp>
        <p:nvSpPr>
          <p:cNvPr id="185377" name="Text Box 33"/>
          <p:cNvSpPr txBox="1">
            <a:spLocks noChangeArrowheads="1"/>
          </p:cNvSpPr>
          <p:nvPr/>
        </p:nvSpPr>
        <p:spPr bwMode="auto">
          <a:xfrm>
            <a:off x="1222375" y="4857750"/>
            <a:ext cx="14049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Layer 2: ATM</a:t>
            </a:r>
            <a:endParaRPr lang="en-US" sz="1600">
              <a:latin typeface="Arial" charset="0"/>
            </a:endParaRPr>
          </a:p>
        </p:txBody>
      </p:sp>
      <p:sp>
        <p:nvSpPr>
          <p:cNvPr id="185378" name="Text Box 34"/>
          <p:cNvSpPr txBox="1">
            <a:spLocks noChangeArrowheads="1"/>
          </p:cNvSpPr>
          <p:nvPr/>
        </p:nvSpPr>
        <p:spPr bwMode="auto">
          <a:xfrm>
            <a:off x="1222375" y="4476750"/>
            <a:ext cx="11684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Layer 3: IP</a:t>
            </a:r>
            <a:endParaRPr lang="en-US" sz="1600">
              <a:latin typeface="Arial" charset="0"/>
            </a:endParaRPr>
          </a:p>
        </p:txBody>
      </p:sp>
      <p:sp>
        <p:nvSpPr>
          <p:cNvPr id="185379" name="Text Box 35"/>
          <p:cNvSpPr txBox="1">
            <a:spLocks noChangeArrowheads="1"/>
          </p:cNvSpPr>
          <p:nvPr/>
        </p:nvSpPr>
        <p:spPr bwMode="auto">
          <a:xfrm>
            <a:off x="3355975" y="4673600"/>
            <a:ext cx="20812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GPRS backbone (IP)</a:t>
            </a:r>
            <a:endParaRPr lang="en-US" sz="1600">
              <a:latin typeface="Arial" charset="0"/>
            </a:endParaRPr>
          </a:p>
        </p:txBody>
      </p:sp>
      <p:sp>
        <p:nvSpPr>
          <p:cNvPr id="185380" name="Text Box 36"/>
          <p:cNvSpPr txBox="1">
            <a:spLocks noChangeArrowheads="1"/>
          </p:cNvSpPr>
          <p:nvPr/>
        </p:nvSpPr>
        <p:spPr bwMode="auto">
          <a:xfrm>
            <a:off x="4117975" y="5054600"/>
            <a:ext cx="6238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SS 7</a:t>
            </a:r>
            <a:endParaRPr lang="en-US" sz="1600">
              <a:latin typeface="Arial" charset="0"/>
            </a:endParaRPr>
          </a:p>
        </p:txBody>
      </p:sp>
      <p:sp>
        <p:nvSpPr>
          <p:cNvPr id="185381" name="Text Box 37"/>
          <p:cNvSpPr txBox="1">
            <a:spLocks noChangeArrowheads="1"/>
          </p:cNvSpPr>
          <p:nvPr/>
        </p:nvSpPr>
        <p:spPr bwMode="auto">
          <a:xfrm>
            <a:off x="3508375" y="1838325"/>
            <a:ext cx="1828800" cy="581025"/>
          </a:xfrm>
          <a:prstGeom prst="rect">
            <a:avLst/>
          </a:prstGeom>
          <a:noFill/>
          <a:ln w="9525">
            <a:noFill/>
            <a:miter lim="800000"/>
            <a:headEnd/>
            <a:tailEnd/>
          </a:ln>
          <a:effectLst/>
        </p:spPr>
        <p:txBody>
          <a:bodyPr>
            <a:spAutoFit/>
          </a:bodyPr>
          <a:lstStyle/>
          <a:p>
            <a:pPr eaLnBrk="0" hangingPunct="0"/>
            <a:r>
              <a:rPr lang="de-DE" sz="1600">
                <a:latin typeface="Arial" charset="0"/>
              </a:rPr>
              <a:t>GSM-CS</a:t>
            </a:r>
          </a:p>
          <a:p>
            <a:pPr eaLnBrk="0" hangingPunct="0"/>
            <a:r>
              <a:rPr lang="de-DE" sz="1600">
                <a:latin typeface="Arial" charset="0"/>
              </a:rPr>
              <a:t>backbone</a:t>
            </a:r>
            <a:endParaRPr lang="en-US" sz="1600">
              <a:latin typeface="Arial" charset="0"/>
            </a:endParaRPr>
          </a:p>
        </p:txBody>
      </p:sp>
      <p:grpSp>
        <p:nvGrpSpPr>
          <p:cNvPr id="185382" name="Group 38"/>
          <p:cNvGrpSpPr>
            <a:grpSpLocks/>
          </p:cNvGrpSpPr>
          <p:nvPr/>
        </p:nvGrpSpPr>
        <p:grpSpPr bwMode="auto">
          <a:xfrm>
            <a:off x="6784975" y="1352550"/>
            <a:ext cx="1676400" cy="990600"/>
            <a:chOff x="4123" y="816"/>
            <a:chExt cx="1056" cy="624"/>
          </a:xfrm>
        </p:grpSpPr>
        <p:grpSp>
          <p:nvGrpSpPr>
            <p:cNvPr id="185383" name="Group 39"/>
            <p:cNvGrpSpPr>
              <a:grpSpLocks/>
            </p:cNvGrpSpPr>
            <p:nvPr/>
          </p:nvGrpSpPr>
          <p:grpSpPr bwMode="auto">
            <a:xfrm rot="-5719908">
              <a:off x="4339" y="600"/>
              <a:ext cx="624" cy="1056"/>
              <a:chOff x="1776" y="3408"/>
              <a:chExt cx="2832" cy="528"/>
            </a:xfrm>
          </p:grpSpPr>
          <p:sp>
            <p:nvSpPr>
              <p:cNvPr id="185384" name="AutoShape 40"/>
              <p:cNvSpPr>
                <a:spLocks noChangeArrowheads="1"/>
              </p:cNvSpPr>
              <p:nvPr/>
            </p:nvSpPr>
            <p:spPr bwMode="auto">
              <a:xfrm rot="84978">
                <a:off x="1776" y="3408"/>
                <a:ext cx="2832" cy="528"/>
              </a:xfrm>
              <a:prstGeom prst="cloudCallout">
                <a:avLst>
                  <a:gd name="adj1" fmla="val -15144"/>
                  <a:gd name="adj2" fmla="val 15741"/>
                </a:avLst>
              </a:prstGeom>
              <a:solidFill>
                <a:srgbClr val="EAEAEA"/>
              </a:solidFill>
              <a:ln w="9525">
                <a:solidFill>
                  <a:schemeClr val="tx1"/>
                </a:solidFill>
                <a:round/>
                <a:headEnd/>
                <a:tailEnd/>
              </a:ln>
              <a:effectLst/>
            </p:spPr>
            <p:txBody>
              <a:bodyPr vert="eaVert"/>
              <a:lstStyle/>
              <a:p>
                <a:pPr eaLnBrk="0" hangingPunct="0"/>
                <a:endParaRPr lang="en-US" sz="1400">
                  <a:latin typeface="Arial" charset="0"/>
                </a:endParaRPr>
              </a:p>
            </p:txBody>
          </p:sp>
          <p:sp>
            <p:nvSpPr>
              <p:cNvPr id="185385" name="Oval 41"/>
              <p:cNvSpPr>
                <a:spLocks noChangeArrowheads="1"/>
              </p:cNvSpPr>
              <p:nvPr/>
            </p:nvSpPr>
            <p:spPr bwMode="auto">
              <a:xfrm rot="-155840">
                <a:off x="2178" y="3685"/>
                <a:ext cx="758" cy="176"/>
              </a:xfrm>
              <a:prstGeom prst="ellipse">
                <a:avLst/>
              </a:prstGeom>
              <a:solidFill>
                <a:srgbClr val="EAEAEA"/>
              </a:solidFill>
              <a:ln w="9525">
                <a:solidFill>
                  <a:srgbClr val="EAEAEA"/>
                </a:solidFill>
                <a:round/>
                <a:headEnd/>
                <a:tailEnd/>
              </a:ln>
              <a:effectLst/>
            </p:spPr>
            <p:txBody>
              <a:bodyPr wrap="none" anchor="ctr"/>
              <a:lstStyle/>
              <a:p>
                <a:endParaRPr lang="en-US"/>
              </a:p>
            </p:txBody>
          </p:sp>
          <p:sp>
            <p:nvSpPr>
              <p:cNvPr id="185386" name="Rectangle 42"/>
              <p:cNvSpPr>
                <a:spLocks noChangeArrowheads="1"/>
              </p:cNvSpPr>
              <p:nvPr/>
            </p:nvSpPr>
            <p:spPr bwMode="auto">
              <a:xfrm>
                <a:off x="3840" y="3648"/>
                <a:ext cx="336" cy="144"/>
              </a:xfrm>
              <a:prstGeom prst="rect">
                <a:avLst/>
              </a:prstGeom>
              <a:solidFill>
                <a:srgbClr val="EAEAEA"/>
              </a:solidFill>
              <a:ln w="9525">
                <a:solidFill>
                  <a:srgbClr val="EAEAEA"/>
                </a:solidFill>
                <a:miter lim="800000"/>
                <a:headEnd/>
                <a:tailEnd/>
              </a:ln>
              <a:effectLst/>
            </p:spPr>
            <p:txBody>
              <a:bodyPr wrap="none" anchor="ctr"/>
              <a:lstStyle/>
              <a:p>
                <a:endParaRPr lang="en-US"/>
              </a:p>
            </p:txBody>
          </p:sp>
        </p:grpSp>
        <p:sp>
          <p:nvSpPr>
            <p:cNvPr id="185387" name="Text Box 43"/>
            <p:cNvSpPr txBox="1">
              <a:spLocks noChangeArrowheads="1"/>
            </p:cNvSpPr>
            <p:nvPr/>
          </p:nvSpPr>
          <p:spPr bwMode="auto">
            <a:xfrm>
              <a:off x="4398" y="945"/>
              <a:ext cx="492" cy="366"/>
            </a:xfrm>
            <a:prstGeom prst="rect">
              <a:avLst/>
            </a:prstGeom>
            <a:noFill/>
            <a:ln w="9525">
              <a:noFill/>
              <a:miter lim="800000"/>
              <a:headEnd/>
              <a:tailEnd/>
            </a:ln>
            <a:effectLst/>
          </p:spPr>
          <p:txBody>
            <a:bodyPr wrap="none">
              <a:spAutoFit/>
            </a:bodyPr>
            <a:lstStyle/>
            <a:p>
              <a:pPr algn="l" eaLnBrk="0" hangingPunct="0"/>
              <a:r>
                <a:rPr lang="de-DE" sz="1600">
                  <a:latin typeface="Arial" charset="0"/>
                </a:rPr>
                <a:t>PSTN/</a:t>
              </a:r>
            </a:p>
            <a:p>
              <a:pPr algn="l" eaLnBrk="0" hangingPunct="0"/>
              <a:r>
                <a:rPr lang="de-DE" sz="1600">
                  <a:latin typeface="Arial" charset="0"/>
                </a:rPr>
                <a:t>ISDN</a:t>
              </a:r>
              <a:endParaRPr lang="en-US" sz="1600">
                <a:latin typeface="Arial" charset="0"/>
              </a:endParaRPr>
            </a:p>
          </p:txBody>
        </p:sp>
      </p:grpSp>
      <p:grpSp>
        <p:nvGrpSpPr>
          <p:cNvPr id="185388" name="Group 44"/>
          <p:cNvGrpSpPr>
            <a:grpSpLocks/>
          </p:cNvGrpSpPr>
          <p:nvPr/>
        </p:nvGrpSpPr>
        <p:grpSpPr bwMode="auto">
          <a:xfrm>
            <a:off x="6784975" y="4095750"/>
            <a:ext cx="1676400" cy="990600"/>
            <a:chOff x="4272" y="2496"/>
            <a:chExt cx="1056" cy="624"/>
          </a:xfrm>
        </p:grpSpPr>
        <p:grpSp>
          <p:nvGrpSpPr>
            <p:cNvPr id="185389" name="Group 45"/>
            <p:cNvGrpSpPr>
              <a:grpSpLocks/>
            </p:cNvGrpSpPr>
            <p:nvPr/>
          </p:nvGrpSpPr>
          <p:grpSpPr bwMode="auto">
            <a:xfrm rot="-5719908">
              <a:off x="4488" y="2280"/>
              <a:ext cx="624" cy="1056"/>
              <a:chOff x="1776" y="3408"/>
              <a:chExt cx="2832" cy="528"/>
            </a:xfrm>
          </p:grpSpPr>
          <p:sp>
            <p:nvSpPr>
              <p:cNvPr id="185390" name="AutoShape 46"/>
              <p:cNvSpPr>
                <a:spLocks noChangeArrowheads="1"/>
              </p:cNvSpPr>
              <p:nvPr/>
            </p:nvSpPr>
            <p:spPr bwMode="auto">
              <a:xfrm rot="84978">
                <a:off x="1776" y="3408"/>
                <a:ext cx="2832" cy="528"/>
              </a:xfrm>
              <a:prstGeom prst="cloudCallout">
                <a:avLst>
                  <a:gd name="adj1" fmla="val -15144"/>
                  <a:gd name="adj2" fmla="val 15741"/>
                </a:avLst>
              </a:prstGeom>
              <a:solidFill>
                <a:srgbClr val="EAEAEA"/>
              </a:solidFill>
              <a:ln w="9525">
                <a:solidFill>
                  <a:schemeClr val="tx1"/>
                </a:solidFill>
                <a:round/>
                <a:headEnd/>
                <a:tailEnd/>
              </a:ln>
              <a:effectLst/>
            </p:spPr>
            <p:txBody>
              <a:bodyPr vert="eaVert"/>
              <a:lstStyle/>
              <a:p>
                <a:pPr eaLnBrk="0" hangingPunct="0"/>
                <a:endParaRPr lang="en-US" sz="1400">
                  <a:latin typeface="Arial" charset="0"/>
                </a:endParaRPr>
              </a:p>
            </p:txBody>
          </p:sp>
          <p:sp>
            <p:nvSpPr>
              <p:cNvPr id="185391" name="Oval 47"/>
              <p:cNvSpPr>
                <a:spLocks noChangeArrowheads="1"/>
              </p:cNvSpPr>
              <p:nvPr/>
            </p:nvSpPr>
            <p:spPr bwMode="auto">
              <a:xfrm rot="-155840">
                <a:off x="2178" y="3685"/>
                <a:ext cx="758" cy="176"/>
              </a:xfrm>
              <a:prstGeom prst="ellipse">
                <a:avLst/>
              </a:prstGeom>
              <a:solidFill>
                <a:srgbClr val="EAEAEA"/>
              </a:solidFill>
              <a:ln w="9525">
                <a:solidFill>
                  <a:srgbClr val="EAEAEA"/>
                </a:solidFill>
                <a:round/>
                <a:headEnd/>
                <a:tailEnd/>
              </a:ln>
              <a:effectLst/>
            </p:spPr>
            <p:txBody>
              <a:bodyPr wrap="none" anchor="ctr"/>
              <a:lstStyle/>
              <a:p>
                <a:endParaRPr lang="en-US"/>
              </a:p>
            </p:txBody>
          </p:sp>
          <p:sp>
            <p:nvSpPr>
              <p:cNvPr id="185392" name="Rectangle 48"/>
              <p:cNvSpPr>
                <a:spLocks noChangeArrowheads="1"/>
              </p:cNvSpPr>
              <p:nvPr/>
            </p:nvSpPr>
            <p:spPr bwMode="auto">
              <a:xfrm>
                <a:off x="3840" y="3648"/>
                <a:ext cx="336" cy="144"/>
              </a:xfrm>
              <a:prstGeom prst="rect">
                <a:avLst/>
              </a:prstGeom>
              <a:solidFill>
                <a:srgbClr val="EAEAEA"/>
              </a:solidFill>
              <a:ln w="9525">
                <a:solidFill>
                  <a:srgbClr val="EAEAEA"/>
                </a:solidFill>
                <a:miter lim="800000"/>
                <a:headEnd/>
                <a:tailEnd/>
              </a:ln>
              <a:effectLst/>
            </p:spPr>
            <p:txBody>
              <a:bodyPr wrap="none" anchor="ctr"/>
              <a:lstStyle/>
              <a:p>
                <a:endParaRPr lang="en-US"/>
              </a:p>
            </p:txBody>
          </p:sp>
        </p:grpSp>
        <p:sp>
          <p:nvSpPr>
            <p:cNvPr id="185393" name="Text Box 49"/>
            <p:cNvSpPr txBox="1">
              <a:spLocks noChangeArrowheads="1"/>
            </p:cNvSpPr>
            <p:nvPr/>
          </p:nvSpPr>
          <p:spPr bwMode="auto">
            <a:xfrm>
              <a:off x="4397" y="2625"/>
              <a:ext cx="806" cy="366"/>
            </a:xfrm>
            <a:prstGeom prst="rect">
              <a:avLst/>
            </a:prstGeom>
            <a:noFill/>
            <a:ln w="9525">
              <a:noFill/>
              <a:miter lim="800000"/>
              <a:headEnd/>
              <a:tailEnd/>
            </a:ln>
            <a:effectLst/>
          </p:spPr>
          <p:txBody>
            <a:bodyPr wrap="none">
              <a:spAutoFit/>
            </a:bodyPr>
            <a:lstStyle/>
            <a:p>
              <a:pPr algn="l" eaLnBrk="0" hangingPunct="0"/>
              <a:r>
                <a:rPr lang="de-DE" sz="1600">
                  <a:latin typeface="Arial" charset="0"/>
                </a:rPr>
                <a:t>PDN (X.25),</a:t>
              </a:r>
            </a:p>
            <a:p>
              <a:pPr algn="l" eaLnBrk="0" hangingPunct="0"/>
              <a:r>
                <a:rPr lang="de-DE" sz="1600">
                  <a:latin typeface="Arial" charset="0"/>
                </a:rPr>
                <a:t>Internet (IP)</a:t>
              </a:r>
              <a:endParaRPr lang="en-US" sz="1600">
                <a:latin typeface="Arial" charset="0"/>
              </a:endParaRPr>
            </a:p>
          </p:txBody>
        </p:sp>
      </p:grpSp>
      <p:sp>
        <p:nvSpPr>
          <p:cNvPr id="185394" name="Text Box 50"/>
          <p:cNvSpPr txBox="1">
            <a:spLocks noChangeArrowheads="1"/>
          </p:cNvSpPr>
          <p:nvPr/>
        </p:nvSpPr>
        <p:spPr bwMode="auto">
          <a:xfrm>
            <a:off x="1603375" y="6000750"/>
            <a:ext cx="8810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UTRAN</a:t>
            </a:r>
            <a:endParaRPr lang="en-US" sz="1600">
              <a:latin typeface="Arial" charset="0"/>
            </a:endParaRPr>
          </a:p>
        </p:txBody>
      </p:sp>
      <p:sp>
        <p:nvSpPr>
          <p:cNvPr id="185395" name="Text Box 51"/>
          <p:cNvSpPr txBox="1">
            <a:spLocks noChangeArrowheads="1"/>
          </p:cNvSpPr>
          <p:nvPr/>
        </p:nvSpPr>
        <p:spPr bwMode="auto">
          <a:xfrm>
            <a:off x="4175125" y="6000750"/>
            <a:ext cx="47625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CN</a:t>
            </a:r>
            <a:endParaRPr lang="en-US" sz="1600">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r>
              <a:rPr lang="en-US"/>
              <a:t>Core network: architecture</a:t>
            </a:r>
          </a:p>
        </p:txBody>
      </p:sp>
      <p:sp>
        <p:nvSpPr>
          <p:cNvPr id="183301" name="AutoShape 5"/>
          <p:cNvSpPr>
            <a:spLocks noChangeArrowheads="1"/>
          </p:cNvSpPr>
          <p:nvPr/>
        </p:nvSpPr>
        <p:spPr bwMode="auto">
          <a:xfrm>
            <a:off x="3490913" y="1143000"/>
            <a:ext cx="4724400" cy="4876800"/>
          </a:xfrm>
          <a:prstGeom prst="roundRect">
            <a:avLst>
              <a:gd name="adj" fmla="val 7398"/>
            </a:avLst>
          </a:prstGeom>
          <a:noFill/>
          <a:ln w="12700">
            <a:solidFill>
              <a:schemeClr val="tx1"/>
            </a:solidFill>
            <a:prstDash val="sysDot"/>
            <a:round/>
            <a:headEnd/>
            <a:tailEnd/>
          </a:ln>
          <a:effectLst/>
        </p:spPr>
        <p:txBody>
          <a:bodyPr wrap="none" anchor="ctr"/>
          <a:lstStyle/>
          <a:p>
            <a:endParaRPr lang="en-US"/>
          </a:p>
        </p:txBody>
      </p:sp>
      <p:sp>
        <p:nvSpPr>
          <p:cNvPr id="183302" name="AutoShape 6"/>
          <p:cNvSpPr>
            <a:spLocks noChangeArrowheads="1"/>
          </p:cNvSpPr>
          <p:nvPr/>
        </p:nvSpPr>
        <p:spPr bwMode="auto">
          <a:xfrm>
            <a:off x="366713" y="4114800"/>
            <a:ext cx="2514600" cy="1905000"/>
          </a:xfrm>
          <a:prstGeom prst="roundRect">
            <a:avLst>
              <a:gd name="adj" fmla="val 16667"/>
            </a:avLst>
          </a:prstGeom>
          <a:noFill/>
          <a:ln w="12700">
            <a:solidFill>
              <a:schemeClr val="tx1"/>
            </a:solidFill>
            <a:prstDash val="sysDot"/>
            <a:round/>
            <a:headEnd/>
            <a:tailEnd/>
          </a:ln>
          <a:effectLst/>
        </p:spPr>
        <p:txBody>
          <a:bodyPr wrap="none" anchor="ctr"/>
          <a:lstStyle/>
          <a:p>
            <a:endParaRPr lang="en-US"/>
          </a:p>
        </p:txBody>
      </p:sp>
      <p:sp>
        <p:nvSpPr>
          <p:cNvPr id="183303" name="AutoShape 7"/>
          <p:cNvSpPr>
            <a:spLocks noChangeArrowheads="1"/>
          </p:cNvSpPr>
          <p:nvPr/>
        </p:nvSpPr>
        <p:spPr bwMode="auto">
          <a:xfrm>
            <a:off x="366713" y="1600200"/>
            <a:ext cx="2514600" cy="1752600"/>
          </a:xfrm>
          <a:prstGeom prst="roundRect">
            <a:avLst>
              <a:gd name="adj" fmla="val 16667"/>
            </a:avLst>
          </a:prstGeom>
          <a:noFill/>
          <a:ln w="12700">
            <a:solidFill>
              <a:schemeClr val="tx1"/>
            </a:solidFill>
            <a:prstDash val="sysDot"/>
            <a:round/>
            <a:headEnd/>
            <a:tailEnd/>
          </a:ln>
          <a:effectLst/>
        </p:spPr>
        <p:txBody>
          <a:bodyPr wrap="none" anchor="ctr"/>
          <a:lstStyle/>
          <a:p>
            <a:endParaRPr lang="en-US"/>
          </a:p>
        </p:txBody>
      </p:sp>
      <p:sp>
        <p:nvSpPr>
          <p:cNvPr id="183304" name="Rectangle 8"/>
          <p:cNvSpPr>
            <a:spLocks noChangeArrowheads="1"/>
          </p:cNvSpPr>
          <p:nvPr/>
        </p:nvSpPr>
        <p:spPr bwMode="auto">
          <a:xfrm>
            <a:off x="595313" y="17526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BTS</a:t>
            </a:r>
          </a:p>
        </p:txBody>
      </p:sp>
      <p:sp>
        <p:nvSpPr>
          <p:cNvPr id="183305" name="Rectangle 9"/>
          <p:cNvSpPr>
            <a:spLocks noChangeArrowheads="1"/>
          </p:cNvSpPr>
          <p:nvPr/>
        </p:nvSpPr>
        <p:spPr bwMode="auto">
          <a:xfrm>
            <a:off x="595313" y="28194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83306" name="Rectangle 10"/>
          <p:cNvSpPr>
            <a:spLocks noChangeArrowheads="1"/>
          </p:cNvSpPr>
          <p:nvPr/>
        </p:nvSpPr>
        <p:spPr bwMode="auto">
          <a:xfrm>
            <a:off x="1966913" y="22860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BSC</a:t>
            </a:r>
          </a:p>
        </p:txBody>
      </p:sp>
      <p:cxnSp>
        <p:nvCxnSpPr>
          <p:cNvPr id="183307" name="AutoShape 11"/>
          <p:cNvCxnSpPr>
            <a:cxnSpLocks noChangeShapeType="1"/>
            <a:stCxn id="183306" idx="1"/>
            <a:endCxn id="183304" idx="3"/>
          </p:cNvCxnSpPr>
          <p:nvPr/>
        </p:nvCxnSpPr>
        <p:spPr bwMode="auto">
          <a:xfrm flipH="1" flipV="1">
            <a:off x="1357313" y="1943100"/>
            <a:ext cx="609600" cy="533400"/>
          </a:xfrm>
          <a:prstGeom prst="straightConnector1">
            <a:avLst/>
          </a:prstGeom>
          <a:noFill/>
          <a:ln w="9525">
            <a:solidFill>
              <a:schemeClr val="tx1"/>
            </a:solidFill>
            <a:round/>
            <a:headEnd/>
            <a:tailEnd/>
          </a:ln>
          <a:effectLst/>
        </p:spPr>
      </p:cxnSp>
      <p:cxnSp>
        <p:nvCxnSpPr>
          <p:cNvPr id="183308" name="AutoShape 12"/>
          <p:cNvCxnSpPr>
            <a:cxnSpLocks noChangeShapeType="1"/>
            <a:stCxn id="183306" idx="1"/>
            <a:endCxn id="183305" idx="3"/>
          </p:cNvCxnSpPr>
          <p:nvPr/>
        </p:nvCxnSpPr>
        <p:spPr bwMode="auto">
          <a:xfrm flipH="1">
            <a:off x="1357313" y="2476500"/>
            <a:ext cx="609600" cy="533400"/>
          </a:xfrm>
          <a:prstGeom prst="straightConnector1">
            <a:avLst/>
          </a:prstGeom>
          <a:noFill/>
          <a:ln w="9525">
            <a:solidFill>
              <a:schemeClr val="tx1"/>
            </a:solidFill>
            <a:round/>
            <a:headEnd/>
            <a:tailEnd/>
          </a:ln>
          <a:effectLst/>
        </p:spPr>
      </p:cxnSp>
      <p:sp>
        <p:nvSpPr>
          <p:cNvPr id="183309" name="Line 13"/>
          <p:cNvSpPr>
            <a:spLocks noChangeShapeType="1"/>
          </p:cNvSpPr>
          <p:nvPr/>
        </p:nvSpPr>
        <p:spPr bwMode="auto">
          <a:xfrm flipV="1">
            <a:off x="1738313" y="2057400"/>
            <a:ext cx="0" cy="914400"/>
          </a:xfrm>
          <a:prstGeom prst="line">
            <a:avLst/>
          </a:prstGeom>
          <a:noFill/>
          <a:ln w="9525">
            <a:solidFill>
              <a:schemeClr val="tx1"/>
            </a:solidFill>
            <a:prstDash val="dash"/>
            <a:round/>
            <a:headEnd/>
            <a:tailEnd/>
          </a:ln>
          <a:effectLst/>
        </p:spPr>
        <p:txBody>
          <a:bodyPr/>
          <a:lstStyle/>
          <a:p>
            <a:endParaRPr lang="en-US"/>
          </a:p>
        </p:txBody>
      </p:sp>
      <p:sp>
        <p:nvSpPr>
          <p:cNvPr id="183310" name="Text Box 14"/>
          <p:cNvSpPr txBox="1">
            <a:spLocks noChangeArrowheads="1"/>
          </p:cNvSpPr>
          <p:nvPr/>
        </p:nvSpPr>
        <p:spPr bwMode="auto">
          <a:xfrm>
            <a:off x="1570038" y="1725613"/>
            <a:ext cx="4984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a:t>
            </a:r>
            <a:r>
              <a:rPr lang="de-DE" sz="1600" baseline="-25000">
                <a:latin typeface="Arial" charset="0"/>
              </a:rPr>
              <a:t>bis</a:t>
            </a:r>
          </a:p>
        </p:txBody>
      </p:sp>
      <p:sp>
        <p:nvSpPr>
          <p:cNvPr id="183311" name="Rectangle 15"/>
          <p:cNvSpPr>
            <a:spLocks noChangeArrowheads="1"/>
          </p:cNvSpPr>
          <p:nvPr/>
        </p:nvSpPr>
        <p:spPr bwMode="auto">
          <a:xfrm>
            <a:off x="595313" y="28194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BTS</a:t>
            </a:r>
          </a:p>
        </p:txBody>
      </p:sp>
      <p:sp>
        <p:nvSpPr>
          <p:cNvPr id="183312" name="Text Box 16"/>
          <p:cNvSpPr txBox="1">
            <a:spLocks noChangeArrowheads="1"/>
          </p:cNvSpPr>
          <p:nvPr/>
        </p:nvSpPr>
        <p:spPr bwMode="auto">
          <a:xfrm>
            <a:off x="2263775" y="1600200"/>
            <a:ext cx="541338"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BSS</a:t>
            </a:r>
          </a:p>
        </p:txBody>
      </p:sp>
      <p:sp>
        <p:nvSpPr>
          <p:cNvPr id="183313" name="Rectangle 17"/>
          <p:cNvSpPr>
            <a:spLocks noChangeArrowheads="1"/>
          </p:cNvSpPr>
          <p:nvPr/>
        </p:nvSpPr>
        <p:spPr bwMode="auto">
          <a:xfrm>
            <a:off x="4100513" y="22860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MSC</a:t>
            </a:r>
          </a:p>
        </p:txBody>
      </p:sp>
      <p:sp>
        <p:nvSpPr>
          <p:cNvPr id="183314" name="Rectangle 18"/>
          <p:cNvSpPr>
            <a:spLocks noChangeArrowheads="1"/>
          </p:cNvSpPr>
          <p:nvPr/>
        </p:nvSpPr>
        <p:spPr bwMode="auto">
          <a:xfrm>
            <a:off x="595313" y="41910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83315" name="Rectangle 19"/>
          <p:cNvSpPr>
            <a:spLocks noChangeArrowheads="1"/>
          </p:cNvSpPr>
          <p:nvPr/>
        </p:nvSpPr>
        <p:spPr bwMode="auto">
          <a:xfrm>
            <a:off x="595313" y="54864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83316" name="Rectangle 20"/>
          <p:cNvSpPr>
            <a:spLocks noChangeArrowheads="1"/>
          </p:cNvSpPr>
          <p:nvPr/>
        </p:nvSpPr>
        <p:spPr bwMode="auto">
          <a:xfrm>
            <a:off x="1966913" y="49530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RNC</a:t>
            </a:r>
          </a:p>
        </p:txBody>
      </p:sp>
      <p:cxnSp>
        <p:nvCxnSpPr>
          <p:cNvPr id="183317" name="AutoShape 21"/>
          <p:cNvCxnSpPr>
            <a:cxnSpLocks noChangeShapeType="1"/>
            <a:stCxn id="183316" idx="1"/>
            <a:endCxn id="183314" idx="3"/>
          </p:cNvCxnSpPr>
          <p:nvPr/>
        </p:nvCxnSpPr>
        <p:spPr bwMode="auto">
          <a:xfrm flipH="1" flipV="1">
            <a:off x="1357313" y="4381500"/>
            <a:ext cx="609600" cy="762000"/>
          </a:xfrm>
          <a:prstGeom prst="straightConnector1">
            <a:avLst/>
          </a:prstGeom>
          <a:noFill/>
          <a:ln w="9525">
            <a:solidFill>
              <a:schemeClr val="tx1"/>
            </a:solidFill>
            <a:round/>
            <a:headEnd/>
            <a:tailEnd/>
          </a:ln>
          <a:effectLst/>
        </p:spPr>
      </p:cxnSp>
      <p:cxnSp>
        <p:nvCxnSpPr>
          <p:cNvPr id="183318" name="AutoShape 22"/>
          <p:cNvCxnSpPr>
            <a:cxnSpLocks noChangeShapeType="1"/>
            <a:stCxn id="183316" idx="1"/>
            <a:endCxn id="183315" idx="3"/>
          </p:cNvCxnSpPr>
          <p:nvPr/>
        </p:nvCxnSpPr>
        <p:spPr bwMode="auto">
          <a:xfrm flipH="1">
            <a:off x="1357313" y="5143500"/>
            <a:ext cx="609600" cy="533400"/>
          </a:xfrm>
          <a:prstGeom prst="straightConnector1">
            <a:avLst/>
          </a:prstGeom>
          <a:noFill/>
          <a:ln w="9525">
            <a:solidFill>
              <a:schemeClr val="tx1"/>
            </a:solidFill>
            <a:round/>
            <a:headEnd/>
            <a:tailEnd/>
          </a:ln>
          <a:effectLst/>
        </p:spPr>
      </p:cxnSp>
      <p:sp>
        <p:nvSpPr>
          <p:cNvPr id="183319" name="Line 23"/>
          <p:cNvSpPr>
            <a:spLocks noChangeShapeType="1"/>
          </p:cNvSpPr>
          <p:nvPr/>
        </p:nvSpPr>
        <p:spPr bwMode="auto">
          <a:xfrm flipV="1">
            <a:off x="1738313" y="4724400"/>
            <a:ext cx="0" cy="914400"/>
          </a:xfrm>
          <a:prstGeom prst="line">
            <a:avLst/>
          </a:prstGeom>
          <a:noFill/>
          <a:ln w="9525">
            <a:solidFill>
              <a:schemeClr val="tx1"/>
            </a:solidFill>
            <a:prstDash val="dash"/>
            <a:round/>
            <a:headEnd/>
            <a:tailEnd/>
          </a:ln>
          <a:effectLst/>
        </p:spPr>
        <p:txBody>
          <a:bodyPr/>
          <a:lstStyle/>
          <a:p>
            <a:endParaRPr lang="en-US"/>
          </a:p>
        </p:txBody>
      </p:sp>
      <p:sp>
        <p:nvSpPr>
          <p:cNvPr id="183320" name="Text Box 24"/>
          <p:cNvSpPr txBox="1">
            <a:spLocks noChangeArrowheads="1"/>
          </p:cNvSpPr>
          <p:nvPr/>
        </p:nvSpPr>
        <p:spPr bwMode="auto">
          <a:xfrm>
            <a:off x="1570038" y="4392613"/>
            <a:ext cx="396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ub</a:t>
            </a:r>
          </a:p>
        </p:txBody>
      </p:sp>
      <p:sp>
        <p:nvSpPr>
          <p:cNvPr id="183321" name="Rectangle 25"/>
          <p:cNvSpPr>
            <a:spLocks noChangeArrowheads="1"/>
          </p:cNvSpPr>
          <p:nvPr/>
        </p:nvSpPr>
        <p:spPr bwMode="auto">
          <a:xfrm>
            <a:off x="595313" y="54864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83322" name="Text Box 26"/>
          <p:cNvSpPr txBox="1">
            <a:spLocks noChangeArrowheads="1"/>
          </p:cNvSpPr>
          <p:nvPr/>
        </p:nvSpPr>
        <p:spPr bwMode="auto">
          <a:xfrm>
            <a:off x="2244725" y="5715000"/>
            <a:ext cx="560388"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RNS</a:t>
            </a:r>
          </a:p>
        </p:txBody>
      </p:sp>
      <p:cxnSp>
        <p:nvCxnSpPr>
          <p:cNvPr id="183323" name="AutoShape 27"/>
          <p:cNvCxnSpPr>
            <a:cxnSpLocks noChangeShapeType="1"/>
          </p:cNvCxnSpPr>
          <p:nvPr/>
        </p:nvCxnSpPr>
        <p:spPr bwMode="auto">
          <a:xfrm>
            <a:off x="2881313" y="4991100"/>
            <a:ext cx="0" cy="0"/>
          </a:xfrm>
          <a:prstGeom prst="straightConnector1">
            <a:avLst/>
          </a:prstGeom>
          <a:noFill/>
          <a:ln w="9525">
            <a:solidFill>
              <a:schemeClr val="tx1"/>
            </a:solidFill>
            <a:round/>
            <a:headEnd/>
            <a:tailEnd/>
          </a:ln>
          <a:effectLst/>
        </p:spPr>
      </p:cxnSp>
      <p:cxnSp>
        <p:nvCxnSpPr>
          <p:cNvPr id="183324" name="AutoShape 28"/>
          <p:cNvCxnSpPr>
            <a:cxnSpLocks noChangeShapeType="1"/>
            <a:stCxn id="183316" idx="3"/>
            <a:endCxn id="183329" idx="1"/>
          </p:cNvCxnSpPr>
          <p:nvPr/>
        </p:nvCxnSpPr>
        <p:spPr bwMode="auto">
          <a:xfrm>
            <a:off x="2728913" y="5143500"/>
            <a:ext cx="1371600" cy="0"/>
          </a:xfrm>
          <a:prstGeom prst="straightConnector1">
            <a:avLst/>
          </a:prstGeom>
          <a:noFill/>
          <a:ln w="9525">
            <a:solidFill>
              <a:schemeClr val="tx1"/>
            </a:solidFill>
            <a:round/>
            <a:headEnd/>
            <a:tailEnd/>
          </a:ln>
          <a:effectLst/>
        </p:spPr>
      </p:cxnSp>
      <p:cxnSp>
        <p:nvCxnSpPr>
          <p:cNvPr id="183325" name="AutoShape 29"/>
          <p:cNvCxnSpPr>
            <a:cxnSpLocks noChangeShapeType="1"/>
            <a:stCxn id="183306" idx="3"/>
            <a:endCxn id="183313" idx="1"/>
          </p:cNvCxnSpPr>
          <p:nvPr/>
        </p:nvCxnSpPr>
        <p:spPr bwMode="auto">
          <a:xfrm>
            <a:off x="2728913" y="2476500"/>
            <a:ext cx="1371600" cy="0"/>
          </a:xfrm>
          <a:prstGeom prst="straightConnector1">
            <a:avLst/>
          </a:prstGeom>
          <a:noFill/>
          <a:ln w="9525">
            <a:solidFill>
              <a:schemeClr val="tx1"/>
            </a:solidFill>
            <a:round/>
            <a:headEnd/>
            <a:tailEnd/>
          </a:ln>
          <a:effectLst/>
        </p:spPr>
      </p:cxnSp>
      <p:sp>
        <p:nvSpPr>
          <p:cNvPr id="183326" name="Line 30"/>
          <p:cNvSpPr>
            <a:spLocks noChangeShapeType="1"/>
          </p:cNvSpPr>
          <p:nvPr/>
        </p:nvSpPr>
        <p:spPr bwMode="auto">
          <a:xfrm flipV="1">
            <a:off x="3948113" y="4648200"/>
            <a:ext cx="0" cy="1066800"/>
          </a:xfrm>
          <a:prstGeom prst="line">
            <a:avLst/>
          </a:prstGeom>
          <a:noFill/>
          <a:ln w="9525">
            <a:solidFill>
              <a:schemeClr val="tx1"/>
            </a:solidFill>
            <a:prstDash val="dash"/>
            <a:round/>
            <a:headEnd/>
            <a:tailEnd/>
          </a:ln>
          <a:effectLst/>
        </p:spPr>
        <p:txBody>
          <a:bodyPr/>
          <a:lstStyle/>
          <a:p>
            <a:endParaRPr lang="en-US"/>
          </a:p>
        </p:txBody>
      </p:sp>
      <p:sp>
        <p:nvSpPr>
          <p:cNvPr id="183327" name="Rectangle 31"/>
          <p:cNvSpPr>
            <a:spLocks noChangeArrowheads="1"/>
          </p:cNvSpPr>
          <p:nvPr/>
        </p:nvSpPr>
        <p:spPr bwMode="auto">
          <a:xfrm>
            <a:off x="595313" y="48006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cxnSp>
        <p:nvCxnSpPr>
          <p:cNvPr id="183328" name="AutoShape 32"/>
          <p:cNvCxnSpPr>
            <a:cxnSpLocks noChangeShapeType="1"/>
            <a:stCxn id="183327" idx="3"/>
            <a:endCxn id="183316" idx="1"/>
          </p:cNvCxnSpPr>
          <p:nvPr/>
        </p:nvCxnSpPr>
        <p:spPr bwMode="auto">
          <a:xfrm>
            <a:off x="1357313" y="4991100"/>
            <a:ext cx="609600" cy="152400"/>
          </a:xfrm>
          <a:prstGeom prst="straightConnector1">
            <a:avLst/>
          </a:prstGeom>
          <a:noFill/>
          <a:ln w="9525">
            <a:solidFill>
              <a:schemeClr val="tx1"/>
            </a:solidFill>
            <a:round/>
            <a:headEnd/>
            <a:tailEnd/>
          </a:ln>
          <a:effectLst/>
        </p:spPr>
      </p:cxnSp>
      <p:sp>
        <p:nvSpPr>
          <p:cNvPr id="183329" name="Rectangle 33"/>
          <p:cNvSpPr>
            <a:spLocks noChangeArrowheads="1"/>
          </p:cNvSpPr>
          <p:nvPr/>
        </p:nvSpPr>
        <p:spPr bwMode="auto">
          <a:xfrm>
            <a:off x="4100513" y="49530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SGSN</a:t>
            </a:r>
          </a:p>
        </p:txBody>
      </p:sp>
      <p:sp>
        <p:nvSpPr>
          <p:cNvPr id="183330" name="Rectangle 34"/>
          <p:cNvSpPr>
            <a:spLocks noChangeArrowheads="1"/>
          </p:cNvSpPr>
          <p:nvPr/>
        </p:nvSpPr>
        <p:spPr bwMode="auto">
          <a:xfrm>
            <a:off x="6081713" y="49530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GGSN</a:t>
            </a:r>
          </a:p>
        </p:txBody>
      </p:sp>
      <p:sp>
        <p:nvSpPr>
          <p:cNvPr id="183331" name="Rectangle 35"/>
          <p:cNvSpPr>
            <a:spLocks noChangeArrowheads="1"/>
          </p:cNvSpPr>
          <p:nvPr/>
        </p:nvSpPr>
        <p:spPr bwMode="auto">
          <a:xfrm>
            <a:off x="6081713" y="22860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GMSC</a:t>
            </a:r>
          </a:p>
        </p:txBody>
      </p:sp>
      <p:sp>
        <p:nvSpPr>
          <p:cNvPr id="183332" name="Rectangle 36"/>
          <p:cNvSpPr>
            <a:spLocks noChangeArrowheads="1"/>
          </p:cNvSpPr>
          <p:nvPr/>
        </p:nvSpPr>
        <p:spPr bwMode="auto">
          <a:xfrm>
            <a:off x="5624513" y="35814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HLR</a:t>
            </a:r>
          </a:p>
        </p:txBody>
      </p:sp>
      <p:sp>
        <p:nvSpPr>
          <p:cNvPr id="183333" name="Rectangle 37"/>
          <p:cNvSpPr>
            <a:spLocks noChangeArrowheads="1"/>
          </p:cNvSpPr>
          <p:nvPr/>
        </p:nvSpPr>
        <p:spPr bwMode="auto">
          <a:xfrm>
            <a:off x="4100513" y="13716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VLR</a:t>
            </a:r>
          </a:p>
        </p:txBody>
      </p:sp>
      <p:cxnSp>
        <p:nvCxnSpPr>
          <p:cNvPr id="183334" name="AutoShape 38"/>
          <p:cNvCxnSpPr>
            <a:cxnSpLocks noChangeShapeType="1"/>
            <a:stCxn id="183306" idx="3"/>
            <a:endCxn id="183329" idx="1"/>
          </p:cNvCxnSpPr>
          <p:nvPr/>
        </p:nvCxnSpPr>
        <p:spPr bwMode="auto">
          <a:xfrm>
            <a:off x="2728913" y="2476500"/>
            <a:ext cx="1371600" cy="2667000"/>
          </a:xfrm>
          <a:prstGeom prst="straightConnector1">
            <a:avLst/>
          </a:prstGeom>
          <a:noFill/>
          <a:ln w="9525">
            <a:solidFill>
              <a:schemeClr val="tx1"/>
            </a:solidFill>
            <a:round/>
            <a:headEnd/>
            <a:tailEnd/>
          </a:ln>
          <a:effectLst/>
        </p:spPr>
      </p:cxnSp>
      <p:cxnSp>
        <p:nvCxnSpPr>
          <p:cNvPr id="183335" name="AutoShape 39"/>
          <p:cNvCxnSpPr>
            <a:cxnSpLocks noChangeShapeType="1"/>
            <a:stCxn id="183316" idx="3"/>
            <a:endCxn id="183313" idx="1"/>
          </p:cNvCxnSpPr>
          <p:nvPr/>
        </p:nvCxnSpPr>
        <p:spPr bwMode="auto">
          <a:xfrm flipV="1">
            <a:off x="2728913" y="2476500"/>
            <a:ext cx="1371600" cy="2667000"/>
          </a:xfrm>
          <a:prstGeom prst="straightConnector1">
            <a:avLst/>
          </a:prstGeom>
          <a:noFill/>
          <a:ln w="9525">
            <a:solidFill>
              <a:schemeClr val="tx1"/>
            </a:solidFill>
            <a:round/>
            <a:headEnd/>
            <a:tailEnd/>
          </a:ln>
          <a:effectLst/>
        </p:spPr>
      </p:cxnSp>
      <p:sp>
        <p:nvSpPr>
          <p:cNvPr id="183336" name="Text Box 40"/>
          <p:cNvSpPr txBox="1">
            <a:spLocks noChangeArrowheads="1"/>
          </p:cNvSpPr>
          <p:nvPr/>
        </p:nvSpPr>
        <p:spPr bwMode="auto">
          <a:xfrm>
            <a:off x="3779838" y="5516563"/>
            <a:ext cx="1235075" cy="579437"/>
          </a:xfrm>
          <a:prstGeom prst="rect">
            <a:avLst/>
          </a:prstGeom>
          <a:noFill/>
          <a:ln w="9525">
            <a:noFill/>
            <a:miter lim="800000"/>
            <a:headEnd/>
            <a:tailEnd/>
          </a:ln>
          <a:effectLst/>
        </p:spPr>
        <p:txBody>
          <a:bodyPr>
            <a:spAutoFit/>
          </a:bodyPr>
          <a:lstStyle/>
          <a:p>
            <a:pPr marL="190500" lvl="1" algn="l" eaLnBrk="0" hangingPunct="0">
              <a:spcBef>
                <a:spcPct val="20000"/>
              </a:spcBef>
              <a:buSzPct val="80000"/>
              <a:buFont typeface="Wingdings" pitchFamily="2" charset="2"/>
              <a:buNone/>
            </a:pPr>
            <a:r>
              <a:rPr lang="de-DE" sz="1600">
                <a:latin typeface="Arial" charset="0"/>
              </a:rPr>
              <a:t>I</a:t>
            </a:r>
            <a:r>
              <a:rPr lang="de-DE" sz="1600" baseline="-25000">
                <a:latin typeface="Arial" charset="0"/>
              </a:rPr>
              <a:t>u</a:t>
            </a:r>
            <a:r>
              <a:rPr lang="de-DE" sz="1600">
                <a:latin typeface="Arial" charset="0"/>
              </a:rPr>
              <a:t>PS</a:t>
            </a:r>
          </a:p>
          <a:p>
            <a:pPr algn="l" eaLnBrk="0" hangingPunct="0"/>
            <a:endParaRPr lang="en-US" sz="1600">
              <a:latin typeface="Arial" charset="0"/>
            </a:endParaRPr>
          </a:p>
        </p:txBody>
      </p:sp>
      <p:sp>
        <p:nvSpPr>
          <p:cNvPr id="183337" name="Line 41"/>
          <p:cNvSpPr>
            <a:spLocks noChangeShapeType="1"/>
          </p:cNvSpPr>
          <p:nvPr/>
        </p:nvSpPr>
        <p:spPr bwMode="auto">
          <a:xfrm flipH="1" flipV="1">
            <a:off x="3948113" y="2209800"/>
            <a:ext cx="0" cy="1066800"/>
          </a:xfrm>
          <a:prstGeom prst="line">
            <a:avLst/>
          </a:prstGeom>
          <a:noFill/>
          <a:ln w="9525">
            <a:solidFill>
              <a:schemeClr val="tx1"/>
            </a:solidFill>
            <a:prstDash val="dash"/>
            <a:round/>
            <a:headEnd/>
            <a:tailEnd/>
          </a:ln>
          <a:effectLst/>
        </p:spPr>
        <p:txBody>
          <a:bodyPr/>
          <a:lstStyle/>
          <a:p>
            <a:endParaRPr lang="en-US"/>
          </a:p>
        </p:txBody>
      </p:sp>
      <p:sp>
        <p:nvSpPr>
          <p:cNvPr id="183338" name="Text Box 42"/>
          <p:cNvSpPr txBox="1">
            <a:spLocks noChangeArrowheads="1"/>
          </p:cNvSpPr>
          <p:nvPr/>
        </p:nvSpPr>
        <p:spPr bwMode="auto">
          <a:xfrm>
            <a:off x="3779838" y="2925763"/>
            <a:ext cx="1235075" cy="579437"/>
          </a:xfrm>
          <a:prstGeom prst="rect">
            <a:avLst/>
          </a:prstGeom>
          <a:noFill/>
          <a:ln w="9525">
            <a:noFill/>
            <a:miter lim="800000"/>
            <a:headEnd/>
            <a:tailEnd/>
          </a:ln>
          <a:effectLst/>
        </p:spPr>
        <p:txBody>
          <a:bodyPr>
            <a:spAutoFit/>
          </a:bodyPr>
          <a:lstStyle/>
          <a:p>
            <a:pPr marL="190500" lvl="1" algn="l" eaLnBrk="0" hangingPunct="0">
              <a:spcBef>
                <a:spcPct val="20000"/>
              </a:spcBef>
              <a:buSzPct val="80000"/>
              <a:buFont typeface="Wingdings" pitchFamily="2" charset="2"/>
              <a:buNone/>
            </a:pPr>
            <a:r>
              <a:rPr lang="de-DE" sz="1600">
                <a:latin typeface="Arial" charset="0"/>
              </a:rPr>
              <a:t>I</a:t>
            </a:r>
            <a:r>
              <a:rPr lang="de-DE" sz="1600" baseline="-25000">
                <a:latin typeface="Arial" charset="0"/>
              </a:rPr>
              <a:t>u</a:t>
            </a:r>
            <a:r>
              <a:rPr lang="de-DE" sz="1600">
                <a:latin typeface="Arial" charset="0"/>
              </a:rPr>
              <a:t>CS</a:t>
            </a:r>
          </a:p>
          <a:p>
            <a:pPr algn="l" eaLnBrk="0" hangingPunct="0"/>
            <a:endParaRPr lang="en-US" sz="1600">
              <a:latin typeface="Arial" charset="0"/>
            </a:endParaRPr>
          </a:p>
        </p:txBody>
      </p:sp>
      <p:sp>
        <p:nvSpPr>
          <p:cNvPr id="183339" name="Line 43"/>
          <p:cNvSpPr>
            <a:spLocks noChangeShapeType="1"/>
          </p:cNvSpPr>
          <p:nvPr/>
        </p:nvSpPr>
        <p:spPr bwMode="auto">
          <a:xfrm flipV="1">
            <a:off x="3262313" y="2057400"/>
            <a:ext cx="0" cy="3505200"/>
          </a:xfrm>
          <a:prstGeom prst="line">
            <a:avLst/>
          </a:prstGeom>
          <a:noFill/>
          <a:ln w="9525">
            <a:solidFill>
              <a:schemeClr val="tx1"/>
            </a:solidFill>
            <a:prstDash val="dash"/>
            <a:round/>
            <a:headEnd/>
            <a:tailEnd/>
          </a:ln>
          <a:effectLst/>
        </p:spPr>
        <p:txBody>
          <a:bodyPr/>
          <a:lstStyle/>
          <a:p>
            <a:endParaRPr lang="en-US"/>
          </a:p>
        </p:txBody>
      </p:sp>
      <p:sp>
        <p:nvSpPr>
          <p:cNvPr id="183340" name="Text Box 44"/>
          <p:cNvSpPr txBox="1">
            <a:spLocks noChangeArrowheads="1"/>
          </p:cNvSpPr>
          <p:nvPr/>
        </p:nvSpPr>
        <p:spPr bwMode="auto">
          <a:xfrm>
            <a:off x="3109913" y="1752600"/>
            <a:ext cx="3190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a:t>
            </a:r>
          </a:p>
        </p:txBody>
      </p:sp>
      <p:sp>
        <p:nvSpPr>
          <p:cNvPr id="183341" name="Text Box 45"/>
          <p:cNvSpPr txBox="1">
            <a:spLocks noChangeArrowheads="1"/>
          </p:cNvSpPr>
          <p:nvPr/>
        </p:nvSpPr>
        <p:spPr bwMode="auto">
          <a:xfrm>
            <a:off x="7681913" y="5638800"/>
            <a:ext cx="441325" cy="304800"/>
          </a:xfrm>
          <a:prstGeom prst="rect">
            <a:avLst/>
          </a:prstGeom>
          <a:noFill/>
          <a:ln w="9525">
            <a:noFill/>
            <a:miter lim="800000"/>
            <a:headEnd/>
            <a:tailEnd/>
          </a:ln>
          <a:effectLst/>
        </p:spPr>
        <p:txBody>
          <a:bodyPr wrap="none">
            <a:spAutoFit/>
          </a:bodyPr>
          <a:lstStyle/>
          <a:p>
            <a:pPr algn="l" eaLnBrk="0" hangingPunct="0"/>
            <a:r>
              <a:rPr lang="de-DE" sz="1400">
                <a:latin typeface="Arial" charset="0"/>
              </a:rPr>
              <a:t>CN</a:t>
            </a:r>
            <a:endParaRPr lang="en-US" sz="1400">
              <a:latin typeface="Arial" charset="0"/>
            </a:endParaRPr>
          </a:p>
        </p:txBody>
      </p:sp>
      <p:sp>
        <p:nvSpPr>
          <p:cNvPr id="183342" name="Rectangle 46"/>
          <p:cNvSpPr>
            <a:spLocks noChangeArrowheads="1"/>
          </p:cNvSpPr>
          <p:nvPr/>
        </p:nvSpPr>
        <p:spPr bwMode="auto">
          <a:xfrm>
            <a:off x="4481513" y="35814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EIR</a:t>
            </a:r>
          </a:p>
        </p:txBody>
      </p:sp>
      <p:cxnSp>
        <p:nvCxnSpPr>
          <p:cNvPr id="183343" name="AutoShape 47"/>
          <p:cNvCxnSpPr>
            <a:cxnSpLocks noChangeShapeType="1"/>
            <a:stCxn id="183329" idx="3"/>
            <a:endCxn id="183330" idx="1"/>
          </p:cNvCxnSpPr>
          <p:nvPr/>
        </p:nvCxnSpPr>
        <p:spPr bwMode="auto">
          <a:xfrm>
            <a:off x="4938713" y="5143500"/>
            <a:ext cx="1143000" cy="0"/>
          </a:xfrm>
          <a:prstGeom prst="straightConnector1">
            <a:avLst/>
          </a:prstGeom>
          <a:noFill/>
          <a:ln w="9525">
            <a:solidFill>
              <a:schemeClr val="tx1"/>
            </a:solidFill>
            <a:round/>
            <a:headEnd/>
            <a:tailEnd/>
          </a:ln>
          <a:effectLst/>
        </p:spPr>
      </p:cxnSp>
      <p:cxnSp>
        <p:nvCxnSpPr>
          <p:cNvPr id="183344" name="AutoShape 48"/>
          <p:cNvCxnSpPr>
            <a:cxnSpLocks noChangeShapeType="1"/>
            <a:stCxn id="183329" idx="0"/>
            <a:endCxn id="183332" idx="2"/>
          </p:cNvCxnSpPr>
          <p:nvPr/>
        </p:nvCxnSpPr>
        <p:spPr bwMode="auto">
          <a:xfrm flipV="1">
            <a:off x="4519613" y="3962400"/>
            <a:ext cx="1524000" cy="990600"/>
          </a:xfrm>
          <a:prstGeom prst="straightConnector1">
            <a:avLst/>
          </a:prstGeom>
          <a:noFill/>
          <a:ln w="9525">
            <a:solidFill>
              <a:schemeClr val="tx1"/>
            </a:solidFill>
            <a:round/>
            <a:headEnd/>
            <a:tailEnd/>
          </a:ln>
          <a:effectLst/>
        </p:spPr>
      </p:cxnSp>
      <p:cxnSp>
        <p:nvCxnSpPr>
          <p:cNvPr id="183345" name="AutoShape 49"/>
          <p:cNvCxnSpPr>
            <a:cxnSpLocks noChangeShapeType="1"/>
            <a:stCxn id="183329" idx="0"/>
            <a:endCxn id="183342" idx="2"/>
          </p:cNvCxnSpPr>
          <p:nvPr/>
        </p:nvCxnSpPr>
        <p:spPr bwMode="auto">
          <a:xfrm flipV="1">
            <a:off x="4519613" y="3962400"/>
            <a:ext cx="381000" cy="990600"/>
          </a:xfrm>
          <a:prstGeom prst="straightConnector1">
            <a:avLst/>
          </a:prstGeom>
          <a:noFill/>
          <a:ln w="9525">
            <a:solidFill>
              <a:schemeClr val="tx1"/>
            </a:solidFill>
            <a:round/>
            <a:headEnd/>
            <a:tailEnd/>
          </a:ln>
          <a:effectLst/>
        </p:spPr>
      </p:cxnSp>
      <p:cxnSp>
        <p:nvCxnSpPr>
          <p:cNvPr id="183346" name="AutoShape 50"/>
          <p:cNvCxnSpPr>
            <a:cxnSpLocks noChangeShapeType="1"/>
            <a:stCxn id="183313" idx="2"/>
            <a:endCxn id="183342" idx="0"/>
          </p:cNvCxnSpPr>
          <p:nvPr/>
        </p:nvCxnSpPr>
        <p:spPr bwMode="auto">
          <a:xfrm>
            <a:off x="4519613" y="2667000"/>
            <a:ext cx="381000" cy="914400"/>
          </a:xfrm>
          <a:prstGeom prst="straightConnector1">
            <a:avLst/>
          </a:prstGeom>
          <a:noFill/>
          <a:ln w="9525">
            <a:solidFill>
              <a:schemeClr val="tx1"/>
            </a:solidFill>
            <a:round/>
            <a:headEnd/>
            <a:tailEnd/>
          </a:ln>
          <a:effectLst/>
        </p:spPr>
      </p:cxnSp>
      <p:cxnSp>
        <p:nvCxnSpPr>
          <p:cNvPr id="183347" name="AutoShape 51"/>
          <p:cNvCxnSpPr>
            <a:cxnSpLocks noChangeShapeType="1"/>
            <a:stCxn id="183313" idx="2"/>
            <a:endCxn id="183332" idx="0"/>
          </p:cNvCxnSpPr>
          <p:nvPr/>
        </p:nvCxnSpPr>
        <p:spPr bwMode="auto">
          <a:xfrm>
            <a:off x="4519613" y="2667000"/>
            <a:ext cx="1524000" cy="914400"/>
          </a:xfrm>
          <a:prstGeom prst="straightConnector1">
            <a:avLst/>
          </a:prstGeom>
          <a:noFill/>
          <a:ln w="9525">
            <a:solidFill>
              <a:schemeClr val="tx1"/>
            </a:solidFill>
            <a:round/>
            <a:headEnd/>
            <a:tailEnd/>
          </a:ln>
          <a:effectLst/>
        </p:spPr>
      </p:cxnSp>
      <p:cxnSp>
        <p:nvCxnSpPr>
          <p:cNvPr id="183348" name="AutoShape 52"/>
          <p:cNvCxnSpPr>
            <a:cxnSpLocks noChangeShapeType="1"/>
            <a:stCxn id="183330" idx="0"/>
            <a:endCxn id="183332" idx="2"/>
          </p:cNvCxnSpPr>
          <p:nvPr/>
        </p:nvCxnSpPr>
        <p:spPr bwMode="auto">
          <a:xfrm flipH="1" flipV="1">
            <a:off x="6043613" y="3962400"/>
            <a:ext cx="457200" cy="990600"/>
          </a:xfrm>
          <a:prstGeom prst="straightConnector1">
            <a:avLst/>
          </a:prstGeom>
          <a:noFill/>
          <a:ln w="9525">
            <a:solidFill>
              <a:schemeClr val="tx1"/>
            </a:solidFill>
            <a:round/>
            <a:headEnd/>
            <a:tailEnd/>
          </a:ln>
          <a:effectLst/>
        </p:spPr>
      </p:cxnSp>
      <p:cxnSp>
        <p:nvCxnSpPr>
          <p:cNvPr id="183349" name="AutoShape 53"/>
          <p:cNvCxnSpPr>
            <a:cxnSpLocks noChangeShapeType="1"/>
            <a:stCxn id="183331" idx="2"/>
            <a:endCxn id="183332" idx="0"/>
          </p:cNvCxnSpPr>
          <p:nvPr/>
        </p:nvCxnSpPr>
        <p:spPr bwMode="auto">
          <a:xfrm flipH="1">
            <a:off x="6043613" y="2667000"/>
            <a:ext cx="457200" cy="914400"/>
          </a:xfrm>
          <a:prstGeom prst="straightConnector1">
            <a:avLst/>
          </a:prstGeom>
          <a:noFill/>
          <a:ln w="9525">
            <a:solidFill>
              <a:schemeClr val="tx1"/>
            </a:solidFill>
            <a:round/>
            <a:headEnd/>
            <a:tailEnd/>
          </a:ln>
          <a:effectLst/>
        </p:spPr>
      </p:cxnSp>
      <p:cxnSp>
        <p:nvCxnSpPr>
          <p:cNvPr id="183350" name="AutoShape 54"/>
          <p:cNvCxnSpPr>
            <a:cxnSpLocks noChangeShapeType="1"/>
            <a:stCxn id="183313" idx="3"/>
            <a:endCxn id="183331" idx="1"/>
          </p:cNvCxnSpPr>
          <p:nvPr/>
        </p:nvCxnSpPr>
        <p:spPr bwMode="auto">
          <a:xfrm>
            <a:off x="4938713" y="2476500"/>
            <a:ext cx="1143000" cy="0"/>
          </a:xfrm>
          <a:prstGeom prst="straightConnector1">
            <a:avLst/>
          </a:prstGeom>
          <a:noFill/>
          <a:ln w="9525">
            <a:solidFill>
              <a:schemeClr val="tx1"/>
            </a:solidFill>
            <a:round/>
            <a:headEnd/>
            <a:tailEnd/>
          </a:ln>
          <a:effectLst/>
        </p:spPr>
      </p:cxnSp>
      <p:cxnSp>
        <p:nvCxnSpPr>
          <p:cNvPr id="183351" name="AutoShape 55"/>
          <p:cNvCxnSpPr>
            <a:cxnSpLocks noChangeShapeType="1"/>
            <a:stCxn id="183313" idx="0"/>
            <a:endCxn id="183333" idx="2"/>
          </p:cNvCxnSpPr>
          <p:nvPr/>
        </p:nvCxnSpPr>
        <p:spPr bwMode="auto">
          <a:xfrm flipV="1">
            <a:off x="4519613" y="1752600"/>
            <a:ext cx="0" cy="533400"/>
          </a:xfrm>
          <a:prstGeom prst="straightConnector1">
            <a:avLst/>
          </a:prstGeom>
          <a:noFill/>
          <a:ln w="9525">
            <a:solidFill>
              <a:schemeClr val="tx1"/>
            </a:solidFill>
            <a:round/>
            <a:headEnd/>
            <a:tailEnd/>
          </a:ln>
          <a:effectLst/>
        </p:spPr>
      </p:cxnSp>
      <p:sp>
        <p:nvSpPr>
          <p:cNvPr id="183352" name="Line 56"/>
          <p:cNvSpPr>
            <a:spLocks noChangeShapeType="1"/>
          </p:cNvSpPr>
          <p:nvPr/>
        </p:nvSpPr>
        <p:spPr bwMode="auto">
          <a:xfrm>
            <a:off x="6919913" y="5105400"/>
            <a:ext cx="1524000" cy="0"/>
          </a:xfrm>
          <a:prstGeom prst="line">
            <a:avLst/>
          </a:prstGeom>
          <a:noFill/>
          <a:ln w="9525">
            <a:solidFill>
              <a:schemeClr val="tx1"/>
            </a:solidFill>
            <a:round/>
            <a:headEnd/>
            <a:tailEnd/>
          </a:ln>
          <a:effectLst/>
        </p:spPr>
        <p:txBody>
          <a:bodyPr/>
          <a:lstStyle/>
          <a:p>
            <a:endParaRPr lang="en-US"/>
          </a:p>
        </p:txBody>
      </p:sp>
      <p:sp>
        <p:nvSpPr>
          <p:cNvPr id="183353" name="Line 57"/>
          <p:cNvSpPr>
            <a:spLocks noChangeShapeType="1"/>
          </p:cNvSpPr>
          <p:nvPr/>
        </p:nvSpPr>
        <p:spPr bwMode="auto">
          <a:xfrm>
            <a:off x="6919913" y="2438400"/>
            <a:ext cx="1524000" cy="0"/>
          </a:xfrm>
          <a:prstGeom prst="line">
            <a:avLst/>
          </a:prstGeom>
          <a:noFill/>
          <a:ln w="9525">
            <a:solidFill>
              <a:schemeClr val="tx1"/>
            </a:solidFill>
            <a:round/>
            <a:headEnd/>
            <a:tailEnd/>
          </a:ln>
          <a:effectLst/>
        </p:spPr>
        <p:txBody>
          <a:bodyPr/>
          <a:lstStyle/>
          <a:p>
            <a:endParaRPr lang="en-US"/>
          </a:p>
        </p:txBody>
      </p:sp>
      <p:sp>
        <p:nvSpPr>
          <p:cNvPr id="183354" name="Line 58"/>
          <p:cNvSpPr>
            <a:spLocks noChangeShapeType="1"/>
          </p:cNvSpPr>
          <p:nvPr/>
        </p:nvSpPr>
        <p:spPr bwMode="auto">
          <a:xfrm flipV="1">
            <a:off x="5700713" y="4953000"/>
            <a:ext cx="0" cy="381000"/>
          </a:xfrm>
          <a:prstGeom prst="line">
            <a:avLst/>
          </a:prstGeom>
          <a:noFill/>
          <a:ln w="9525">
            <a:solidFill>
              <a:schemeClr val="tx1"/>
            </a:solidFill>
            <a:prstDash val="dash"/>
            <a:round/>
            <a:headEnd/>
            <a:tailEnd/>
          </a:ln>
          <a:effectLst/>
        </p:spPr>
        <p:txBody>
          <a:bodyPr/>
          <a:lstStyle/>
          <a:p>
            <a:endParaRPr lang="en-US"/>
          </a:p>
        </p:txBody>
      </p:sp>
      <p:sp>
        <p:nvSpPr>
          <p:cNvPr id="183355" name="Text Box 59"/>
          <p:cNvSpPr txBox="1">
            <a:spLocks noChangeArrowheads="1"/>
          </p:cNvSpPr>
          <p:nvPr/>
        </p:nvSpPr>
        <p:spPr bwMode="auto">
          <a:xfrm>
            <a:off x="5700713" y="5181600"/>
            <a:ext cx="4206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G</a:t>
            </a:r>
            <a:r>
              <a:rPr lang="de-DE" sz="1600" baseline="-25000">
                <a:latin typeface="Arial" charset="0"/>
              </a:rPr>
              <a:t>n</a:t>
            </a:r>
          </a:p>
        </p:txBody>
      </p:sp>
      <p:sp>
        <p:nvSpPr>
          <p:cNvPr id="183356" name="Line 60"/>
          <p:cNvSpPr>
            <a:spLocks noChangeShapeType="1"/>
          </p:cNvSpPr>
          <p:nvPr/>
        </p:nvSpPr>
        <p:spPr bwMode="auto">
          <a:xfrm flipV="1">
            <a:off x="7300913" y="4876800"/>
            <a:ext cx="0" cy="381000"/>
          </a:xfrm>
          <a:prstGeom prst="line">
            <a:avLst/>
          </a:prstGeom>
          <a:noFill/>
          <a:ln w="9525">
            <a:solidFill>
              <a:schemeClr val="tx1"/>
            </a:solidFill>
            <a:prstDash val="dash"/>
            <a:round/>
            <a:headEnd/>
            <a:tailEnd/>
          </a:ln>
          <a:effectLst/>
        </p:spPr>
        <p:txBody>
          <a:bodyPr/>
          <a:lstStyle/>
          <a:p>
            <a:endParaRPr lang="en-US"/>
          </a:p>
        </p:txBody>
      </p:sp>
      <p:sp>
        <p:nvSpPr>
          <p:cNvPr id="183357" name="Text Box 61"/>
          <p:cNvSpPr txBox="1">
            <a:spLocks noChangeArrowheads="1"/>
          </p:cNvSpPr>
          <p:nvPr/>
        </p:nvSpPr>
        <p:spPr bwMode="auto">
          <a:xfrm>
            <a:off x="7300913" y="5105400"/>
            <a:ext cx="37465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G</a:t>
            </a:r>
            <a:r>
              <a:rPr lang="de-DE" sz="1600" baseline="-25000">
                <a:latin typeface="Arial" charset="0"/>
              </a:rPr>
              <a:t>i</a:t>
            </a:r>
          </a:p>
        </p:txBody>
      </p:sp>
      <p:sp>
        <p:nvSpPr>
          <p:cNvPr id="183360" name="Line 64"/>
          <p:cNvSpPr>
            <a:spLocks noChangeShapeType="1"/>
          </p:cNvSpPr>
          <p:nvPr/>
        </p:nvSpPr>
        <p:spPr bwMode="auto">
          <a:xfrm flipH="1" flipV="1">
            <a:off x="7377113" y="2286000"/>
            <a:ext cx="0" cy="304800"/>
          </a:xfrm>
          <a:prstGeom prst="line">
            <a:avLst/>
          </a:prstGeom>
          <a:noFill/>
          <a:ln w="9525">
            <a:solidFill>
              <a:schemeClr val="tx1"/>
            </a:solidFill>
            <a:prstDash val="dash"/>
            <a:round/>
            <a:headEnd/>
            <a:tailEnd/>
          </a:ln>
          <a:effectLst/>
        </p:spPr>
        <p:txBody>
          <a:bodyPr/>
          <a:lstStyle/>
          <a:p>
            <a:endParaRPr lang="en-US"/>
          </a:p>
        </p:txBody>
      </p:sp>
      <p:sp>
        <p:nvSpPr>
          <p:cNvPr id="183361" name="Text Box 65"/>
          <p:cNvSpPr txBox="1">
            <a:spLocks noChangeArrowheads="1"/>
          </p:cNvSpPr>
          <p:nvPr/>
        </p:nvSpPr>
        <p:spPr bwMode="auto">
          <a:xfrm>
            <a:off x="7377113" y="2514600"/>
            <a:ext cx="7239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PSTN</a:t>
            </a:r>
            <a:endParaRPr lang="de-DE" sz="1600" baseline="-25000">
              <a:latin typeface="Arial" charset="0"/>
            </a:endParaRPr>
          </a:p>
        </p:txBody>
      </p:sp>
      <p:sp>
        <p:nvSpPr>
          <p:cNvPr id="183374" name="Rectangle 78"/>
          <p:cNvSpPr>
            <a:spLocks noChangeArrowheads="1"/>
          </p:cNvSpPr>
          <p:nvPr/>
        </p:nvSpPr>
        <p:spPr bwMode="auto">
          <a:xfrm>
            <a:off x="6718300" y="32258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AuC</a:t>
            </a:r>
          </a:p>
        </p:txBody>
      </p:sp>
      <p:cxnSp>
        <p:nvCxnSpPr>
          <p:cNvPr id="183375" name="AutoShape 79"/>
          <p:cNvCxnSpPr>
            <a:cxnSpLocks noChangeShapeType="1"/>
            <a:stCxn id="183332" idx="3"/>
            <a:endCxn id="183374" idx="1"/>
          </p:cNvCxnSpPr>
          <p:nvPr/>
        </p:nvCxnSpPr>
        <p:spPr bwMode="auto">
          <a:xfrm flipV="1">
            <a:off x="6462713" y="3416300"/>
            <a:ext cx="255587" cy="355600"/>
          </a:xfrm>
          <a:prstGeom prst="straightConnector1">
            <a:avLst/>
          </a:prstGeom>
          <a:noFill/>
          <a:ln w="9525">
            <a:solidFill>
              <a:schemeClr val="tx1"/>
            </a:solidFill>
            <a:round/>
            <a:headEnd/>
            <a:tailEnd/>
          </a:ln>
          <a:effectLst/>
        </p:spPr>
      </p:cxnSp>
      <p:sp>
        <p:nvSpPr>
          <p:cNvPr id="183376" name="Rectangle 80"/>
          <p:cNvSpPr>
            <a:spLocks noChangeArrowheads="1"/>
          </p:cNvSpPr>
          <p:nvPr/>
        </p:nvSpPr>
        <p:spPr bwMode="auto">
          <a:xfrm>
            <a:off x="6718300" y="3944938"/>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GR</a:t>
            </a:r>
          </a:p>
        </p:txBody>
      </p:sp>
      <p:cxnSp>
        <p:nvCxnSpPr>
          <p:cNvPr id="183377" name="AutoShape 81"/>
          <p:cNvCxnSpPr>
            <a:cxnSpLocks noChangeShapeType="1"/>
            <a:stCxn id="183332" idx="3"/>
            <a:endCxn id="183376" idx="1"/>
          </p:cNvCxnSpPr>
          <p:nvPr/>
        </p:nvCxnSpPr>
        <p:spPr bwMode="auto">
          <a:xfrm>
            <a:off x="6462713" y="3771900"/>
            <a:ext cx="255587" cy="363538"/>
          </a:xfrm>
          <a:prstGeom prst="straightConnector1">
            <a:avLst/>
          </a:prstGeom>
          <a:noFill/>
          <a:ln w="9525">
            <a:solidFill>
              <a:schemeClr val="tx1"/>
            </a:solidFill>
            <a:round/>
            <a:headEnd/>
            <a:tailEn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lstStyle/>
          <a:p>
            <a:r>
              <a:rPr lang="en-US"/>
              <a:t>Performance characteristics of GSM (wrt. analog sys.)</a:t>
            </a:r>
          </a:p>
        </p:txBody>
      </p:sp>
      <p:sp>
        <p:nvSpPr>
          <p:cNvPr id="69638" name="Rectangle 6"/>
          <p:cNvSpPr>
            <a:spLocks noGrp="1" noChangeArrowheads="1"/>
          </p:cNvSpPr>
          <p:nvPr>
            <p:ph type="body" idx="1"/>
          </p:nvPr>
        </p:nvSpPr>
        <p:spPr/>
        <p:txBody>
          <a:bodyPr/>
          <a:lstStyle/>
          <a:p>
            <a:pPr>
              <a:lnSpc>
                <a:spcPct val="90000"/>
              </a:lnSpc>
            </a:pPr>
            <a:r>
              <a:rPr lang="en-US"/>
              <a:t>Communication </a:t>
            </a:r>
          </a:p>
          <a:p>
            <a:pPr lvl="1">
              <a:lnSpc>
                <a:spcPct val="90000"/>
              </a:lnSpc>
            </a:pPr>
            <a:r>
              <a:rPr lang="en-US"/>
              <a:t>mobile, wireless communication; support for voice and data services</a:t>
            </a:r>
          </a:p>
          <a:p>
            <a:pPr>
              <a:lnSpc>
                <a:spcPct val="90000"/>
              </a:lnSpc>
            </a:pPr>
            <a:r>
              <a:rPr lang="en-US"/>
              <a:t>Total mobility </a:t>
            </a:r>
          </a:p>
          <a:p>
            <a:pPr lvl="1">
              <a:lnSpc>
                <a:spcPct val="90000"/>
              </a:lnSpc>
            </a:pPr>
            <a:r>
              <a:rPr lang="en-US"/>
              <a:t>international access, chip-card enables use of access points of different providers</a:t>
            </a:r>
          </a:p>
          <a:p>
            <a:pPr>
              <a:lnSpc>
                <a:spcPct val="90000"/>
              </a:lnSpc>
            </a:pPr>
            <a:r>
              <a:rPr lang="en-US"/>
              <a:t>Worldwide connectivity</a:t>
            </a:r>
          </a:p>
          <a:p>
            <a:pPr lvl="1">
              <a:lnSpc>
                <a:spcPct val="90000"/>
              </a:lnSpc>
            </a:pPr>
            <a:r>
              <a:rPr lang="en-US"/>
              <a:t>one number, the network handles localization</a:t>
            </a:r>
          </a:p>
          <a:p>
            <a:pPr>
              <a:lnSpc>
                <a:spcPct val="90000"/>
              </a:lnSpc>
            </a:pPr>
            <a:r>
              <a:rPr lang="en-US"/>
              <a:t>High capacity </a:t>
            </a:r>
          </a:p>
          <a:p>
            <a:pPr lvl="1">
              <a:lnSpc>
                <a:spcPct val="90000"/>
              </a:lnSpc>
            </a:pPr>
            <a:r>
              <a:rPr lang="en-US"/>
              <a:t>better frequency efficiency, smaller cells, more customers per cell</a:t>
            </a:r>
          </a:p>
          <a:p>
            <a:pPr>
              <a:lnSpc>
                <a:spcPct val="90000"/>
              </a:lnSpc>
            </a:pPr>
            <a:r>
              <a:rPr lang="en-US"/>
              <a:t>High transmission quality</a:t>
            </a:r>
          </a:p>
          <a:p>
            <a:pPr lvl="1">
              <a:lnSpc>
                <a:spcPct val="90000"/>
              </a:lnSpc>
            </a:pPr>
            <a:r>
              <a:rPr lang="en-US"/>
              <a:t>high audio quality and reliability for wireless, uninterrupted phone calls at higher speeds (e.g., from cars, trains)</a:t>
            </a:r>
          </a:p>
          <a:p>
            <a:pPr>
              <a:lnSpc>
                <a:spcPct val="90000"/>
              </a:lnSpc>
            </a:pPr>
            <a:r>
              <a:rPr lang="en-US"/>
              <a:t>Security functions </a:t>
            </a:r>
          </a:p>
          <a:p>
            <a:pPr lvl="1">
              <a:lnSpc>
                <a:spcPct val="90000"/>
              </a:lnSpc>
            </a:pPr>
            <a:r>
              <a:rPr lang="en-US"/>
              <a:t>access control, authentication via chip-card and PIN</a:t>
            </a:r>
          </a:p>
          <a:p>
            <a:pPr lvl="1">
              <a:lnSpc>
                <a:spcPct val="90000"/>
              </a:lnSpc>
            </a:pP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Core network</a:t>
            </a:r>
          </a:p>
        </p:txBody>
      </p:sp>
      <p:sp>
        <p:nvSpPr>
          <p:cNvPr id="182275" name="Rectangle 3"/>
          <p:cNvSpPr>
            <a:spLocks noGrp="1" noChangeArrowheads="1"/>
          </p:cNvSpPr>
          <p:nvPr>
            <p:ph type="body" idx="1"/>
          </p:nvPr>
        </p:nvSpPr>
        <p:spPr/>
        <p:txBody>
          <a:bodyPr/>
          <a:lstStyle/>
          <a:p>
            <a:pPr>
              <a:lnSpc>
                <a:spcPct val="90000"/>
              </a:lnSpc>
            </a:pPr>
            <a:r>
              <a:rPr lang="en-US" sz="2000" dirty="0"/>
              <a:t>The Core Network (CN) and thus the Interface </a:t>
            </a:r>
            <a:r>
              <a:rPr lang="en-US" sz="2000" dirty="0" err="1"/>
              <a:t>I</a:t>
            </a:r>
            <a:r>
              <a:rPr lang="en-US" sz="2000" baseline="-25000" dirty="0" err="1"/>
              <a:t>u</a:t>
            </a:r>
            <a:r>
              <a:rPr lang="en-US" sz="2000" dirty="0"/>
              <a:t>, too, are separated into two logical domains:</a:t>
            </a:r>
          </a:p>
          <a:p>
            <a:pPr>
              <a:lnSpc>
                <a:spcPct val="90000"/>
              </a:lnSpc>
            </a:pPr>
            <a:r>
              <a:rPr lang="en-US" sz="2000" dirty="0"/>
              <a:t>Circuit Switched Domain (CSD)</a:t>
            </a:r>
          </a:p>
          <a:p>
            <a:pPr lvl="1">
              <a:lnSpc>
                <a:spcPct val="90000"/>
              </a:lnSpc>
            </a:pPr>
            <a:r>
              <a:rPr lang="en-US" sz="1800" dirty="0"/>
              <a:t>Circuit switched service incl. signaling</a:t>
            </a:r>
          </a:p>
          <a:p>
            <a:pPr lvl="1">
              <a:lnSpc>
                <a:spcPct val="90000"/>
              </a:lnSpc>
            </a:pPr>
            <a:r>
              <a:rPr lang="en-US" sz="1800" dirty="0"/>
              <a:t>Resource reservation at connection setup</a:t>
            </a:r>
          </a:p>
          <a:p>
            <a:pPr lvl="1">
              <a:lnSpc>
                <a:spcPct val="90000"/>
              </a:lnSpc>
            </a:pPr>
            <a:r>
              <a:rPr lang="en-US" sz="1800" dirty="0"/>
              <a:t>GSM components (MSC, GMSC, VLR)</a:t>
            </a:r>
          </a:p>
          <a:p>
            <a:pPr lvl="1">
              <a:lnSpc>
                <a:spcPct val="90000"/>
              </a:lnSpc>
            </a:pPr>
            <a:r>
              <a:rPr lang="en-US" sz="1800" dirty="0" err="1"/>
              <a:t>I</a:t>
            </a:r>
            <a:r>
              <a:rPr lang="en-US" sz="1800" baseline="-25000" dirty="0" err="1"/>
              <a:t>u</a:t>
            </a:r>
            <a:r>
              <a:rPr lang="en-US" sz="1800" dirty="0" err="1"/>
              <a:t>CS</a:t>
            </a:r>
            <a:endParaRPr lang="en-US" sz="1800" dirty="0"/>
          </a:p>
          <a:p>
            <a:pPr>
              <a:lnSpc>
                <a:spcPct val="90000"/>
              </a:lnSpc>
            </a:pPr>
            <a:r>
              <a:rPr lang="en-US" sz="2000" dirty="0"/>
              <a:t>Packet Switched Domain (PSD)</a:t>
            </a:r>
          </a:p>
          <a:p>
            <a:pPr lvl="1">
              <a:lnSpc>
                <a:spcPct val="90000"/>
              </a:lnSpc>
            </a:pPr>
            <a:r>
              <a:rPr lang="en-US" sz="1800" dirty="0"/>
              <a:t>GPRS components (SGSN, GGSN)</a:t>
            </a:r>
          </a:p>
          <a:p>
            <a:pPr lvl="1">
              <a:lnSpc>
                <a:spcPct val="90000"/>
              </a:lnSpc>
            </a:pPr>
            <a:r>
              <a:rPr lang="en-US" sz="1800" dirty="0" err="1"/>
              <a:t>I</a:t>
            </a:r>
            <a:r>
              <a:rPr lang="en-US" sz="1800" baseline="-25000" dirty="0" err="1"/>
              <a:t>u</a:t>
            </a:r>
            <a:r>
              <a:rPr lang="en-US" sz="1800" dirty="0" err="1"/>
              <a:t>PS</a:t>
            </a:r>
            <a:endParaRPr lang="en-US" sz="1800" dirty="0"/>
          </a:p>
          <a:p>
            <a:pPr>
              <a:lnSpc>
                <a:spcPct val="90000"/>
              </a:lnSpc>
            </a:pPr>
            <a:endParaRPr lang="en-US" sz="2000" dirty="0"/>
          </a:p>
          <a:p>
            <a:pPr>
              <a:lnSpc>
                <a:spcPct val="90000"/>
              </a:lnSpc>
            </a:pPr>
            <a:r>
              <a:rPr lang="en-US" sz="2000" dirty="0"/>
              <a:t>Release 99 uses the GSM/GPRS network and adds a new radio access!</a:t>
            </a:r>
          </a:p>
          <a:p>
            <a:pPr lvl="1">
              <a:lnSpc>
                <a:spcPct val="90000"/>
              </a:lnSpc>
            </a:pPr>
            <a:r>
              <a:rPr lang="en-US" sz="1800" dirty="0"/>
              <a:t>Helps to save a lot of money …</a:t>
            </a:r>
          </a:p>
          <a:p>
            <a:pPr lvl="1">
              <a:lnSpc>
                <a:spcPct val="90000"/>
              </a:lnSpc>
            </a:pPr>
            <a:r>
              <a:rPr lang="en-US" sz="1800" dirty="0"/>
              <a:t>Much faster deployment</a:t>
            </a:r>
          </a:p>
          <a:p>
            <a:pPr lvl="1">
              <a:lnSpc>
                <a:spcPct val="90000"/>
              </a:lnSpc>
            </a:pPr>
            <a:r>
              <a:rPr lang="en-US" sz="1800" dirty="0"/>
              <a:t>Not as flexible as newer releases (5, </a:t>
            </a:r>
            <a:r>
              <a:rPr lang="en-US" sz="1800" dirty="0" smtClean="0"/>
              <a:t>6, …)</a:t>
            </a:r>
            <a:endParaRPr lang="en-US" sz="1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p:txBody>
          <a:bodyPr/>
          <a:lstStyle/>
          <a:p>
            <a:r>
              <a:rPr lang="en-US"/>
              <a:t>UMTS protocol stacks (user plane)</a:t>
            </a:r>
          </a:p>
        </p:txBody>
      </p:sp>
      <p:sp>
        <p:nvSpPr>
          <p:cNvPr id="266245" name="Rectangle 5"/>
          <p:cNvSpPr>
            <a:spLocks noChangeArrowheads="1"/>
          </p:cNvSpPr>
          <p:nvPr/>
        </p:nvSpPr>
        <p:spPr bwMode="auto">
          <a:xfrm>
            <a:off x="1979613" y="1701800"/>
            <a:ext cx="720725" cy="5032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apps. &amp;</a:t>
            </a:r>
          </a:p>
          <a:p>
            <a:pPr eaLnBrk="0" hangingPunct="0"/>
            <a:r>
              <a:rPr lang="en-US" sz="1400">
                <a:latin typeface="Arial" charset="0"/>
              </a:rPr>
              <a:t>protocols</a:t>
            </a:r>
          </a:p>
        </p:txBody>
      </p:sp>
      <p:sp>
        <p:nvSpPr>
          <p:cNvPr id="266249" name="Rectangle 9"/>
          <p:cNvSpPr>
            <a:spLocks noChangeArrowheads="1"/>
          </p:cNvSpPr>
          <p:nvPr/>
        </p:nvSpPr>
        <p:spPr bwMode="auto">
          <a:xfrm>
            <a:off x="1979613" y="2565400"/>
            <a:ext cx="720725"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MAC</a:t>
            </a:r>
          </a:p>
        </p:txBody>
      </p:sp>
      <p:sp>
        <p:nvSpPr>
          <p:cNvPr id="266250" name="Rectangle 10"/>
          <p:cNvSpPr>
            <a:spLocks noChangeArrowheads="1"/>
          </p:cNvSpPr>
          <p:nvPr/>
        </p:nvSpPr>
        <p:spPr bwMode="auto">
          <a:xfrm>
            <a:off x="1979613" y="2925763"/>
            <a:ext cx="720725"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radio</a:t>
            </a:r>
          </a:p>
        </p:txBody>
      </p:sp>
      <p:sp>
        <p:nvSpPr>
          <p:cNvPr id="266251" name="Rectangle 11"/>
          <p:cNvSpPr>
            <a:spLocks noChangeArrowheads="1"/>
          </p:cNvSpPr>
          <p:nvPr/>
        </p:nvSpPr>
        <p:spPr bwMode="auto">
          <a:xfrm>
            <a:off x="3132138" y="2565400"/>
            <a:ext cx="720725"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MAC</a:t>
            </a:r>
          </a:p>
        </p:txBody>
      </p:sp>
      <p:sp>
        <p:nvSpPr>
          <p:cNvPr id="266252" name="Rectangle 12"/>
          <p:cNvSpPr>
            <a:spLocks noChangeArrowheads="1"/>
          </p:cNvSpPr>
          <p:nvPr/>
        </p:nvSpPr>
        <p:spPr bwMode="auto">
          <a:xfrm>
            <a:off x="3132138" y="2925763"/>
            <a:ext cx="720725"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radio</a:t>
            </a:r>
          </a:p>
        </p:txBody>
      </p:sp>
      <p:sp>
        <p:nvSpPr>
          <p:cNvPr id="266254" name="AutoShape 14"/>
          <p:cNvSpPr>
            <a:spLocks noChangeArrowheads="1"/>
          </p:cNvSpPr>
          <p:nvPr/>
        </p:nvSpPr>
        <p:spPr bwMode="auto">
          <a:xfrm>
            <a:off x="3132138" y="2205038"/>
            <a:ext cx="720725" cy="361950"/>
          </a:xfrm>
          <a:prstGeom prst="rtTriangle">
            <a:avLst/>
          </a:prstGeom>
          <a:solidFill>
            <a:srgbClr val="DADAF6"/>
          </a:solidFill>
          <a:ln w="9525">
            <a:solidFill>
              <a:schemeClr val="tx1"/>
            </a:solidFill>
            <a:miter lim="800000"/>
            <a:headEnd/>
            <a:tailEnd/>
          </a:ln>
          <a:effectLst/>
        </p:spPr>
        <p:txBody>
          <a:bodyPr wrap="none" bIns="0" anchor="ctr"/>
          <a:lstStyle/>
          <a:p>
            <a:pPr eaLnBrk="0" hangingPunct="0"/>
            <a:r>
              <a:rPr lang="en-US" sz="1400">
                <a:latin typeface="Arial" charset="0"/>
              </a:rPr>
              <a:t>RLC  </a:t>
            </a:r>
          </a:p>
        </p:txBody>
      </p:sp>
      <p:sp>
        <p:nvSpPr>
          <p:cNvPr id="266255" name="AutoShape 15"/>
          <p:cNvSpPr>
            <a:spLocks noChangeArrowheads="1"/>
          </p:cNvSpPr>
          <p:nvPr/>
        </p:nvSpPr>
        <p:spPr bwMode="auto">
          <a:xfrm flipH="1">
            <a:off x="3852863" y="2205038"/>
            <a:ext cx="719137" cy="361950"/>
          </a:xfrm>
          <a:prstGeom prst="rtTriangle">
            <a:avLst/>
          </a:prstGeom>
          <a:solidFill>
            <a:srgbClr val="DADAF6"/>
          </a:solidFill>
          <a:ln w="9525">
            <a:solidFill>
              <a:schemeClr val="tx1"/>
            </a:solidFill>
            <a:miter lim="800000"/>
            <a:headEnd/>
            <a:tailEnd/>
          </a:ln>
          <a:effectLst/>
        </p:spPr>
        <p:txBody>
          <a:bodyPr wrap="none" lIns="126000" bIns="0" anchor="ctr"/>
          <a:lstStyle/>
          <a:p>
            <a:pPr eaLnBrk="0" hangingPunct="0"/>
            <a:r>
              <a:rPr lang="en-US" sz="1400">
                <a:latin typeface="Arial" charset="0"/>
              </a:rPr>
              <a:t>   SAR</a:t>
            </a:r>
          </a:p>
        </p:txBody>
      </p:sp>
      <p:sp>
        <p:nvSpPr>
          <p:cNvPr id="266256" name="AutoShape 16"/>
          <p:cNvSpPr>
            <a:spLocks noChangeArrowheads="1"/>
          </p:cNvSpPr>
          <p:nvPr/>
        </p:nvSpPr>
        <p:spPr bwMode="auto">
          <a:xfrm flipV="1">
            <a:off x="3132138" y="2205038"/>
            <a:ext cx="1439862" cy="360362"/>
          </a:xfrm>
          <a:prstGeom prst="triangle">
            <a:avLst>
              <a:gd name="adj" fmla="val 50000"/>
            </a:avLst>
          </a:prstGeom>
          <a:solidFill>
            <a:srgbClr val="DADAF6"/>
          </a:solidFill>
          <a:ln w="9525">
            <a:solidFill>
              <a:schemeClr val="tx1"/>
            </a:solidFill>
            <a:miter lim="800000"/>
            <a:headEnd/>
            <a:tailEnd/>
          </a:ln>
          <a:effectLst/>
        </p:spPr>
        <p:txBody>
          <a:bodyPr wrap="none" anchor="ctr"/>
          <a:lstStyle/>
          <a:p>
            <a:endParaRPr lang="en-US"/>
          </a:p>
        </p:txBody>
      </p:sp>
      <p:cxnSp>
        <p:nvCxnSpPr>
          <p:cNvPr id="266257" name="AutoShape 17"/>
          <p:cNvCxnSpPr>
            <a:cxnSpLocks noChangeShapeType="1"/>
            <a:stCxn id="266250" idx="2"/>
            <a:endCxn id="266252" idx="2"/>
          </p:cNvCxnSpPr>
          <p:nvPr/>
        </p:nvCxnSpPr>
        <p:spPr bwMode="auto">
          <a:xfrm rot="16200000" flipH="1">
            <a:off x="2915444" y="2710656"/>
            <a:ext cx="1588" cy="1152525"/>
          </a:xfrm>
          <a:prstGeom prst="bentConnector3">
            <a:avLst>
              <a:gd name="adj1" fmla="val 13200000"/>
            </a:avLst>
          </a:prstGeom>
          <a:noFill/>
          <a:ln w="9525">
            <a:solidFill>
              <a:schemeClr val="tx1"/>
            </a:solidFill>
            <a:miter lim="800000"/>
            <a:headEnd/>
            <a:tailEnd/>
          </a:ln>
          <a:effectLst/>
        </p:spPr>
      </p:cxnSp>
      <p:cxnSp>
        <p:nvCxnSpPr>
          <p:cNvPr id="266260" name="AutoShape 20"/>
          <p:cNvCxnSpPr>
            <a:cxnSpLocks noChangeShapeType="1"/>
            <a:stCxn id="266288" idx="2"/>
            <a:endCxn id="266290" idx="2"/>
          </p:cNvCxnSpPr>
          <p:nvPr/>
        </p:nvCxnSpPr>
        <p:spPr bwMode="auto">
          <a:xfrm rot="16200000" flipH="1">
            <a:off x="4788694" y="2710656"/>
            <a:ext cx="1588" cy="1152525"/>
          </a:xfrm>
          <a:prstGeom prst="bentConnector3">
            <a:avLst>
              <a:gd name="adj1" fmla="val 14400000"/>
            </a:avLst>
          </a:prstGeom>
          <a:noFill/>
          <a:ln w="9525">
            <a:solidFill>
              <a:schemeClr val="tx1"/>
            </a:solidFill>
            <a:miter lim="800000"/>
            <a:headEnd/>
            <a:tailEnd/>
          </a:ln>
          <a:effectLst/>
        </p:spPr>
      </p:cxnSp>
      <p:sp>
        <p:nvSpPr>
          <p:cNvPr id="266261" name="Line 21"/>
          <p:cNvSpPr>
            <a:spLocks noChangeShapeType="1"/>
          </p:cNvSpPr>
          <p:nvPr/>
        </p:nvSpPr>
        <p:spPr bwMode="auto">
          <a:xfrm flipV="1">
            <a:off x="2916238" y="1557338"/>
            <a:ext cx="0" cy="2087562"/>
          </a:xfrm>
          <a:prstGeom prst="line">
            <a:avLst/>
          </a:prstGeom>
          <a:noFill/>
          <a:ln w="9525">
            <a:solidFill>
              <a:schemeClr val="tx1"/>
            </a:solidFill>
            <a:prstDash val="dash"/>
            <a:round/>
            <a:headEnd/>
            <a:tailEnd/>
          </a:ln>
          <a:effectLst/>
        </p:spPr>
        <p:txBody>
          <a:bodyPr wrap="none" anchor="ctr"/>
          <a:lstStyle/>
          <a:p>
            <a:endParaRPr lang="en-US"/>
          </a:p>
        </p:txBody>
      </p:sp>
      <p:sp>
        <p:nvSpPr>
          <p:cNvPr id="266262" name="Line 22"/>
          <p:cNvSpPr>
            <a:spLocks noChangeShapeType="1"/>
          </p:cNvSpPr>
          <p:nvPr/>
        </p:nvSpPr>
        <p:spPr bwMode="auto">
          <a:xfrm flipV="1">
            <a:off x="4787900" y="1557338"/>
            <a:ext cx="0" cy="2087562"/>
          </a:xfrm>
          <a:prstGeom prst="line">
            <a:avLst/>
          </a:prstGeom>
          <a:noFill/>
          <a:ln w="9525">
            <a:solidFill>
              <a:schemeClr val="tx1"/>
            </a:solidFill>
            <a:prstDash val="dash"/>
            <a:round/>
            <a:headEnd/>
            <a:tailEnd/>
          </a:ln>
          <a:effectLst/>
        </p:spPr>
        <p:txBody>
          <a:bodyPr wrap="none" anchor="ctr"/>
          <a:lstStyle/>
          <a:p>
            <a:endParaRPr lang="en-US"/>
          </a:p>
        </p:txBody>
      </p:sp>
      <p:sp>
        <p:nvSpPr>
          <p:cNvPr id="266263" name="Text Box 23"/>
          <p:cNvSpPr txBox="1">
            <a:spLocks noChangeArrowheads="1"/>
          </p:cNvSpPr>
          <p:nvPr/>
        </p:nvSpPr>
        <p:spPr bwMode="auto">
          <a:xfrm>
            <a:off x="2700338" y="1220788"/>
            <a:ext cx="4079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U</a:t>
            </a:r>
            <a:r>
              <a:rPr lang="en-US" sz="1600" baseline="-25000">
                <a:latin typeface="Arial" charset="0"/>
              </a:rPr>
              <a:t>u</a:t>
            </a:r>
            <a:endParaRPr lang="en-US" sz="1600">
              <a:latin typeface="Arial" charset="0"/>
            </a:endParaRPr>
          </a:p>
        </p:txBody>
      </p:sp>
      <p:sp>
        <p:nvSpPr>
          <p:cNvPr id="266264" name="Text Box 24"/>
          <p:cNvSpPr txBox="1">
            <a:spLocks noChangeArrowheads="1"/>
          </p:cNvSpPr>
          <p:nvPr/>
        </p:nvSpPr>
        <p:spPr bwMode="auto">
          <a:xfrm>
            <a:off x="4476750" y="1196975"/>
            <a:ext cx="6000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I</a:t>
            </a:r>
            <a:r>
              <a:rPr lang="en-US" sz="1600" baseline="-25000">
                <a:latin typeface="Arial" charset="0"/>
              </a:rPr>
              <a:t>u</a:t>
            </a:r>
            <a:r>
              <a:rPr lang="en-US" sz="1600">
                <a:latin typeface="Arial" charset="0"/>
              </a:rPr>
              <a:t>CS</a:t>
            </a:r>
          </a:p>
        </p:txBody>
      </p:sp>
      <p:sp>
        <p:nvSpPr>
          <p:cNvPr id="266270" name="Text Box 30"/>
          <p:cNvSpPr txBox="1">
            <a:spLocks noChangeArrowheads="1"/>
          </p:cNvSpPr>
          <p:nvPr/>
        </p:nvSpPr>
        <p:spPr bwMode="auto">
          <a:xfrm>
            <a:off x="2124075" y="1220788"/>
            <a:ext cx="465138"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UE</a:t>
            </a:r>
          </a:p>
        </p:txBody>
      </p:sp>
      <p:sp>
        <p:nvSpPr>
          <p:cNvPr id="266271" name="Text Box 31"/>
          <p:cNvSpPr txBox="1">
            <a:spLocks noChangeArrowheads="1"/>
          </p:cNvSpPr>
          <p:nvPr/>
        </p:nvSpPr>
        <p:spPr bwMode="auto">
          <a:xfrm>
            <a:off x="3421063" y="1196975"/>
            <a:ext cx="8921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UTRAN</a:t>
            </a:r>
          </a:p>
        </p:txBody>
      </p:sp>
      <p:sp>
        <p:nvSpPr>
          <p:cNvPr id="266272" name="Text Box 32"/>
          <p:cNvSpPr txBox="1">
            <a:spLocks noChangeArrowheads="1"/>
          </p:cNvSpPr>
          <p:nvPr/>
        </p:nvSpPr>
        <p:spPr bwMode="auto">
          <a:xfrm>
            <a:off x="5018088" y="1196975"/>
            <a:ext cx="635000" cy="581025"/>
          </a:xfrm>
          <a:prstGeom prst="rect">
            <a:avLst/>
          </a:prstGeom>
          <a:noFill/>
          <a:ln w="9525">
            <a:noFill/>
            <a:miter lim="800000"/>
            <a:headEnd/>
            <a:tailEnd/>
          </a:ln>
          <a:effectLst/>
        </p:spPr>
        <p:txBody>
          <a:bodyPr wrap="none">
            <a:spAutoFit/>
          </a:bodyPr>
          <a:lstStyle/>
          <a:p>
            <a:pPr eaLnBrk="0" hangingPunct="0"/>
            <a:r>
              <a:rPr lang="en-US" sz="1600" b="1">
                <a:latin typeface="Arial" charset="0"/>
              </a:rPr>
              <a:t>3G</a:t>
            </a:r>
          </a:p>
          <a:p>
            <a:pPr eaLnBrk="0" hangingPunct="0"/>
            <a:r>
              <a:rPr lang="en-US" sz="1600" b="1">
                <a:latin typeface="Arial" charset="0"/>
              </a:rPr>
              <a:t>MSC</a:t>
            </a:r>
          </a:p>
        </p:txBody>
      </p:sp>
      <p:sp>
        <p:nvSpPr>
          <p:cNvPr id="266278" name="Rectangle 38"/>
          <p:cNvSpPr>
            <a:spLocks noChangeArrowheads="1"/>
          </p:cNvSpPr>
          <p:nvPr/>
        </p:nvSpPr>
        <p:spPr bwMode="auto">
          <a:xfrm>
            <a:off x="1979613" y="2205038"/>
            <a:ext cx="720725"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RLC</a:t>
            </a:r>
          </a:p>
        </p:txBody>
      </p:sp>
      <p:sp>
        <p:nvSpPr>
          <p:cNvPr id="266287" name="Rectangle 47"/>
          <p:cNvSpPr>
            <a:spLocks noChangeArrowheads="1"/>
          </p:cNvSpPr>
          <p:nvPr/>
        </p:nvSpPr>
        <p:spPr bwMode="auto">
          <a:xfrm>
            <a:off x="3852863" y="2565400"/>
            <a:ext cx="719137"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AAL2</a:t>
            </a:r>
          </a:p>
        </p:txBody>
      </p:sp>
      <p:sp>
        <p:nvSpPr>
          <p:cNvPr id="266288" name="Rectangle 48"/>
          <p:cNvSpPr>
            <a:spLocks noChangeArrowheads="1"/>
          </p:cNvSpPr>
          <p:nvPr/>
        </p:nvSpPr>
        <p:spPr bwMode="auto">
          <a:xfrm>
            <a:off x="3852863" y="2925763"/>
            <a:ext cx="719137"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ATM</a:t>
            </a:r>
          </a:p>
        </p:txBody>
      </p:sp>
      <p:sp>
        <p:nvSpPr>
          <p:cNvPr id="266289" name="Rectangle 49"/>
          <p:cNvSpPr>
            <a:spLocks noChangeArrowheads="1"/>
          </p:cNvSpPr>
          <p:nvPr/>
        </p:nvSpPr>
        <p:spPr bwMode="auto">
          <a:xfrm>
            <a:off x="5005388" y="2565400"/>
            <a:ext cx="719137"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AAL2</a:t>
            </a:r>
          </a:p>
        </p:txBody>
      </p:sp>
      <p:sp>
        <p:nvSpPr>
          <p:cNvPr id="266290" name="Rectangle 50"/>
          <p:cNvSpPr>
            <a:spLocks noChangeArrowheads="1"/>
          </p:cNvSpPr>
          <p:nvPr/>
        </p:nvSpPr>
        <p:spPr bwMode="auto">
          <a:xfrm>
            <a:off x="5005388" y="2925763"/>
            <a:ext cx="719137"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ATM</a:t>
            </a:r>
          </a:p>
        </p:txBody>
      </p:sp>
      <p:sp>
        <p:nvSpPr>
          <p:cNvPr id="266291" name="Rectangle 51"/>
          <p:cNvSpPr>
            <a:spLocks noChangeArrowheads="1"/>
          </p:cNvSpPr>
          <p:nvPr/>
        </p:nvSpPr>
        <p:spPr bwMode="auto">
          <a:xfrm>
            <a:off x="5005388" y="2205038"/>
            <a:ext cx="719137"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SAR</a:t>
            </a:r>
          </a:p>
        </p:txBody>
      </p:sp>
      <p:sp>
        <p:nvSpPr>
          <p:cNvPr id="266292" name="Rectangle 52"/>
          <p:cNvSpPr>
            <a:spLocks noChangeArrowheads="1"/>
          </p:cNvSpPr>
          <p:nvPr/>
        </p:nvSpPr>
        <p:spPr bwMode="auto">
          <a:xfrm>
            <a:off x="1979613" y="4076700"/>
            <a:ext cx="720725" cy="431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apps. &amp;</a:t>
            </a:r>
          </a:p>
          <a:p>
            <a:pPr eaLnBrk="0" hangingPunct="0"/>
            <a:r>
              <a:rPr lang="en-US" sz="1400">
                <a:latin typeface="Arial" charset="0"/>
              </a:rPr>
              <a:t>protocols</a:t>
            </a:r>
          </a:p>
        </p:txBody>
      </p:sp>
      <p:sp>
        <p:nvSpPr>
          <p:cNvPr id="266293" name="Rectangle 53"/>
          <p:cNvSpPr>
            <a:spLocks noChangeArrowheads="1"/>
          </p:cNvSpPr>
          <p:nvPr/>
        </p:nvSpPr>
        <p:spPr bwMode="auto">
          <a:xfrm>
            <a:off x="1979613" y="5516563"/>
            <a:ext cx="7207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MAC</a:t>
            </a:r>
          </a:p>
        </p:txBody>
      </p:sp>
      <p:sp>
        <p:nvSpPr>
          <p:cNvPr id="266294" name="Rectangle 54"/>
          <p:cNvSpPr>
            <a:spLocks noChangeArrowheads="1"/>
          </p:cNvSpPr>
          <p:nvPr/>
        </p:nvSpPr>
        <p:spPr bwMode="auto">
          <a:xfrm>
            <a:off x="1979613" y="5805488"/>
            <a:ext cx="7207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radio</a:t>
            </a:r>
          </a:p>
        </p:txBody>
      </p:sp>
      <p:sp>
        <p:nvSpPr>
          <p:cNvPr id="266295" name="Rectangle 55"/>
          <p:cNvSpPr>
            <a:spLocks noChangeArrowheads="1"/>
          </p:cNvSpPr>
          <p:nvPr/>
        </p:nvSpPr>
        <p:spPr bwMode="auto">
          <a:xfrm>
            <a:off x="3132138" y="5516563"/>
            <a:ext cx="7207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MAC</a:t>
            </a:r>
          </a:p>
        </p:txBody>
      </p:sp>
      <p:sp>
        <p:nvSpPr>
          <p:cNvPr id="266296" name="Rectangle 56"/>
          <p:cNvSpPr>
            <a:spLocks noChangeArrowheads="1"/>
          </p:cNvSpPr>
          <p:nvPr/>
        </p:nvSpPr>
        <p:spPr bwMode="auto">
          <a:xfrm>
            <a:off x="3132138" y="5805488"/>
            <a:ext cx="7207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radio</a:t>
            </a:r>
          </a:p>
        </p:txBody>
      </p:sp>
      <p:sp>
        <p:nvSpPr>
          <p:cNvPr id="266297" name="AutoShape 57"/>
          <p:cNvSpPr>
            <a:spLocks noChangeArrowheads="1"/>
          </p:cNvSpPr>
          <p:nvPr/>
        </p:nvSpPr>
        <p:spPr bwMode="auto">
          <a:xfrm>
            <a:off x="3132138" y="4940300"/>
            <a:ext cx="720725" cy="288925"/>
          </a:xfrm>
          <a:prstGeom prst="rtTriangle">
            <a:avLst/>
          </a:prstGeom>
          <a:solidFill>
            <a:srgbClr val="DADAF6"/>
          </a:solidFill>
          <a:ln w="9525">
            <a:solidFill>
              <a:schemeClr val="tx1"/>
            </a:solidFill>
            <a:miter lim="800000"/>
            <a:headEnd/>
            <a:tailEnd/>
          </a:ln>
          <a:effectLst/>
        </p:spPr>
        <p:txBody>
          <a:bodyPr wrap="none" bIns="0" anchor="ctr"/>
          <a:lstStyle/>
          <a:p>
            <a:pPr eaLnBrk="0" hangingPunct="0"/>
            <a:r>
              <a:rPr lang="en-US" sz="1300">
                <a:latin typeface="Arial" charset="0"/>
              </a:rPr>
              <a:t>PDCP  </a:t>
            </a:r>
          </a:p>
        </p:txBody>
      </p:sp>
      <p:sp>
        <p:nvSpPr>
          <p:cNvPr id="266298" name="AutoShape 58"/>
          <p:cNvSpPr>
            <a:spLocks noChangeArrowheads="1"/>
          </p:cNvSpPr>
          <p:nvPr/>
        </p:nvSpPr>
        <p:spPr bwMode="auto">
          <a:xfrm flipH="1">
            <a:off x="3852863" y="4940300"/>
            <a:ext cx="719137" cy="288925"/>
          </a:xfrm>
          <a:prstGeom prst="rtTriangle">
            <a:avLst/>
          </a:prstGeom>
          <a:solidFill>
            <a:srgbClr val="DADAF6"/>
          </a:solidFill>
          <a:ln w="9525">
            <a:solidFill>
              <a:schemeClr val="tx1"/>
            </a:solidFill>
            <a:miter lim="800000"/>
            <a:headEnd/>
            <a:tailEnd/>
          </a:ln>
          <a:effectLst/>
        </p:spPr>
        <p:txBody>
          <a:bodyPr wrap="none" lIns="126000" bIns="0" anchor="ctr"/>
          <a:lstStyle/>
          <a:p>
            <a:pPr eaLnBrk="0" hangingPunct="0"/>
            <a:r>
              <a:rPr lang="en-US" sz="1400">
                <a:latin typeface="Arial" charset="0"/>
              </a:rPr>
              <a:t>   GTP</a:t>
            </a:r>
          </a:p>
        </p:txBody>
      </p:sp>
      <p:sp>
        <p:nvSpPr>
          <p:cNvPr id="266299" name="AutoShape 59"/>
          <p:cNvSpPr>
            <a:spLocks noChangeArrowheads="1"/>
          </p:cNvSpPr>
          <p:nvPr/>
        </p:nvSpPr>
        <p:spPr bwMode="auto">
          <a:xfrm flipV="1">
            <a:off x="3132138" y="4940300"/>
            <a:ext cx="1439862" cy="287338"/>
          </a:xfrm>
          <a:prstGeom prst="triangle">
            <a:avLst>
              <a:gd name="adj" fmla="val 50000"/>
            </a:avLst>
          </a:prstGeom>
          <a:solidFill>
            <a:srgbClr val="DADAF6"/>
          </a:solidFill>
          <a:ln w="9525">
            <a:solidFill>
              <a:schemeClr val="tx1"/>
            </a:solidFill>
            <a:miter lim="800000"/>
            <a:headEnd/>
            <a:tailEnd/>
          </a:ln>
          <a:effectLst/>
        </p:spPr>
        <p:txBody>
          <a:bodyPr wrap="none" anchor="ctr"/>
          <a:lstStyle/>
          <a:p>
            <a:endParaRPr lang="en-US"/>
          </a:p>
        </p:txBody>
      </p:sp>
      <p:cxnSp>
        <p:nvCxnSpPr>
          <p:cNvPr id="266300" name="AutoShape 60"/>
          <p:cNvCxnSpPr>
            <a:cxnSpLocks noChangeShapeType="1"/>
            <a:stCxn id="266294" idx="2"/>
            <a:endCxn id="266296" idx="2"/>
          </p:cNvCxnSpPr>
          <p:nvPr/>
        </p:nvCxnSpPr>
        <p:spPr bwMode="auto">
          <a:xfrm rot="16200000" flipH="1">
            <a:off x="2915444" y="5518944"/>
            <a:ext cx="1587" cy="1152525"/>
          </a:xfrm>
          <a:prstGeom prst="bentConnector3">
            <a:avLst>
              <a:gd name="adj1" fmla="val 14400000"/>
            </a:avLst>
          </a:prstGeom>
          <a:noFill/>
          <a:ln w="9525">
            <a:solidFill>
              <a:schemeClr val="tx1"/>
            </a:solidFill>
            <a:miter lim="800000"/>
            <a:headEnd/>
            <a:tailEnd/>
          </a:ln>
          <a:effectLst/>
        </p:spPr>
      </p:cxnSp>
      <p:cxnSp>
        <p:nvCxnSpPr>
          <p:cNvPr id="266301" name="AutoShape 61"/>
          <p:cNvCxnSpPr>
            <a:cxnSpLocks noChangeShapeType="1"/>
            <a:stCxn id="266311" idx="2"/>
            <a:endCxn id="266313" idx="2"/>
          </p:cNvCxnSpPr>
          <p:nvPr/>
        </p:nvCxnSpPr>
        <p:spPr bwMode="auto">
          <a:xfrm rot="16200000" flipH="1">
            <a:off x="4788694" y="5518944"/>
            <a:ext cx="1587" cy="1152525"/>
          </a:xfrm>
          <a:prstGeom prst="bentConnector3">
            <a:avLst>
              <a:gd name="adj1" fmla="val 14400000"/>
            </a:avLst>
          </a:prstGeom>
          <a:noFill/>
          <a:ln w="9525">
            <a:solidFill>
              <a:schemeClr val="tx1"/>
            </a:solidFill>
            <a:miter lim="800000"/>
            <a:headEnd/>
            <a:tailEnd/>
          </a:ln>
          <a:effectLst/>
        </p:spPr>
      </p:cxnSp>
      <p:sp>
        <p:nvSpPr>
          <p:cNvPr id="266302" name="Line 62"/>
          <p:cNvSpPr>
            <a:spLocks noChangeShapeType="1"/>
          </p:cNvSpPr>
          <p:nvPr/>
        </p:nvSpPr>
        <p:spPr bwMode="auto">
          <a:xfrm flipV="1">
            <a:off x="2916238" y="4076700"/>
            <a:ext cx="0" cy="2378075"/>
          </a:xfrm>
          <a:prstGeom prst="line">
            <a:avLst/>
          </a:prstGeom>
          <a:noFill/>
          <a:ln w="9525">
            <a:solidFill>
              <a:schemeClr val="tx1"/>
            </a:solidFill>
            <a:prstDash val="dash"/>
            <a:round/>
            <a:headEnd/>
            <a:tailEnd/>
          </a:ln>
          <a:effectLst/>
        </p:spPr>
        <p:txBody>
          <a:bodyPr wrap="none" anchor="ctr"/>
          <a:lstStyle/>
          <a:p>
            <a:endParaRPr lang="en-US"/>
          </a:p>
        </p:txBody>
      </p:sp>
      <p:sp>
        <p:nvSpPr>
          <p:cNvPr id="266303" name="Line 63"/>
          <p:cNvSpPr>
            <a:spLocks noChangeShapeType="1"/>
          </p:cNvSpPr>
          <p:nvPr/>
        </p:nvSpPr>
        <p:spPr bwMode="auto">
          <a:xfrm flipV="1">
            <a:off x="4787900" y="4076700"/>
            <a:ext cx="0" cy="2378075"/>
          </a:xfrm>
          <a:prstGeom prst="line">
            <a:avLst/>
          </a:prstGeom>
          <a:noFill/>
          <a:ln w="9525">
            <a:solidFill>
              <a:schemeClr val="tx1"/>
            </a:solidFill>
            <a:prstDash val="dash"/>
            <a:round/>
            <a:headEnd/>
            <a:tailEnd/>
          </a:ln>
          <a:effectLst/>
        </p:spPr>
        <p:txBody>
          <a:bodyPr wrap="none" anchor="ctr"/>
          <a:lstStyle/>
          <a:p>
            <a:endParaRPr lang="en-US"/>
          </a:p>
        </p:txBody>
      </p:sp>
      <p:sp>
        <p:nvSpPr>
          <p:cNvPr id="266304" name="Text Box 64"/>
          <p:cNvSpPr txBox="1">
            <a:spLocks noChangeArrowheads="1"/>
          </p:cNvSpPr>
          <p:nvPr/>
        </p:nvSpPr>
        <p:spPr bwMode="auto">
          <a:xfrm>
            <a:off x="2700338" y="3716338"/>
            <a:ext cx="4079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U</a:t>
            </a:r>
            <a:r>
              <a:rPr lang="en-US" sz="1600" baseline="-25000">
                <a:latin typeface="Arial" charset="0"/>
              </a:rPr>
              <a:t>u</a:t>
            </a:r>
            <a:endParaRPr lang="en-US" sz="1600">
              <a:latin typeface="Arial" charset="0"/>
            </a:endParaRPr>
          </a:p>
        </p:txBody>
      </p:sp>
      <p:sp>
        <p:nvSpPr>
          <p:cNvPr id="266305" name="Text Box 65"/>
          <p:cNvSpPr txBox="1">
            <a:spLocks noChangeArrowheads="1"/>
          </p:cNvSpPr>
          <p:nvPr/>
        </p:nvSpPr>
        <p:spPr bwMode="auto">
          <a:xfrm>
            <a:off x="4476750" y="3716338"/>
            <a:ext cx="5889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I</a:t>
            </a:r>
            <a:r>
              <a:rPr lang="en-US" sz="1600" baseline="-25000">
                <a:latin typeface="Arial" charset="0"/>
              </a:rPr>
              <a:t>u</a:t>
            </a:r>
            <a:r>
              <a:rPr lang="en-US" sz="1600">
                <a:latin typeface="Arial" charset="0"/>
              </a:rPr>
              <a:t>PS</a:t>
            </a:r>
          </a:p>
        </p:txBody>
      </p:sp>
      <p:sp>
        <p:nvSpPr>
          <p:cNvPr id="266306" name="Text Box 66"/>
          <p:cNvSpPr txBox="1">
            <a:spLocks noChangeArrowheads="1"/>
          </p:cNvSpPr>
          <p:nvPr/>
        </p:nvSpPr>
        <p:spPr bwMode="auto">
          <a:xfrm>
            <a:off x="2124075" y="3716338"/>
            <a:ext cx="465138"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UE</a:t>
            </a:r>
          </a:p>
        </p:txBody>
      </p:sp>
      <p:sp>
        <p:nvSpPr>
          <p:cNvPr id="266307" name="Text Box 67"/>
          <p:cNvSpPr txBox="1">
            <a:spLocks noChangeArrowheads="1"/>
          </p:cNvSpPr>
          <p:nvPr/>
        </p:nvSpPr>
        <p:spPr bwMode="auto">
          <a:xfrm>
            <a:off x="3421063" y="3716338"/>
            <a:ext cx="892175" cy="336550"/>
          </a:xfrm>
          <a:prstGeom prst="rect">
            <a:avLst/>
          </a:prstGeom>
          <a:noFill/>
          <a:ln w="9525">
            <a:noFill/>
            <a:miter lim="800000"/>
            <a:headEnd/>
            <a:tailEnd/>
          </a:ln>
          <a:effectLst/>
        </p:spPr>
        <p:txBody>
          <a:bodyPr wrap="none">
            <a:spAutoFit/>
          </a:bodyPr>
          <a:lstStyle/>
          <a:p>
            <a:pPr algn="l" eaLnBrk="0" hangingPunct="0"/>
            <a:r>
              <a:rPr lang="en-US" sz="1600" b="1">
                <a:latin typeface="Arial" charset="0"/>
              </a:rPr>
              <a:t>UTRAN</a:t>
            </a:r>
          </a:p>
        </p:txBody>
      </p:sp>
      <p:sp>
        <p:nvSpPr>
          <p:cNvPr id="266308" name="Text Box 68"/>
          <p:cNvSpPr txBox="1">
            <a:spLocks noChangeArrowheads="1"/>
          </p:cNvSpPr>
          <p:nvPr/>
        </p:nvSpPr>
        <p:spPr bwMode="auto">
          <a:xfrm>
            <a:off x="5364163" y="3716338"/>
            <a:ext cx="758825" cy="581025"/>
          </a:xfrm>
          <a:prstGeom prst="rect">
            <a:avLst/>
          </a:prstGeom>
          <a:noFill/>
          <a:ln w="9525">
            <a:noFill/>
            <a:miter lim="800000"/>
            <a:headEnd/>
            <a:tailEnd/>
          </a:ln>
          <a:effectLst/>
        </p:spPr>
        <p:txBody>
          <a:bodyPr wrap="none">
            <a:spAutoFit/>
          </a:bodyPr>
          <a:lstStyle/>
          <a:p>
            <a:pPr eaLnBrk="0" hangingPunct="0"/>
            <a:r>
              <a:rPr lang="en-US" sz="1600" b="1">
                <a:latin typeface="Arial" charset="0"/>
              </a:rPr>
              <a:t>3G</a:t>
            </a:r>
          </a:p>
          <a:p>
            <a:pPr eaLnBrk="0" hangingPunct="0"/>
            <a:r>
              <a:rPr lang="en-US" sz="1600" b="1">
                <a:latin typeface="Arial" charset="0"/>
              </a:rPr>
              <a:t>SGSN</a:t>
            </a:r>
          </a:p>
        </p:txBody>
      </p:sp>
      <p:sp>
        <p:nvSpPr>
          <p:cNvPr id="266309" name="Rectangle 69"/>
          <p:cNvSpPr>
            <a:spLocks noChangeArrowheads="1"/>
          </p:cNvSpPr>
          <p:nvPr/>
        </p:nvSpPr>
        <p:spPr bwMode="auto">
          <a:xfrm>
            <a:off x="1979613" y="5229225"/>
            <a:ext cx="720725" cy="2873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RLC</a:t>
            </a:r>
          </a:p>
        </p:txBody>
      </p:sp>
      <p:sp>
        <p:nvSpPr>
          <p:cNvPr id="266310" name="Rectangle 70"/>
          <p:cNvSpPr>
            <a:spLocks noChangeArrowheads="1"/>
          </p:cNvSpPr>
          <p:nvPr/>
        </p:nvSpPr>
        <p:spPr bwMode="auto">
          <a:xfrm>
            <a:off x="3852863" y="5516563"/>
            <a:ext cx="719137"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AAL5</a:t>
            </a:r>
          </a:p>
        </p:txBody>
      </p:sp>
      <p:sp>
        <p:nvSpPr>
          <p:cNvPr id="266311" name="Rectangle 71"/>
          <p:cNvSpPr>
            <a:spLocks noChangeArrowheads="1"/>
          </p:cNvSpPr>
          <p:nvPr/>
        </p:nvSpPr>
        <p:spPr bwMode="auto">
          <a:xfrm>
            <a:off x="3852863" y="5805488"/>
            <a:ext cx="719137"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ATM</a:t>
            </a:r>
          </a:p>
        </p:txBody>
      </p:sp>
      <p:sp>
        <p:nvSpPr>
          <p:cNvPr id="266312" name="Rectangle 72"/>
          <p:cNvSpPr>
            <a:spLocks noChangeArrowheads="1"/>
          </p:cNvSpPr>
          <p:nvPr/>
        </p:nvSpPr>
        <p:spPr bwMode="auto">
          <a:xfrm>
            <a:off x="5005388" y="5516563"/>
            <a:ext cx="719137"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AAL5</a:t>
            </a:r>
          </a:p>
        </p:txBody>
      </p:sp>
      <p:sp>
        <p:nvSpPr>
          <p:cNvPr id="266313" name="Rectangle 73"/>
          <p:cNvSpPr>
            <a:spLocks noChangeArrowheads="1"/>
          </p:cNvSpPr>
          <p:nvPr/>
        </p:nvSpPr>
        <p:spPr bwMode="auto">
          <a:xfrm>
            <a:off x="5005388" y="5805488"/>
            <a:ext cx="719137"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ATM</a:t>
            </a:r>
          </a:p>
        </p:txBody>
      </p:sp>
      <p:sp>
        <p:nvSpPr>
          <p:cNvPr id="266314" name="Rectangle 74"/>
          <p:cNvSpPr>
            <a:spLocks noChangeArrowheads="1"/>
          </p:cNvSpPr>
          <p:nvPr/>
        </p:nvSpPr>
        <p:spPr bwMode="auto">
          <a:xfrm>
            <a:off x="5005388" y="5229225"/>
            <a:ext cx="719137"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UDP/IP</a:t>
            </a:r>
          </a:p>
        </p:txBody>
      </p:sp>
      <p:sp>
        <p:nvSpPr>
          <p:cNvPr id="266315" name="Rectangle 75"/>
          <p:cNvSpPr>
            <a:spLocks noChangeArrowheads="1"/>
          </p:cNvSpPr>
          <p:nvPr/>
        </p:nvSpPr>
        <p:spPr bwMode="auto">
          <a:xfrm>
            <a:off x="1979613" y="4940300"/>
            <a:ext cx="720725"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PDCP</a:t>
            </a:r>
          </a:p>
        </p:txBody>
      </p:sp>
      <p:sp>
        <p:nvSpPr>
          <p:cNvPr id="266316" name="Rectangle 76"/>
          <p:cNvSpPr>
            <a:spLocks noChangeArrowheads="1"/>
          </p:cNvSpPr>
          <p:nvPr/>
        </p:nvSpPr>
        <p:spPr bwMode="auto">
          <a:xfrm>
            <a:off x="3132138" y="5229225"/>
            <a:ext cx="720725" cy="2873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RLC</a:t>
            </a:r>
          </a:p>
        </p:txBody>
      </p:sp>
      <p:sp>
        <p:nvSpPr>
          <p:cNvPr id="266317" name="Rectangle 77"/>
          <p:cNvSpPr>
            <a:spLocks noChangeArrowheads="1"/>
          </p:cNvSpPr>
          <p:nvPr/>
        </p:nvSpPr>
        <p:spPr bwMode="auto">
          <a:xfrm>
            <a:off x="3852863" y="5229225"/>
            <a:ext cx="720725" cy="2873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UDP/IP</a:t>
            </a:r>
          </a:p>
        </p:txBody>
      </p:sp>
      <p:sp>
        <p:nvSpPr>
          <p:cNvPr id="266318" name="Rectangle 78"/>
          <p:cNvSpPr>
            <a:spLocks noChangeArrowheads="1"/>
          </p:cNvSpPr>
          <p:nvPr/>
        </p:nvSpPr>
        <p:spPr bwMode="auto">
          <a:xfrm>
            <a:off x="5724525" y="5229225"/>
            <a:ext cx="719138" cy="28733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UDP/IP</a:t>
            </a:r>
          </a:p>
        </p:txBody>
      </p:sp>
      <p:sp>
        <p:nvSpPr>
          <p:cNvPr id="266319" name="Line 79"/>
          <p:cNvSpPr>
            <a:spLocks noChangeShapeType="1"/>
          </p:cNvSpPr>
          <p:nvPr/>
        </p:nvSpPr>
        <p:spPr bwMode="auto">
          <a:xfrm flipV="1">
            <a:off x="6661150" y="4076700"/>
            <a:ext cx="0" cy="2378075"/>
          </a:xfrm>
          <a:prstGeom prst="line">
            <a:avLst/>
          </a:prstGeom>
          <a:noFill/>
          <a:ln w="9525">
            <a:solidFill>
              <a:schemeClr val="tx1"/>
            </a:solidFill>
            <a:prstDash val="dash"/>
            <a:round/>
            <a:headEnd/>
            <a:tailEnd/>
          </a:ln>
          <a:effectLst/>
        </p:spPr>
        <p:txBody>
          <a:bodyPr wrap="none" anchor="ctr"/>
          <a:lstStyle/>
          <a:p>
            <a:endParaRPr lang="en-US"/>
          </a:p>
        </p:txBody>
      </p:sp>
      <p:sp>
        <p:nvSpPr>
          <p:cNvPr id="266320" name="Text Box 80"/>
          <p:cNvSpPr txBox="1">
            <a:spLocks noChangeArrowheads="1"/>
          </p:cNvSpPr>
          <p:nvPr/>
        </p:nvSpPr>
        <p:spPr bwMode="auto">
          <a:xfrm>
            <a:off x="6384925" y="3716338"/>
            <a:ext cx="42068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G</a:t>
            </a:r>
            <a:r>
              <a:rPr lang="en-US" sz="1600" baseline="-25000">
                <a:latin typeface="Arial" charset="0"/>
              </a:rPr>
              <a:t>n</a:t>
            </a:r>
            <a:endParaRPr lang="en-US" sz="1600">
              <a:latin typeface="Arial" charset="0"/>
            </a:endParaRPr>
          </a:p>
        </p:txBody>
      </p:sp>
      <p:sp>
        <p:nvSpPr>
          <p:cNvPr id="266321" name="AutoShape 81"/>
          <p:cNvSpPr>
            <a:spLocks noChangeArrowheads="1"/>
          </p:cNvSpPr>
          <p:nvPr/>
        </p:nvSpPr>
        <p:spPr bwMode="auto">
          <a:xfrm>
            <a:off x="5003800" y="4940300"/>
            <a:ext cx="720725" cy="290513"/>
          </a:xfrm>
          <a:prstGeom prst="rtTriangle">
            <a:avLst/>
          </a:prstGeom>
          <a:solidFill>
            <a:srgbClr val="DADAF6"/>
          </a:solidFill>
          <a:ln w="9525">
            <a:solidFill>
              <a:schemeClr val="tx1"/>
            </a:solidFill>
            <a:miter lim="800000"/>
            <a:headEnd/>
            <a:tailEnd/>
          </a:ln>
          <a:effectLst/>
        </p:spPr>
        <p:txBody>
          <a:bodyPr wrap="none" bIns="0" anchor="ctr"/>
          <a:lstStyle/>
          <a:p>
            <a:pPr eaLnBrk="0" hangingPunct="0"/>
            <a:r>
              <a:rPr lang="en-US" sz="1300">
                <a:latin typeface="Arial" charset="0"/>
              </a:rPr>
              <a:t>GTP  </a:t>
            </a:r>
          </a:p>
        </p:txBody>
      </p:sp>
      <p:sp>
        <p:nvSpPr>
          <p:cNvPr id="266322" name="AutoShape 82"/>
          <p:cNvSpPr>
            <a:spLocks noChangeArrowheads="1"/>
          </p:cNvSpPr>
          <p:nvPr/>
        </p:nvSpPr>
        <p:spPr bwMode="auto">
          <a:xfrm flipH="1">
            <a:off x="5724525" y="4940300"/>
            <a:ext cx="719138" cy="290513"/>
          </a:xfrm>
          <a:prstGeom prst="rtTriangle">
            <a:avLst/>
          </a:prstGeom>
          <a:solidFill>
            <a:srgbClr val="DADAF6"/>
          </a:solidFill>
          <a:ln w="9525">
            <a:solidFill>
              <a:schemeClr val="tx1"/>
            </a:solidFill>
            <a:miter lim="800000"/>
            <a:headEnd/>
            <a:tailEnd/>
          </a:ln>
          <a:effectLst/>
        </p:spPr>
        <p:txBody>
          <a:bodyPr wrap="none" lIns="126000" bIns="0" anchor="ctr"/>
          <a:lstStyle/>
          <a:p>
            <a:pPr eaLnBrk="0" hangingPunct="0"/>
            <a:r>
              <a:rPr lang="en-US" sz="1400">
                <a:latin typeface="Arial" charset="0"/>
              </a:rPr>
              <a:t>   GTP</a:t>
            </a:r>
          </a:p>
        </p:txBody>
      </p:sp>
      <p:sp>
        <p:nvSpPr>
          <p:cNvPr id="266323" name="AutoShape 83"/>
          <p:cNvSpPr>
            <a:spLocks noChangeArrowheads="1"/>
          </p:cNvSpPr>
          <p:nvPr/>
        </p:nvSpPr>
        <p:spPr bwMode="auto">
          <a:xfrm flipV="1">
            <a:off x="5003800" y="4940300"/>
            <a:ext cx="1439863" cy="288925"/>
          </a:xfrm>
          <a:prstGeom prst="triangle">
            <a:avLst>
              <a:gd name="adj" fmla="val 50000"/>
            </a:avLst>
          </a:prstGeom>
          <a:solidFill>
            <a:srgbClr val="DADAF6"/>
          </a:solidFill>
          <a:ln w="9525">
            <a:solidFill>
              <a:schemeClr val="tx1"/>
            </a:solidFill>
            <a:miter lim="800000"/>
            <a:headEnd/>
            <a:tailEnd/>
          </a:ln>
          <a:effectLst/>
        </p:spPr>
        <p:txBody>
          <a:bodyPr wrap="none" anchor="ctr"/>
          <a:lstStyle/>
          <a:p>
            <a:endParaRPr lang="en-US"/>
          </a:p>
        </p:txBody>
      </p:sp>
      <p:sp>
        <p:nvSpPr>
          <p:cNvPr id="266324" name="Rectangle 84"/>
          <p:cNvSpPr>
            <a:spLocks noChangeArrowheads="1"/>
          </p:cNvSpPr>
          <p:nvPr/>
        </p:nvSpPr>
        <p:spPr bwMode="auto">
          <a:xfrm>
            <a:off x="5724525" y="5516563"/>
            <a:ext cx="719138"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L2</a:t>
            </a:r>
          </a:p>
        </p:txBody>
      </p:sp>
      <p:sp>
        <p:nvSpPr>
          <p:cNvPr id="266325" name="Rectangle 85"/>
          <p:cNvSpPr>
            <a:spLocks noChangeArrowheads="1"/>
          </p:cNvSpPr>
          <p:nvPr/>
        </p:nvSpPr>
        <p:spPr bwMode="auto">
          <a:xfrm>
            <a:off x="5724525" y="5805488"/>
            <a:ext cx="719138"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L1</a:t>
            </a:r>
          </a:p>
        </p:txBody>
      </p:sp>
      <p:sp>
        <p:nvSpPr>
          <p:cNvPr id="266326" name="Rectangle 86"/>
          <p:cNvSpPr>
            <a:spLocks noChangeArrowheads="1"/>
          </p:cNvSpPr>
          <p:nvPr/>
        </p:nvSpPr>
        <p:spPr bwMode="auto">
          <a:xfrm>
            <a:off x="6877050" y="5227638"/>
            <a:ext cx="719138"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UDP/IP</a:t>
            </a:r>
          </a:p>
        </p:txBody>
      </p:sp>
      <p:sp>
        <p:nvSpPr>
          <p:cNvPr id="266327" name="Rectangle 87"/>
          <p:cNvSpPr>
            <a:spLocks noChangeArrowheads="1"/>
          </p:cNvSpPr>
          <p:nvPr/>
        </p:nvSpPr>
        <p:spPr bwMode="auto">
          <a:xfrm>
            <a:off x="6877050" y="5516563"/>
            <a:ext cx="719138"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L2</a:t>
            </a:r>
          </a:p>
        </p:txBody>
      </p:sp>
      <p:sp>
        <p:nvSpPr>
          <p:cNvPr id="266328" name="Rectangle 88"/>
          <p:cNvSpPr>
            <a:spLocks noChangeArrowheads="1"/>
          </p:cNvSpPr>
          <p:nvPr/>
        </p:nvSpPr>
        <p:spPr bwMode="auto">
          <a:xfrm>
            <a:off x="6877050" y="5805488"/>
            <a:ext cx="719138" cy="288925"/>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L1</a:t>
            </a:r>
          </a:p>
        </p:txBody>
      </p:sp>
      <p:sp>
        <p:nvSpPr>
          <p:cNvPr id="266329" name="Rectangle 89"/>
          <p:cNvSpPr>
            <a:spLocks noChangeArrowheads="1"/>
          </p:cNvSpPr>
          <p:nvPr/>
        </p:nvSpPr>
        <p:spPr bwMode="auto">
          <a:xfrm>
            <a:off x="6877050" y="4938713"/>
            <a:ext cx="719138" cy="290512"/>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GTP</a:t>
            </a:r>
          </a:p>
        </p:txBody>
      </p:sp>
      <p:cxnSp>
        <p:nvCxnSpPr>
          <p:cNvPr id="266330" name="AutoShape 90"/>
          <p:cNvCxnSpPr>
            <a:cxnSpLocks noChangeShapeType="1"/>
            <a:stCxn id="266325" idx="2"/>
            <a:endCxn id="266328" idx="2"/>
          </p:cNvCxnSpPr>
          <p:nvPr/>
        </p:nvCxnSpPr>
        <p:spPr bwMode="auto">
          <a:xfrm rot="16200000" flipH="1">
            <a:off x="6660357" y="5518944"/>
            <a:ext cx="1587" cy="1152525"/>
          </a:xfrm>
          <a:prstGeom prst="bentConnector3">
            <a:avLst>
              <a:gd name="adj1" fmla="val 14400000"/>
            </a:avLst>
          </a:prstGeom>
          <a:noFill/>
          <a:ln w="9525">
            <a:solidFill>
              <a:schemeClr val="tx1"/>
            </a:solidFill>
            <a:miter lim="800000"/>
            <a:headEnd/>
            <a:tailEnd/>
          </a:ln>
          <a:effectLst/>
        </p:spPr>
      </p:cxnSp>
      <p:sp>
        <p:nvSpPr>
          <p:cNvPr id="266331" name="Text Box 91"/>
          <p:cNvSpPr txBox="1">
            <a:spLocks noChangeArrowheads="1"/>
          </p:cNvSpPr>
          <p:nvPr/>
        </p:nvSpPr>
        <p:spPr bwMode="auto">
          <a:xfrm>
            <a:off x="6865938" y="3716338"/>
            <a:ext cx="782637" cy="581025"/>
          </a:xfrm>
          <a:prstGeom prst="rect">
            <a:avLst/>
          </a:prstGeom>
          <a:noFill/>
          <a:ln w="9525">
            <a:noFill/>
            <a:miter lim="800000"/>
            <a:headEnd/>
            <a:tailEnd/>
          </a:ln>
          <a:effectLst/>
        </p:spPr>
        <p:txBody>
          <a:bodyPr wrap="none">
            <a:spAutoFit/>
          </a:bodyPr>
          <a:lstStyle/>
          <a:p>
            <a:pPr eaLnBrk="0" hangingPunct="0"/>
            <a:r>
              <a:rPr lang="en-US" sz="1600" b="1">
                <a:latin typeface="Arial" charset="0"/>
              </a:rPr>
              <a:t>3G</a:t>
            </a:r>
          </a:p>
          <a:p>
            <a:pPr eaLnBrk="0" hangingPunct="0"/>
            <a:r>
              <a:rPr lang="en-US" sz="1600" b="1">
                <a:latin typeface="Arial" charset="0"/>
              </a:rPr>
              <a:t>GGSN</a:t>
            </a:r>
          </a:p>
        </p:txBody>
      </p:sp>
      <p:sp>
        <p:nvSpPr>
          <p:cNvPr id="266332" name="Rectangle 92"/>
          <p:cNvSpPr>
            <a:spLocks noChangeArrowheads="1"/>
          </p:cNvSpPr>
          <p:nvPr/>
        </p:nvSpPr>
        <p:spPr bwMode="auto">
          <a:xfrm>
            <a:off x="1979613" y="4508500"/>
            <a:ext cx="720725" cy="4333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IP, PPP,</a:t>
            </a:r>
          </a:p>
          <a:p>
            <a:pPr eaLnBrk="0" hangingPunct="0"/>
            <a:r>
              <a:rPr lang="en-US" sz="1400">
                <a:latin typeface="Arial" charset="0"/>
              </a:rPr>
              <a:t>…</a:t>
            </a:r>
          </a:p>
        </p:txBody>
      </p:sp>
      <p:sp>
        <p:nvSpPr>
          <p:cNvPr id="266333" name="Rectangle 93"/>
          <p:cNvSpPr>
            <a:spLocks noChangeArrowheads="1"/>
          </p:cNvSpPr>
          <p:nvPr/>
        </p:nvSpPr>
        <p:spPr bwMode="auto">
          <a:xfrm>
            <a:off x="6877050" y="4508500"/>
            <a:ext cx="720725" cy="433388"/>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400">
                <a:latin typeface="Arial" charset="0"/>
              </a:rPr>
              <a:t>IP, PPP,</a:t>
            </a:r>
          </a:p>
          <a:p>
            <a:pPr eaLnBrk="0" hangingPunct="0"/>
            <a:r>
              <a:rPr lang="en-US" sz="1400">
                <a:latin typeface="Arial" charset="0"/>
              </a:rPr>
              <a:t>…</a:t>
            </a:r>
          </a:p>
        </p:txBody>
      </p:sp>
      <p:sp>
        <p:nvSpPr>
          <p:cNvPr id="266334" name="AutoShape 94"/>
          <p:cNvSpPr>
            <a:spLocks noChangeArrowheads="1"/>
          </p:cNvSpPr>
          <p:nvPr/>
        </p:nvSpPr>
        <p:spPr bwMode="auto">
          <a:xfrm>
            <a:off x="2700338" y="4508500"/>
            <a:ext cx="4176712" cy="360363"/>
          </a:xfrm>
          <a:prstGeom prst="leftRightArrow">
            <a:avLst>
              <a:gd name="adj1" fmla="val 50278"/>
              <a:gd name="adj2" fmla="val 114561"/>
            </a:avLst>
          </a:prstGeom>
          <a:solidFill>
            <a:srgbClr val="FF9933"/>
          </a:solidFill>
          <a:ln w="9525">
            <a:solidFill>
              <a:schemeClr val="tx1"/>
            </a:solidFill>
            <a:miter lim="800000"/>
            <a:headEnd/>
            <a:tailEnd/>
          </a:ln>
          <a:effectLst/>
        </p:spPr>
        <p:txBody>
          <a:bodyPr wrap="none" anchor="ctr"/>
          <a:lstStyle/>
          <a:p>
            <a:pPr eaLnBrk="0" hangingPunct="0"/>
            <a:r>
              <a:rPr lang="de-DE" sz="1400">
                <a:latin typeface="Arial" charset="0"/>
              </a:rPr>
              <a:t>IP tunnel</a:t>
            </a:r>
          </a:p>
        </p:txBody>
      </p:sp>
      <p:sp>
        <p:nvSpPr>
          <p:cNvPr id="266335" name="Text Box 95"/>
          <p:cNvSpPr txBox="1">
            <a:spLocks noChangeArrowheads="1"/>
          </p:cNvSpPr>
          <p:nvPr/>
        </p:nvSpPr>
        <p:spPr bwMode="auto">
          <a:xfrm>
            <a:off x="720725" y="2205038"/>
            <a:ext cx="1073150" cy="641350"/>
          </a:xfrm>
          <a:prstGeom prst="rect">
            <a:avLst/>
          </a:prstGeom>
          <a:noFill/>
          <a:ln w="9525">
            <a:noFill/>
            <a:miter lim="800000"/>
            <a:headEnd/>
            <a:tailEnd/>
          </a:ln>
          <a:effectLst/>
        </p:spPr>
        <p:txBody>
          <a:bodyPr wrap="none">
            <a:spAutoFit/>
          </a:bodyPr>
          <a:lstStyle/>
          <a:p>
            <a:pPr algn="l" eaLnBrk="0" hangingPunct="0"/>
            <a:r>
              <a:rPr lang="de-DE">
                <a:latin typeface="Arial" charset="0"/>
              </a:rPr>
              <a:t>Circuit</a:t>
            </a:r>
          </a:p>
          <a:p>
            <a:pPr algn="l" eaLnBrk="0" hangingPunct="0"/>
            <a:r>
              <a:rPr lang="de-DE">
                <a:latin typeface="Arial" charset="0"/>
              </a:rPr>
              <a:t>switched</a:t>
            </a:r>
          </a:p>
        </p:txBody>
      </p:sp>
      <p:sp>
        <p:nvSpPr>
          <p:cNvPr id="266336" name="Text Box 96"/>
          <p:cNvSpPr txBox="1">
            <a:spLocks noChangeArrowheads="1"/>
          </p:cNvSpPr>
          <p:nvPr/>
        </p:nvSpPr>
        <p:spPr bwMode="auto">
          <a:xfrm>
            <a:off x="720725" y="4797425"/>
            <a:ext cx="1073150" cy="641350"/>
          </a:xfrm>
          <a:prstGeom prst="rect">
            <a:avLst/>
          </a:prstGeom>
          <a:noFill/>
          <a:ln w="9525">
            <a:noFill/>
            <a:miter lim="800000"/>
            <a:headEnd/>
            <a:tailEnd/>
          </a:ln>
          <a:effectLst/>
        </p:spPr>
        <p:txBody>
          <a:bodyPr wrap="none">
            <a:spAutoFit/>
          </a:bodyPr>
          <a:lstStyle/>
          <a:p>
            <a:pPr algn="l" eaLnBrk="0" hangingPunct="0"/>
            <a:r>
              <a:rPr lang="de-DE">
                <a:latin typeface="Arial" charset="0"/>
              </a:rPr>
              <a:t>Packet</a:t>
            </a:r>
          </a:p>
          <a:p>
            <a:pPr algn="l" eaLnBrk="0" hangingPunct="0"/>
            <a:r>
              <a:rPr lang="de-DE">
                <a:latin typeface="Arial" charset="0"/>
              </a:rPr>
              <a:t>switched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Support of mobility: macro diversity</a:t>
            </a:r>
          </a:p>
        </p:txBody>
      </p:sp>
      <p:sp>
        <p:nvSpPr>
          <p:cNvPr id="188419" name="Rectangle 3"/>
          <p:cNvSpPr>
            <a:spLocks noGrp="1" noChangeArrowheads="1"/>
          </p:cNvSpPr>
          <p:nvPr>
            <p:ph type="body" idx="1"/>
          </p:nvPr>
        </p:nvSpPr>
        <p:spPr>
          <a:xfrm>
            <a:off x="4498975" y="981075"/>
            <a:ext cx="4465638" cy="5348288"/>
          </a:xfrm>
        </p:spPr>
        <p:txBody>
          <a:bodyPr/>
          <a:lstStyle/>
          <a:p>
            <a:r>
              <a:rPr lang="en-US"/>
              <a:t>Multicasting of data via several physical channels</a:t>
            </a:r>
          </a:p>
          <a:p>
            <a:pPr lvl="1"/>
            <a:r>
              <a:rPr lang="en-US"/>
              <a:t>Enables soft handover</a:t>
            </a:r>
          </a:p>
          <a:p>
            <a:pPr lvl="1"/>
            <a:r>
              <a:rPr lang="en-US"/>
              <a:t>FDD mode only</a:t>
            </a:r>
          </a:p>
          <a:p>
            <a:r>
              <a:rPr lang="en-US"/>
              <a:t>Uplink</a:t>
            </a:r>
          </a:p>
          <a:p>
            <a:pPr lvl="1"/>
            <a:r>
              <a:rPr lang="en-US"/>
              <a:t>simultaneous reception of UE data at several Node Bs</a:t>
            </a:r>
          </a:p>
          <a:p>
            <a:pPr lvl="1"/>
            <a:r>
              <a:rPr lang="en-US"/>
              <a:t>Reconstruction of data at Node B, SRNC or DRNC</a:t>
            </a:r>
          </a:p>
          <a:p>
            <a:r>
              <a:rPr lang="en-US"/>
              <a:t>Downlink</a:t>
            </a:r>
          </a:p>
          <a:p>
            <a:pPr lvl="1"/>
            <a:r>
              <a:rPr lang="en-US"/>
              <a:t>Simultaneous transmission of data via different cells</a:t>
            </a:r>
          </a:p>
          <a:p>
            <a:pPr lvl="1"/>
            <a:r>
              <a:rPr lang="en-US"/>
              <a:t>Different spreading codes in different cells</a:t>
            </a:r>
          </a:p>
        </p:txBody>
      </p:sp>
      <p:sp>
        <p:nvSpPr>
          <p:cNvPr id="188518" name="Rectangle 102"/>
          <p:cNvSpPr>
            <a:spLocks noChangeArrowheads="1"/>
          </p:cNvSpPr>
          <p:nvPr/>
        </p:nvSpPr>
        <p:spPr bwMode="auto">
          <a:xfrm>
            <a:off x="3563938" y="3860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CN</a:t>
            </a:r>
          </a:p>
        </p:txBody>
      </p:sp>
      <p:sp>
        <p:nvSpPr>
          <p:cNvPr id="188519" name="Rectangle 103"/>
          <p:cNvSpPr>
            <a:spLocks noChangeArrowheads="1"/>
          </p:cNvSpPr>
          <p:nvPr/>
        </p:nvSpPr>
        <p:spPr bwMode="auto">
          <a:xfrm>
            <a:off x="755650" y="38608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sp>
        <p:nvSpPr>
          <p:cNvPr id="188520" name="Rectangle 104"/>
          <p:cNvSpPr>
            <a:spLocks noChangeArrowheads="1"/>
          </p:cNvSpPr>
          <p:nvPr/>
        </p:nvSpPr>
        <p:spPr bwMode="auto">
          <a:xfrm>
            <a:off x="2411413" y="3860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RNC</a:t>
            </a:r>
          </a:p>
        </p:txBody>
      </p:sp>
      <p:cxnSp>
        <p:nvCxnSpPr>
          <p:cNvPr id="188521" name="AutoShape 105"/>
          <p:cNvCxnSpPr>
            <a:cxnSpLocks noChangeShapeType="1"/>
            <a:stCxn id="188520" idx="1"/>
            <a:endCxn id="188519" idx="3"/>
          </p:cNvCxnSpPr>
          <p:nvPr/>
        </p:nvCxnSpPr>
        <p:spPr bwMode="auto">
          <a:xfrm flipH="1">
            <a:off x="1517650" y="4051300"/>
            <a:ext cx="893763" cy="0"/>
          </a:xfrm>
          <a:prstGeom prst="straightConnector1">
            <a:avLst/>
          </a:prstGeom>
          <a:noFill/>
          <a:ln w="9525">
            <a:solidFill>
              <a:schemeClr val="tx1"/>
            </a:solidFill>
            <a:round/>
            <a:headEnd/>
            <a:tailEnd/>
          </a:ln>
          <a:effectLst/>
        </p:spPr>
      </p:cxnSp>
      <p:cxnSp>
        <p:nvCxnSpPr>
          <p:cNvPr id="188522" name="AutoShape 106"/>
          <p:cNvCxnSpPr>
            <a:cxnSpLocks noChangeShapeType="1"/>
            <a:stCxn id="188520" idx="3"/>
            <a:endCxn id="188518" idx="1"/>
          </p:cNvCxnSpPr>
          <p:nvPr/>
        </p:nvCxnSpPr>
        <p:spPr bwMode="auto">
          <a:xfrm>
            <a:off x="3173413" y="4051300"/>
            <a:ext cx="390525" cy="0"/>
          </a:xfrm>
          <a:prstGeom prst="straightConnector1">
            <a:avLst/>
          </a:prstGeom>
          <a:noFill/>
          <a:ln w="9525">
            <a:solidFill>
              <a:schemeClr val="tx1"/>
            </a:solidFill>
            <a:round/>
            <a:headEnd/>
            <a:tailEnd/>
          </a:ln>
          <a:effectLst/>
        </p:spPr>
      </p:cxnSp>
      <p:sp>
        <p:nvSpPr>
          <p:cNvPr id="188523" name="Rectangle 107"/>
          <p:cNvSpPr>
            <a:spLocks noChangeArrowheads="1"/>
          </p:cNvSpPr>
          <p:nvPr/>
        </p:nvSpPr>
        <p:spPr bwMode="auto">
          <a:xfrm>
            <a:off x="2411413" y="2565400"/>
            <a:ext cx="76200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a:latin typeface="Arial" charset="0"/>
              </a:rPr>
              <a:t>Node B</a:t>
            </a:r>
          </a:p>
        </p:txBody>
      </p:sp>
      <p:cxnSp>
        <p:nvCxnSpPr>
          <p:cNvPr id="188524" name="AutoShape 108"/>
          <p:cNvCxnSpPr>
            <a:cxnSpLocks noChangeShapeType="1"/>
            <a:stCxn id="188523" idx="2"/>
            <a:endCxn id="188520" idx="0"/>
          </p:cNvCxnSpPr>
          <p:nvPr/>
        </p:nvCxnSpPr>
        <p:spPr bwMode="auto">
          <a:xfrm>
            <a:off x="2792413" y="2946400"/>
            <a:ext cx="0" cy="914400"/>
          </a:xfrm>
          <a:prstGeom prst="straightConnector1">
            <a:avLst/>
          </a:prstGeom>
          <a:noFill/>
          <a:ln w="9525">
            <a:solidFill>
              <a:schemeClr val="tx1"/>
            </a:solidFill>
            <a:round/>
            <a:headEnd/>
            <a:tailEnd/>
          </a:ln>
          <a:effectLst/>
        </p:spPr>
      </p:cxnSp>
      <p:cxnSp>
        <p:nvCxnSpPr>
          <p:cNvPr id="188525" name="AutoShape 109"/>
          <p:cNvCxnSpPr>
            <a:cxnSpLocks noChangeShapeType="1"/>
            <a:stCxn id="188519" idx="0"/>
            <a:endCxn id="188763" idx="1"/>
          </p:cNvCxnSpPr>
          <p:nvPr/>
        </p:nvCxnSpPr>
        <p:spPr bwMode="auto">
          <a:xfrm flipV="1">
            <a:off x="1136650" y="3511550"/>
            <a:ext cx="704850" cy="349250"/>
          </a:xfrm>
          <a:prstGeom prst="straightConnector1">
            <a:avLst/>
          </a:prstGeom>
          <a:noFill/>
          <a:ln w="9525">
            <a:solidFill>
              <a:schemeClr val="tx1"/>
            </a:solidFill>
            <a:round/>
            <a:headEnd/>
            <a:tailEnd/>
          </a:ln>
          <a:effectLst/>
        </p:spPr>
      </p:cxnSp>
      <p:cxnSp>
        <p:nvCxnSpPr>
          <p:cNvPr id="188526" name="AutoShape 110"/>
          <p:cNvCxnSpPr>
            <a:cxnSpLocks noChangeShapeType="1"/>
            <a:stCxn id="188519" idx="0"/>
            <a:endCxn id="188739" idx="1"/>
          </p:cNvCxnSpPr>
          <p:nvPr/>
        </p:nvCxnSpPr>
        <p:spPr bwMode="auto">
          <a:xfrm flipH="1" flipV="1">
            <a:off x="965200" y="3108325"/>
            <a:ext cx="171450" cy="752475"/>
          </a:xfrm>
          <a:prstGeom prst="straightConnector1">
            <a:avLst/>
          </a:prstGeom>
          <a:noFill/>
          <a:ln w="9525">
            <a:solidFill>
              <a:schemeClr val="tx1"/>
            </a:solidFill>
            <a:round/>
            <a:headEnd/>
            <a:tailEnd/>
          </a:ln>
          <a:effectLst/>
        </p:spPr>
      </p:cxnSp>
      <p:cxnSp>
        <p:nvCxnSpPr>
          <p:cNvPr id="188527" name="AutoShape 111"/>
          <p:cNvCxnSpPr>
            <a:cxnSpLocks noChangeShapeType="1"/>
            <a:stCxn id="188523" idx="1"/>
            <a:endCxn id="188715" idx="1"/>
          </p:cNvCxnSpPr>
          <p:nvPr/>
        </p:nvCxnSpPr>
        <p:spPr bwMode="auto">
          <a:xfrm flipH="1" flipV="1">
            <a:off x="1841500" y="2635250"/>
            <a:ext cx="569913" cy="120650"/>
          </a:xfrm>
          <a:prstGeom prst="straightConnector1">
            <a:avLst/>
          </a:prstGeom>
          <a:noFill/>
          <a:ln w="9525">
            <a:solidFill>
              <a:schemeClr val="tx1"/>
            </a:solidFill>
            <a:round/>
            <a:headEnd/>
            <a:tailEnd/>
          </a:ln>
          <a:effectLst/>
        </p:spPr>
      </p:cxnSp>
      <p:sp>
        <p:nvSpPr>
          <p:cNvPr id="188636" name="Oval 220"/>
          <p:cNvSpPr>
            <a:spLocks noChangeArrowheads="1"/>
          </p:cNvSpPr>
          <p:nvPr/>
        </p:nvSpPr>
        <p:spPr bwMode="auto">
          <a:xfrm>
            <a:off x="314325" y="2160588"/>
            <a:ext cx="1195388" cy="1193800"/>
          </a:xfrm>
          <a:prstGeom prst="ellipse">
            <a:avLst/>
          </a:prstGeom>
          <a:noFill/>
          <a:ln w="9525">
            <a:solidFill>
              <a:schemeClr val="tx1"/>
            </a:solidFill>
            <a:round/>
            <a:headEnd/>
            <a:tailEnd/>
          </a:ln>
          <a:effectLst/>
        </p:spPr>
        <p:txBody>
          <a:bodyPr wrap="none" anchor="ctr"/>
          <a:lstStyle/>
          <a:p>
            <a:endParaRPr lang="en-US"/>
          </a:p>
        </p:txBody>
      </p:sp>
      <p:sp>
        <p:nvSpPr>
          <p:cNvPr id="188637" name="Oval 221"/>
          <p:cNvSpPr>
            <a:spLocks noChangeArrowheads="1"/>
          </p:cNvSpPr>
          <p:nvPr/>
        </p:nvSpPr>
        <p:spPr bwMode="auto">
          <a:xfrm>
            <a:off x="1190625" y="1687513"/>
            <a:ext cx="1195388" cy="1195387"/>
          </a:xfrm>
          <a:prstGeom prst="ellipse">
            <a:avLst/>
          </a:prstGeom>
          <a:noFill/>
          <a:ln w="9525">
            <a:solidFill>
              <a:schemeClr val="tx1"/>
            </a:solidFill>
            <a:round/>
            <a:headEnd/>
            <a:tailEnd/>
          </a:ln>
          <a:effectLst/>
        </p:spPr>
        <p:txBody>
          <a:bodyPr wrap="none" anchor="ctr"/>
          <a:lstStyle/>
          <a:p>
            <a:endParaRPr lang="en-US"/>
          </a:p>
        </p:txBody>
      </p:sp>
      <p:sp>
        <p:nvSpPr>
          <p:cNvPr id="188638" name="Oval 222"/>
          <p:cNvSpPr>
            <a:spLocks noChangeArrowheads="1"/>
          </p:cNvSpPr>
          <p:nvPr/>
        </p:nvSpPr>
        <p:spPr bwMode="auto">
          <a:xfrm>
            <a:off x="1190625" y="2563813"/>
            <a:ext cx="1195388" cy="1195387"/>
          </a:xfrm>
          <a:prstGeom prst="ellipse">
            <a:avLst/>
          </a:prstGeom>
          <a:noFill/>
          <a:ln w="9525">
            <a:solidFill>
              <a:schemeClr val="tx1"/>
            </a:solidFill>
            <a:round/>
            <a:headEnd/>
            <a:tailEnd/>
          </a:ln>
          <a:effectLst/>
        </p:spPr>
        <p:txBody>
          <a:bodyPr wrap="none" anchor="ctr"/>
          <a:lstStyle/>
          <a:p>
            <a:endParaRPr lang="en-US"/>
          </a:p>
        </p:txBody>
      </p:sp>
      <p:grpSp>
        <p:nvGrpSpPr>
          <p:cNvPr id="188694" name="Group 278"/>
          <p:cNvGrpSpPr>
            <a:grpSpLocks noChangeAspect="1"/>
          </p:cNvGrpSpPr>
          <p:nvPr/>
        </p:nvGrpSpPr>
        <p:grpSpPr bwMode="auto">
          <a:xfrm>
            <a:off x="1720850" y="2295525"/>
            <a:ext cx="125413" cy="358775"/>
            <a:chOff x="3319" y="2565"/>
            <a:chExt cx="155" cy="419"/>
          </a:xfrm>
        </p:grpSpPr>
        <p:grpSp>
          <p:nvGrpSpPr>
            <p:cNvPr id="188695" name="Group 279"/>
            <p:cNvGrpSpPr>
              <a:grpSpLocks noChangeAspect="1"/>
            </p:cNvGrpSpPr>
            <p:nvPr/>
          </p:nvGrpSpPr>
          <p:grpSpPr bwMode="auto">
            <a:xfrm>
              <a:off x="3320" y="2709"/>
              <a:ext cx="154" cy="275"/>
              <a:chOff x="3320" y="2709"/>
              <a:chExt cx="154" cy="275"/>
            </a:xfrm>
          </p:grpSpPr>
          <p:grpSp>
            <p:nvGrpSpPr>
              <p:cNvPr id="188696" name="Group 280"/>
              <p:cNvGrpSpPr>
                <a:grpSpLocks noChangeAspect="1"/>
              </p:cNvGrpSpPr>
              <p:nvPr/>
            </p:nvGrpSpPr>
            <p:grpSpPr bwMode="auto">
              <a:xfrm>
                <a:off x="3320" y="2716"/>
                <a:ext cx="99" cy="266"/>
                <a:chOff x="3320" y="2716"/>
                <a:chExt cx="99" cy="266"/>
              </a:xfrm>
            </p:grpSpPr>
            <p:sp>
              <p:nvSpPr>
                <p:cNvPr id="188697" name="Line 28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88698" name="Line 28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88699" name="Line 28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88700" name="Line 28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88701" name="Line 28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88702" name="Line 28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88703" name="Line 28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88704" name="Line 28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88705" name="Line 28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88706" name="Line 29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88707" name="Line 29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88708" name="Line 29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88709" name="Line 29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88710" name="Line 29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88711" name="Group 295"/>
            <p:cNvGrpSpPr>
              <a:grpSpLocks noChangeAspect="1"/>
            </p:cNvGrpSpPr>
            <p:nvPr/>
          </p:nvGrpSpPr>
          <p:grpSpPr bwMode="auto">
            <a:xfrm>
              <a:off x="3319" y="2579"/>
              <a:ext cx="152" cy="403"/>
              <a:chOff x="3319" y="2579"/>
              <a:chExt cx="152" cy="403"/>
            </a:xfrm>
          </p:grpSpPr>
          <p:sp>
            <p:nvSpPr>
              <p:cNvPr id="188712" name="Line 29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88713" name="Line 29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88714" name="Line 29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88715" name="Line 29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88716" name="Line 30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88717" name="Oval 30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88718" name="Group 302"/>
          <p:cNvGrpSpPr>
            <a:grpSpLocks noChangeAspect="1"/>
          </p:cNvGrpSpPr>
          <p:nvPr/>
        </p:nvGrpSpPr>
        <p:grpSpPr bwMode="auto">
          <a:xfrm>
            <a:off x="844550" y="2767013"/>
            <a:ext cx="125413" cy="360362"/>
            <a:chOff x="3319" y="2565"/>
            <a:chExt cx="155" cy="419"/>
          </a:xfrm>
        </p:grpSpPr>
        <p:grpSp>
          <p:nvGrpSpPr>
            <p:cNvPr id="188719" name="Group 303"/>
            <p:cNvGrpSpPr>
              <a:grpSpLocks noChangeAspect="1"/>
            </p:cNvGrpSpPr>
            <p:nvPr/>
          </p:nvGrpSpPr>
          <p:grpSpPr bwMode="auto">
            <a:xfrm>
              <a:off x="3320" y="2709"/>
              <a:ext cx="154" cy="275"/>
              <a:chOff x="3320" y="2709"/>
              <a:chExt cx="154" cy="275"/>
            </a:xfrm>
          </p:grpSpPr>
          <p:grpSp>
            <p:nvGrpSpPr>
              <p:cNvPr id="188720" name="Group 304"/>
              <p:cNvGrpSpPr>
                <a:grpSpLocks noChangeAspect="1"/>
              </p:cNvGrpSpPr>
              <p:nvPr/>
            </p:nvGrpSpPr>
            <p:grpSpPr bwMode="auto">
              <a:xfrm>
                <a:off x="3320" y="2716"/>
                <a:ext cx="99" cy="266"/>
                <a:chOff x="3320" y="2716"/>
                <a:chExt cx="99" cy="266"/>
              </a:xfrm>
            </p:grpSpPr>
            <p:sp>
              <p:nvSpPr>
                <p:cNvPr id="188721" name="Line 305"/>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88722" name="Line 306"/>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88723" name="Line 307"/>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88724" name="Line 308"/>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88725" name="Line 309"/>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88726" name="Line 310"/>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88727" name="Line 311"/>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88728" name="Line 312"/>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88729" name="Line 313"/>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88730" name="Line 314"/>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88731" name="Line 315"/>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88732" name="Line 316"/>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88733" name="Line 317"/>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88734" name="Line 318"/>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88735" name="Group 319"/>
            <p:cNvGrpSpPr>
              <a:grpSpLocks noChangeAspect="1"/>
            </p:cNvGrpSpPr>
            <p:nvPr/>
          </p:nvGrpSpPr>
          <p:grpSpPr bwMode="auto">
            <a:xfrm>
              <a:off x="3319" y="2579"/>
              <a:ext cx="152" cy="403"/>
              <a:chOff x="3319" y="2579"/>
              <a:chExt cx="152" cy="403"/>
            </a:xfrm>
          </p:grpSpPr>
          <p:sp>
            <p:nvSpPr>
              <p:cNvPr id="188736" name="Line 320"/>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88737" name="Line 321"/>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88738" name="Line 322"/>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88739" name="Line 323"/>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88740" name="Line 324"/>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88741" name="Oval 325"/>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88742" name="Group 326"/>
          <p:cNvGrpSpPr>
            <a:grpSpLocks noChangeAspect="1"/>
          </p:cNvGrpSpPr>
          <p:nvPr/>
        </p:nvGrpSpPr>
        <p:grpSpPr bwMode="auto">
          <a:xfrm>
            <a:off x="1720850" y="3171825"/>
            <a:ext cx="125413" cy="358775"/>
            <a:chOff x="3319" y="2565"/>
            <a:chExt cx="155" cy="419"/>
          </a:xfrm>
        </p:grpSpPr>
        <p:grpSp>
          <p:nvGrpSpPr>
            <p:cNvPr id="188743" name="Group 327"/>
            <p:cNvGrpSpPr>
              <a:grpSpLocks noChangeAspect="1"/>
            </p:cNvGrpSpPr>
            <p:nvPr/>
          </p:nvGrpSpPr>
          <p:grpSpPr bwMode="auto">
            <a:xfrm>
              <a:off x="3320" y="2709"/>
              <a:ext cx="154" cy="275"/>
              <a:chOff x="3320" y="2709"/>
              <a:chExt cx="154" cy="275"/>
            </a:xfrm>
          </p:grpSpPr>
          <p:grpSp>
            <p:nvGrpSpPr>
              <p:cNvPr id="188744" name="Group 328"/>
              <p:cNvGrpSpPr>
                <a:grpSpLocks noChangeAspect="1"/>
              </p:cNvGrpSpPr>
              <p:nvPr/>
            </p:nvGrpSpPr>
            <p:grpSpPr bwMode="auto">
              <a:xfrm>
                <a:off x="3320" y="2716"/>
                <a:ext cx="99" cy="266"/>
                <a:chOff x="3320" y="2716"/>
                <a:chExt cx="99" cy="266"/>
              </a:xfrm>
            </p:grpSpPr>
            <p:sp>
              <p:nvSpPr>
                <p:cNvPr id="188745" name="Line 32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88746" name="Line 33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88747" name="Line 33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88748" name="Line 33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88749" name="Line 33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88750" name="Line 33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88751" name="Line 33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88752" name="Line 33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88753" name="Line 33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88754" name="Line 33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88755" name="Line 33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88756" name="Line 34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88757" name="Line 34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88758" name="Line 34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88759" name="Group 343"/>
            <p:cNvGrpSpPr>
              <a:grpSpLocks noChangeAspect="1"/>
            </p:cNvGrpSpPr>
            <p:nvPr/>
          </p:nvGrpSpPr>
          <p:grpSpPr bwMode="auto">
            <a:xfrm>
              <a:off x="3319" y="2579"/>
              <a:ext cx="152" cy="403"/>
              <a:chOff x="3319" y="2579"/>
              <a:chExt cx="152" cy="403"/>
            </a:xfrm>
          </p:grpSpPr>
          <p:sp>
            <p:nvSpPr>
              <p:cNvPr id="188760" name="Line 34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88761" name="Line 34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88762" name="Line 34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88763" name="Line 34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88764" name="Line 34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88765" name="Oval 34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88775" name="Group 359"/>
          <p:cNvGrpSpPr>
            <a:grpSpLocks/>
          </p:cNvGrpSpPr>
          <p:nvPr/>
        </p:nvGrpSpPr>
        <p:grpSpPr bwMode="auto">
          <a:xfrm>
            <a:off x="1595438" y="2986088"/>
            <a:ext cx="346075" cy="330200"/>
            <a:chOff x="74" y="2819"/>
            <a:chExt cx="218" cy="208"/>
          </a:xfrm>
        </p:grpSpPr>
        <p:sp>
          <p:nvSpPr>
            <p:cNvPr id="188776" name="Arc 360"/>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88777" name="Arc 361"/>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nvGrpSpPr>
          <p:cNvPr id="188778" name="Group 362"/>
          <p:cNvGrpSpPr>
            <a:grpSpLocks/>
          </p:cNvGrpSpPr>
          <p:nvPr/>
        </p:nvGrpSpPr>
        <p:grpSpPr bwMode="auto">
          <a:xfrm>
            <a:off x="1595438" y="2122488"/>
            <a:ext cx="346075" cy="330200"/>
            <a:chOff x="74" y="2819"/>
            <a:chExt cx="218" cy="208"/>
          </a:xfrm>
        </p:grpSpPr>
        <p:sp>
          <p:nvSpPr>
            <p:cNvPr id="188779" name="Arc 363"/>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88780" name="Arc 364"/>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nvGrpSpPr>
          <p:cNvPr id="188787" name="Group 371"/>
          <p:cNvGrpSpPr>
            <a:grpSpLocks/>
          </p:cNvGrpSpPr>
          <p:nvPr/>
        </p:nvGrpSpPr>
        <p:grpSpPr bwMode="auto">
          <a:xfrm>
            <a:off x="719138" y="2611438"/>
            <a:ext cx="346075" cy="330200"/>
            <a:chOff x="74" y="2819"/>
            <a:chExt cx="218" cy="208"/>
          </a:xfrm>
        </p:grpSpPr>
        <p:sp>
          <p:nvSpPr>
            <p:cNvPr id="188788" name="Arc 372"/>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88789" name="Arc 373"/>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sp>
        <p:nvSpPr>
          <p:cNvPr id="188514" name="Oval 98"/>
          <p:cNvSpPr>
            <a:spLocks noChangeAspect="1" noChangeArrowheads="1"/>
          </p:cNvSpPr>
          <p:nvPr/>
        </p:nvSpPr>
        <p:spPr bwMode="auto">
          <a:xfrm>
            <a:off x="1235075" y="2554288"/>
            <a:ext cx="374650" cy="37465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endParaRPr lang="de-DE" sz="1400" baseline="-25000">
              <a:latin typeface="Arial" charset="0"/>
            </a:endParaRPr>
          </a:p>
        </p:txBody>
      </p:sp>
      <p:sp>
        <p:nvSpPr>
          <p:cNvPr id="188515" name="Line 99"/>
          <p:cNvSpPr>
            <a:spLocks noChangeShapeType="1"/>
          </p:cNvSpPr>
          <p:nvPr/>
        </p:nvSpPr>
        <p:spPr bwMode="auto">
          <a:xfrm flipV="1">
            <a:off x="903288" y="2708275"/>
            <a:ext cx="360362" cy="71438"/>
          </a:xfrm>
          <a:prstGeom prst="line">
            <a:avLst/>
          </a:prstGeom>
          <a:noFill/>
          <a:ln w="28575">
            <a:solidFill>
              <a:srgbClr val="FF0000"/>
            </a:solidFill>
            <a:round/>
            <a:headEnd type="triangle" w="med" len="med"/>
            <a:tailEnd type="triangle" w="med" len="med"/>
          </a:ln>
          <a:effectLst/>
        </p:spPr>
        <p:txBody>
          <a:bodyPr/>
          <a:lstStyle/>
          <a:p>
            <a:endParaRPr lang="en-US"/>
          </a:p>
        </p:txBody>
      </p:sp>
      <p:sp>
        <p:nvSpPr>
          <p:cNvPr id="188790" name="Line 374"/>
          <p:cNvSpPr>
            <a:spLocks noChangeShapeType="1"/>
          </p:cNvSpPr>
          <p:nvPr/>
        </p:nvSpPr>
        <p:spPr bwMode="auto">
          <a:xfrm flipH="1" flipV="1">
            <a:off x="1550988" y="2852738"/>
            <a:ext cx="215900" cy="358775"/>
          </a:xfrm>
          <a:prstGeom prst="line">
            <a:avLst/>
          </a:prstGeom>
          <a:noFill/>
          <a:ln w="28575">
            <a:solidFill>
              <a:srgbClr val="FF0000"/>
            </a:solidFill>
            <a:round/>
            <a:headEnd type="triangle" w="med" len="med"/>
            <a:tailEnd type="triangle" w="med" len="med"/>
          </a:ln>
          <a:effectLst/>
        </p:spPr>
        <p:txBody>
          <a:bodyPr/>
          <a:lstStyle/>
          <a:p>
            <a:endParaRPr lang="en-US"/>
          </a:p>
        </p:txBody>
      </p:sp>
      <p:sp>
        <p:nvSpPr>
          <p:cNvPr id="188791" name="Line 375"/>
          <p:cNvSpPr>
            <a:spLocks noChangeShapeType="1"/>
          </p:cNvSpPr>
          <p:nvPr/>
        </p:nvSpPr>
        <p:spPr bwMode="auto">
          <a:xfrm flipH="1">
            <a:off x="1479550" y="2347913"/>
            <a:ext cx="287338" cy="215900"/>
          </a:xfrm>
          <a:prstGeom prst="line">
            <a:avLst/>
          </a:prstGeom>
          <a:noFill/>
          <a:ln w="28575">
            <a:solidFill>
              <a:srgbClr val="FF0000"/>
            </a:solidFill>
            <a:round/>
            <a:headEnd type="triangle" w="med" len="med"/>
            <a:tailEnd type="triangle" w="med" len="med"/>
          </a:ln>
          <a:effec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Support of mobility: handover</a:t>
            </a:r>
          </a:p>
        </p:txBody>
      </p:sp>
      <p:sp>
        <p:nvSpPr>
          <p:cNvPr id="187395" name="Rectangle 3"/>
          <p:cNvSpPr>
            <a:spLocks noGrp="1" noChangeArrowheads="1"/>
          </p:cNvSpPr>
          <p:nvPr>
            <p:ph type="body" idx="1"/>
          </p:nvPr>
        </p:nvSpPr>
        <p:spPr/>
        <p:txBody>
          <a:bodyPr/>
          <a:lstStyle/>
          <a:p>
            <a:r>
              <a:rPr lang="en-US" sz="2000"/>
              <a:t>From and to other systems (e.g., UMTS to GSM)</a:t>
            </a:r>
          </a:p>
          <a:p>
            <a:pPr lvl="1"/>
            <a:r>
              <a:rPr lang="en-US" sz="1800"/>
              <a:t>This is a must as UMTS coverage will be poor in the beginning</a:t>
            </a:r>
          </a:p>
          <a:p>
            <a:r>
              <a:rPr lang="en-US" sz="2000"/>
              <a:t>RNS controlling the connection is called SRNS (Serving RNS)</a:t>
            </a:r>
          </a:p>
          <a:p>
            <a:r>
              <a:rPr lang="en-US" sz="2000"/>
              <a:t>RNS offering additional resources (e.g., for soft handover) is called Drift RNS (DRNS)</a:t>
            </a:r>
          </a:p>
          <a:p>
            <a:r>
              <a:rPr lang="en-US" sz="2000"/>
              <a:t>End-to-end connections between UE and CN only via I</a:t>
            </a:r>
            <a:r>
              <a:rPr lang="en-US" sz="2000" baseline="-25000"/>
              <a:t>u</a:t>
            </a:r>
            <a:r>
              <a:rPr lang="en-US" sz="2000"/>
              <a:t> at the SRNS</a:t>
            </a:r>
          </a:p>
          <a:p>
            <a:pPr lvl="1"/>
            <a:r>
              <a:rPr lang="en-US" sz="1800"/>
              <a:t>Change of SRNS requires change of I</a:t>
            </a:r>
            <a:r>
              <a:rPr lang="en-US" sz="1800" baseline="-25000"/>
              <a:t>u</a:t>
            </a:r>
            <a:endParaRPr lang="en-US" sz="1800"/>
          </a:p>
          <a:p>
            <a:pPr lvl="1"/>
            <a:r>
              <a:rPr lang="en-US" sz="1800"/>
              <a:t>Initiated by the SRNS</a:t>
            </a:r>
          </a:p>
          <a:p>
            <a:pPr lvl="1"/>
            <a:r>
              <a:rPr lang="en-US" sz="1800"/>
              <a:t>Controlled by the RNC and CN</a:t>
            </a:r>
          </a:p>
        </p:txBody>
      </p:sp>
      <p:sp>
        <p:nvSpPr>
          <p:cNvPr id="187396" name="Rectangle 4"/>
          <p:cNvSpPr>
            <a:spLocks noChangeArrowheads="1"/>
          </p:cNvSpPr>
          <p:nvPr/>
        </p:nvSpPr>
        <p:spPr bwMode="auto">
          <a:xfrm>
            <a:off x="6310313" y="4652963"/>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SRNC</a:t>
            </a:r>
          </a:p>
        </p:txBody>
      </p:sp>
      <p:sp>
        <p:nvSpPr>
          <p:cNvPr id="187397" name="Oval 5"/>
          <p:cNvSpPr>
            <a:spLocks noChangeArrowheads="1"/>
          </p:cNvSpPr>
          <p:nvPr/>
        </p:nvSpPr>
        <p:spPr bwMode="auto">
          <a:xfrm>
            <a:off x="2339975" y="5013325"/>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endParaRPr lang="de-DE" sz="1400" baseline="-25000">
              <a:latin typeface="Arial" charset="0"/>
            </a:endParaRPr>
          </a:p>
        </p:txBody>
      </p:sp>
      <p:sp>
        <p:nvSpPr>
          <p:cNvPr id="187398" name="Rectangle 6"/>
          <p:cNvSpPr>
            <a:spLocks noChangeArrowheads="1"/>
          </p:cNvSpPr>
          <p:nvPr/>
        </p:nvSpPr>
        <p:spPr bwMode="auto">
          <a:xfrm>
            <a:off x="6310313" y="5516563"/>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DRNC</a:t>
            </a:r>
          </a:p>
        </p:txBody>
      </p:sp>
      <p:cxnSp>
        <p:nvCxnSpPr>
          <p:cNvPr id="187399" name="AutoShape 7"/>
          <p:cNvCxnSpPr>
            <a:cxnSpLocks noChangeShapeType="1"/>
            <a:stCxn id="187396" idx="2"/>
            <a:endCxn id="187398" idx="0"/>
          </p:cNvCxnSpPr>
          <p:nvPr/>
        </p:nvCxnSpPr>
        <p:spPr bwMode="auto">
          <a:xfrm>
            <a:off x="6691313" y="5013325"/>
            <a:ext cx="0" cy="503238"/>
          </a:xfrm>
          <a:prstGeom prst="straightConnector1">
            <a:avLst/>
          </a:prstGeom>
          <a:noFill/>
          <a:ln w="9525">
            <a:solidFill>
              <a:schemeClr val="tx1"/>
            </a:solidFill>
            <a:round/>
            <a:headEnd/>
            <a:tailEnd/>
          </a:ln>
          <a:effectLst/>
        </p:spPr>
      </p:cxnSp>
      <p:sp>
        <p:nvSpPr>
          <p:cNvPr id="187400" name="Text Box 8"/>
          <p:cNvSpPr txBox="1">
            <a:spLocks noChangeArrowheads="1"/>
          </p:cNvSpPr>
          <p:nvPr/>
        </p:nvSpPr>
        <p:spPr bwMode="auto">
          <a:xfrm>
            <a:off x="6859588" y="5048250"/>
            <a:ext cx="3651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ur</a:t>
            </a:r>
          </a:p>
        </p:txBody>
      </p:sp>
      <p:sp>
        <p:nvSpPr>
          <p:cNvPr id="187401" name="Line 9"/>
          <p:cNvSpPr>
            <a:spLocks noChangeShapeType="1"/>
          </p:cNvSpPr>
          <p:nvPr/>
        </p:nvSpPr>
        <p:spPr bwMode="auto">
          <a:xfrm>
            <a:off x="6538913" y="5232400"/>
            <a:ext cx="304800" cy="0"/>
          </a:xfrm>
          <a:prstGeom prst="line">
            <a:avLst/>
          </a:prstGeom>
          <a:noFill/>
          <a:ln w="9525">
            <a:solidFill>
              <a:schemeClr val="tx1"/>
            </a:solidFill>
            <a:prstDash val="dash"/>
            <a:round/>
            <a:headEnd/>
            <a:tailEnd/>
          </a:ln>
          <a:effectLst/>
        </p:spPr>
        <p:txBody>
          <a:bodyPr/>
          <a:lstStyle/>
          <a:p>
            <a:endParaRPr lang="en-US"/>
          </a:p>
        </p:txBody>
      </p:sp>
      <p:grpSp>
        <p:nvGrpSpPr>
          <p:cNvPr id="187402" name="Group 10"/>
          <p:cNvGrpSpPr>
            <a:grpSpLocks/>
          </p:cNvGrpSpPr>
          <p:nvPr/>
        </p:nvGrpSpPr>
        <p:grpSpPr bwMode="auto">
          <a:xfrm rot="1527637" flipV="1">
            <a:off x="2754313" y="5489575"/>
            <a:ext cx="1143000" cy="152400"/>
            <a:chOff x="1632" y="3456"/>
            <a:chExt cx="528" cy="96"/>
          </a:xfrm>
        </p:grpSpPr>
        <p:sp>
          <p:nvSpPr>
            <p:cNvPr id="187403" name="Line 11"/>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87404" name="Line 12"/>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187405" name="Line 13"/>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187406" name="Line 14"/>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187407" name="Line 15"/>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187408" name="Rectangle 16"/>
          <p:cNvSpPr>
            <a:spLocks noChangeArrowheads="1"/>
          </p:cNvSpPr>
          <p:nvPr/>
        </p:nvSpPr>
        <p:spPr bwMode="auto">
          <a:xfrm>
            <a:off x="7910513" y="4632325"/>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CN</a:t>
            </a:r>
          </a:p>
        </p:txBody>
      </p:sp>
      <p:sp>
        <p:nvSpPr>
          <p:cNvPr id="187409" name="Line 17"/>
          <p:cNvSpPr>
            <a:spLocks noChangeShapeType="1"/>
          </p:cNvSpPr>
          <p:nvPr/>
        </p:nvSpPr>
        <p:spPr bwMode="auto">
          <a:xfrm flipV="1">
            <a:off x="7453313" y="4652963"/>
            <a:ext cx="0" cy="360362"/>
          </a:xfrm>
          <a:prstGeom prst="line">
            <a:avLst/>
          </a:prstGeom>
          <a:noFill/>
          <a:ln w="9525">
            <a:solidFill>
              <a:schemeClr val="tx1"/>
            </a:solidFill>
            <a:prstDash val="dash"/>
            <a:round/>
            <a:headEnd/>
            <a:tailEnd/>
          </a:ln>
          <a:effectLst/>
        </p:spPr>
        <p:txBody>
          <a:bodyPr/>
          <a:lstStyle/>
          <a:p>
            <a:endParaRPr lang="en-US"/>
          </a:p>
        </p:txBody>
      </p:sp>
      <p:sp>
        <p:nvSpPr>
          <p:cNvPr id="187410" name="Text Box 18"/>
          <p:cNvSpPr txBox="1">
            <a:spLocks noChangeArrowheads="1"/>
          </p:cNvSpPr>
          <p:nvPr/>
        </p:nvSpPr>
        <p:spPr bwMode="auto">
          <a:xfrm>
            <a:off x="7453313" y="4940300"/>
            <a:ext cx="3190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a:t>
            </a:r>
          </a:p>
        </p:txBody>
      </p:sp>
      <p:cxnSp>
        <p:nvCxnSpPr>
          <p:cNvPr id="187412" name="AutoShape 20"/>
          <p:cNvCxnSpPr>
            <a:cxnSpLocks noChangeShapeType="1"/>
            <a:stCxn id="187396" idx="3"/>
            <a:endCxn id="187408" idx="1"/>
          </p:cNvCxnSpPr>
          <p:nvPr/>
        </p:nvCxnSpPr>
        <p:spPr bwMode="auto">
          <a:xfrm flipV="1">
            <a:off x="7072313" y="4822825"/>
            <a:ext cx="838200" cy="11113"/>
          </a:xfrm>
          <a:prstGeom prst="straightConnector1">
            <a:avLst/>
          </a:prstGeom>
          <a:noFill/>
          <a:ln w="9525">
            <a:solidFill>
              <a:schemeClr val="tx1"/>
            </a:solidFill>
            <a:round/>
            <a:headEnd/>
            <a:tailEnd/>
          </a:ln>
          <a:effectLst/>
        </p:spPr>
      </p:cxnSp>
      <p:grpSp>
        <p:nvGrpSpPr>
          <p:cNvPr id="187413" name="Group 21"/>
          <p:cNvGrpSpPr>
            <a:grpSpLocks/>
          </p:cNvGrpSpPr>
          <p:nvPr/>
        </p:nvGrpSpPr>
        <p:grpSpPr bwMode="auto">
          <a:xfrm rot="-1527637">
            <a:off x="2754313" y="4803775"/>
            <a:ext cx="1143000" cy="152400"/>
            <a:chOff x="1632" y="3456"/>
            <a:chExt cx="528" cy="96"/>
          </a:xfrm>
        </p:grpSpPr>
        <p:sp>
          <p:nvSpPr>
            <p:cNvPr id="187414" name="Line 22"/>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87415" name="Line 23"/>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187416" name="Line 24"/>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187417" name="Line 25"/>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187418" name="Line 26"/>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187419" name="Rectangle 27"/>
          <p:cNvSpPr>
            <a:spLocks noChangeArrowheads="1"/>
          </p:cNvSpPr>
          <p:nvPr/>
        </p:nvSpPr>
        <p:spPr bwMode="auto">
          <a:xfrm>
            <a:off x="4787900" y="4652963"/>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Node B</a:t>
            </a:r>
          </a:p>
        </p:txBody>
      </p:sp>
      <p:cxnSp>
        <p:nvCxnSpPr>
          <p:cNvPr id="187421" name="AutoShape 29"/>
          <p:cNvCxnSpPr>
            <a:cxnSpLocks noChangeShapeType="1"/>
            <a:stCxn id="187396" idx="1"/>
            <a:endCxn id="187419" idx="3"/>
          </p:cNvCxnSpPr>
          <p:nvPr/>
        </p:nvCxnSpPr>
        <p:spPr bwMode="auto">
          <a:xfrm flipH="1">
            <a:off x="5549900" y="4833938"/>
            <a:ext cx="760413" cy="0"/>
          </a:xfrm>
          <a:prstGeom prst="straightConnector1">
            <a:avLst/>
          </a:prstGeom>
          <a:noFill/>
          <a:ln w="9525">
            <a:solidFill>
              <a:schemeClr val="tx1"/>
            </a:solidFill>
            <a:round/>
            <a:headEnd/>
            <a:tailEnd/>
          </a:ln>
          <a:effectLst/>
        </p:spPr>
      </p:cxnSp>
      <p:sp>
        <p:nvSpPr>
          <p:cNvPr id="187422" name="Text Box 30"/>
          <p:cNvSpPr txBox="1">
            <a:spLocks noChangeArrowheads="1"/>
          </p:cNvSpPr>
          <p:nvPr/>
        </p:nvSpPr>
        <p:spPr bwMode="auto">
          <a:xfrm>
            <a:off x="5940425" y="4868863"/>
            <a:ext cx="396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ub</a:t>
            </a:r>
          </a:p>
        </p:txBody>
      </p:sp>
      <p:sp>
        <p:nvSpPr>
          <p:cNvPr id="187423" name="Line 31"/>
          <p:cNvSpPr>
            <a:spLocks noChangeShapeType="1"/>
          </p:cNvSpPr>
          <p:nvPr/>
        </p:nvSpPr>
        <p:spPr bwMode="auto">
          <a:xfrm flipV="1">
            <a:off x="5940425" y="4652963"/>
            <a:ext cx="0" cy="360362"/>
          </a:xfrm>
          <a:prstGeom prst="line">
            <a:avLst/>
          </a:prstGeom>
          <a:noFill/>
          <a:ln w="9525">
            <a:solidFill>
              <a:schemeClr val="tx1"/>
            </a:solidFill>
            <a:prstDash val="dash"/>
            <a:round/>
            <a:headEnd/>
            <a:tailEnd/>
          </a:ln>
          <a:effectLst/>
        </p:spPr>
        <p:txBody>
          <a:bodyPr/>
          <a:lstStyle/>
          <a:p>
            <a:endParaRPr lang="en-US"/>
          </a:p>
        </p:txBody>
      </p:sp>
      <p:sp>
        <p:nvSpPr>
          <p:cNvPr id="187424" name="Rectangle 32"/>
          <p:cNvSpPr>
            <a:spLocks noChangeArrowheads="1"/>
          </p:cNvSpPr>
          <p:nvPr/>
        </p:nvSpPr>
        <p:spPr bwMode="auto">
          <a:xfrm>
            <a:off x="4787900" y="5516563"/>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Node B</a:t>
            </a:r>
          </a:p>
        </p:txBody>
      </p:sp>
      <p:cxnSp>
        <p:nvCxnSpPr>
          <p:cNvPr id="187425" name="AutoShape 33"/>
          <p:cNvCxnSpPr>
            <a:cxnSpLocks noChangeShapeType="1"/>
            <a:stCxn id="187398" idx="1"/>
            <a:endCxn id="187424" idx="3"/>
          </p:cNvCxnSpPr>
          <p:nvPr/>
        </p:nvCxnSpPr>
        <p:spPr bwMode="auto">
          <a:xfrm flipH="1">
            <a:off x="5549900" y="5697538"/>
            <a:ext cx="760413" cy="0"/>
          </a:xfrm>
          <a:prstGeom prst="straightConnector1">
            <a:avLst/>
          </a:prstGeom>
          <a:noFill/>
          <a:ln w="9525">
            <a:solidFill>
              <a:schemeClr val="tx1"/>
            </a:solidFill>
            <a:round/>
            <a:headEnd/>
            <a:tailEnd/>
          </a:ln>
          <a:effectLst/>
        </p:spPr>
      </p:cxnSp>
      <p:sp>
        <p:nvSpPr>
          <p:cNvPr id="187426" name="Text Box 34"/>
          <p:cNvSpPr txBox="1">
            <a:spLocks noChangeArrowheads="1"/>
          </p:cNvSpPr>
          <p:nvPr/>
        </p:nvSpPr>
        <p:spPr bwMode="auto">
          <a:xfrm>
            <a:off x="5940425" y="5732463"/>
            <a:ext cx="396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ub</a:t>
            </a:r>
          </a:p>
        </p:txBody>
      </p:sp>
      <p:sp>
        <p:nvSpPr>
          <p:cNvPr id="187427" name="Line 35"/>
          <p:cNvSpPr>
            <a:spLocks noChangeShapeType="1"/>
          </p:cNvSpPr>
          <p:nvPr/>
        </p:nvSpPr>
        <p:spPr bwMode="auto">
          <a:xfrm flipV="1">
            <a:off x="5940425" y="5516563"/>
            <a:ext cx="0" cy="360362"/>
          </a:xfrm>
          <a:prstGeom prst="line">
            <a:avLst/>
          </a:prstGeom>
          <a:noFill/>
          <a:ln w="9525">
            <a:solidFill>
              <a:schemeClr val="tx1"/>
            </a:solidFill>
            <a:prstDash val="dash"/>
            <a:round/>
            <a:headEnd/>
            <a:tailEnd/>
          </a:ln>
          <a:effectLst/>
        </p:spPr>
        <p:txBody>
          <a:bodyPr/>
          <a:lstStyle/>
          <a:p>
            <a:endParaRPr lang="en-US"/>
          </a:p>
        </p:txBody>
      </p:sp>
      <p:grpSp>
        <p:nvGrpSpPr>
          <p:cNvPr id="187455" name="Group 63"/>
          <p:cNvGrpSpPr>
            <a:grpSpLocks/>
          </p:cNvGrpSpPr>
          <p:nvPr/>
        </p:nvGrpSpPr>
        <p:grpSpPr bwMode="auto">
          <a:xfrm>
            <a:off x="3852863" y="4473575"/>
            <a:ext cx="346075" cy="539750"/>
            <a:chOff x="421" y="3294"/>
            <a:chExt cx="218" cy="340"/>
          </a:xfrm>
        </p:grpSpPr>
        <p:grpSp>
          <p:nvGrpSpPr>
            <p:cNvPr id="187428" name="Group 36"/>
            <p:cNvGrpSpPr>
              <a:grpSpLocks noChangeAspect="1"/>
            </p:cNvGrpSpPr>
            <p:nvPr/>
          </p:nvGrpSpPr>
          <p:grpSpPr bwMode="auto">
            <a:xfrm>
              <a:off x="502" y="3408"/>
              <a:ext cx="79" cy="226"/>
              <a:chOff x="3319" y="2565"/>
              <a:chExt cx="155" cy="419"/>
            </a:xfrm>
          </p:grpSpPr>
          <p:grpSp>
            <p:nvGrpSpPr>
              <p:cNvPr id="187429" name="Group 37"/>
              <p:cNvGrpSpPr>
                <a:grpSpLocks noChangeAspect="1"/>
              </p:cNvGrpSpPr>
              <p:nvPr/>
            </p:nvGrpSpPr>
            <p:grpSpPr bwMode="auto">
              <a:xfrm>
                <a:off x="3320" y="2709"/>
                <a:ext cx="154" cy="275"/>
                <a:chOff x="3320" y="2709"/>
                <a:chExt cx="154" cy="275"/>
              </a:xfrm>
            </p:grpSpPr>
            <p:grpSp>
              <p:nvGrpSpPr>
                <p:cNvPr id="187430" name="Group 38"/>
                <p:cNvGrpSpPr>
                  <a:grpSpLocks noChangeAspect="1"/>
                </p:cNvGrpSpPr>
                <p:nvPr/>
              </p:nvGrpSpPr>
              <p:grpSpPr bwMode="auto">
                <a:xfrm>
                  <a:off x="3320" y="2716"/>
                  <a:ext cx="99" cy="266"/>
                  <a:chOff x="3320" y="2716"/>
                  <a:chExt cx="99" cy="266"/>
                </a:xfrm>
              </p:grpSpPr>
              <p:sp>
                <p:nvSpPr>
                  <p:cNvPr id="187431" name="Line 3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87432" name="Line 4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87433" name="Line 4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87434" name="Line 4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87435" name="Line 4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87436" name="Line 4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87437" name="Line 4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87438" name="Line 4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87439" name="Line 4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87440" name="Line 4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87441" name="Line 4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87442" name="Line 5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87443" name="Line 5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87444" name="Line 5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87445" name="Group 53"/>
              <p:cNvGrpSpPr>
                <a:grpSpLocks noChangeAspect="1"/>
              </p:cNvGrpSpPr>
              <p:nvPr/>
            </p:nvGrpSpPr>
            <p:grpSpPr bwMode="auto">
              <a:xfrm>
                <a:off x="3319" y="2579"/>
                <a:ext cx="152" cy="403"/>
                <a:chOff x="3319" y="2579"/>
                <a:chExt cx="152" cy="403"/>
              </a:xfrm>
            </p:grpSpPr>
            <p:sp>
              <p:nvSpPr>
                <p:cNvPr id="187446" name="Line 5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87447" name="Line 5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87448" name="Line 5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87449" name="Line 5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87450" name="Line 5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87451" name="Oval 5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87452" name="Group 60"/>
            <p:cNvGrpSpPr>
              <a:grpSpLocks/>
            </p:cNvGrpSpPr>
            <p:nvPr/>
          </p:nvGrpSpPr>
          <p:grpSpPr bwMode="auto">
            <a:xfrm>
              <a:off x="421" y="3294"/>
              <a:ext cx="218" cy="208"/>
              <a:chOff x="74" y="2819"/>
              <a:chExt cx="218" cy="208"/>
            </a:xfrm>
          </p:grpSpPr>
          <p:sp>
            <p:nvSpPr>
              <p:cNvPr id="187453" name="Arc 61"/>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87454" name="Arc 62"/>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187456" name="AutoShape 64"/>
          <p:cNvCxnSpPr>
            <a:cxnSpLocks noChangeShapeType="1"/>
            <a:stCxn id="187419" idx="1"/>
            <a:endCxn id="187449" idx="1"/>
          </p:cNvCxnSpPr>
          <p:nvPr/>
        </p:nvCxnSpPr>
        <p:spPr bwMode="auto">
          <a:xfrm flipH="1">
            <a:off x="4102100" y="4833938"/>
            <a:ext cx="685800" cy="160337"/>
          </a:xfrm>
          <a:prstGeom prst="straightConnector1">
            <a:avLst/>
          </a:prstGeom>
          <a:noFill/>
          <a:ln w="9525">
            <a:solidFill>
              <a:schemeClr val="tx1"/>
            </a:solidFill>
            <a:round/>
            <a:headEnd/>
            <a:tailEnd/>
          </a:ln>
          <a:effectLst/>
        </p:spPr>
      </p:cxnSp>
      <p:grpSp>
        <p:nvGrpSpPr>
          <p:cNvPr id="187457" name="Group 65"/>
          <p:cNvGrpSpPr>
            <a:grpSpLocks/>
          </p:cNvGrpSpPr>
          <p:nvPr/>
        </p:nvGrpSpPr>
        <p:grpSpPr bwMode="auto">
          <a:xfrm>
            <a:off x="3852863" y="5373688"/>
            <a:ext cx="346075" cy="539750"/>
            <a:chOff x="421" y="3294"/>
            <a:chExt cx="218" cy="340"/>
          </a:xfrm>
        </p:grpSpPr>
        <p:grpSp>
          <p:nvGrpSpPr>
            <p:cNvPr id="187458" name="Group 66"/>
            <p:cNvGrpSpPr>
              <a:grpSpLocks noChangeAspect="1"/>
            </p:cNvGrpSpPr>
            <p:nvPr/>
          </p:nvGrpSpPr>
          <p:grpSpPr bwMode="auto">
            <a:xfrm>
              <a:off x="502" y="3408"/>
              <a:ext cx="79" cy="226"/>
              <a:chOff x="3319" y="2565"/>
              <a:chExt cx="155" cy="419"/>
            </a:xfrm>
          </p:grpSpPr>
          <p:grpSp>
            <p:nvGrpSpPr>
              <p:cNvPr id="187459" name="Group 67"/>
              <p:cNvGrpSpPr>
                <a:grpSpLocks noChangeAspect="1"/>
              </p:cNvGrpSpPr>
              <p:nvPr/>
            </p:nvGrpSpPr>
            <p:grpSpPr bwMode="auto">
              <a:xfrm>
                <a:off x="3320" y="2709"/>
                <a:ext cx="154" cy="275"/>
                <a:chOff x="3320" y="2709"/>
                <a:chExt cx="154" cy="275"/>
              </a:xfrm>
            </p:grpSpPr>
            <p:grpSp>
              <p:nvGrpSpPr>
                <p:cNvPr id="187460" name="Group 68"/>
                <p:cNvGrpSpPr>
                  <a:grpSpLocks noChangeAspect="1"/>
                </p:cNvGrpSpPr>
                <p:nvPr/>
              </p:nvGrpSpPr>
              <p:grpSpPr bwMode="auto">
                <a:xfrm>
                  <a:off x="3320" y="2716"/>
                  <a:ext cx="99" cy="266"/>
                  <a:chOff x="3320" y="2716"/>
                  <a:chExt cx="99" cy="266"/>
                </a:xfrm>
              </p:grpSpPr>
              <p:sp>
                <p:nvSpPr>
                  <p:cNvPr id="187461" name="Line 6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87462" name="Line 7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87463" name="Line 7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87464" name="Line 7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87465" name="Line 7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87466" name="Line 7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87467" name="Line 7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87468" name="Line 7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87469" name="Line 7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87470" name="Line 7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87471" name="Line 7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87472" name="Line 8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87473" name="Line 8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87474" name="Line 8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87475" name="Group 83"/>
              <p:cNvGrpSpPr>
                <a:grpSpLocks noChangeAspect="1"/>
              </p:cNvGrpSpPr>
              <p:nvPr/>
            </p:nvGrpSpPr>
            <p:grpSpPr bwMode="auto">
              <a:xfrm>
                <a:off x="3319" y="2579"/>
                <a:ext cx="152" cy="403"/>
                <a:chOff x="3319" y="2579"/>
                <a:chExt cx="152" cy="403"/>
              </a:xfrm>
            </p:grpSpPr>
            <p:sp>
              <p:nvSpPr>
                <p:cNvPr id="187476" name="Line 8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87477" name="Line 8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87478" name="Line 8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87479" name="Line 8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87480" name="Line 8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87481" name="Oval 8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87482" name="Group 90"/>
            <p:cNvGrpSpPr>
              <a:grpSpLocks/>
            </p:cNvGrpSpPr>
            <p:nvPr/>
          </p:nvGrpSpPr>
          <p:grpSpPr bwMode="auto">
            <a:xfrm>
              <a:off x="421" y="3294"/>
              <a:ext cx="218" cy="208"/>
              <a:chOff x="74" y="2819"/>
              <a:chExt cx="218" cy="208"/>
            </a:xfrm>
          </p:grpSpPr>
          <p:sp>
            <p:nvSpPr>
              <p:cNvPr id="187483" name="Arc 91"/>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87484" name="Arc 92"/>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187485" name="AutoShape 93"/>
          <p:cNvCxnSpPr>
            <a:cxnSpLocks noChangeShapeType="1"/>
            <a:stCxn id="187424" idx="1"/>
            <a:endCxn id="187479" idx="1"/>
          </p:cNvCxnSpPr>
          <p:nvPr/>
        </p:nvCxnSpPr>
        <p:spPr bwMode="auto">
          <a:xfrm flipH="1">
            <a:off x="4102100" y="5697538"/>
            <a:ext cx="685800" cy="196850"/>
          </a:xfrm>
          <a:prstGeom prst="straightConnector1">
            <a:avLst/>
          </a:prstGeom>
          <a:noFill/>
          <a:ln w="9525">
            <a:solidFill>
              <a:schemeClr val="tx1"/>
            </a:solidFill>
            <a:round/>
            <a:headEnd/>
            <a:tailEnd/>
          </a:ln>
          <a:effectLst/>
        </p:spPr>
      </p:cxnSp>
      <p:sp>
        <p:nvSpPr>
          <p:cNvPr id="187486" name="AutoShape 94"/>
          <p:cNvSpPr>
            <a:spLocks noChangeArrowheads="1"/>
          </p:cNvSpPr>
          <p:nvPr/>
        </p:nvSpPr>
        <p:spPr bwMode="auto">
          <a:xfrm>
            <a:off x="2052638" y="4868863"/>
            <a:ext cx="215900" cy="792162"/>
          </a:xfrm>
          <a:prstGeom prst="downArrow">
            <a:avLst>
              <a:gd name="adj1" fmla="val 50000"/>
              <a:gd name="adj2" fmla="val 91728"/>
            </a:avLst>
          </a:prstGeom>
          <a:solidFill>
            <a:srgbClr val="FF9933"/>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2" name="Rectangle 4"/>
          <p:cNvSpPr>
            <a:spLocks noGrp="1" noChangeArrowheads="1"/>
          </p:cNvSpPr>
          <p:nvPr>
            <p:ph type="title"/>
          </p:nvPr>
        </p:nvSpPr>
        <p:spPr/>
        <p:txBody>
          <a:bodyPr/>
          <a:lstStyle/>
          <a:p>
            <a:r>
              <a:rPr lang="en-US"/>
              <a:t>Example handover types in UMTS/GSM</a:t>
            </a:r>
          </a:p>
        </p:txBody>
      </p:sp>
      <p:sp>
        <p:nvSpPr>
          <p:cNvPr id="278533" name="Rectangle 5"/>
          <p:cNvSpPr>
            <a:spLocks noChangeArrowheads="1"/>
          </p:cNvSpPr>
          <p:nvPr/>
        </p:nvSpPr>
        <p:spPr bwMode="auto">
          <a:xfrm>
            <a:off x="5580063" y="2755900"/>
            <a:ext cx="762000"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RNC</a:t>
            </a:r>
            <a:r>
              <a:rPr lang="de-DE" sz="1400" baseline="-25000">
                <a:latin typeface="Arial" charset="0"/>
              </a:rPr>
              <a:t>1</a:t>
            </a:r>
            <a:endParaRPr lang="de-DE" sz="1400">
              <a:latin typeface="Arial" charset="0"/>
            </a:endParaRPr>
          </a:p>
        </p:txBody>
      </p:sp>
      <p:sp>
        <p:nvSpPr>
          <p:cNvPr id="278534" name="Oval 6"/>
          <p:cNvSpPr>
            <a:spLocks noChangeArrowheads="1"/>
          </p:cNvSpPr>
          <p:nvPr/>
        </p:nvSpPr>
        <p:spPr bwMode="auto">
          <a:xfrm>
            <a:off x="1508125" y="2351088"/>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1</a:t>
            </a:r>
          </a:p>
        </p:txBody>
      </p:sp>
      <p:sp>
        <p:nvSpPr>
          <p:cNvPr id="278535" name="Rectangle 7"/>
          <p:cNvSpPr>
            <a:spLocks noChangeArrowheads="1"/>
          </p:cNvSpPr>
          <p:nvPr/>
        </p:nvSpPr>
        <p:spPr bwMode="auto">
          <a:xfrm>
            <a:off x="5580063" y="3906838"/>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RNC</a:t>
            </a:r>
            <a:r>
              <a:rPr lang="de-DE" sz="1400" baseline="-25000">
                <a:latin typeface="Arial" charset="0"/>
              </a:rPr>
              <a:t>2</a:t>
            </a:r>
            <a:endParaRPr lang="de-DE" sz="1400">
              <a:latin typeface="Arial" charset="0"/>
            </a:endParaRPr>
          </a:p>
        </p:txBody>
      </p:sp>
      <p:cxnSp>
        <p:nvCxnSpPr>
          <p:cNvPr id="278536" name="AutoShape 8"/>
          <p:cNvCxnSpPr>
            <a:cxnSpLocks noChangeShapeType="1"/>
            <a:stCxn id="278533" idx="2"/>
            <a:endCxn id="278535" idx="0"/>
          </p:cNvCxnSpPr>
          <p:nvPr/>
        </p:nvCxnSpPr>
        <p:spPr bwMode="auto">
          <a:xfrm>
            <a:off x="5961063" y="3116263"/>
            <a:ext cx="0" cy="790575"/>
          </a:xfrm>
          <a:prstGeom prst="straightConnector1">
            <a:avLst/>
          </a:prstGeom>
          <a:noFill/>
          <a:ln w="9525">
            <a:solidFill>
              <a:schemeClr val="tx1"/>
            </a:solidFill>
            <a:round/>
            <a:headEnd/>
            <a:tailEnd/>
          </a:ln>
          <a:effectLst/>
        </p:spPr>
      </p:cxnSp>
      <p:sp>
        <p:nvSpPr>
          <p:cNvPr id="278537" name="Text Box 9"/>
          <p:cNvSpPr txBox="1">
            <a:spLocks noChangeArrowheads="1"/>
          </p:cNvSpPr>
          <p:nvPr/>
        </p:nvSpPr>
        <p:spPr bwMode="auto">
          <a:xfrm>
            <a:off x="6129338" y="3367088"/>
            <a:ext cx="3651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ur</a:t>
            </a:r>
          </a:p>
        </p:txBody>
      </p:sp>
      <p:sp>
        <p:nvSpPr>
          <p:cNvPr id="278538" name="Line 10"/>
          <p:cNvSpPr>
            <a:spLocks noChangeShapeType="1"/>
          </p:cNvSpPr>
          <p:nvPr/>
        </p:nvSpPr>
        <p:spPr bwMode="auto">
          <a:xfrm>
            <a:off x="5808663" y="3551238"/>
            <a:ext cx="304800" cy="0"/>
          </a:xfrm>
          <a:prstGeom prst="line">
            <a:avLst/>
          </a:prstGeom>
          <a:noFill/>
          <a:ln w="9525">
            <a:solidFill>
              <a:schemeClr val="tx1"/>
            </a:solidFill>
            <a:prstDash val="dash"/>
            <a:round/>
            <a:headEnd/>
            <a:tailEnd/>
          </a:ln>
          <a:effectLst/>
        </p:spPr>
        <p:txBody>
          <a:bodyPr/>
          <a:lstStyle/>
          <a:p>
            <a:endParaRPr lang="en-US"/>
          </a:p>
        </p:txBody>
      </p:sp>
      <p:grpSp>
        <p:nvGrpSpPr>
          <p:cNvPr id="278539" name="Group 11"/>
          <p:cNvGrpSpPr>
            <a:grpSpLocks/>
          </p:cNvGrpSpPr>
          <p:nvPr/>
        </p:nvGrpSpPr>
        <p:grpSpPr bwMode="auto">
          <a:xfrm rot="580792" flipV="1">
            <a:off x="1979613" y="2682875"/>
            <a:ext cx="1143000" cy="152400"/>
            <a:chOff x="1632" y="3456"/>
            <a:chExt cx="528" cy="96"/>
          </a:xfrm>
        </p:grpSpPr>
        <p:sp>
          <p:nvSpPr>
            <p:cNvPr id="278540" name="Line 12"/>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541" name="Line 13"/>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542" name="Line 14"/>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543" name="Line 15"/>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544" name="Line 16"/>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278545" name="Rectangle 17"/>
          <p:cNvSpPr>
            <a:spLocks noChangeArrowheads="1"/>
          </p:cNvSpPr>
          <p:nvPr/>
        </p:nvSpPr>
        <p:spPr bwMode="auto">
          <a:xfrm>
            <a:off x="7235825" y="27559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3G MSC</a:t>
            </a:r>
            <a:r>
              <a:rPr lang="de-DE" sz="1400" baseline="-25000">
                <a:latin typeface="Arial" charset="0"/>
              </a:rPr>
              <a:t>1</a:t>
            </a:r>
            <a:endParaRPr lang="de-DE" sz="1400">
              <a:latin typeface="Arial" charset="0"/>
            </a:endParaRPr>
          </a:p>
        </p:txBody>
      </p:sp>
      <p:sp>
        <p:nvSpPr>
          <p:cNvPr id="278546" name="Line 18"/>
          <p:cNvSpPr>
            <a:spLocks noChangeShapeType="1"/>
          </p:cNvSpPr>
          <p:nvPr/>
        </p:nvSpPr>
        <p:spPr bwMode="auto">
          <a:xfrm flipV="1">
            <a:off x="6731000" y="2755900"/>
            <a:ext cx="1588" cy="1609725"/>
          </a:xfrm>
          <a:prstGeom prst="line">
            <a:avLst/>
          </a:prstGeom>
          <a:noFill/>
          <a:ln w="9525">
            <a:solidFill>
              <a:schemeClr val="tx1"/>
            </a:solidFill>
            <a:prstDash val="dash"/>
            <a:round/>
            <a:headEnd/>
            <a:tailEnd/>
          </a:ln>
          <a:effectLst/>
        </p:spPr>
        <p:txBody>
          <a:bodyPr/>
          <a:lstStyle/>
          <a:p>
            <a:endParaRPr lang="en-US"/>
          </a:p>
        </p:txBody>
      </p:sp>
      <p:sp>
        <p:nvSpPr>
          <p:cNvPr id="278547" name="Text Box 19"/>
          <p:cNvSpPr txBox="1">
            <a:spLocks noChangeArrowheads="1"/>
          </p:cNvSpPr>
          <p:nvPr/>
        </p:nvSpPr>
        <p:spPr bwMode="auto">
          <a:xfrm>
            <a:off x="6732588" y="3043238"/>
            <a:ext cx="3190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a:t>
            </a:r>
          </a:p>
        </p:txBody>
      </p:sp>
      <p:cxnSp>
        <p:nvCxnSpPr>
          <p:cNvPr id="278548" name="AutoShape 20"/>
          <p:cNvCxnSpPr>
            <a:cxnSpLocks noChangeShapeType="1"/>
            <a:stCxn id="278533" idx="3"/>
            <a:endCxn id="278545" idx="1"/>
          </p:cNvCxnSpPr>
          <p:nvPr/>
        </p:nvCxnSpPr>
        <p:spPr bwMode="auto">
          <a:xfrm>
            <a:off x="6342063" y="2936875"/>
            <a:ext cx="893762" cy="9525"/>
          </a:xfrm>
          <a:prstGeom prst="straightConnector1">
            <a:avLst/>
          </a:prstGeom>
          <a:noFill/>
          <a:ln w="9525">
            <a:solidFill>
              <a:schemeClr val="tx1"/>
            </a:solidFill>
            <a:round/>
            <a:headEnd/>
            <a:tailEnd/>
          </a:ln>
          <a:effectLst/>
        </p:spPr>
      </p:cxnSp>
      <p:grpSp>
        <p:nvGrpSpPr>
          <p:cNvPr id="278549" name="Group 21"/>
          <p:cNvGrpSpPr>
            <a:grpSpLocks/>
          </p:cNvGrpSpPr>
          <p:nvPr/>
        </p:nvGrpSpPr>
        <p:grpSpPr bwMode="auto">
          <a:xfrm rot="-1527637">
            <a:off x="1908175" y="2141538"/>
            <a:ext cx="1143000" cy="152400"/>
            <a:chOff x="1632" y="3456"/>
            <a:chExt cx="528" cy="96"/>
          </a:xfrm>
        </p:grpSpPr>
        <p:sp>
          <p:nvSpPr>
            <p:cNvPr id="278550" name="Line 22"/>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551" name="Line 23"/>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552" name="Line 24"/>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553" name="Line 25"/>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554" name="Line 26"/>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278555" name="Rectangle 27"/>
          <p:cNvSpPr>
            <a:spLocks noChangeArrowheads="1"/>
          </p:cNvSpPr>
          <p:nvPr/>
        </p:nvSpPr>
        <p:spPr bwMode="auto">
          <a:xfrm>
            <a:off x="4067175" y="2755900"/>
            <a:ext cx="762000"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Node B</a:t>
            </a:r>
            <a:r>
              <a:rPr lang="de-DE" sz="1400" baseline="-25000">
                <a:latin typeface="Arial" charset="0"/>
              </a:rPr>
              <a:t>1</a:t>
            </a:r>
            <a:endParaRPr lang="de-DE" sz="1400">
              <a:latin typeface="Arial" charset="0"/>
            </a:endParaRPr>
          </a:p>
        </p:txBody>
      </p:sp>
      <p:cxnSp>
        <p:nvCxnSpPr>
          <p:cNvPr id="278556" name="AutoShape 28"/>
          <p:cNvCxnSpPr>
            <a:cxnSpLocks noChangeShapeType="1"/>
            <a:stCxn id="278533" idx="1"/>
            <a:endCxn id="278555" idx="3"/>
          </p:cNvCxnSpPr>
          <p:nvPr/>
        </p:nvCxnSpPr>
        <p:spPr bwMode="auto">
          <a:xfrm flipH="1">
            <a:off x="4829175" y="2936875"/>
            <a:ext cx="750888" cy="0"/>
          </a:xfrm>
          <a:prstGeom prst="straightConnector1">
            <a:avLst/>
          </a:prstGeom>
          <a:noFill/>
          <a:ln w="9525">
            <a:solidFill>
              <a:schemeClr val="tx1"/>
            </a:solidFill>
            <a:round/>
            <a:headEnd/>
            <a:tailEnd/>
          </a:ln>
          <a:effectLst/>
        </p:spPr>
      </p:cxnSp>
      <p:sp>
        <p:nvSpPr>
          <p:cNvPr id="278557" name="Text Box 29"/>
          <p:cNvSpPr txBox="1">
            <a:spLocks noChangeArrowheads="1"/>
          </p:cNvSpPr>
          <p:nvPr/>
        </p:nvSpPr>
        <p:spPr bwMode="auto">
          <a:xfrm>
            <a:off x="5148263" y="3403600"/>
            <a:ext cx="396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I</a:t>
            </a:r>
            <a:r>
              <a:rPr lang="de-DE" sz="1600" baseline="-25000">
                <a:latin typeface="Arial" charset="0"/>
              </a:rPr>
              <a:t>ub</a:t>
            </a:r>
          </a:p>
        </p:txBody>
      </p:sp>
      <p:sp>
        <p:nvSpPr>
          <p:cNvPr id="278558" name="Line 30"/>
          <p:cNvSpPr>
            <a:spLocks noChangeShapeType="1"/>
          </p:cNvSpPr>
          <p:nvPr/>
        </p:nvSpPr>
        <p:spPr bwMode="auto">
          <a:xfrm flipV="1">
            <a:off x="5148263" y="2755900"/>
            <a:ext cx="0" cy="1511300"/>
          </a:xfrm>
          <a:prstGeom prst="line">
            <a:avLst/>
          </a:prstGeom>
          <a:noFill/>
          <a:ln w="9525">
            <a:solidFill>
              <a:schemeClr val="tx1"/>
            </a:solidFill>
            <a:prstDash val="dash"/>
            <a:round/>
            <a:headEnd/>
            <a:tailEnd/>
          </a:ln>
          <a:effectLst/>
        </p:spPr>
        <p:txBody>
          <a:bodyPr/>
          <a:lstStyle/>
          <a:p>
            <a:endParaRPr lang="en-US"/>
          </a:p>
        </p:txBody>
      </p:sp>
      <p:cxnSp>
        <p:nvCxnSpPr>
          <p:cNvPr id="278560" name="AutoShape 32"/>
          <p:cNvCxnSpPr>
            <a:cxnSpLocks noChangeShapeType="1"/>
            <a:stCxn id="278535" idx="1"/>
            <a:endCxn id="278683" idx="3"/>
          </p:cNvCxnSpPr>
          <p:nvPr/>
        </p:nvCxnSpPr>
        <p:spPr bwMode="auto">
          <a:xfrm flipH="1">
            <a:off x="4829175" y="4087813"/>
            <a:ext cx="750888" cy="0"/>
          </a:xfrm>
          <a:prstGeom prst="straightConnector1">
            <a:avLst/>
          </a:prstGeom>
          <a:noFill/>
          <a:ln w="9525">
            <a:solidFill>
              <a:schemeClr val="tx1"/>
            </a:solidFill>
            <a:round/>
            <a:headEnd/>
            <a:tailEnd/>
          </a:ln>
          <a:effectLst/>
        </p:spPr>
      </p:cxnSp>
      <p:grpSp>
        <p:nvGrpSpPr>
          <p:cNvPr id="278563" name="Group 35"/>
          <p:cNvGrpSpPr>
            <a:grpSpLocks/>
          </p:cNvGrpSpPr>
          <p:nvPr/>
        </p:nvGrpSpPr>
        <p:grpSpPr bwMode="auto">
          <a:xfrm>
            <a:off x="3132138" y="2576513"/>
            <a:ext cx="346075" cy="539750"/>
            <a:chOff x="421" y="3294"/>
            <a:chExt cx="218" cy="340"/>
          </a:xfrm>
        </p:grpSpPr>
        <p:grpSp>
          <p:nvGrpSpPr>
            <p:cNvPr id="278564" name="Group 36"/>
            <p:cNvGrpSpPr>
              <a:grpSpLocks noChangeAspect="1"/>
            </p:cNvGrpSpPr>
            <p:nvPr/>
          </p:nvGrpSpPr>
          <p:grpSpPr bwMode="auto">
            <a:xfrm>
              <a:off x="502" y="3408"/>
              <a:ext cx="79" cy="226"/>
              <a:chOff x="3319" y="2565"/>
              <a:chExt cx="155" cy="419"/>
            </a:xfrm>
          </p:grpSpPr>
          <p:grpSp>
            <p:nvGrpSpPr>
              <p:cNvPr id="278565" name="Group 37"/>
              <p:cNvGrpSpPr>
                <a:grpSpLocks noChangeAspect="1"/>
              </p:cNvGrpSpPr>
              <p:nvPr/>
            </p:nvGrpSpPr>
            <p:grpSpPr bwMode="auto">
              <a:xfrm>
                <a:off x="3320" y="2709"/>
                <a:ext cx="154" cy="275"/>
                <a:chOff x="3320" y="2709"/>
                <a:chExt cx="154" cy="275"/>
              </a:xfrm>
            </p:grpSpPr>
            <p:grpSp>
              <p:nvGrpSpPr>
                <p:cNvPr id="278566" name="Group 38"/>
                <p:cNvGrpSpPr>
                  <a:grpSpLocks noChangeAspect="1"/>
                </p:cNvGrpSpPr>
                <p:nvPr/>
              </p:nvGrpSpPr>
              <p:grpSpPr bwMode="auto">
                <a:xfrm>
                  <a:off x="3320" y="2716"/>
                  <a:ext cx="99" cy="266"/>
                  <a:chOff x="3320" y="2716"/>
                  <a:chExt cx="99" cy="266"/>
                </a:xfrm>
              </p:grpSpPr>
              <p:sp>
                <p:nvSpPr>
                  <p:cNvPr id="278567" name="Line 3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278568" name="Line 4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278569" name="Line 4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278570" name="Line 4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278571" name="Line 4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278572" name="Line 4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278573" name="Line 4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278574" name="Line 4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278575" name="Line 4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278576" name="Line 4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278577" name="Line 4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278578" name="Line 5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278579" name="Line 5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278580" name="Line 5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278581" name="Group 53"/>
              <p:cNvGrpSpPr>
                <a:grpSpLocks noChangeAspect="1"/>
              </p:cNvGrpSpPr>
              <p:nvPr/>
            </p:nvGrpSpPr>
            <p:grpSpPr bwMode="auto">
              <a:xfrm>
                <a:off x="3319" y="2579"/>
                <a:ext cx="152" cy="403"/>
                <a:chOff x="3319" y="2579"/>
                <a:chExt cx="152" cy="403"/>
              </a:xfrm>
            </p:grpSpPr>
            <p:sp>
              <p:nvSpPr>
                <p:cNvPr id="278582" name="Line 5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278583" name="Line 5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278584" name="Line 5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278585" name="Line 5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278586" name="Line 5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278587" name="Oval 5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278588" name="Group 60"/>
            <p:cNvGrpSpPr>
              <a:grpSpLocks/>
            </p:cNvGrpSpPr>
            <p:nvPr/>
          </p:nvGrpSpPr>
          <p:grpSpPr bwMode="auto">
            <a:xfrm>
              <a:off x="421" y="3294"/>
              <a:ext cx="218" cy="208"/>
              <a:chOff x="74" y="2819"/>
              <a:chExt cx="218" cy="208"/>
            </a:xfrm>
          </p:grpSpPr>
          <p:sp>
            <p:nvSpPr>
              <p:cNvPr id="278589" name="Arc 61"/>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8590" name="Arc 62"/>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278591" name="AutoShape 63"/>
          <p:cNvCxnSpPr>
            <a:cxnSpLocks noChangeShapeType="1"/>
            <a:stCxn id="278555" idx="1"/>
            <a:endCxn id="278585" idx="1"/>
          </p:cNvCxnSpPr>
          <p:nvPr/>
        </p:nvCxnSpPr>
        <p:spPr bwMode="auto">
          <a:xfrm flipH="1">
            <a:off x="3381375" y="2936875"/>
            <a:ext cx="685800" cy="160338"/>
          </a:xfrm>
          <a:prstGeom prst="straightConnector1">
            <a:avLst/>
          </a:prstGeom>
          <a:noFill/>
          <a:ln w="9525">
            <a:solidFill>
              <a:schemeClr val="tx1"/>
            </a:solidFill>
            <a:round/>
            <a:headEnd/>
            <a:tailEnd/>
          </a:ln>
          <a:effectLst/>
        </p:spPr>
      </p:cxnSp>
      <p:grpSp>
        <p:nvGrpSpPr>
          <p:cNvPr id="278621" name="Group 93"/>
          <p:cNvGrpSpPr>
            <a:grpSpLocks/>
          </p:cNvGrpSpPr>
          <p:nvPr/>
        </p:nvGrpSpPr>
        <p:grpSpPr bwMode="auto">
          <a:xfrm>
            <a:off x="3098800" y="1892300"/>
            <a:ext cx="346075" cy="539750"/>
            <a:chOff x="421" y="3294"/>
            <a:chExt cx="218" cy="340"/>
          </a:xfrm>
        </p:grpSpPr>
        <p:grpSp>
          <p:nvGrpSpPr>
            <p:cNvPr id="278622" name="Group 94"/>
            <p:cNvGrpSpPr>
              <a:grpSpLocks noChangeAspect="1"/>
            </p:cNvGrpSpPr>
            <p:nvPr/>
          </p:nvGrpSpPr>
          <p:grpSpPr bwMode="auto">
            <a:xfrm>
              <a:off x="502" y="3408"/>
              <a:ext cx="79" cy="226"/>
              <a:chOff x="3319" y="2565"/>
              <a:chExt cx="155" cy="419"/>
            </a:xfrm>
          </p:grpSpPr>
          <p:grpSp>
            <p:nvGrpSpPr>
              <p:cNvPr id="278623" name="Group 95"/>
              <p:cNvGrpSpPr>
                <a:grpSpLocks noChangeAspect="1"/>
              </p:cNvGrpSpPr>
              <p:nvPr/>
            </p:nvGrpSpPr>
            <p:grpSpPr bwMode="auto">
              <a:xfrm>
                <a:off x="3320" y="2709"/>
                <a:ext cx="154" cy="275"/>
                <a:chOff x="3320" y="2709"/>
                <a:chExt cx="154" cy="275"/>
              </a:xfrm>
            </p:grpSpPr>
            <p:grpSp>
              <p:nvGrpSpPr>
                <p:cNvPr id="278624" name="Group 96"/>
                <p:cNvGrpSpPr>
                  <a:grpSpLocks noChangeAspect="1"/>
                </p:cNvGrpSpPr>
                <p:nvPr/>
              </p:nvGrpSpPr>
              <p:grpSpPr bwMode="auto">
                <a:xfrm>
                  <a:off x="3320" y="2716"/>
                  <a:ext cx="99" cy="266"/>
                  <a:chOff x="3320" y="2716"/>
                  <a:chExt cx="99" cy="266"/>
                </a:xfrm>
              </p:grpSpPr>
              <p:sp>
                <p:nvSpPr>
                  <p:cNvPr id="278625" name="Line 97"/>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278626" name="Line 98"/>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278627" name="Line 99"/>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278628" name="Line 100"/>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278629" name="Line 101"/>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278630" name="Line 102"/>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278631" name="Line 103"/>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278632" name="Line 104"/>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278633" name="Line 105"/>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278634" name="Line 106"/>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278635" name="Line 107"/>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278636" name="Line 108"/>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278637" name="Line 109"/>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278638" name="Line 110"/>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278639" name="Group 111"/>
              <p:cNvGrpSpPr>
                <a:grpSpLocks noChangeAspect="1"/>
              </p:cNvGrpSpPr>
              <p:nvPr/>
            </p:nvGrpSpPr>
            <p:grpSpPr bwMode="auto">
              <a:xfrm>
                <a:off x="3319" y="2579"/>
                <a:ext cx="152" cy="403"/>
                <a:chOff x="3319" y="2579"/>
                <a:chExt cx="152" cy="403"/>
              </a:xfrm>
            </p:grpSpPr>
            <p:sp>
              <p:nvSpPr>
                <p:cNvPr id="278640" name="Line 112"/>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278641" name="Line 113"/>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278642" name="Line 114"/>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278643" name="Line 115"/>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278644" name="Line 116"/>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278645" name="Oval 117"/>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278646" name="Group 118"/>
            <p:cNvGrpSpPr>
              <a:grpSpLocks/>
            </p:cNvGrpSpPr>
            <p:nvPr/>
          </p:nvGrpSpPr>
          <p:grpSpPr bwMode="auto">
            <a:xfrm>
              <a:off x="421" y="3294"/>
              <a:ext cx="218" cy="208"/>
              <a:chOff x="74" y="2819"/>
              <a:chExt cx="218" cy="208"/>
            </a:xfrm>
          </p:grpSpPr>
          <p:sp>
            <p:nvSpPr>
              <p:cNvPr id="278647" name="Arc 119"/>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8648" name="Arc 120"/>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278649" name="AutoShape 121"/>
          <p:cNvCxnSpPr>
            <a:cxnSpLocks noChangeShapeType="1"/>
            <a:stCxn id="278555" idx="1"/>
            <a:endCxn id="278643" idx="1"/>
          </p:cNvCxnSpPr>
          <p:nvPr/>
        </p:nvCxnSpPr>
        <p:spPr bwMode="auto">
          <a:xfrm flipH="1" flipV="1">
            <a:off x="3348038" y="2413000"/>
            <a:ext cx="719137" cy="523875"/>
          </a:xfrm>
          <a:prstGeom prst="straightConnector1">
            <a:avLst/>
          </a:prstGeom>
          <a:noFill/>
          <a:ln w="9525">
            <a:solidFill>
              <a:schemeClr val="tx1"/>
            </a:solidFill>
            <a:round/>
            <a:headEnd/>
            <a:tailEnd/>
          </a:ln>
          <a:effectLst/>
        </p:spPr>
      </p:cxnSp>
      <p:sp>
        <p:nvSpPr>
          <p:cNvPr id="278650" name="Rectangle 122"/>
          <p:cNvSpPr>
            <a:spLocks noChangeArrowheads="1"/>
          </p:cNvSpPr>
          <p:nvPr/>
        </p:nvSpPr>
        <p:spPr bwMode="auto">
          <a:xfrm>
            <a:off x="4067175" y="3332163"/>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Node B</a:t>
            </a:r>
            <a:r>
              <a:rPr lang="de-DE" sz="1400" baseline="-25000">
                <a:latin typeface="Arial" charset="0"/>
              </a:rPr>
              <a:t>2</a:t>
            </a:r>
            <a:endParaRPr lang="de-DE" sz="1400">
              <a:latin typeface="Arial" charset="0"/>
            </a:endParaRPr>
          </a:p>
        </p:txBody>
      </p:sp>
      <p:cxnSp>
        <p:nvCxnSpPr>
          <p:cNvPr id="278651" name="AutoShape 123"/>
          <p:cNvCxnSpPr>
            <a:cxnSpLocks noChangeShapeType="1"/>
            <a:stCxn id="278533" idx="1"/>
            <a:endCxn id="278650" idx="3"/>
          </p:cNvCxnSpPr>
          <p:nvPr/>
        </p:nvCxnSpPr>
        <p:spPr bwMode="auto">
          <a:xfrm flipH="1">
            <a:off x="4829175" y="2936875"/>
            <a:ext cx="750888" cy="576263"/>
          </a:xfrm>
          <a:prstGeom prst="straightConnector1">
            <a:avLst/>
          </a:prstGeom>
          <a:noFill/>
          <a:ln w="9525">
            <a:solidFill>
              <a:schemeClr val="tx1"/>
            </a:solidFill>
            <a:round/>
            <a:headEnd/>
            <a:tailEnd/>
          </a:ln>
          <a:effectLst/>
        </p:spPr>
      </p:cxnSp>
      <p:grpSp>
        <p:nvGrpSpPr>
          <p:cNvPr id="278654" name="Group 126"/>
          <p:cNvGrpSpPr>
            <a:grpSpLocks/>
          </p:cNvGrpSpPr>
          <p:nvPr/>
        </p:nvGrpSpPr>
        <p:grpSpPr bwMode="auto">
          <a:xfrm>
            <a:off x="3132138" y="3152775"/>
            <a:ext cx="346075" cy="539750"/>
            <a:chOff x="421" y="3294"/>
            <a:chExt cx="218" cy="340"/>
          </a:xfrm>
        </p:grpSpPr>
        <p:grpSp>
          <p:nvGrpSpPr>
            <p:cNvPr id="278655" name="Group 127"/>
            <p:cNvGrpSpPr>
              <a:grpSpLocks noChangeAspect="1"/>
            </p:cNvGrpSpPr>
            <p:nvPr/>
          </p:nvGrpSpPr>
          <p:grpSpPr bwMode="auto">
            <a:xfrm>
              <a:off x="502" y="3408"/>
              <a:ext cx="79" cy="226"/>
              <a:chOff x="3319" y="2565"/>
              <a:chExt cx="155" cy="419"/>
            </a:xfrm>
          </p:grpSpPr>
          <p:grpSp>
            <p:nvGrpSpPr>
              <p:cNvPr id="278656" name="Group 128"/>
              <p:cNvGrpSpPr>
                <a:grpSpLocks noChangeAspect="1"/>
              </p:cNvGrpSpPr>
              <p:nvPr/>
            </p:nvGrpSpPr>
            <p:grpSpPr bwMode="auto">
              <a:xfrm>
                <a:off x="3320" y="2709"/>
                <a:ext cx="154" cy="275"/>
                <a:chOff x="3320" y="2709"/>
                <a:chExt cx="154" cy="275"/>
              </a:xfrm>
            </p:grpSpPr>
            <p:grpSp>
              <p:nvGrpSpPr>
                <p:cNvPr id="278657" name="Group 129"/>
                <p:cNvGrpSpPr>
                  <a:grpSpLocks noChangeAspect="1"/>
                </p:cNvGrpSpPr>
                <p:nvPr/>
              </p:nvGrpSpPr>
              <p:grpSpPr bwMode="auto">
                <a:xfrm>
                  <a:off x="3320" y="2716"/>
                  <a:ext cx="99" cy="266"/>
                  <a:chOff x="3320" y="2716"/>
                  <a:chExt cx="99" cy="266"/>
                </a:xfrm>
              </p:grpSpPr>
              <p:sp>
                <p:nvSpPr>
                  <p:cNvPr id="278658" name="Line 130"/>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278659" name="Line 131"/>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278660" name="Line 132"/>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278661" name="Line 133"/>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278662" name="Line 134"/>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278663" name="Line 135"/>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278664" name="Line 136"/>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278665" name="Line 137"/>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278666" name="Line 138"/>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278667" name="Line 139"/>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278668" name="Line 140"/>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278669" name="Line 141"/>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278670" name="Line 142"/>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278671" name="Line 143"/>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278672" name="Group 144"/>
              <p:cNvGrpSpPr>
                <a:grpSpLocks noChangeAspect="1"/>
              </p:cNvGrpSpPr>
              <p:nvPr/>
            </p:nvGrpSpPr>
            <p:grpSpPr bwMode="auto">
              <a:xfrm>
                <a:off x="3319" y="2579"/>
                <a:ext cx="152" cy="403"/>
                <a:chOff x="3319" y="2579"/>
                <a:chExt cx="152" cy="403"/>
              </a:xfrm>
            </p:grpSpPr>
            <p:sp>
              <p:nvSpPr>
                <p:cNvPr id="278673" name="Line 145"/>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278674" name="Line 146"/>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278675" name="Line 147"/>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278676" name="Line 148"/>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278677" name="Line 149"/>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278678" name="Oval 150"/>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278679" name="Group 151"/>
            <p:cNvGrpSpPr>
              <a:grpSpLocks/>
            </p:cNvGrpSpPr>
            <p:nvPr/>
          </p:nvGrpSpPr>
          <p:grpSpPr bwMode="auto">
            <a:xfrm>
              <a:off x="421" y="3294"/>
              <a:ext cx="218" cy="208"/>
              <a:chOff x="74" y="2819"/>
              <a:chExt cx="218" cy="208"/>
            </a:xfrm>
          </p:grpSpPr>
          <p:sp>
            <p:nvSpPr>
              <p:cNvPr id="278680" name="Arc 152"/>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8681" name="Arc 153"/>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278682" name="AutoShape 154"/>
          <p:cNvCxnSpPr>
            <a:cxnSpLocks noChangeShapeType="1"/>
            <a:stCxn id="278650" idx="1"/>
            <a:endCxn id="278676" idx="1"/>
          </p:cNvCxnSpPr>
          <p:nvPr/>
        </p:nvCxnSpPr>
        <p:spPr bwMode="auto">
          <a:xfrm flipH="1">
            <a:off x="3381375" y="3513138"/>
            <a:ext cx="685800" cy="160337"/>
          </a:xfrm>
          <a:prstGeom prst="straightConnector1">
            <a:avLst/>
          </a:prstGeom>
          <a:noFill/>
          <a:ln w="9525">
            <a:solidFill>
              <a:schemeClr val="tx1"/>
            </a:solidFill>
            <a:round/>
            <a:headEnd/>
            <a:tailEnd/>
          </a:ln>
          <a:effectLst/>
        </p:spPr>
      </p:cxnSp>
      <p:sp>
        <p:nvSpPr>
          <p:cNvPr id="278683" name="Rectangle 155"/>
          <p:cNvSpPr>
            <a:spLocks noChangeArrowheads="1"/>
          </p:cNvSpPr>
          <p:nvPr/>
        </p:nvSpPr>
        <p:spPr bwMode="auto">
          <a:xfrm>
            <a:off x="4067175" y="3906838"/>
            <a:ext cx="762000" cy="360362"/>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Node B</a:t>
            </a:r>
            <a:r>
              <a:rPr lang="de-DE" sz="1400" baseline="-25000">
                <a:latin typeface="Arial" charset="0"/>
              </a:rPr>
              <a:t>3</a:t>
            </a:r>
            <a:endParaRPr lang="de-DE" sz="1400">
              <a:latin typeface="Arial" charset="0"/>
            </a:endParaRPr>
          </a:p>
        </p:txBody>
      </p:sp>
      <p:grpSp>
        <p:nvGrpSpPr>
          <p:cNvPr id="278684" name="Group 156"/>
          <p:cNvGrpSpPr>
            <a:grpSpLocks/>
          </p:cNvGrpSpPr>
          <p:nvPr/>
        </p:nvGrpSpPr>
        <p:grpSpPr bwMode="auto">
          <a:xfrm>
            <a:off x="3132138" y="3763963"/>
            <a:ext cx="346075" cy="539750"/>
            <a:chOff x="421" y="3294"/>
            <a:chExt cx="218" cy="340"/>
          </a:xfrm>
        </p:grpSpPr>
        <p:grpSp>
          <p:nvGrpSpPr>
            <p:cNvPr id="278685" name="Group 157"/>
            <p:cNvGrpSpPr>
              <a:grpSpLocks noChangeAspect="1"/>
            </p:cNvGrpSpPr>
            <p:nvPr/>
          </p:nvGrpSpPr>
          <p:grpSpPr bwMode="auto">
            <a:xfrm>
              <a:off x="502" y="3408"/>
              <a:ext cx="79" cy="226"/>
              <a:chOff x="3319" y="2565"/>
              <a:chExt cx="155" cy="419"/>
            </a:xfrm>
          </p:grpSpPr>
          <p:grpSp>
            <p:nvGrpSpPr>
              <p:cNvPr id="278686" name="Group 158"/>
              <p:cNvGrpSpPr>
                <a:grpSpLocks noChangeAspect="1"/>
              </p:cNvGrpSpPr>
              <p:nvPr/>
            </p:nvGrpSpPr>
            <p:grpSpPr bwMode="auto">
              <a:xfrm>
                <a:off x="3320" y="2709"/>
                <a:ext cx="154" cy="275"/>
                <a:chOff x="3320" y="2709"/>
                <a:chExt cx="154" cy="275"/>
              </a:xfrm>
            </p:grpSpPr>
            <p:grpSp>
              <p:nvGrpSpPr>
                <p:cNvPr id="278687" name="Group 159"/>
                <p:cNvGrpSpPr>
                  <a:grpSpLocks noChangeAspect="1"/>
                </p:cNvGrpSpPr>
                <p:nvPr/>
              </p:nvGrpSpPr>
              <p:grpSpPr bwMode="auto">
                <a:xfrm>
                  <a:off x="3320" y="2716"/>
                  <a:ext cx="99" cy="266"/>
                  <a:chOff x="3320" y="2716"/>
                  <a:chExt cx="99" cy="266"/>
                </a:xfrm>
              </p:grpSpPr>
              <p:sp>
                <p:nvSpPr>
                  <p:cNvPr id="278688" name="Line 160"/>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278689" name="Line 161"/>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278690" name="Line 162"/>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278691" name="Line 163"/>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278692" name="Line 164"/>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278693" name="Line 165"/>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278694" name="Line 166"/>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278695" name="Line 167"/>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278696" name="Line 168"/>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278697" name="Line 169"/>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278698" name="Line 170"/>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278699" name="Line 171"/>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278700" name="Line 172"/>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278701" name="Line 173"/>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278702" name="Group 174"/>
              <p:cNvGrpSpPr>
                <a:grpSpLocks noChangeAspect="1"/>
              </p:cNvGrpSpPr>
              <p:nvPr/>
            </p:nvGrpSpPr>
            <p:grpSpPr bwMode="auto">
              <a:xfrm>
                <a:off x="3319" y="2579"/>
                <a:ext cx="152" cy="403"/>
                <a:chOff x="3319" y="2579"/>
                <a:chExt cx="152" cy="403"/>
              </a:xfrm>
            </p:grpSpPr>
            <p:sp>
              <p:nvSpPr>
                <p:cNvPr id="278703" name="Line 175"/>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278704" name="Line 176"/>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278705" name="Line 177"/>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278706" name="Line 178"/>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278707" name="Line 179"/>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278708" name="Oval 180"/>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278709" name="Group 181"/>
            <p:cNvGrpSpPr>
              <a:grpSpLocks/>
            </p:cNvGrpSpPr>
            <p:nvPr/>
          </p:nvGrpSpPr>
          <p:grpSpPr bwMode="auto">
            <a:xfrm>
              <a:off x="421" y="3294"/>
              <a:ext cx="218" cy="208"/>
              <a:chOff x="74" y="2819"/>
              <a:chExt cx="218" cy="208"/>
            </a:xfrm>
          </p:grpSpPr>
          <p:sp>
            <p:nvSpPr>
              <p:cNvPr id="278710" name="Arc 182"/>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8711" name="Arc 183"/>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278712" name="AutoShape 184"/>
          <p:cNvCxnSpPr>
            <a:cxnSpLocks noChangeShapeType="1"/>
            <a:stCxn id="278683" idx="1"/>
            <a:endCxn id="278706" idx="1"/>
          </p:cNvCxnSpPr>
          <p:nvPr/>
        </p:nvCxnSpPr>
        <p:spPr bwMode="auto">
          <a:xfrm flipH="1">
            <a:off x="3381375" y="4087813"/>
            <a:ext cx="685800" cy="196850"/>
          </a:xfrm>
          <a:prstGeom prst="straightConnector1">
            <a:avLst/>
          </a:prstGeom>
          <a:noFill/>
          <a:ln w="9525">
            <a:solidFill>
              <a:schemeClr val="tx1"/>
            </a:solidFill>
            <a:round/>
            <a:headEnd/>
            <a:tailEnd/>
          </a:ln>
          <a:effectLst/>
        </p:spPr>
      </p:cxnSp>
      <p:sp>
        <p:nvSpPr>
          <p:cNvPr id="278714" name="Rectangle 186"/>
          <p:cNvSpPr>
            <a:spLocks noChangeArrowheads="1"/>
          </p:cNvSpPr>
          <p:nvPr/>
        </p:nvSpPr>
        <p:spPr bwMode="auto">
          <a:xfrm>
            <a:off x="7235825" y="3906838"/>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3G MSC</a:t>
            </a:r>
            <a:r>
              <a:rPr lang="de-DE" sz="1400" baseline="-25000">
                <a:latin typeface="Arial" charset="0"/>
              </a:rPr>
              <a:t>2</a:t>
            </a:r>
            <a:endParaRPr lang="de-DE" sz="1400">
              <a:latin typeface="Arial" charset="0"/>
            </a:endParaRPr>
          </a:p>
        </p:txBody>
      </p:sp>
      <p:cxnSp>
        <p:nvCxnSpPr>
          <p:cNvPr id="278717" name="AutoShape 189"/>
          <p:cNvCxnSpPr>
            <a:cxnSpLocks noChangeShapeType="1"/>
            <a:stCxn id="278535" idx="3"/>
            <a:endCxn id="278714" idx="1"/>
          </p:cNvCxnSpPr>
          <p:nvPr/>
        </p:nvCxnSpPr>
        <p:spPr bwMode="auto">
          <a:xfrm>
            <a:off x="6342063" y="4087813"/>
            <a:ext cx="893762" cy="9525"/>
          </a:xfrm>
          <a:prstGeom prst="straightConnector1">
            <a:avLst/>
          </a:prstGeom>
          <a:noFill/>
          <a:ln w="9525">
            <a:solidFill>
              <a:schemeClr val="tx1"/>
            </a:solidFill>
            <a:round/>
            <a:headEnd/>
            <a:tailEnd/>
          </a:ln>
          <a:effectLst/>
        </p:spPr>
      </p:cxnSp>
      <p:cxnSp>
        <p:nvCxnSpPr>
          <p:cNvPr id="278718" name="AutoShape 190"/>
          <p:cNvCxnSpPr>
            <a:cxnSpLocks noChangeShapeType="1"/>
            <a:stCxn id="278714" idx="0"/>
            <a:endCxn id="278545" idx="2"/>
          </p:cNvCxnSpPr>
          <p:nvPr/>
        </p:nvCxnSpPr>
        <p:spPr bwMode="auto">
          <a:xfrm flipV="1">
            <a:off x="7654925" y="3136900"/>
            <a:ext cx="0" cy="769938"/>
          </a:xfrm>
          <a:prstGeom prst="straightConnector1">
            <a:avLst/>
          </a:prstGeom>
          <a:noFill/>
          <a:ln w="9525">
            <a:solidFill>
              <a:schemeClr val="tx1"/>
            </a:solidFill>
            <a:round/>
            <a:headEnd/>
            <a:tailEnd/>
          </a:ln>
          <a:effectLst/>
        </p:spPr>
      </p:cxnSp>
      <p:sp>
        <p:nvSpPr>
          <p:cNvPr id="278719" name="Rectangle 191"/>
          <p:cNvSpPr>
            <a:spLocks noChangeArrowheads="1"/>
          </p:cNvSpPr>
          <p:nvPr/>
        </p:nvSpPr>
        <p:spPr bwMode="auto">
          <a:xfrm>
            <a:off x="5580063" y="4724400"/>
            <a:ext cx="762000"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BSC</a:t>
            </a:r>
          </a:p>
        </p:txBody>
      </p:sp>
      <p:cxnSp>
        <p:nvCxnSpPr>
          <p:cNvPr id="278720" name="AutoShape 192"/>
          <p:cNvCxnSpPr>
            <a:cxnSpLocks noChangeShapeType="1"/>
            <a:stCxn id="278719" idx="1"/>
            <a:endCxn id="278721" idx="3"/>
          </p:cNvCxnSpPr>
          <p:nvPr/>
        </p:nvCxnSpPr>
        <p:spPr bwMode="auto">
          <a:xfrm flipH="1">
            <a:off x="4829175" y="4905375"/>
            <a:ext cx="750888" cy="0"/>
          </a:xfrm>
          <a:prstGeom prst="straightConnector1">
            <a:avLst/>
          </a:prstGeom>
          <a:noFill/>
          <a:ln w="9525">
            <a:solidFill>
              <a:schemeClr val="tx1"/>
            </a:solidFill>
            <a:round/>
            <a:headEnd/>
            <a:tailEnd/>
          </a:ln>
          <a:effectLst/>
        </p:spPr>
      </p:cxnSp>
      <p:sp>
        <p:nvSpPr>
          <p:cNvPr id="278721" name="Rectangle 193"/>
          <p:cNvSpPr>
            <a:spLocks noChangeArrowheads="1"/>
          </p:cNvSpPr>
          <p:nvPr/>
        </p:nvSpPr>
        <p:spPr bwMode="auto">
          <a:xfrm>
            <a:off x="4067175" y="4724400"/>
            <a:ext cx="762000" cy="360363"/>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BTS</a:t>
            </a:r>
          </a:p>
        </p:txBody>
      </p:sp>
      <p:grpSp>
        <p:nvGrpSpPr>
          <p:cNvPr id="278722" name="Group 194"/>
          <p:cNvGrpSpPr>
            <a:grpSpLocks/>
          </p:cNvGrpSpPr>
          <p:nvPr/>
        </p:nvGrpSpPr>
        <p:grpSpPr bwMode="auto">
          <a:xfrm>
            <a:off x="3132138" y="4581525"/>
            <a:ext cx="346075" cy="539750"/>
            <a:chOff x="421" y="3294"/>
            <a:chExt cx="218" cy="340"/>
          </a:xfrm>
        </p:grpSpPr>
        <p:grpSp>
          <p:nvGrpSpPr>
            <p:cNvPr id="278723" name="Group 195"/>
            <p:cNvGrpSpPr>
              <a:grpSpLocks noChangeAspect="1"/>
            </p:cNvGrpSpPr>
            <p:nvPr/>
          </p:nvGrpSpPr>
          <p:grpSpPr bwMode="auto">
            <a:xfrm>
              <a:off x="502" y="3408"/>
              <a:ext cx="79" cy="226"/>
              <a:chOff x="3319" y="2565"/>
              <a:chExt cx="155" cy="419"/>
            </a:xfrm>
          </p:grpSpPr>
          <p:grpSp>
            <p:nvGrpSpPr>
              <p:cNvPr id="278724" name="Group 196"/>
              <p:cNvGrpSpPr>
                <a:grpSpLocks noChangeAspect="1"/>
              </p:cNvGrpSpPr>
              <p:nvPr/>
            </p:nvGrpSpPr>
            <p:grpSpPr bwMode="auto">
              <a:xfrm>
                <a:off x="3320" y="2709"/>
                <a:ext cx="154" cy="275"/>
                <a:chOff x="3320" y="2709"/>
                <a:chExt cx="154" cy="275"/>
              </a:xfrm>
            </p:grpSpPr>
            <p:grpSp>
              <p:nvGrpSpPr>
                <p:cNvPr id="278725" name="Group 197"/>
                <p:cNvGrpSpPr>
                  <a:grpSpLocks noChangeAspect="1"/>
                </p:cNvGrpSpPr>
                <p:nvPr/>
              </p:nvGrpSpPr>
              <p:grpSpPr bwMode="auto">
                <a:xfrm>
                  <a:off x="3320" y="2716"/>
                  <a:ext cx="99" cy="266"/>
                  <a:chOff x="3320" y="2716"/>
                  <a:chExt cx="99" cy="266"/>
                </a:xfrm>
              </p:grpSpPr>
              <p:sp>
                <p:nvSpPr>
                  <p:cNvPr id="278726" name="Line 198"/>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278727" name="Line 199"/>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278728" name="Line 200"/>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278729" name="Line 201"/>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278730" name="Line 202"/>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278731" name="Line 203"/>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278732" name="Line 204"/>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278733" name="Line 205"/>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278734" name="Line 206"/>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278735" name="Line 207"/>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278736" name="Line 208"/>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278737" name="Line 209"/>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278738" name="Line 210"/>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278739" name="Line 211"/>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278740" name="Group 212"/>
              <p:cNvGrpSpPr>
                <a:grpSpLocks noChangeAspect="1"/>
              </p:cNvGrpSpPr>
              <p:nvPr/>
            </p:nvGrpSpPr>
            <p:grpSpPr bwMode="auto">
              <a:xfrm>
                <a:off x="3319" y="2579"/>
                <a:ext cx="152" cy="403"/>
                <a:chOff x="3319" y="2579"/>
                <a:chExt cx="152" cy="403"/>
              </a:xfrm>
            </p:grpSpPr>
            <p:sp>
              <p:nvSpPr>
                <p:cNvPr id="278741" name="Line 213"/>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278742" name="Line 214"/>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278743" name="Line 215"/>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278744" name="Line 216"/>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278745" name="Line 217"/>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278746" name="Oval 218"/>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278747" name="Group 219"/>
            <p:cNvGrpSpPr>
              <a:grpSpLocks/>
            </p:cNvGrpSpPr>
            <p:nvPr/>
          </p:nvGrpSpPr>
          <p:grpSpPr bwMode="auto">
            <a:xfrm>
              <a:off x="421" y="3294"/>
              <a:ext cx="218" cy="208"/>
              <a:chOff x="74" y="2819"/>
              <a:chExt cx="218" cy="208"/>
            </a:xfrm>
          </p:grpSpPr>
          <p:sp>
            <p:nvSpPr>
              <p:cNvPr id="278748" name="Arc 220"/>
              <p:cNvSpPr>
                <a:spLocks noChangeAspect="1"/>
              </p:cNvSpPr>
              <p:nvPr/>
            </p:nvSpPr>
            <p:spPr bwMode="auto">
              <a:xfrm rot="-17887507">
                <a:off x="79" y="2814"/>
                <a:ext cx="208" cy="218"/>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278749" name="Arc 221"/>
              <p:cNvSpPr>
                <a:spLocks noChangeAspect="1"/>
              </p:cNvSpPr>
              <p:nvPr/>
            </p:nvSpPr>
            <p:spPr bwMode="auto">
              <a:xfrm rot="-17887507">
                <a:off x="133" y="2878"/>
                <a:ext cx="119" cy="119"/>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tx1"/>
                </a:solidFill>
                <a:round/>
                <a:headEnd/>
                <a:tailEnd/>
              </a:ln>
              <a:effectLst/>
            </p:spPr>
            <p:txBody>
              <a:bodyPr wrap="none" anchor="ctr"/>
              <a:lstStyle/>
              <a:p>
                <a:endParaRPr lang="en-US"/>
              </a:p>
            </p:txBody>
          </p:sp>
        </p:grpSp>
      </p:grpSp>
      <p:cxnSp>
        <p:nvCxnSpPr>
          <p:cNvPr id="278750" name="AutoShape 222"/>
          <p:cNvCxnSpPr>
            <a:cxnSpLocks noChangeShapeType="1"/>
            <a:stCxn id="278721" idx="1"/>
            <a:endCxn id="278744" idx="1"/>
          </p:cNvCxnSpPr>
          <p:nvPr/>
        </p:nvCxnSpPr>
        <p:spPr bwMode="auto">
          <a:xfrm flipH="1">
            <a:off x="3381375" y="4905375"/>
            <a:ext cx="685800" cy="196850"/>
          </a:xfrm>
          <a:prstGeom prst="straightConnector1">
            <a:avLst/>
          </a:prstGeom>
          <a:noFill/>
          <a:ln w="9525">
            <a:solidFill>
              <a:schemeClr val="tx1"/>
            </a:solidFill>
            <a:round/>
            <a:headEnd/>
            <a:tailEnd/>
          </a:ln>
          <a:effectLst/>
        </p:spPr>
      </p:cxnSp>
      <p:sp>
        <p:nvSpPr>
          <p:cNvPr id="278751" name="Rectangle 223"/>
          <p:cNvSpPr>
            <a:spLocks noChangeArrowheads="1"/>
          </p:cNvSpPr>
          <p:nvPr/>
        </p:nvSpPr>
        <p:spPr bwMode="auto">
          <a:xfrm>
            <a:off x="7235825" y="472440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a:latin typeface="Arial" charset="0"/>
              </a:rPr>
              <a:t>2G MSC</a:t>
            </a:r>
            <a:r>
              <a:rPr lang="de-DE" sz="1400" baseline="-25000">
                <a:latin typeface="Arial" charset="0"/>
              </a:rPr>
              <a:t>3</a:t>
            </a:r>
            <a:endParaRPr lang="de-DE" sz="1400">
              <a:latin typeface="Arial" charset="0"/>
            </a:endParaRPr>
          </a:p>
        </p:txBody>
      </p:sp>
      <p:sp>
        <p:nvSpPr>
          <p:cNvPr id="278752" name="Line 224"/>
          <p:cNvSpPr>
            <a:spLocks noChangeShapeType="1"/>
          </p:cNvSpPr>
          <p:nvPr/>
        </p:nvSpPr>
        <p:spPr bwMode="auto">
          <a:xfrm flipV="1">
            <a:off x="6732588" y="4724400"/>
            <a:ext cx="0" cy="360363"/>
          </a:xfrm>
          <a:prstGeom prst="line">
            <a:avLst/>
          </a:prstGeom>
          <a:noFill/>
          <a:ln w="9525">
            <a:solidFill>
              <a:schemeClr val="tx1"/>
            </a:solidFill>
            <a:prstDash val="dash"/>
            <a:round/>
            <a:headEnd/>
            <a:tailEnd/>
          </a:ln>
          <a:effectLst/>
        </p:spPr>
        <p:txBody>
          <a:bodyPr/>
          <a:lstStyle/>
          <a:p>
            <a:endParaRPr lang="en-US"/>
          </a:p>
        </p:txBody>
      </p:sp>
      <p:sp>
        <p:nvSpPr>
          <p:cNvPr id="278753" name="Text Box 225"/>
          <p:cNvSpPr txBox="1">
            <a:spLocks noChangeArrowheads="1"/>
          </p:cNvSpPr>
          <p:nvPr/>
        </p:nvSpPr>
        <p:spPr bwMode="auto">
          <a:xfrm>
            <a:off x="6732588" y="5011738"/>
            <a:ext cx="3190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a:t>
            </a:r>
            <a:endParaRPr lang="de-DE" sz="1600" baseline="-25000">
              <a:latin typeface="Arial" charset="0"/>
            </a:endParaRPr>
          </a:p>
        </p:txBody>
      </p:sp>
      <p:cxnSp>
        <p:nvCxnSpPr>
          <p:cNvPr id="278754" name="AutoShape 226"/>
          <p:cNvCxnSpPr>
            <a:cxnSpLocks noChangeShapeType="1"/>
            <a:stCxn id="278719" idx="3"/>
            <a:endCxn id="278751" idx="1"/>
          </p:cNvCxnSpPr>
          <p:nvPr/>
        </p:nvCxnSpPr>
        <p:spPr bwMode="auto">
          <a:xfrm>
            <a:off x="6342063" y="4905375"/>
            <a:ext cx="893762" cy="9525"/>
          </a:xfrm>
          <a:prstGeom prst="straightConnector1">
            <a:avLst/>
          </a:prstGeom>
          <a:noFill/>
          <a:ln w="9525">
            <a:solidFill>
              <a:schemeClr val="tx1"/>
            </a:solidFill>
            <a:round/>
            <a:headEnd/>
            <a:tailEnd/>
          </a:ln>
          <a:effectLst/>
        </p:spPr>
      </p:cxnSp>
      <p:sp>
        <p:nvSpPr>
          <p:cNvPr id="278755" name="Line 227"/>
          <p:cNvSpPr>
            <a:spLocks noChangeShapeType="1"/>
          </p:cNvSpPr>
          <p:nvPr/>
        </p:nvSpPr>
        <p:spPr bwMode="auto">
          <a:xfrm flipV="1">
            <a:off x="5148263" y="4699000"/>
            <a:ext cx="0" cy="360363"/>
          </a:xfrm>
          <a:prstGeom prst="line">
            <a:avLst/>
          </a:prstGeom>
          <a:noFill/>
          <a:ln w="9525">
            <a:solidFill>
              <a:schemeClr val="tx1"/>
            </a:solidFill>
            <a:prstDash val="dash"/>
            <a:round/>
            <a:headEnd/>
            <a:tailEnd/>
          </a:ln>
          <a:effectLst/>
        </p:spPr>
        <p:txBody>
          <a:bodyPr/>
          <a:lstStyle/>
          <a:p>
            <a:endParaRPr lang="en-US"/>
          </a:p>
        </p:txBody>
      </p:sp>
      <p:sp>
        <p:nvSpPr>
          <p:cNvPr id="278756" name="Text Box 228"/>
          <p:cNvSpPr txBox="1">
            <a:spLocks noChangeArrowheads="1"/>
          </p:cNvSpPr>
          <p:nvPr/>
        </p:nvSpPr>
        <p:spPr bwMode="auto">
          <a:xfrm>
            <a:off x="5148263" y="4986338"/>
            <a:ext cx="4984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a:t>
            </a:r>
            <a:r>
              <a:rPr lang="de-DE" sz="1600" baseline="-25000">
                <a:latin typeface="Arial" charset="0"/>
              </a:rPr>
              <a:t>bis</a:t>
            </a:r>
          </a:p>
        </p:txBody>
      </p:sp>
      <p:cxnSp>
        <p:nvCxnSpPr>
          <p:cNvPr id="278757" name="AutoShape 229"/>
          <p:cNvCxnSpPr>
            <a:cxnSpLocks noChangeShapeType="1"/>
            <a:stCxn id="278751" idx="0"/>
            <a:endCxn id="278714" idx="2"/>
          </p:cNvCxnSpPr>
          <p:nvPr/>
        </p:nvCxnSpPr>
        <p:spPr bwMode="auto">
          <a:xfrm flipV="1">
            <a:off x="7654925" y="4287838"/>
            <a:ext cx="0" cy="436562"/>
          </a:xfrm>
          <a:prstGeom prst="straightConnector1">
            <a:avLst/>
          </a:prstGeom>
          <a:noFill/>
          <a:ln w="9525">
            <a:solidFill>
              <a:schemeClr val="tx1"/>
            </a:solidFill>
            <a:round/>
            <a:headEnd/>
            <a:tailEnd/>
          </a:ln>
          <a:effectLst/>
        </p:spPr>
      </p:cxnSp>
      <p:sp>
        <p:nvSpPr>
          <p:cNvPr id="278758" name="Oval 230"/>
          <p:cNvSpPr>
            <a:spLocks noChangeArrowheads="1"/>
          </p:cNvSpPr>
          <p:nvPr/>
        </p:nvSpPr>
        <p:spPr bwMode="auto">
          <a:xfrm>
            <a:off x="1508125" y="3143250"/>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2</a:t>
            </a:r>
          </a:p>
        </p:txBody>
      </p:sp>
      <p:grpSp>
        <p:nvGrpSpPr>
          <p:cNvPr id="278759" name="Group 231"/>
          <p:cNvGrpSpPr>
            <a:grpSpLocks/>
          </p:cNvGrpSpPr>
          <p:nvPr/>
        </p:nvGrpSpPr>
        <p:grpSpPr bwMode="auto">
          <a:xfrm rot="1198" flipV="1">
            <a:off x="1979613" y="3332163"/>
            <a:ext cx="1143000" cy="152400"/>
            <a:chOff x="1632" y="3456"/>
            <a:chExt cx="528" cy="96"/>
          </a:xfrm>
        </p:grpSpPr>
        <p:sp>
          <p:nvSpPr>
            <p:cNvPr id="278760" name="Line 232"/>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761" name="Line 233"/>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762" name="Line 234"/>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763" name="Line 235"/>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764" name="Line 236"/>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grpSp>
        <p:nvGrpSpPr>
          <p:cNvPr id="278765" name="Group 237"/>
          <p:cNvGrpSpPr>
            <a:grpSpLocks/>
          </p:cNvGrpSpPr>
          <p:nvPr/>
        </p:nvGrpSpPr>
        <p:grpSpPr bwMode="auto">
          <a:xfrm rot="-1527637">
            <a:off x="1908175" y="2971800"/>
            <a:ext cx="1143000" cy="152400"/>
            <a:chOff x="1632" y="3456"/>
            <a:chExt cx="528" cy="96"/>
          </a:xfrm>
        </p:grpSpPr>
        <p:sp>
          <p:nvSpPr>
            <p:cNvPr id="278766" name="Line 238"/>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767" name="Line 239"/>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768" name="Line 240"/>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769" name="Line 241"/>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770" name="Line 242"/>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278771" name="Oval 243"/>
          <p:cNvSpPr>
            <a:spLocks noChangeArrowheads="1"/>
          </p:cNvSpPr>
          <p:nvPr/>
        </p:nvSpPr>
        <p:spPr bwMode="auto">
          <a:xfrm>
            <a:off x="1508125" y="3790950"/>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3</a:t>
            </a:r>
          </a:p>
        </p:txBody>
      </p:sp>
      <p:grpSp>
        <p:nvGrpSpPr>
          <p:cNvPr id="278772" name="Group 244"/>
          <p:cNvGrpSpPr>
            <a:grpSpLocks/>
          </p:cNvGrpSpPr>
          <p:nvPr/>
        </p:nvGrpSpPr>
        <p:grpSpPr bwMode="auto">
          <a:xfrm rot="1198" flipV="1">
            <a:off x="1979613" y="3979863"/>
            <a:ext cx="1143000" cy="152400"/>
            <a:chOff x="1632" y="3456"/>
            <a:chExt cx="528" cy="96"/>
          </a:xfrm>
        </p:grpSpPr>
        <p:sp>
          <p:nvSpPr>
            <p:cNvPr id="278773" name="Line 245"/>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774" name="Line 246"/>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775" name="Line 247"/>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776" name="Line 248"/>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777" name="Line 249"/>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grpSp>
        <p:nvGrpSpPr>
          <p:cNvPr id="278778" name="Group 250"/>
          <p:cNvGrpSpPr>
            <a:grpSpLocks/>
          </p:cNvGrpSpPr>
          <p:nvPr/>
        </p:nvGrpSpPr>
        <p:grpSpPr bwMode="auto">
          <a:xfrm rot="-1527637">
            <a:off x="1908175" y="3619500"/>
            <a:ext cx="1143000" cy="152400"/>
            <a:chOff x="1632" y="3456"/>
            <a:chExt cx="528" cy="96"/>
          </a:xfrm>
        </p:grpSpPr>
        <p:sp>
          <p:nvSpPr>
            <p:cNvPr id="278779" name="Line 251"/>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780" name="Line 252"/>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781" name="Line 253"/>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782" name="Line 254"/>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783" name="Line 255"/>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grpSp>
        <p:nvGrpSpPr>
          <p:cNvPr id="278784" name="Group 256"/>
          <p:cNvGrpSpPr>
            <a:grpSpLocks/>
          </p:cNvGrpSpPr>
          <p:nvPr/>
        </p:nvGrpSpPr>
        <p:grpSpPr bwMode="auto">
          <a:xfrm rot="1198" flipV="1">
            <a:off x="1908175" y="4772025"/>
            <a:ext cx="1143000" cy="152400"/>
            <a:chOff x="1632" y="3456"/>
            <a:chExt cx="528" cy="96"/>
          </a:xfrm>
        </p:grpSpPr>
        <p:sp>
          <p:nvSpPr>
            <p:cNvPr id="278785" name="Line 257"/>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786" name="Line 258"/>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787" name="Line 259"/>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788" name="Line 260"/>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789" name="Line 261"/>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grpSp>
        <p:nvGrpSpPr>
          <p:cNvPr id="278790" name="Group 262"/>
          <p:cNvGrpSpPr>
            <a:grpSpLocks/>
          </p:cNvGrpSpPr>
          <p:nvPr/>
        </p:nvGrpSpPr>
        <p:grpSpPr bwMode="auto">
          <a:xfrm rot="-1527637">
            <a:off x="1979613" y="4340225"/>
            <a:ext cx="1143000" cy="152400"/>
            <a:chOff x="1632" y="3456"/>
            <a:chExt cx="528" cy="96"/>
          </a:xfrm>
        </p:grpSpPr>
        <p:sp>
          <p:nvSpPr>
            <p:cNvPr id="278791" name="Line 263"/>
            <p:cNvSpPr>
              <a:spLocks noChangeShapeType="1"/>
            </p:cNvSpPr>
            <p:nvPr/>
          </p:nvSpPr>
          <p:spPr bwMode="auto">
            <a:xfrm>
              <a:off x="1920" y="3552"/>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278792" name="Line 264"/>
            <p:cNvSpPr>
              <a:spLocks noChangeShapeType="1"/>
            </p:cNvSpPr>
            <p:nvPr/>
          </p:nvSpPr>
          <p:spPr bwMode="auto">
            <a:xfrm>
              <a:off x="1632" y="3456"/>
              <a:ext cx="240" cy="0"/>
            </a:xfrm>
            <a:prstGeom prst="line">
              <a:avLst/>
            </a:prstGeom>
            <a:noFill/>
            <a:ln w="19050">
              <a:solidFill>
                <a:schemeClr val="tx1"/>
              </a:solidFill>
              <a:round/>
              <a:headEnd type="triangle" w="med" len="med"/>
              <a:tailEnd/>
            </a:ln>
            <a:effectLst/>
          </p:spPr>
          <p:txBody>
            <a:bodyPr wrap="none" anchor="ctr"/>
            <a:lstStyle/>
            <a:p>
              <a:endParaRPr lang="en-US"/>
            </a:p>
          </p:txBody>
        </p:sp>
        <p:sp>
          <p:nvSpPr>
            <p:cNvPr id="278793" name="Line 265"/>
            <p:cNvSpPr>
              <a:spLocks noChangeShapeType="1"/>
            </p:cNvSpPr>
            <p:nvPr/>
          </p:nvSpPr>
          <p:spPr bwMode="auto">
            <a:xfrm flipH="1">
              <a:off x="1776" y="3456"/>
              <a:ext cx="96" cy="48"/>
            </a:xfrm>
            <a:prstGeom prst="line">
              <a:avLst/>
            </a:prstGeom>
            <a:noFill/>
            <a:ln w="19050">
              <a:solidFill>
                <a:schemeClr val="tx1"/>
              </a:solidFill>
              <a:round/>
              <a:headEnd/>
              <a:tailEnd/>
            </a:ln>
            <a:effectLst/>
          </p:spPr>
          <p:txBody>
            <a:bodyPr wrap="none" anchor="ctr"/>
            <a:lstStyle/>
            <a:p>
              <a:endParaRPr lang="en-US"/>
            </a:p>
          </p:txBody>
        </p:sp>
        <p:sp>
          <p:nvSpPr>
            <p:cNvPr id="278794" name="Line 266"/>
            <p:cNvSpPr>
              <a:spLocks noChangeShapeType="1"/>
            </p:cNvSpPr>
            <p:nvPr/>
          </p:nvSpPr>
          <p:spPr bwMode="auto">
            <a:xfrm flipH="1">
              <a:off x="1920" y="3504"/>
              <a:ext cx="96" cy="48"/>
            </a:xfrm>
            <a:prstGeom prst="line">
              <a:avLst/>
            </a:prstGeom>
            <a:noFill/>
            <a:ln w="19050">
              <a:solidFill>
                <a:schemeClr val="tx1"/>
              </a:solidFill>
              <a:round/>
              <a:headEnd/>
              <a:tailEnd/>
            </a:ln>
            <a:effectLst/>
          </p:spPr>
          <p:txBody>
            <a:bodyPr wrap="none" anchor="ctr"/>
            <a:lstStyle/>
            <a:p>
              <a:endParaRPr lang="en-US"/>
            </a:p>
          </p:txBody>
        </p:sp>
        <p:sp>
          <p:nvSpPr>
            <p:cNvPr id="278795" name="Line 267"/>
            <p:cNvSpPr>
              <a:spLocks noChangeShapeType="1"/>
            </p:cNvSpPr>
            <p:nvPr/>
          </p:nvSpPr>
          <p:spPr bwMode="auto">
            <a:xfrm>
              <a:off x="1776" y="3504"/>
              <a:ext cx="240" cy="0"/>
            </a:xfrm>
            <a:prstGeom prst="line">
              <a:avLst/>
            </a:prstGeom>
            <a:noFill/>
            <a:ln w="19050">
              <a:solidFill>
                <a:schemeClr val="tx1"/>
              </a:solidFill>
              <a:round/>
              <a:headEnd/>
              <a:tailEnd/>
            </a:ln>
            <a:effectLst/>
          </p:spPr>
          <p:txBody>
            <a:bodyPr wrap="none" anchor="ctr"/>
            <a:lstStyle/>
            <a:p>
              <a:endParaRPr lang="en-US"/>
            </a:p>
          </p:txBody>
        </p:sp>
      </p:grpSp>
      <p:sp>
        <p:nvSpPr>
          <p:cNvPr id="278797" name="Oval 269"/>
          <p:cNvSpPr>
            <a:spLocks noChangeArrowheads="1"/>
          </p:cNvSpPr>
          <p:nvPr/>
        </p:nvSpPr>
        <p:spPr bwMode="auto">
          <a:xfrm>
            <a:off x="1508125" y="4483100"/>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4</a:t>
            </a:r>
          </a:p>
        </p:txBody>
      </p:sp>
      <p:sp>
        <p:nvSpPr>
          <p:cNvPr id="278798" name="AutoShape 270"/>
          <p:cNvSpPr>
            <a:spLocks noChangeArrowheads="1"/>
          </p:cNvSpPr>
          <p:nvPr/>
        </p:nvSpPr>
        <p:spPr bwMode="auto">
          <a:xfrm>
            <a:off x="1042988" y="2132013"/>
            <a:ext cx="288925" cy="3167062"/>
          </a:xfrm>
          <a:prstGeom prst="downArrow">
            <a:avLst>
              <a:gd name="adj1" fmla="val 31870"/>
              <a:gd name="adj2" fmla="val 124738"/>
            </a:avLst>
          </a:prstGeom>
          <a:solidFill>
            <a:srgbClr val="FF9933"/>
          </a:solidFill>
          <a:ln w="9525">
            <a:solidFill>
              <a:schemeClr val="tx1"/>
            </a:solidFill>
            <a:miter lim="800000"/>
            <a:headEnd/>
            <a:tailEnd/>
          </a:ln>
          <a:effectLst/>
        </p:spPr>
        <p:txBody>
          <a:bodyPr wrap="none" anchor="ctr"/>
          <a:lstStyle/>
          <a:p>
            <a:endParaRPr lang="en-US"/>
          </a:p>
        </p:txBody>
      </p:sp>
      <p:cxnSp>
        <p:nvCxnSpPr>
          <p:cNvPr id="278799" name="AutoShape 271"/>
          <p:cNvCxnSpPr>
            <a:cxnSpLocks noChangeShapeType="1"/>
            <a:stCxn id="278535" idx="3"/>
            <a:endCxn id="278545" idx="2"/>
          </p:cNvCxnSpPr>
          <p:nvPr/>
        </p:nvCxnSpPr>
        <p:spPr bwMode="auto">
          <a:xfrm flipV="1">
            <a:off x="6342063" y="3136900"/>
            <a:ext cx="1312862" cy="950913"/>
          </a:xfrm>
          <a:prstGeom prst="straightConnector1">
            <a:avLst/>
          </a:prstGeom>
          <a:noFill/>
          <a:ln w="9525">
            <a:solidFill>
              <a:schemeClr val="tx1"/>
            </a:solidFill>
            <a:round/>
            <a:headEnd/>
            <a:tailEnd/>
          </a:ln>
          <a:effectLst/>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Breathing Cells</a:t>
            </a:r>
          </a:p>
        </p:txBody>
      </p:sp>
      <p:sp>
        <p:nvSpPr>
          <p:cNvPr id="290819" name="Rectangle 3"/>
          <p:cNvSpPr>
            <a:spLocks noGrp="1" noChangeArrowheads="1"/>
          </p:cNvSpPr>
          <p:nvPr>
            <p:ph type="body" idx="1"/>
          </p:nvPr>
        </p:nvSpPr>
        <p:spPr/>
        <p:txBody>
          <a:bodyPr/>
          <a:lstStyle/>
          <a:p>
            <a:pPr>
              <a:lnSpc>
                <a:spcPct val="90000"/>
              </a:lnSpc>
            </a:pPr>
            <a:r>
              <a:rPr lang="en-US" sz="2000"/>
              <a:t>GSM</a:t>
            </a:r>
          </a:p>
          <a:p>
            <a:pPr lvl="1">
              <a:lnSpc>
                <a:spcPct val="90000"/>
              </a:lnSpc>
            </a:pPr>
            <a:r>
              <a:rPr lang="en-US" sz="1800"/>
              <a:t>Mobile device gets exclusive signal from the base station </a:t>
            </a:r>
          </a:p>
          <a:p>
            <a:pPr lvl="1">
              <a:lnSpc>
                <a:spcPct val="90000"/>
              </a:lnSpc>
            </a:pPr>
            <a:r>
              <a:rPr lang="en-US" sz="1800"/>
              <a:t>Number of devices in a cell does not influence cell size</a:t>
            </a:r>
            <a:br>
              <a:rPr lang="en-US" sz="1800"/>
            </a:br>
            <a:endParaRPr lang="en-US" sz="1800"/>
          </a:p>
          <a:p>
            <a:pPr>
              <a:lnSpc>
                <a:spcPct val="90000"/>
              </a:lnSpc>
            </a:pPr>
            <a:r>
              <a:rPr lang="en-US" sz="2000"/>
              <a:t>UMTS</a:t>
            </a:r>
          </a:p>
          <a:p>
            <a:pPr lvl="1">
              <a:lnSpc>
                <a:spcPct val="90000"/>
              </a:lnSpc>
            </a:pPr>
            <a:r>
              <a:rPr lang="en-US" sz="1800"/>
              <a:t>Cell size is closely correlated to the cell capacity</a:t>
            </a:r>
          </a:p>
          <a:p>
            <a:pPr lvl="1">
              <a:lnSpc>
                <a:spcPct val="90000"/>
              </a:lnSpc>
            </a:pPr>
            <a:r>
              <a:rPr lang="en-US" sz="1800"/>
              <a:t>Signal-to-nose ratio determines cell capacity</a:t>
            </a:r>
          </a:p>
          <a:p>
            <a:pPr lvl="1">
              <a:lnSpc>
                <a:spcPct val="90000"/>
              </a:lnSpc>
            </a:pPr>
            <a:r>
              <a:rPr lang="en-US" sz="1800"/>
              <a:t>Noise is generated by interference from </a:t>
            </a:r>
          </a:p>
          <a:p>
            <a:pPr lvl="2">
              <a:lnSpc>
                <a:spcPct val="90000"/>
              </a:lnSpc>
            </a:pPr>
            <a:r>
              <a:rPr lang="en-US" sz="1600"/>
              <a:t>other cells</a:t>
            </a:r>
          </a:p>
          <a:p>
            <a:pPr lvl="2">
              <a:lnSpc>
                <a:spcPct val="90000"/>
              </a:lnSpc>
            </a:pPr>
            <a:r>
              <a:rPr lang="en-US" sz="1600"/>
              <a:t>other users of the same cell</a:t>
            </a:r>
          </a:p>
          <a:p>
            <a:pPr lvl="1">
              <a:lnSpc>
                <a:spcPct val="90000"/>
              </a:lnSpc>
            </a:pPr>
            <a:r>
              <a:rPr lang="en-US" sz="1800"/>
              <a:t>Interference increases noise level</a:t>
            </a:r>
          </a:p>
          <a:p>
            <a:pPr lvl="1">
              <a:lnSpc>
                <a:spcPct val="90000"/>
              </a:lnSpc>
            </a:pPr>
            <a:r>
              <a:rPr lang="en-US" sz="1800"/>
              <a:t>Devices at the edge of a cell cannot further increase their output power (max. power limit) and thus drop out of the cell </a:t>
            </a:r>
            <a:br>
              <a:rPr lang="en-US" sz="1800"/>
            </a:br>
            <a:r>
              <a:rPr lang="en-US" sz="1800">
                <a:sym typeface="Wingdings" pitchFamily="2" charset="2"/>
              </a:rPr>
              <a:t> no more communication possible</a:t>
            </a:r>
          </a:p>
          <a:p>
            <a:pPr lvl="1">
              <a:lnSpc>
                <a:spcPct val="90000"/>
              </a:lnSpc>
            </a:pPr>
            <a:r>
              <a:rPr lang="en-US" sz="1800">
                <a:sym typeface="Wingdings" pitchFamily="2" charset="2"/>
              </a:rPr>
              <a:t>Limitation of the max. number of users within a cell required</a:t>
            </a:r>
            <a:br>
              <a:rPr lang="en-US" sz="1800">
                <a:sym typeface="Wingdings" pitchFamily="2" charset="2"/>
              </a:rPr>
            </a:br>
            <a:endParaRPr lang="en-US" sz="1800">
              <a:sym typeface="Wingdings" pitchFamily="2" charset="2"/>
            </a:endParaRPr>
          </a:p>
          <a:p>
            <a:pPr lvl="1">
              <a:lnSpc>
                <a:spcPct val="90000"/>
              </a:lnSpc>
            </a:pPr>
            <a:r>
              <a:rPr lang="en-US" sz="1800">
                <a:sym typeface="Wingdings" pitchFamily="2" charset="2"/>
              </a:rPr>
              <a:t>Cell breathing complicates network planning</a:t>
            </a:r>
            <a:endParaRPr lang="en-US" sz="1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Breathing Cells: Example</a:t>
            </a:r>
          </a:p>
        </p:txBody>
      </p:sp>
      <p:pic>
        <p:nvPicPr>
          <p:cNvPr id="291843" name="Picture 3" descr="Cell breathing and noise increase"/>
          <p:cNvPicPr>
            <a:picLocks noChangeAspect="1" noChangeArrowheads="1"/>
          </p:cNvPicPr>
          <p:nvPr/>
        </p:nvPicPr>
        <p:blipFill>
          <a:blip r:embed="rId2" cstate="print"/>
          <a:srcRect/>
          <a:stretch>
            <a:fillRect/>
          </a:stretch>
        </p:blipFill>
        <p:spPr bwMode="auto">
          <a:xfrm>
            <a:off x="827088" y="1341438"/>
            <a:ext cx="7315200" cy="4481512"/>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UMTS services (originally)</a:t>
            </a:r>
          </a:p>
        </p:txBody>
      </p:sp>
      <p:sp>
        <p:nvSpPr>
          <p:cNvPr id="189443" name="Rectangle 3"/>
          <p:cNvSpPr>
            <a:spLocks noGrp="1" noChangeArrowheads="1"/>
          </p:cNvSpPr>
          <p:nvPr>
            <p:ph type="body" idx="1"/>
          </p:nvPr>
        </p:nvSpPr>
        <p:spPr/>
        <p:txBody>
          <a:bodyPr/>
          <a:lstStyle/>
          <a:p>
            <a:pPr>
              <a:lnSpc>
                <a:spcPct val="90000"/>
              </a:lnSpc>
            </a:pPr>
            <a:r>
              <a:rPr lang="en-US" sz="2000"/>
              <a:t>Data transmission service profiles</a:t>
            </a:r>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endParaRPr lang="en-US" sz="2000"/>
          </a:p>
          <a:p>
            <a:pPr>
              <a:lnSpc>
                <a:spcPct val="90000"/>
              </a:lnSpc>
            </a:pPr>
            <a:r>
              <a:rPr lang="en-US" sz="2000"/>
              <a:t>Virtual Home Environment (VHE)</a:t>
            </a:r>
          </a:p>
          <a:p>
            <a:pPr lvl="1">
              <a:lnSpc>
                <a:spcPct val="90000"/>
              </a:lnSpc>
            </a:pPr>
            <a:r>
              <a:rPr lang="en-US" sz="1800"/>
              <a:t>Enables access to personalized data independent of location, access network, and device</a:t>
            </a:r>
          </a:p>
          <a:p>
            <a:pPr lvl="1">
              <a:lnSpc>
                <a:spcPct val="90000"/>
              </a:lnSpc>
            </a:pPr>
            <a:r>
              <a:rPr lang="en-US" sz="1800"/>
              <a:t>Network operators may offer new services without changing the network</a:t>
            </a:r>
          </a:p>
          <a:p>
            <a:pPr lvl="1">
              <a:lnSpc>
                <a:spcPct val="90000"/>
              </a:lnSpc>
            </a:pPr>
            <a:r>
              <a:rPr lang="en-US" sz="1800"/>
              <a:t>Service providers may offer services based on components which allow the automatic adaptation to new networks and devices</a:t>
            </a:r>
          </a:p>
          <a:p>
            <a:pPr lvl="1">
              <a:lnSpc>
                <a:spcPct val="90000"/>
              </a:lnSpc>
            </a:pPr>
            <a:r>
              <a:rPr lang="en-US" sz="1800"/>
              <a:t>Integration of existing IN services</a:t>
            </a:r>
          </a:p>
        </p:txBody>
      </p:sp>
      <p:grpSp>
        <p:nvGrpSpPr>
          <p:cNvPr id="189444" name="Group 4"/>
          <p:cNvGrpSpPr>
            <a:grpSpLocks/>
          </p:cNvGrpSpPr>
          <p:nvPr/>
        </p:nvGrpSpPr>
        <p:grpSpPr bwMode="auto">
          <a:xfrm>
            <a:off x="395288" y="1300163"/>
            <a:ext cx="8382000" cy="2344737"/>
            <a:chOff x="384" y="1296"/>
            <a:chExt cx="5280" cy="1477"/>
          </a:xfrm>
        </p:grpSpPr>
        <p:sp>
          <p:nvSpPr>
            <p:cNvPr id="189445" name="Rectangle 5"/>
            <p:cNvSpPr>
              <a:spLocks noChangeArrowheads="1"/>
            </p:cNvSpPr>
            <p:nvPr/>
          </p:nvSpPr>
          <p:spPr bwMode="auto">
            <a:xfrm>
              <a:off x="3552" y="2562"/>
              <a:ext cx="2112" cy="211"/>
            </a:xfrm>
            <a:prstGeom prst="rect">
              <a:avLst/>
            </a:prstGeom>
            <a:noFill/>
            <a:ln w="9525">
              <a:noFill/>
              <a:miter lim="800000"/>
              <a:headEnd/>
              <a:tailEnd/>
            </a:ln>
            <a:effectLst/>
          </p:spPr>
          <p:txBody>
            <a:bodyPr/>
            <a:lstStyle/>
            <a:p>
              <a:pPr algn="l" eaLnBrk="0" hangingPunct="0"/>
              <a:endParaRPr lang="en-US" sz="1600">
                <a:latin typeface="Arial" charset="0"/>
              </a:endParaRPr>
            </a:p>
          </p:txBody>
        </p:sp>
        <p:sp>
          <p:nvSpPr>
            <p:cNvPr id="189446" name="Rectangle 6"/>
            <p:cNvSpPr>
              <a:spLocks noChangeArrowheads="1"/>
            </p:cNvSpPr>
            <p:nvPr/>
          </p:nvSpPr>
          <p:spPr bwMode="auto">
            <a:xfrm>
              <a:off x="2479" y="2562"/>
              <a:ext cx="1073" cy="211"/>
            </a:xfrm>
            <a:prstGeom prst="rect">
              <a:avLst/>
            </a:prstGeom>
            <a:noFill/>
            <a:ln w="9525">
              <a:noFill/>
              <a:miter lim="800000"/>
              <a:headEnd/>
              <a:tailEnd/>
            </a:ln>
            <a:effectLst/>
          </p:spPr>
          <p:txBody>
            <a:bodyPr/>
            <a:lstStyle/>
            <a:p>
              <a:pPr algn="l" eaLnBrk="0" hangingPunct="0"/>
              <a:r>
                <a:rPr lang="en-US" sz="1600">
                  <a:latin typeface="Arial" charset="0"/>
                </a:rPr>
                <a:t>Circuit switched</a:t>
              </a:r>
            </a:p>
          </p:txBody>
        </p:sp>
        <p:sp>
          <p:nvSpPr>
            <p:cNvPr id="189447" name="Rectangle 7"/>
            <p:cNvSpPr>
              <a:spLocks noChangeArrowheads="1"/>
            </p:cNvSpPr>
            <p:nvPr/>
          </p:nvSpPr>
          <p:spPr bwMode="auto">
            <a:xfrm>
              <a:off x="1653" y="2562"/>
              <a:ext cx="826" cy="211"/>
            </a:xfrm>
            <a:prstGeom prst="rect">
              <a:avLst/>
            </a:prstGeom>
            <a:noFill/>
            <a:ln w="9525">
              <a:noFill/>
              <a:miter lim="800000"/>
              <a:headEnd/>
              <a:tailEnd/>
            </a:ln>
            <a:effectLst/>
          </p:spPr>
          <p:txBody>
            <a:bodyPr/>
            <a:lstStyle/>
            <a:p>
              <a:pPr algn="r" eaLnBrk="0" hangingPunct="0"/>
              <a:r>
                <a:rPr lang="en-US" sz="1600">
                  <a:latin typeface="Arial" charset="0"/>
                </a:rPr>
                <a:t>16 kbit/s</a:t>
              </a:r>
            </a:p>
          </p:txBody>
        </p:sp>
        <p:sp>
          <p:nvSpPr>
            <p:cNvPr id="189448" name="Rectangle 8"/>
            <p:cNvSpPr>
              <a:spLocks noChangeArrowheads="1"/>
            </p:cNvSpPr>
            <p:nvPr/>
          </p:nvSpPr>
          <p:spPr bwMode="auto">
            <a:xfrm>
              <a:off x="384" y="2562"/>
              <a:ext cx="1269" cy="211"/>
            </a:xfrm>
            <a:prstGeom prst="rect">
              <a:avLst/>
            </a:prstGeom>
            <a:noFill/>
            <a:ln w="9525">
              <a:noFill/>
              <a:miter lim="800000"/>
              <a:headEnd/>
              <a:tailEnd/>
            </a:ln>
            <a:effectLst/>
          </p:spPr>
          <p:txBody>
            <a:bodyPr/>
            <a:lstStyle/>
            <a:p>
              <a:pPr algn="l" eaLnBrk="0" hangingPunct="0"/>
              <a:r>
                <a:rPr lang="en-US" sz="1600">
                  <a:latin typeface="Arial" charset="0"/>
                </a:rPr>
                <a:t>Voice</a:t>
              </a:r>
            </a:p>
          </p:txBody>
        </p:sp>
        <p:sp>
          <p:nvSpPr>
            <p:cNvPr id="189449" name="Rectangle 9"/>
            <p:cNvSpPr>
              <a:spLocks noChangeArrowheads="1"/>
            </p:cNvSpPr>
            <p:nvPr/>
          </p:nvSpPr>
          <p:spPr bwMode="auto">
            <a:xfrm>
              <a:off x="3552" y="2351"/>
              <a:ext cx="2112" cy="211"/>
            </a:xfrm>
            <a:prstGeom prst="rect">
              <a:avLst/>
            </a:prstGeom>
            <a:noFill/>
            <a:ln w="9525">
              <a:noFill/>
              <a:miter lim="800000"/>
              <a:headEnd/>
              <a:tailEnd/>
            </a:ln>
            <a:effectLst/>
          </p:spPr>
          <p:txBody>
            <a:bodyPr/>
            <a:lstStyle/>
            <a:p>
              <a:pPr algn="l" eaLnBrk="0" hangingPunct="0"/>
              <a:r>
                <a:rPr lang="en-US" sz="1600">
                  <a:latin typeface="Arial" charset="0"/>
                </a:rPr>
                <a:t>SMS successor, E-Mail</a:t>
              </a:r>
            </a:p>
          </p:txBody>
        </p:sp>
        <p:sp>
          <p:nvSpPr>
            <p:cNvPr id="189450" name="Rectangle 10"/>
            <p:cNvSpPr>
              <a:spLocks noChangeArrowheads="1"/>
            </p:cNvSpPr>
            <p:nvPr/>
          </p:nvSpPr>
          <p:spPr bwMode="auto">
            <a:xfrm>
              <a:off x="2479" y="2351"/>
              <a:ext cx="1073" cy="211"/>
            </a:xfrm>
            <a:prstGeom prst="rect">
              <a:avLst/>
            </a:prstGeom>
            <a:noFill/>
            <a:ln w="9525">
              <a:noFill/>
              <a:miter lim="800000"/>
              <a:headEnd/>
              <a:tailEnd/>
            </a:ln>
            <a:effectLst/>
          </p:spPr>
          <p:txBody>
            <a:bodyPr/>
            <a:lstStyle/>
            <a:p>
              <a:pPr algn="l" eaLnBrk="0" hangingPunct="0"/>
              <a:r>
                <a:rPr lang="en-US" sz="1600">
                  <a:latin typeface="Arial" charset="0"/>
                </a:rPr>
                <a:t>Packet switched</a:t>
              </a:r>
            </a:p>
          </p:txBody>
        </p:sp>
        <p:sp>
          <p:nvSpPr>
            <p:cNvPr id="189451" name="Rectangle 11"/>
            <p:cNvSpPr>
              <a:spLocks noChangeArrowheads="1"/>
            </p:cNvSpPr>
            <p:nvPr/>
          </p:nvSpPr>
          <p:spPr bwMode="auto">
            <a:xfrm>
              <a:off x="1653" y="2351"/>
              <a:ext cx="826" cy="211"/>
            </a:xfrm>
            <a:prstGeom prst="rect">
              <a:avLst/>
            </a:prstGeom>
            <a:noFill/>
            <a:ln w="9525">
              <a:noFill/>
              <a:miter lim="800000"/>
              <a:headEnd/>
              <a:tailEnd/>
            </a:ln>
            <a:effectLst/>
          </p:spPr>
          <p:txBody>
            <a:bodyPr/>
            <a:lstStyle/>
            <a:p>
              <a:pPr algn="r" eaLnBrk="0" hangingPunct="0"/>
              <a:r>
                <a:rPr lang="en-US" sz="1600">
                  <a:latin typeface="Arial" charset="0"/>
                </a:rPr>
                <a:t>14.4 kbit/s</a:t>
              </a:r>
            </a:p>
          </p:txBody>
        </p:sp>
        <p:sp>
          <p:nvSpPr>
            <p:cNvPr id="189452" name="Rectangle 12"/>
            <p:cNvSpPr>
              <a:spLocks noChangeArrowheads="1"/>
            </p:cNvSpPr>
            <p:nvPr/>
          </p:nvSpPr>
          <p:spPr bwMode="auto">
            <a:xfrm>
              <a:off x="384" y="2351"/>
              <a:ext cx="1269" cy="211"/>
            </a:xfrm>
            <a:prstGeom prst="rect">
              <a:avLst/>
            </a:prstGeom>
            <a:noFill/>
            <a:ln w="9525">
              <a:noFill/>
              <a:miter lim="800000"/>
              <a:headEnd/>
              <a:tailEnd/>
            </a:ln>
            <a:effectLst/>
          </p:spPr>
          <p:txBody>
            <a:bodyPr/>
            <a:lstStyle/>
            <a:p>
              <a:pPr algn="l" eaLnBrk="0" hangingPunct="0"/>
              <a:r>
                <a:rPr lang="en-US" sz="1600">
                  <a:latin typeface="Arial" charset="0"/>
                </a:rPr>
                <a:t>Simple Messaging</a:t>
              </a:r>
            </a:p>
          </p:txBody>
        </p:sp>
        <p:sp>
          <p:nvSpPr>
            <p:cNvPr id="189453" name="Rectangle 13"/>
            <p:cNvSpPr>
              <a:spLocks noChangeArrowheads="1"/>
            </p:cNvSpPr>
            <p:nvPr/>
          </p:nvSpPr>
          <p:spPr bwMode="auto">
            <a:xfrm>
              <a:off x="3552" y="2140"/>
              <a:ext cx="2112" cy="211"/>
            </a:xfrm>
            <a:prstGeom prst="rect">
              <a:avLst/>
            </a:prstGeom>
            <a:noFill/>
            <a:ln w="9525">
              <a:noFill/>
              <a:miter lim="800000"/>
              <a:headEnd/>
              <a:tailEnd/>
            </a:ln>
            <a:effectLst/>
          </p:spPr>
          <p:txBody>
            <a:bodyPr/>
            <a:lstStyle/>
            <a:p>
              <a:pPr algn="l" eaLnBrk="0" hangingPunct="0"/>
              <a:endParaRPr lang="en-US" sz="1600">
                <a:latin typeface="Arial" charset="0"/>
              </a:endParaRPr>
            </a:p>
          </p:txBody>
        </p:sp>
        <p:sp>
          <p:nvSpPr>
            <p:cNvPr id="189454" name="Rectangle 14"/>
            <p:cNvSpPr>
              <a:spLocks noChangeArrowheads="1"/>
            </p:cNvSpPr>
            <p:nvPr/>
          </p:nvSpPr>
          <p:spPr bwMode="auto">
            <a:xfrm>
              <a:off x="2479" y="2140"/>
              <a:ext cx="1073" cy="211"/>
            </a:xfrm>
            <a:prstGeom prst="rect">
              <a:avLst/>
            </a:prstGeom>
            <a:noFill/>
            <a:ln w="9525">
              <a:noFill/>
              <a:miter lim="800000"/>
              <a:headEnd/>
              <a:tailEnd/>
            </a:ln>
            <a:effectLst/>
          </p:spPr>
          <p:txBody>
            <a:bodyPr/>
            <a:lstStyle/>
            <a:p>
              <a:pPr algn="l" eaLnBrk="0" hangingPunct="0"/>
              <a:r>
                <a:rPr lang="en-US" sz="1600">
                  <a:latin typeface="Arial" charset="0"/>
                </a:rPr>
                <a:t>Circuit switched</a:t>
              </a:r>
            </a:p>
          </p:txBody>
        </p:sp>
        <p:sp>
          <p:nvSpPr>
            <p:cNvPr id="189455" name="Rectangle 15"/>
            <p:cNvSpPr>
              <a:spLocks noChangeArrowheads="1"/>
            </p:cNvSpPr>
            <p:nvPr/>
          </p:nvSpPr>
          <p:spPr bwMode="auto">
            <a:xfrm>
              <a:off x="1653" y="2140"/>
              <a:ext cx="826" cy="211"/>
            </a:xfrm>
            <a:prstGeom prst="rect">
              <a:avLst/>
            </a:prstGeom>
            <a:noFill/>
            <a:ln w="9525">
              <a:noFill/>
              <a:miter lim="800000"/>
              <a:headEnd/>
              <a:tailEnd/>
            </a:ln>
            <a:effectLst/>
          </p:spPr>
          <p:txBody>
            <a:bodyPr/>
            <a:lstStyle/>
            <a:p>
              <a:pPr algn="r" eaLnBrk="0" hangingPunct="0"/>
              <a:r>
                <a:rPr lang="en-US" sz="1600">
                  <a:latin typeface="Arial" charset="0"/>
                </a:rPr>
                <a:t>14.4 kbit/s</a:t>
              </a:r>
            </a:p>
          </p:txBody>
        </p:sp>
        <p:sp>
          <p:nvSpPr>
            <p:cNvPr id="189456" name="Rectangle 16"/>
            <p:cNvSpPr>
              <a:spLocks noChangeArrowheads="1"/>
            </p:cNvSpPr>
            <p:nvPr/>
          </p:nvSpPr>
          <p:spPr bwMode="auto">
            <a:xfrm>
              <a:off x="384" y="2140"/>
              <a:ext cx="1269" cy="211"/>
            </a:xfrm>
            <a:prstGeom prst="rect">
              <a:avLst/>
            </a:prstGeom>
            <a:noFill/>
            <a:ln w="9525">
              <a:noFill/>
              <a:miter lim="800000"/>
              <a:headEnd/>
              <a:tailEnd/>
            </a:ln>
            <a:effectLst/>
          </p:spPr>
          <p:txBody>
            <a:bodyPr/>
            <a:lstStyle/>
            <a:p>
              <a:pPr algn="l" eaLnBrk="0" hangingPunct="0"/>
              <a:r>
                <a:rPr lang="en-US" sz="1600">
                  <a:latin typeface="Arial" charset="0"/>
                </a:rPr>
                <a:t>Switched Data</a:t>
              </a:r>
            </a:p>
          </p:txBody>
        </p:sp>
        <p:sp>
          <p:nvSpPr>
            <p:cNvPr id="189457" name="Rectangle 17"/>
            <p:cNvSpPr>
              <a:spLocks noChangeArrowheads="1"/>
            </p:cNvSpPr>
            <p:nvPr/>
          </p:nvSpPr>
          <p:spPr bwMode="auto">
            <a:xfrm>
              <a:off x="3552" y="1929"/>
              <a:ext cx="2112" cy="211"/>
            </a:xfrm>
            <a:prstGeom prst="rect">
              <a:avLst/>
            </a:prstGeom>
            <a:noFill/>
            <a:ln w="9525">
              <a:noFill/>
              <a:miter lim="800000"/>
              <a:headEnd/>
              <a:tailEnd/>
            </a:ln>
            <a:effectLst/>
          </p:spPr>
          <p:txBody>
            <a:bodyPr/>
            <a:lstStyle/>
            <a:p>
              <a:pPr algn="l" eaLnBrk="0" hangingPunct="0"/>
              <a:r>
                <a:rPr lang="en-US" sz="1600">
                  <a:latin typeface="Arial" charset="0"/>
                </a:rPr>
                <a:t>asymmetrical, MM, downloads</a:t>
              </a:r>
            </a:p>
          </p:txBody>
        </p:sp>
        <p:sp>
          <p:nvSpPr>
            <p:cNvPr id="189458" name="Rectangle 18"/>
            <p:cNvSpPr>
              <a:spLocks noChangeArrowheads="1"/>
            </p:cNvSpPr>
            <p:nvPr/>
          </p:nvSpPr>
          <p:spPr bwMode="auto">
            <a:xfrm>
              <a:off x="2479" y="1929"/>
              <a:ext cx="1073" cy="211"/>
            </a:xfrm>
            <a:prstGeom prst="rect">
              <a:avLst/>
            </a:prstGeom>
            <a:noFill/>
            <a:ln w="9525">
              <a:noFill/>
              <a:miter lim="800000"/>
              <a:headEnd/>
              <a:tailEnd/>
            </a:ln>
            <a:effectLst/>
          </p:spPr>
          <p:txBody>
            <a:bodyPr/>
            <a:lstStyle/>
            <a:p>
              <a:pPr algn="l" eaLnBrk="0" hangingPunct="0"/>
              <a:r>
                <a:rPr lang="en-US" sz="1600">
                  <a:latin typeface="Arial" charset="0"/>
                </a:rPr>
                <a:t>Circuit switched</a:t>
              </a:r>
            </a:p>
          </p:txBody>
        </p:sp>
        <p:sp>
          <p:nvSpPr>
            <p:cNvPr id="189459" name="Rectangle 19"/>
            <p:cNvSpPr>
              <a:spLocks noChangeArrowheads="1"/>
            </p:cNvSpPr>
            <p:nvPr/>
          </p:nvSpPr>
          <p:spPr bwMode="auto">
            <a:xfrm>
              <a:off x="1653" y="1929"/>
              <a:ext cx="826" cy="211"/>
            </a:xfrm>
            <a:prstGeom prst="rect">
              <a:avLst/>
            </a:prstGeom>
            <a:noFill/>
            <a:ln w="9525">
              <a:noFill/>
              <a:miter lim="800000"/>
              <a:headEnd/>
              <a:tailEnd/>
            </a:ln>
            <a:effectLst/>
          </p:spPr>
          <p:txBody>
            <a:bodyPr/>
            <a:lstStyle/>
            <a:p>
              <a:pPr algn="r" eaLnBrk="0" hangingPunct="0"/>
              <a:r>
                <a:rPr lang="en-US" sz="1600">
                  <a:latin typeface="Arial" charset="0"/>
                </a:rPr>
                <a:t>384 kbit/s</a:t>
              </a:r>
            </a:p>
          </p:txBody>
        </p:sp>
        <p:sp>
          <p:nvSpPr>
            <p:cNvPr id="189460" name="Rectangle 20"/>
            <p:cNvSpPr>
              <a:spLocks noChangeArrowheads="1"/>
            </p:cNvSpPr>
            <p:nvPr/>
          </p:nvSpPr>
          <p:spPr bwMode="auto">
            <a:xfrm>
              <a:off x="384" y="1929"/>
              <a:ext cx="1269" cy="211"/>
            </a:xfrm>
            <a:prstGeom prst="rect">
              <a:avLst/>
            </a:prstGeom>
            <a:noFill/>
            <a:ln w="9525">
              <a:noFill/>
              <a:miter lim="800000"/>
              <a:headEnd/>
              <a:tailEnd/>
            </a:ln>
            <a:effectLst/>
          </p:spPr>
          <p:txBody>
            <a:bodyPr/>
            <a:lstStyle/>
            <a:p>
              <a:pPr algn="l" eaLnBrk="0" hangingPunct="0"/>
              <a:r>
                <a:rPr lang="en-US" sz="1600">
                  <a:latin typeface="Arial" charset="0"/>
                </a:rPr>
                <a:t>Medium MM</a:t>
              </a:r>
            </a:p>
          </p:txBody>
        </p:sp>
        <p:sp>
          <p:nvSpPr>
            <p:cNvPr id="189461" name="Rectangle 21"/>
            <p:cNvSpPr>
              <a:spLocks noChangeArrowheads="1"/>
            </p:cNvSpPr>
            <p:nvPr/>
          </p:nvSpPr>
          <p:spPr bwMode="auto">
            <a:xfrm>
              <a:off x="3552" y="1718"/>
              <a:ext cx="2112" cy="211"/>
            </a:xfrm>
            <a:prstGeom prst="rect">
              <a:avLst/>
            </a:prstGeom>
            <a:noFill/>
            <a:ln w="9525">
              <a:noFill/>
              <a:miter lim="800000"/>
              <a:headEnd/>
              <a:tailEnd/>
            </a:ln>
            <a:effectLst/>
          </p:spPr>
          <p:txBody>
            <a:bodyPr/>
            <a:lstStyle/>
            <a:p>
              <a:pPr algn="l" eaLnBrk="0" hangingPunct="0"/>
              <a:r>
                <a:rPr lang="en-US" sz="1600">
                  <a:latin typeface="Arial" charset="0"/>
                </a:rPr>
                <a:t>Low coverage, max. 6 km/h</a:t>
              </a:r>
            </a:p>
          </p:txBody>
        </p:sp>
        <p:sp>
          <p:nvSpPr>
            <p:cNvPr id="189462" name="Rectangle 22"/>
            <p:cNvSpPr>
              <a:spLocks noChangeArrowheads="1"/>
            </p:cNvSpPr>
            <p:nvPr/>
          </p:nvSpPr>
          <p:spPr bwMode="auto">
            <a:xfrm>
              <a:off x="2479" y="1718"/>
              <a:ext cx="1073" cy="211"/>
            </a:xfrm>
            <a:prstGeom prst="rect">
              <a:avLst/>
            </a:prstGeom>
            <a:noFill/>
            <a:ln w="9525">
              <a:noFill/>
              <a:miter lim="800000"/>
              <a:headEnd/>
              <a:tailEnd/>
            </a:ln>
            <a:effectLst/>
          </p:spPr>
          <p:txBody>
            <a:bodyPr/>
            <a:lstStyle/>
            <a:p>
              <a:pPr algn="l" eaLnBrk="0" hangingPunct="0"/>
              <a:r>
                <a:rPr lang="en-US" sz="1600">
                  <a:latin typeface="Arial" charset="0"/>
                </a:rPr>
                <a:t>Packet switched</a:t>
              </a:r>
            </a:p>
          </p:txBody>
        </p:sp>
        <p:sp>
          <p:nvSpPr>
            <p:cNvPr id="189463" name="Rectangle 23"/>
            <p:cNvSpPr>
              <a:spLocks noChangeArrowheads="1"/>
            </p:cNvSpPr>
            <p:nvPr/>
          </p:nvSpPr>
          <p:spPr bwMode="auto">
            <a:xfrm>
              <a:off x="1653" y="1718"/>
              <a:ext cx="826" cy="211"/>
            </a:xfrm>
            <a:prstGeom prst="rect">
              <a:avLst/>
            </a:prstGeom>
            <a:noFill/>
            <a:ln w="9525">
              <a:noFill/>
              <a:miter lim="800000"/>
              <a:headEnd/>
              <a:tailEnd/>
            </a:ln>
            <a:effectLst/>
          </p:spPr>
          <p:txBody>
            <a:bodyPr/>
            <a:lstStyle/>
            <a:p>
              <a:pPr algn="r" eaLnBrk="0" hangingPunct="0"/>
              <a:r>
                <a:rPr lang="en-US" sz="1600">
                  <a:latin typeface="Arial" charset="0"/>
                </a:rPr>
                <a:t>2 Mbit/s</a:t>
              </a:r>
            </a:p>
          </p:txBody>
        </p:sp>
        <p:sp>
          <p:nvSpPr>
            <p:cNvPr id="189464" name="Rectangle 24"/>
            <p:cNvSpPr>
              <a:spLocks noChangeArrowheads="1"/>
            </p:cNvSpPr>
            <p:nvPr/>
          </p:nvSpPr>
          <p:spPr bwMode="auto">
            <a:xfrm>
              <a:off x="384" y="1718"/>
              <a:ext cx="1269" cy="211"/>
            </a:xfrm>
            <a:prstGeom prst="rect">
              <a:avLst/>
            </a:prstGeom>
            <a:noFill/>
            <a:ln w="9525">
              <a:noFill/>
              <a:miter lim="800000"/>
              <a:headEnd/>
              <a:tailEnd/>
            </a:ln>
            <a:effectLst/>
          </p:spPr>
          <p:txBody>
            <a:bodyPr/>
            <a:lstStyle/>
            <a:p>
              <a:pPr algn="l" eaLnBrk="0" hangingPunct="0"/>
              <a:r>
                <a:rPr lang="en-US" sz="1600">
                  <a:latin typeface="Arial" charset="0"/>
                </a:rPr>
                <a:t>High MM</a:t>
              </a:r>
            </a:p>
          </p:txBody>
        </p:sp>
        <p:sp>
          <p:nvSpPr>
            <p:cNvPr id="189465" name="Rectangle 25"/>
            <p:cNvSpPr>
              <a:spLocks noChangeArrowheads="1"/>
            </p:cNvSpPr>
            <p:nvPr/>
          </p:nvSpPr>
          <p:spPr bwMode="auto">
            <a:xfrm>
              <a:off x="3552" y="1507"/>
              <a:ext cx="2112" cy="211"/>
            </a:xfrm>
            <a:prstGeom prst="rect">
              <a:avLst/>
            </a:prstGeom>
            <a:noFill/>
            <a:ln w="9525">
              <a:noFill/>
              <a:miter lim="800000"/>
              <a:headEnd/>
              <a:tailEnd/>
            </a:ln>
            <a:effectLst/>
          </p:spPr>
          <p:txBody>
            <a:bodyPr/>
            <a:lstStyle/>
            <a:p>
              <a:pPr algn="l" eaLnBrk="0" hangingPunct="0"/>
              <a:r>
                <a:rPr lang="en-US" sz="1600">
                  <a:latin typeface="Arial" charset="0"/>
                </a:rPr>
                <a:t>Bidirectional, video telephone</a:t>
              </a:r>
            </a:p>
          </p:txBody>
        </p:sp>
        <p:sp>
          <p:nvSpPr>
            <p:cNvPr id="189466" name="Rectangle 26"/>
            <p:cNvSpPr>
              <a:spLocks noChangeArrowheads="1"/>
            </p:cNvSpPr>
            <p:nvPr/>
          </p:nvSpPr>
          <p:spPr bwMode="auto">
            <a:xfrm>
              <a:off x="2479" y="1507"/>
              <a:ext cx="1073" cy="211"/>
            </a:xfrm>
            <a:prstGeom prst="rect">
              <a:avLst/>
            </a:prstGeom>
            <a:noFill/>
            <a:ln w="9525">
              <a:noFill/>
              <a:miter lim="800000"/>
              <a:headEnd/>
              <a:tailEnd/>
            </a:ln>
            <a:effectLst/>
          </p:spPr>
          <p:txBody>
            <a:bodyPr/>
            <a:lstStyle/>
            <a:p>
              <a:pPr algn="l" eaLnBrk="0" hangingPunct="0"/>
              <a:r>
                <a:rPr lang="en-US" sz="1600">
                  <a:latin typeface="Arial" charset="0"/>
                </a:rPr>
                <a:t>Circuit switched</a:t>
              </a:r>
            </a:p>
          </p:txBody>
        </p:sp>
        <p:sp>
          <p:nvSpPr>
            <p:cNvPr id="189467" name="Rectangle 27"/>
            <p:cNvSpPr>
              <a:spLocks noChangeArrowheads="1"/>
            </p:cNvSpPr>
            <p:nvPr/>
          </p:nvSpPr>
          <p:spPr bwMode="auto">
            <a:xfrm>
              <a:off x="1653" y="1507"/>
              <a:ext cx="826" cy="211"/>
            </a:xfrm>
            <a:prstGeom prst="rect">
              <a:avLst/>
            </a:prstGeom>
            <a:noFill/>
            <a:ln w="9525">
              <a:noFill/>
              <a:miter lim="800000"/>
              <a:headEnd/>
              <a:tailEnd/>
            </a:ln>
            <a:effectLst/>
          </p:spPr>
          <p:txBody>
            <a:bodyPr/>
            <a:lstStyle/>
            <a:p>
              <a:pPr algn="r" eaLnBrk="0" hangingPunct="0"/>
              <a:r>
                <a:rPr lang="en-US" sz="1600">
                  <a:latin typeface="Arial" charset="0"/>
                </a:rPr>
                <a:t>128 kbit/s</a:t>
              </a:r>
            </a:p>
          </p:txBody>
        </p:sp>
        <p:sp>
          <p:nvSpPr>
            <p:cNvPr id="189468" name="Rectangle 28"/>
            <p:cNvSpPr>
              <a:spLocks noChangeArrowheads="1"/>
            </p:cNvSpPr>
            <p:nvPr/>
          </p:nvSpPr>
          <p:spPr bwMode="auto">
            <a:xfrm>
              <a:off x="384" y="1507"/>
              <a:ext cx="1269" cy="211"/>
            </a:xfrm>
            <a:prstGeom prst="rect">
              <a:avLst/>
            </a:prstGeom>
            <a:noFill/>
            <a:ln w="9525">
              <a:noFill/>
              <a:miter lim="800000"/>
              <a:headEnd/>
              <a:tailEnd/>
            </a:ln>
            <a:effectLst/>
          </p:spPr>
          <p:txBody>
            <a:bodyPr/>
            <a:lstStyle/>
            <a:p>
              <a:pPr algn="l" eaLnBrk="0" hangingPunct="0"/>
              <a:r>
                <a:rPr lang="en-US" sz="1600">
                  <a:latin typeface="Arial" charset="0"/>
                </a:rPr>
                <a:t>High Interactive MM</a:t>
              </a:r>
            </a:p>
          </p:txBody>
        </p:sp>
        <p:sp>
          <p:nvSpPr>
            <p:cNvPr id="189469" name="Rectangle 29"/>
            <p:cNvSpPr>
              <a:spLocks noChangeArrowheads="1"/>
            </p:cNvSpPr>
            <p:nvPr/>
          </p:nvSpPr>
          <p:spPr bwMode="auto">
            <a:xfrm>
              <a:off x="3552" y="1296"/>
              <a:ext cx="2112" cy="211"/>
            </a:xfrm>
            <a:prstGeom prst="rect">
              <a:avLst/>
            </a:prstGeom>
            <a:noFill/>
            <a:ln w="9525">
              <a:noFill/>
              <a:miter lim="800000"/>
              <a:headEnd/>
              <a:tailEnd/>
            </a:ln>
            <a:effectLst/>
          </p:spPr>
          <p:txBody>
            <a:bodyPr/>
            <a:lstStyle/>
            <a:p>
              <a:pPr algn="l" eaLnBrk="0" hangingPunct="0"/>
              <a:endParaRPr lang="en-US" sz="1600">
                <a:latin typeface="Arial" charset="0"/>
              </a:endParaRPr>
            </a:p>
          </p:txBody>
        </p:sp>
        <p:sp>
          <p:nvSpPr>
            <p:cNvPr id="189470" name="Rectangle 30"/>
            <p:cNvSpPr>
              <a:spLocks noChangeArrowheads="1"/>
            </p:cNvSpPr>
            <p:nvPr/>
          </p:nvSpPr>
          <p:spPr bwMode="auto">
            <a:xfrm>
              <a:off x="2479" y="1296"/>
              <a:ext cx="1073" cy="211"/>
            </a:xfrm>
            <a:prstGeom prst="rect">
              <a:avLst/>
            </a:prstGeom>
            <a:noFill/>
            <a:ln w="9525">
              <a:noFill/>
              <a:miter lim="800000"/>
              <a:headEnd/>
              <a:tailEnd/>
            </a:ln>
            <a:effectLst/>
          </p:spPr>
          <p:txBody>
            <a:bodyPr/>
            <a:lstStyle/>
            <a:p>
              <a:pPr algn="l" eaLnBrk="0" hangingPunct="0"/>
              <a:r>
                <a:rPr lang="en-US" sz="1600">
                  <a:latin typeface="Arial" charset="0"/>
                </a:rPr>
                <a:t>Transport mode</a:t>
              </a:r>
            </a:p>
          </p:txBody>
        </p:sp>
        <p:sp>
          <p:nvSpPr>
            <p:cNvPr id="189471" name="Rectangle 31"/>
            <p:cNvSpPr>
              <a:spLocks noChangeArrowheads="1"/>
            </p:cNvSpPr>
            <p:nvPr/>
          </p:nvSpPr>
          <p:spPr bwMode="auto">
            <a:xfrm>
              <a:off x="1653" y="1296"/>
              <a:ext cx="826" cy="211"/>
            </a:xfrm>
            <a:prstGeom prst="rect">
              <a:avLst/>
            </a:prstGeom>
            <a:noFill/>
            <a:ln w="9525">
              <a:noFill/>
              <a:miter lim="800000"/>
              <a:headEnd/>
              <a:tailEnd/>
            </a:ln>
            <a:effectLst/>
          </p:spPr>
          <p:txBody>
            <a:bodyPr/>
            <a:lstStyle/>
            <a:p>
              <a:pPr algn="l" eaLnBrk="0" hangingPunct="0"/>
              <a:r>
                <a:rPr lang="en-US" sz="1600">
                  <a:latin typeface="Arial" charset="0"/>
                </a:rPr>
                <a:t>Bandwidth</a:t>
              </a:r>
            </a:p>
          </p:txBody>
        </p:sp>
        <p:sp>
          <p:nvSpPr>
            <p:cNvPr id="189472" name="Rectangle 32"/>
            <p:cNvSpPr>
              <a:spLocks noChangeArrowheads="1"/>
            </p:cNvSpPr>
            <p:nvPr/>
          </p:nvSpPr>
          <p:spPr bwMode="auto">
            <a:xfrm>
              <a:off x="384" y="1296"/>
              <a:ext cx="1269" cy="211"/>
            </a:xfrm>
            <a:prstGeom prst="rect">
              <a:avLst/>
            </a:prstGeom>
            <a:noFill/>
            <a:ln w="9525">
              <a:noFill/>
              <a:miter lim="800000"/>
              <a:headEnd/>
              <a:tailEnd/>
            </a:ln>
            <a:effectLst/>
          </p:spPr>
          <p:txBody>
            <a:bodyPr/>
            <a:lstStyle/>
            <a:p>
              <a:pPr algn="l" eaLnBrk="0" hangingPunct="0"/>
              <a:r>
                <a:rPr lang="en-US" sz="1600">
                  <a:latin typeface="Arial" charset="0"/>
                </a:rPr>
                <a:t>Service Profile</a:t>
              </a:r>
            </a:p>
          </p:txBody>
        </p:sp>
        <p:sp>
          <p:nvSpPr>
            <p:cNvPr id="189473" name="Line 33"/>
            <p:cNvSpPr>
              <a:spLocks noChangeShapeType="1"/>
            </p:cNvSpPr>
            <p:nvPr/>
          </p:nvSpPr>
          <p:spPr bwMode="auto">
            <a:xfrm>
              <a:off x="384" y="1296"/>
              <a:ext cx="5280" cy="0"/>
            </a:xfrm>
            <a:prstGeom prst="line">
              <a:avLst/>
            </a:prstGeom>
            <a:noFill/>
            <a:ln w="28575" cap="sq">
              <a:solidFill>
                <a:schemeClr val="tx1"/>
              </a:solidFill>
              <a:round/>
              <a:headEnd/>
              <a:tailEnd/>
            </a:ln>
            <a:effectLst/>
          </p:spPr>
          <p:txBody>
            <a:bodyPr/>
            <a:lstStyle/>
            <a:p>
              <a:endParaRPr lang="en-US"/>
            </a:p>
          </p:txBody>
        </p:sp>
        <p:sp>
          <p:nvSpPr>
            <p:cNvPr id="189474" name="Line 34"/>
            <p:cNvSpPr>
              <a:spLocks noChangeShapeType="1"/>
            </p:cNvSpPr>
            <p:nvPr/>
          </p:nvSpPr>
          <p:spPr bwMode="auto">
            <a:xfrm>
              <a:off x="384" y="1718"/>
              <a:ext cx="5280" cy="0"/>
            </a:xfrm>
            <a:prstGeom prst="line">
              <a:avLst/>
            </a:prstGeom>
            <a:noFill/>
            <a:ln w="12700">
              <a:solidFill>
                <a:schemeClr val="tx1"/>
              </a:solidFill>
              <a:round/>
              <a:headEnd/>
              <a:tailEnd/>
            </a:ln>
            <a:effectLst/>
          </p:spPr>
          <p:txBody>
            <a:bodyPr/>
            <a:lstStyle/>
            <a:p>
              <a:endParaRPr lang="en-US"/>
            </a:p>
          </p:txBody>
        </p:sp>
        <p:sp>
          <p:nvSpPr>
            <p:cNvPr id="189475" name="Line 35"/>
            <p:cNvSpPr>
              <a:spLocks noChangeShapeType="1"/>
            </p:cNvSpPr>
            <p:nvPr/>
          </p:nvSpPr>
          <p:spPr bwMode="auto">
            <a:xfrm>
              <a:off x="384" y="1929"/>
              <a:ext cx="5280" cy="0"/>
            </a:xfrm>
            <a:prstGeom prst="line">
              <a:avLst/>
            </a:prstGeom>
            <a:noFill/>
            <a:ln w="12700">
              <a:solidFill>
                <a:schemeClr val="tx1"/>
              </a:solidFill>
              <a:round/>
              <a:headEnd/>
              <a:tailEnd/>
            </a:ln>
            <a:effectLst/>
          </p:spPr>
          <p:txBody>
            <a:bodyPr/>
            <a:lstStyle/>
            <a:p>
              <a:endParaRPr lang="en-US"/>
            </a:p>
          </p:txBody>
        </p:sp>
        <p:sp>
          <p:nvSpPr>
            <p:cNvPr id="189476" name="Line 36"/>
            <p:cNvSpPr>
              <a:spLocks noChangeShapeType="1"/>
            </p:cNvSpPr>
            <p:nvPr/>
          </p:nvSpPr>
          <p:spPr bwMode="auto">
            <a:xfrm>
              <a:off x="384" y="2140"/>
              <a:ext cx="5280" cy="0"/>
            </a:xfrm>
            <a:prstGeom prst="line">
              <a:avLst/>
            </a:prstGeom>
            <a:noFill/>
            <a:ln w="12700">
              <a:solidFill>
                <a:schemeClr val="tx1"/>
              </a:solidFill>
              <a:round/>
              <a:headEnd/>
              <a:tailEnd/>
            </a:ln>
            <a:effectLst/>
          </p:spPr>
          <p:txBody>
            <a:bodyPr/>
            <a:lstStyle/>
            <a:p>
              <a:endParaRPr lang="en-US"/>
            </a:p>
          </p:txBody>
        </p:sp>
        <p:sp>
          <p:nvSpPr>
            <p:cNvPr id="189477" name="Line 37"/>
            <p:cNvSpPr>
              <a:spLocks noChangeShapeType="1"/>
            </p:cNvSpPr>
            <p:nvPr/>
          </p:nvSpPr>
          <p:spPr bwMode="auto">
            <a:xfrm>
              <a:off x="384" y="2351"/>
              <a:ext cx="5280" cy="0"/>
            </a:xfrm>
            <a:prstGeom prst="line">
              <a:avLst/>
            </a:prstGeom>
            <a:noFill/>
            <a:ln w="12700">
              <a:solidFill>
                <a:schemeClr val="tx1"/>
              </a:solidFill>
              <a:round/>
              <a:headEnd/>
              <a:tailEnd/>
            </a:ln>
            <a:effectLst/>
          </p:spPr>
          <p:txBody>
            <a:bodyPr/>
            <a:lstStyle/>
            <a:p>
              <a:endParaRPr lang="en-US"/>
            </a:p>
          </p:txBody>
        </p:sp>
        <p:sp>
          <p:nvSpPr>
            <p:cNvPr id="189478" name="Line 38"/>
            <p:cNvSpPr>
              <a:spLocks noChangeShapeType="1"/>
            </p:cNvSpPr>
            <p:nvPr/>
          </p:nvSpPr>
          <p:spPr bwMode="auto">
            <a:xfrm>
              <a:off x="384" y="2562"/>
              <a:ext cx="5280" cy="0"/>
            </a:xfrm>
            <a:prstGeom prst="line">
              <a:avLst/>
            </a:prstGeom>
            <a:noFill/>
            <a:ln w="12700">
              <a:solidFill>
                <a:schemeClr val="tx1"/>
              </a:solidFill>
              <a:round/>
              <a:headEnd/>
              <a:tailEnd/>
            </a:ln>
            <a:effectLst/>
          </p:spPr>
          <p:txBody>
            <a:bodyPr/>
            <a:lstStyle/>
            <a:p>
              <a:endParaRPr lang="en-US"/>
            </a:p>
          </p:txBody>
        </p:sp>
        <p:sp>
          <p:nvSpPr>
            <p:cNvPr id="189479" name="Line 39"/>
            <p:cNvSpPr>
              <a:spLocks noChangeShapeType="1"/>
            </p:cNvSpPr>
            <p:nvPr/>
          </p:nvSpPr>
          <p:spPr bwMode="auto">
            <a:xfrm>
              <a:off x="384" y="2773"/>
              <a:ext cx="5280" cy="0"/>
            </a:xfrm>
            <a:prstGeom prst="line">
              <a:avLst/>
            </a:prstGeom>
            <a:noFill/>
            <a:ln w="28575" cap="sq">
              <a:solidFill>
                <a:schemeClr val="tx1"/>
              </a:solidFill>
              <a:round/>
              <a:headEnd/>
              <a:tailEnd/>
            </a:ln>
            <a:effectLst/>
          </p:spPr>
          <p:txBody>
            <a:bodyPr/>
            <a:lstStyle/>
            <a:p>
              <a:endParaRPr lang="en-US"/>
            </a:p>
          </p:txBody>
        </p:sp>
        <p:sp>
          <p:nvSpPr>
            <p:cNvPr id="189480" name="Line 40"/>
            <p:cNvSpPr>
              <a:spLocks noChangeShapeType="1"/>
            </p:cNvSpPr>
            <p:nvPr/>
          </p:nvSpPr>
          <p:spPr bwMode="auto">
            <a:xfrm>
              <a:off x="384" y="1296"/>
              <a:ext cx="0" cy="1477"/>
            </a:xfrm>
            <a:prstGeom prst="line">
              <a:avLst/>
            </a:prstGeom>
            <a:noFill/>
            <a:ln w="28575" cap="sq">
              <a:solidFill>
                <a:schemeClr val="tx1"/>
              </a:solidFill>
              <a:round/>
              <a:headEnd/>
              <a:tailEnd/>
            </a:ln>
            <a:effectLst/>
          </p:spPr>
          <p:txBody>
            <a:bodyPr/>
            <a:lstStyle/>
            <a:p>
              <a:endParaRPr lang="en-US"/>
            </a:p>
          </p:txBody>
        </p:sp>
        <p:sp>
          <p:nvSpPr>
            <p:cNvPr id="189481" name="Line 41"/>
            <p:cNvSpPr>
              <a:spLocks noChangeShapeType="1"/>
            </p:cNvSpPr>
            <p:nvPr/>
          </p:nvSpPr>
          <p:spPr bwMode="auto">
            <a:xfrm>
              <a:off x="1653" y="1296"/>
              <a:ext cx="0" cy="1477"/>
            </a:xfrm>
            <a:prstGeom prst="line">
              <a:avLst/>
            </a:prstGeom>
            <a:noFill/>
            <a:ln w="12700">
              <a:solidFill>
                <a:schemeClr val="tx1"/>
              </a:solidFill>
              <a:round/>
              <a:headEnd/>
              <a:tailEnd/>
            </a:ln>
            <a:effectLst/>
          </p:spPr>
          <p:txBody>
            <a:bodyPr/>
            <a:lstStyle/>
            <a:p>
              <a:endParaRPr lang="en-US"/>
            </a:p>
          </p:txBody>
        </p:sp>
        <p:sp>
          <p:nvSpPr>
            <p:cNvPr id="189482" name="Line 42"/>
            <p:cNvSpPr>
              <a:spLocks noChangeShapeType="1"/>
            </p:cNvSpPr>
            <p:nvPr/>
          </p:nvSpPr>
          <p:spPr bwMode="auto">
            <a:xfrm>
              <a:off x="2479" y="1296"/>
              <a:ext cx="0" cy="1477"/>
            </a:xfrm>
            <a:prstGeom prst="line">
              <a:avLst/>
            </a:prstGeom>
            <a:noFill/>
            <a:ln w="12700">
              <a:solidFill>
                <a:schemeClr val="tx1"/>
              </a:solidFill>
              <a:round/>
              <a:headEnd/>
              <a:tailEnd/>
            </a:ln>
            <a:effectLst/>
          </p:spPr>
          <p:txBody>
            <a:bodyPr/>
            <a:lstStyle/>
            <a:p>
              <a:endParaRPr lang="en-US"/>
            </a:p>
          </p:txBody>
        </p:sp>
        <p:sp>
          <p:nvSpPr>
            <p:cNvPr id="189483" name="Line 43"/>
            <p:cNvSpPr>
              <a:spLocks noChangeShapeType="1"/>
            </p:cNvSpPr>
            <p:nvPr/>
          </p:nvSpPr>
          <p:spPr bwMode="auto">
            <a:xfrm>
              <a:off x="3552" y="1296"/>
              <a:ext cx="0" cy="1477"/>
            </a:xfrm>
            <a:prstGeom prst="line">
              <a:avLst/>
            </a:prstGeom>
            <a:noFill/>
            <a:ln w="12700">
              <a:solidFill>
                <a:schemeClr val="tx1"/>
              </a:solidFill>
              <a:round/>
              <a:headEnd/>
              <a:tailEnd/>
            </a:ln>
            <a:effectLst/>
          </p:spPr>
          <p:txBody>
            <a:bodyPr/>
            <a:lstStyle/>
            <a:p>
              <a:endParaRPr lang="en-US"/>
            </a:p>
          </p:txBody>
        </p:sp>
        <p:sp>
          <p:nvSpPr>
            <p:cNvPr id="189484" name="Line 44"/>
            <p:cNvSpPr>
              <a:spLocks noChangeShapeType="1"/>
            </p:cNvSpPr>
            <p:nvPr/>
          </p:nvSpPr>
          <p:spPr bwMode="auto">
            <a:xfrm>
              <a:off x="5664" y="1296"/>
              <a:ext cx="0" cy="1477"/>
            </a:xfrm>
            <a:prstGeom prst="line">
              <a:avLst/>
            </a:prstGeom>
            <a:noFill/>
            <a:ln w="28575" cap="sq">
              <a:solidFill>
                <a:schemeClr val="tx1"/>
              </a:solidFill>
              <a:round/>
              <a:headEnd/>
              <a:tailEnd/>
            </a:ln>
            <a:effectLst/>
          </p:spPr>
          <p:txBody>
            <a:bodyPr/>
            <a:lstStyle/>
            <a:p>
              <a:endParaRPr lang="en-US"/>
            </a:p>
          </p:txBody>
        </p:sp>
        <p:sp>
          <p:nvSpPr>
            <p:cNvPr id="189485" name="Line 45"/>
            <p:cNvSpPr>
              <a:spLocks noChangeShapeType="1"/>
            </p:cNvSpPr>
            <p:nvPr/>
          </p:nvSpPr>
          <p:spPr bwMode="auto">
            <a:xfrm>
              <a:off x="384" y="1507"/>
              <a:ext cx="5280" cy="0"/>
            </a:xfrm>
            <a:prstGeom prst="line">
              <a:avLst/>
            </a:prstGeom>
            <a:noFill/>
            <a:ln w="28575" cap="sq">
              <a:solidFill>
                <a:schemeClr val="tx1"/>
              </a:solidFill>
              <a:round/>
              <a:headEnd/>
              <a:tailEnd/>
            </a:ln>
            <a:effectLst/>
          </p:spPr>
          <p:txBody>
            <a:bodyPr/>
            <a:lstStyle/>
            <a:p>
              <a:endParaRPr 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Example 3G Networks: Japan</a:t>
            </a:r>
          </a:p>
        </p:txBody>
      </p:sp>
      <p:sp>
        <p:nvSpPr>
          <p:cNvPr id="292867" name="Text Box 3"/>
          <p:cNvSpPr txBox="1">
            <a:spLocks noChangeArrowheads="1"/>
          </p:cNvSpPr>
          <p:nvPr/>
        </p:nvSpPr>
        <p:spPr bwMode="auto">
          <a:xfrm>
            <a:off x="622300" y="5302250"/>
            <a:ext cx="3675063"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FOMA (Freedom Of Mobile multimedia</a:t>
            </a:r>
          </a:p>
          <a:p>
            <a:pPr algn="l" eaLnBrk="0" hangingPunct="0"/>
            <a:r>
              <a:rPr lang="de-DE" sz="1600">
                <a:latin typeface="Arial" charset="0"/>
              </a:rPr>
              <a:t>Access) in Japan</a:t>
            </a:r>
          </a:p>
        </p:txBody>
      </p:sp>
      <p:sp>
        <p:nvSpPr>
          <p:cNvPr id="292868" name="Text Box 4"/>
          <p:cNvSpPr txBox="1">
            <a:spLocks noChangeArrowheads="1"/>
          </p:cNvSpPr>
          <p:nvPr/>
        </p:nvSpPr>
        <p:spPr bwMode="auto">
          <a:xfrm>
            <a:off x="5734050" y="5734050"/>
            <a:ext cx="273685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Examples for FOMA phones</a:t>
            </a:r>
          </a:p>
        </p:txBody>
      </p:sp>
      <p:pic>
        <p:nvPicPr>
          <p:cNvPr id="292869" name="Picture 5" descr="99.9% population coverage in the Kanto Koshinetsu area"/>
          <p:cNvPicPr>
            <a:picLocks noChangeAspect="1" noChangeArrowheads="1"/>
          </p:cNvPicPr>
          <p:nvPr/>
        </p:nvPicPr>
        <p:blipFill>
          <a:blip r:embed="rId2" cstate="print"/>
          <a:srcRect/>
          <a:stretch>
            <a:fillRect/>
          </a:stretch>
        </p:blipFill>
        <p:spPr bwMode="auto">
          <a:xfrm>
            <a:off x="622300" y="1557338"/>
            <a:ext cx="4140200" cy="3740150"/>
          </a:xfrm>
          <a:prstGeom prst="rect">
            <a:avLst/>
          </a:prstGeom>
          <a:noFill/>
        </p:spPr>
      </p:pic>
      <p:sp>
        <p:nvSpPr>
          <p:cNvPr id="292870" name="Oval 6"/>
          <p:cNvSpPr>
            <a:spLocks noChangeArrowheads="1"/>
          </p:cNvSpPr>
          <p:nvPr/>
        </p:nvSpPr>
        <p:spPr bwMode="auto">
          <a:xfrm>
            <a:off x="4044950" y="1430338"/>
            <a:ext cx="723900" cy="665162"/>
          </a:xfrm>
          <a:prstGeom prst="ellipse">
            <a:avLst/>
          </a:prstGeom>
          <a:solidFill>
            <a:schemeClr val="bg1"/>
          </a:solidFill>
          <a:ln w="9525">
            <a:solidFill>
              <a:schemeClr val="bg1"/>
            </a:solidFill>
            <a:round/>
            <a:headEnd/>
            <a:tailEnd/>
          </a:ln>
          <a:effectLst/>
        </p:spPr>
        <p:txBody>
          <a:bodyPr wrap="none" anchor="ctr"/>
          <a:lstStyle/>
          <a:p>
            <a:endParaRPr lang="en-US"/>
          </a:p>
        </p:txBody>
      </p:sp>
      <p:pic>
        <p:nvPicPr>
          <p:cNvPr id="292871" name="Picture 7" descr="Silver"/>
          <p:cNvPicPr>
            <a:picLocks noChangeAspect="1" noChangeArrowheads="1"/>
          </p:cNvPicPr>
          <p:nvPr/>
        </p:nvPicPr>
        <p:blipFill>
          <a:blip r:embed="rId3" cstate="print"/>
          <a:srcRect/>
          <a:stretch>
            <a:fillRect/>
          </a:stretch>
        </p:blipFill>
        <p:spPr bwMode="auto">
          <a:xfrm>
            <a:off x="4725988" y="1557338"/>
            <a:ext cx="2857500" cy="2771775"/>
          </a:xfrm>
          <a:prstGeom prst="rect">
            <a:avLst/>
          </a:prstGeom>
          <a:noFill/>
        </p:spPr>
      </p:pic>
      <p:pic>
        <p:nvPicPr>
          <p:cNvPr id="292872" name="Picture 8" descr="With Videophone you can enjoy conversations while facing each other."/>
          <p:cNvPicPr>
            <a:picLocks noChangeAspect="1" noChangeArrowheads="1"/>
          </p:cNvPicPr>
          <p:nvPr/>
        </p:nvPicPr>
        <p:blipFill>
          <a:blip r:embed="rId4" cstate="print"/>
          <a:srcRect/>
          <a:stretch>
            <a:fillRect/>
          </a:stretch>
        </p:blipFill>
        <p:spPr bwMode="auto">
          <a:xfrm>
            <a:off x="5086350" y="4365625"/>
            <a:ext cx="2362200" cy="1190625"/>
          </a:xfrm>
          <a:prstGeom prst="rect">
            <a:avLst/>
          </a:prstGeom>
          <a:noFill/>
        </p:spPr>
      </p:pic>
      <p:pic>
        <p:nvPicPr>
          <p:cNvPr id="292873" name="Picture 9" descr="BlackSilver×DarkSilver"/>
          <p:cNvPicPr>
            <a:picLocks noChangeAspect="1" noChangeArrowheads="1"/>
          </p:cNvPicPr>
          <p:nvPr/>
        </p:nvPicPr>
        <p:blipFill>
          <a:blip r:embed="rId5" cstate="print"/>
          <a:srcRect/>
          <a:stretch>
            <a:fillRect/>
          </a:stretch>
        </p:blipFill>
        <p:spPr bwMode="auto">
          <a:xfrm>
            <a:off x="7534275" y="1990725"/>
            <a:ext cx="1609725" cy="2562225"/>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Example 3G networks: Australia</a:t>
            </a:r>
          </a:p>
        </p:txBody>
      </p:sp>
      <p:pic>
        <p:nvPicPr>
          <p:cNvPr id="301059" name="Picture 3" descr="map_vic_melbourne"/>
          <p:cNvPicPr>
            <a:picLocks noChangeAspect="1" noChangeArrowheads="1"/>
          </p:cNvPicPr>
          <p:nvPr/>
        </p:nvPicPr>
        <p:blipFill>
          <a:blip r:embed="rId2" cstate="print"/>
          <a:srcRect/>
          <a:stretch>
            <a:fillRect/>
          </a:stretch>
        </p:blipFill>
        <p:spPr bwMode="auto">
          <a:xfrm>
            <a:off x="0" y="1484313"/>
            <a:ext cx="5048250" cy="3362325"/>
          </a:xfrm>
          <a:prstGeom prst="rect">
            <a:avLst/>
          </a:prstGeom>
          <a:noFill/>
        </p:spPr>
      </p:pic>
      <p:sp>
        <p:nvSpPr>
          <p:cNvPr id="301060" name="Text Box 4"/>
          <p:cNvSpPr txBox="1">
            <a:spLocks noChangeArrowheads="1"/>
          </p:cNvSpPr>
          <p:nvPr/>
        </p:nvSpPr>
        <p:spPr bwMode="auto">
          <a:xfrm>
            <a:off x="431800" y="4940300"/>
            <a:ext cx="41227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cdma2000 1xEV-DO in Melbourne/Australia</a:t>
            </a:r>
          </a:p>
        </p:txBody>
      </p:sp>
      <p:pic>
        <p:nvPicPr>
          <p:cNvPr id="301061" name="Picture 5" descr="i-mate Pocket PC">
            <a:hlinkClick r:id="rId3"/>
          </p:cNvPr>
          <p:cNvPicPr>
            <a:picLocks noChangeAspect="1" noChangeArrowheads="1"/>
          </p:cNvPicPr>
          <p:nvPr/>
        </p:nvPicPr>
        <p:blipFill>
          <a:blip r:embed="rId4" cstate="print"/>
          <a:srcRect l="22775" t="3615" r="22775" b="15997"/>
          <a:stretch>
            <a:fillRect/>
          </a:stretch>
        </p:blipFill>
        <p:spPr bwMode="auto">
          <a:xfrm>
            <a:off x="5472113" y="1557338"/>
            <a:ext cx="990600" cy="1906587"/>
          </a:xfrm>
          <a:prstGeom prst="rect">
            <a:avLst/>
          </a:prstGeom>
          <a:noFill/>
        </p:spPr>
      </p:pic>
      <p:sp>
        <p:nvSpPr>
          <p:cNvPr id="301062" name="Text Box 6"/>
          <p:cNvSpPr txBox="1">
            <a:spLocks noChangeArrowheads="1"/>
          </p:cNvSpPr>
          <p:nvPr/>
        </p:nvSpPr>
        <p:spPr bwMode="auto">
          <a:xfrm>
            <a:off x="5472113" y="5732463"/>
            <a:ext cx="302895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Examples for 1xEV-DO devices</a:t>
            </a:r>
          </a:p>
        </p:txBody>
      </p:sp>
      <p:pic>
        <p:nvPicPr>
          <p:cNvPr id="301063" name="Picture 7" descr="31268763-2-300-front-2"/>
          <p:cNvPicPr>
            <a:picLocks noChangeAspect="1" noChangeArrowheads="1"/>
          </p:cNvPicPr>
          <p:nvPr/>
        </p:nvPicPr>
        <p:blipFill>
          <a:blip r:embed="rId5" cstate="print"/>
          <a:srcRect l="22667" t="3407" r="22333" b="3259"/>
          <a:stretch>
            <a:fillRect/>
          </a:stretch>
        </p:blipFill>
        <p:spPr bwMode="auto">
          <a:xfrm>
            <a:off x="5616575" y="3644900"/>
            <a:ext cx="1571625" cy="2000250"/>
          </a:xfrm>
          <a:prstGeom prst="rect">
            <a:avLst/>
          </a:prstGeom>
          <a:noFill/>
        </p:spPr>
      </p:pic>
      <p:pic>
        <p:nvPicPr>
          <p:cNvPr id="301064" name="Picture 8" descr="200407151212W21S_offen_zu_schwarz_150"/>
          <p:cNvPicPr>
            <a:picLocks noChangeAspect="1" noChangeArrowheads="1"/>
          </p:cNvPicPr>
          <p:nvPr/>
        </p:nvPicPr>
        <p:blipFill>
          <a:blip r:embed="rId6" cstate="print"/>
          <a:srcRect/>
          <a:stretch>
            <a:fillRect/>
          </a:stretch>
        </p:blipFill>
        <p:spPr bwMode="auto">
          <a:xfrm>
            <a:off x="7345363" y="1989138"/>
            <a:ext cx="1428750" cy="24098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Disadvantages of GSM</a:t>
            </a:r>
          </a:p>
        </p:txBody>
      </p:sp>
      <p:sp>
        <p:nvSpPr>
          <p:cNvPr id="99331" name="Rectangle 3"/>
          <p:cNvSpPr>
            <a:spLocks noGrp="1" noChangeArrowheads="1"/>
          </p:cNvSpPr>
          <p:nvPr>
            <p:ph type="body" idx="1"/>
          </p:nvPr>
        </p:nvSpPr>
        <p:spPr/>
        <p:txBody>
          <a:bodyPr/>
          <a:lstStyle/>
          <a:p>
            <a:r>
              <a:rPr lang="en-US"/>
              <a:t>There is no perfect system!!</a:t>
            </a:r>
          </a:p>
          <a:p>
            <a:pPr lvl="1"/>
            <a:r>
              <a:rPr lang="en-US"/>
              <a:t>no end-to-end encryption of user data</a:t>
            </a:r>
          </a:p>
          <a:p>
            <a:pPr lvl="1"/>
            <a:r>
              <a:rPr lang="en-US"/>
              <a:t>no full ISDN bandwidth of 64 kbit/s to the user, no transparent B-channel</a:t>
            </a:r>
          </a:p>
          <a:p>
            <a:endParaRPr lang="en-US"/>
          </a:p>
          <a:p>
            <a:r>
              <a:rPr lang="en-US"/>
              <a:t>reduced concentration while driving</a:t>
            </a:r>
          </a:p>
          <a:p>
            <a:r>
              <a:rPr lang="en-US"/>
              <a:t>electromagnetic radiation</a:t>
            </a:r>
          </a:p>
          <a:p>
            <a:endParaRPr lang="en-US"/>
          </a:p>
          <a:p>
            <a:r>
              <a:rPr lang="en-US"/>
              <a:t>abuse of private data possible</a:t>
            </a:r>
          </a:p>
          <a:p>
            <a:r>
              <a:rPr lang="en-US"/>
              <a:t>roaming profiles accessible</a:t>
            </a:r>
          </a:p>
          <a:p>
            <a:endParaRPr lang="en-US"/>
          </a:p>
          <a:p>
            <a:r>
              <a:rPr lang="en-US"/>
              <a:t>high complexity of the system</a:t>
            </a:r>
          </a:p>
          <a:p>
            <a:r>
              <a:rPr lang="en-US"/>
              <a:t>several incompatibilities within the GSM standards</a:t>
            </a:r>
          </a:p>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Isle of Man – Start of UMTS in Europe as Test</a:t>
            </a:r>
          </a:p>
        </p:txBody>
      </p:sp>
      <p:pic>
        <p:nvPicPr>
          <p:cNvPr id="293891" name="Picture 3" descr="UMTS_Isle_of_Man"/>
          <p:cNvPicPr>
            <a:picLocks noGrp="1" noChangeAspect="1" noChangeArrowheads="1"/>
          </p:cNvPicPr>
          <p:nvPr>
            <p:ph idx="1"/>
          </p:nvPr>
        </p:nvPicPr>
        <p:blipFill>
          <a:blip r:embed="rId2" cstate="print"/>
          <a:srcRect/>
          <a:stretch>
            <a:fillRect/>
          </a:stretch>
        </p:blipFill>
        <p:spPr>
          <a:xfrm>
            <a:off x="755650" y="1052513"/>
            <a:ext cx="7658100" cy="5105400"/>
          </a:xfrm>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UMTS in Monaco</a:t>
            </a:r>
          </a:p>
        </p:txBody>
      </p:sp>
      <p:pic>
        <p:nvPicPr>
          <p:cNvPr id="294915" name="Picture 3" descr="Monaco_Graphic"/>
          <p:cNvPicPr>
            <a:picLocks noGrp="1" noChangeAspect="1" noChangeArrowheads="1"/>
          </p:cNvPicPr>
          <p:nvPr>
            <p:ph sz="half" idx="1"/>
          </p:nvPr>
        </p:nvPicPr>
        <p:blipFill>
          <a:blip r:embed="rId2" cstate="print"/>
          <a:srcRect/>
          <a:stretch>
            <a:fillRect/>
          </a:stretch>
        </p:blipFill>
        <p:spPr>
          <a:xfrm>
            <a:off x="0" y="1557338"/>
            <a:ext cx="5867400" cy="4146550"/>
          </a:xfrm>
          <a:noFill/>
          <a:ln/>
        </p:spPr>
      </p:pic>
      <p:pic>
        <p:nvPicPr>
          <p:cNvPr id="294916" name="Picture 4" descr="v6"/>
          <p:cNvPicPr>
            <a:picLocks noGrp="1" noChangeAspect="1" noChangeArrowheads="1"/>
          </p:cNvPicPr>
          <p:nvPr>
            <p:ph sz="half" idx="2"/>
          </p:nvPr>
        </p:nvPicPr>
        <p:blipFill>
          <a:blip r:embed="rId3" cstate="print"/>
          <a:srcRect/>
          <a:stretch>
            <a:fillRect/>
          </a:stretch>
        </p:blipFill>
        <p:spPr>
          <a:xfrm>
            <a:off x="5940425" y="1268413"/>
            <a:ext cx="2936875" cy="4392612"/>
          </a:xfrm>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UMTS in Europe</a:t>
            </a:r>
          </a:p>
        </p:txBody>
      </p:sp>
      <p:pic>
        <p:nvPicPr>
          <p:cNvPr id="295939" name="Picture 3" descr="cover4internet_luckau214690624476"/>
          <p:cNvPicPr>
            <a:picLocks noChangeAspect="1" noChangeArrowheads="1"/>
          </p:cNvPicPr>
          <p:nvPr/>
        </p:nvPicPr>
        <p:blipFill>
          <a:blip r:embed="rId2" cstate="print"/>
          <a:srcRect t="3568" b="3688"/>
          <a:stretch>
            <a:fillRect/>
          </a:stretch>
        </p:blipFill>
        <p:spPr bwMode="auto">
          <a:xfrm>
            <a:off x="395288" y="1409700"/>
            <a:ext cx="2667000" cy="3673475"/>
          </a:xfrm>
          <a:prstGeom prst="rect">
            <a:avLst/>
          </a:prstGeom>
          <a:noFill/>
        </p:spPr>
      </p:pic>
      <p:sp>
        <p:nvSpPr>
          <p:cNvPr id="295940" name="Text Box 4"/>
          <p:cNvSpPr txBox="1">
            <a:spLocks noChangeArrowheads="1"/>
          </p:cNvSpPr>
          <p:nvPr/>
        </p:nvSpPr>
        <p:spPr bwMode="auto">
          <a:xfrm>
            <a:off x="684213" y="5084763"/>
            <a:ext cx="19462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Vodafone/Germany</a:t>
            </a:r>
          </a:p>
        </p:txBody>
      </p:sp>
      <p:sp>
        <p:nvSpPr>
          <p:cNvPr id="295941" name="Text Box 5"/>
          <p:cNvSpPr txBox="1">
            <a:spLocks noChangeArrowheads="1"/>
          </p:cNvSpPr>
          <p:nvPr/>
        </p:nvSpPr>
        <p:spPr bwMode="auto">
          <a:xfrm>
            <a:off x="4067175" y="4437063"/>
            <a:ext cx="12001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Orange/UK</a:t>
            </a:r>
          </a:p>
        </p:txBody>
      </p:sp>
      <p:pic>
        <p:nvPicPr>
          <p:cNvPr id="295943" name="Picture 7"/>
          <p:cNvPicPr>
            <a:picLocks noChangeAspect="1" noChangeArrowheads="1"/>
          </p:cNvPicPr>
          <p:nvPr/>
        </p:nvPicPr>
        <p:blipFill>
          <a:blip r:embed="rId3" cstate="print"/>
          <a:srcRect l="25905" t="1857" r="13618" b="3047"/>
          <a:stretch>
            <a:fillRect/>
          </a:stretch>
        </p:blipFill>
        <p:spPr bwMode="auto">
          <a:xfrm>
            <a:off x="3563938" y="1268413"/>
            <a:ext cx="2016125" cy="3170237"/>
          </a:xfrm>
          <a:prstGeom prst="rect">
            <a:avLst/>
          </a:prstGeom>
          <a:noFill/>
          <a:ln w="9525">
            <a:noFill/>
            <a:miter lim="800000"/>
            <a:headEnd/>
            <a:tailEnd/>
          </a:ln>
          <a:effectLst/>
        </p:spPr>
      </p:pic>
      <p:pic>
        <p:nvPicPr>
          <p:cNvPr id="295945" name="Picture 9" descr="Samsung SGH-Z130"/>
          <p:cNvPicPr>
            <a:picLocks noChangeAspect="1" noChangeArrowheads="1"/>
          </p:cNvPicPr>
          <p:nvPr/>
        </p:nvPicPr>
        <p:blipFill>
          <a:blip r:embed="rId4" cstate="print"/>
          <a:srcRect/>
          <a:stretch>
            <a:fillRect/>
          </a:stretch>
        </p:blipFill>
        <p:spPr bwMode="auto">
          <a:xfrm>
            <a:off x="3851275" y="5013325"/>
            <a:ext cx="762000" cy="1143000"/>
          </a:xfrm>
          <a:prstGeom prst="rect">
            <a:avLst/>
          </a:prstGeom>
          <a:noFill/>
        </p:spPr>
      </p:pic>
      <p:pic>
        <p:nvPicPr>
          <p:cNvPr id="295946" name="Picture 10" descr="Nokia 6680"/>
          <p:cNvPicPr>
            <a:picLocks noChangeAspect="1" noChangeArrowheads="1"/>
          </p:cNvPicPr>
          <p:nvPr/>
        </p:nvPicPr>
        <p:blipFill>
          <a:blip r:embed="rId5" cstate="print"/>
          <a:srcRect/>
          <a:stretch>
            <a:fillRect/>
          </a:stretch>
        </p:blipFill>
        <p:spPr bwMode="auto">
          <a:xfrm>
            <a:off x="5292725" y="4868863"/>
            <a:ext cx="762000" cy="1143000"/>
          </a:xfrm>
          <a:prstGeom prst="rect">
            <a:avLst/>
          </a:prstGeom>
          <a:noFill/>
        </p:spPr>
      </p:pic>
      <p:pic>
        <p:nvPicPr>
          <p:cNvPr id="295948" name="Picture 12" descr="Handy-Foto 1261 ">
            <a:hlinkClick r:id="rId6"/>
          </p:cNvPr>
          <p:cNvPicPr>
            <a:picLocks noChangeAspect="1" noChangeArrowheads="1"/>
          </p:cNvPicPr>
          <p:nvPr/>
        </p:nvPicPr>
        <p:blipFill>
          <a:blip r:embed="rId7" cstate="print"/>
          <a:srcRect/>
          <a:stretch>
            <a:fillRect/>
          </a:stretch>
        </p:blipFill>
        <p:spPr bwMode="auto">
          <a:xfrm>
            <a:off x="6227763" y="1484313"/>
            <a:ext cx="1217612" cy="302895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dirty="0"/>
              <a:t>Some </a:t>
            </a:r>
            <a:r>
              <a:rPr lang="en-US" dirty="0" smtClean="0"/>
              <a:t>current GSM </a:t>
            </a:r>
            <a:r>
              <a:rPr lang="en-US" dirty="0"/>
              <a:t>enhancements</a:t>
            </a:r>
          </a:p>
        </p:txBody>
      </p:sp>
      <p:sp>
        <p:nvSpPr>
          <p:cNvPr id="302083" name="Rectangle 3"/>
          <p:cNvSpPr>
            <a:spLocks noGrp="1" noChangeArrowheads="1"/>
          </p:cNvSpPr>
          <p:nvPr>
            <p:ph type="body" idx="1"/>
          </p:nvPr>
        </p:nvSpPr>
        <p:spPr/>
        <p:txBody>
          <a:bodyPr/>
          <a:lstStyle/>
          <a:p>
            <a:pPr>
              <a:lnSpc>
                <a:spcPct val="80000"/>
              </a:lnSpc>
            </a:pPr>
            <a:r>
              <a:rPr lang="en-US" dirty="0" smtClean="0"/>
              <a:t>EMS/MMS</a:t>
            </a:r>
            <a:endParaRPr lang="en-US" dirty="0"/>
          </a:p>
          <a:p>
            <a:pPr lvl="1">
              <a:lnSpc>
                <a:spcPct val="80000"/>
              </a:lnSpc>
            </a:pPr>
            <a:r>
              <a:rPr lang="en-US" dirty="0"/>
              <a:t>EMS: 760 characters possible by chaining SMS, animated icons, ring tones, was soon replaced by MMS (or simply skipped)</a:t>
            </a:r>
          </a:p>
          <a:p>
            <a:pPr lvl="1">
              <a:lnSpc>
                <a:spcPct val="80000"/>
              </a:lnSpc>
            </a:pPr>
            <a:r>
              <a:rPr lang="en-US" dirty="0"/>
              <a:t>MMS: transmission of images, video clips, audio</a:t>
            </a:r>
          </a:p>
          <a:p>
            <a:pPr lvl="2">
              <a:lnSpc>
                <a:spcPct val="80000"/>
              </a:lnSpc>
            </a:pPr>
            <a:r>
              <a:rPr lang="en-US" dirty="0"/>
              <a:t>see WAP 2.0 / chapter </a:t>
            </a:r>
            <a:r>
              <a:rPr lang="en-US" dirty="0" smtClean="0"/>
              <a:t>10 – not really successful, typically substituted by email with attached multimedia content</a:t>
            </a:r>
            <a:endParaRPr lang="en-US" dirty="0"/>
          </a:p>
          <a:p>
            <a:pPr>
              <a:lnSpc>
                <a:spcPct val="80000"/>
              </a:lnSpc>
            </a:pPr>
            <a:endParaRPr lang="en-US" dirty="0" smtClean="0"/>
          </a:p>
          <a:p>
            <a:pPr>
              <a:lnSpc>
                <a:spcPct val="80000"/>
              </a:lnSpc>
            </a:pPr>
            <a:r>
              <a:rPr lang="en-US" dirty="0" smtClean="0"/>
              <a:t>EDGE </a:t>
            </a:r>
            <a:r>
              <a:rPr lang="en-US" dirty="0"/>
              <a:t>(Enhanced Data Rates for Global [was: GSM] Evolution)</a:t>
            </a:r>
          </a:p>
          <a:p>
            <a:pPr lvl="1">
              <a:lnSpc>
                <a:spcPct val="80000"/>
              </a:lnSpc>
            </a:pPr>
            <a:r>
              <a:rPr lang="en-US" dirty="0"/>
              <a:t>8-PSK instead of GMSK, up to 384 </a:t>
            </a:r>
            <a:r>
              <a:rPr lang="en-US" dirty="0" err="1"/>
              <a:t>kbit</a:t>
            </a:r>
            <a:r>
              <a:rPr lang="en-US" dirty="0"/>
              <a:t>/s</a:t>
            </a:r>
          </a:p>
          <a:p>
            <a:pPr lvl="1">
              <a:lnSpc>
                <a:spcPct val="80000"/>
              </a:lnSpc>
            </a:pPr>
            <a:r>
              <a:rPr lang="en-US" dirty="0"/>
              <a:t>new modulation and coding schemes for GPRS </a:t>
            </a:r>
            <a:r>
              <a:rPr lang="en-US" dirty="0">
                <a:sym typeface="Wingdings" pitchFamily="2" charset="2"/>
              </a:rPr>
              <a:t></a:t>
            </a:r>
            <a:r>
              <a:rPr lang="en-US" dirty="0"/>
              <a:t> EGPRS</a:t>
            </a:r>
          </a:p>
          <a:p>
            <a:pPr lvl="2">
              <a:lnSpc>
                <a:spcPct val="80000"/>
              </a:lnSpc>
            </a:pPr>
            <a:r>
              <a:rPr lang="en-US" dirty="0"/>
              <a:t>MCS-1 to MCS-4 uses GMSK at rates 8.8/11.2/14.8/17.6 </a:t>
            </a:r>
            <a:r>
              <a:rPr lang="en-US" dirty="0" err="1"/>
              <a:t>kbit</a:t>
            </a:r>
            <a:r>
              <a:rPr lang="en-US" dirty="0"/>
              <a:t>/s</a:t>
            </a:r>
          </a:p>
          <a:p>
            <a:pPr lvl="2">
              <a:lnSpc>
                <a:spcPct val="80000"/>
              </a:lnSpc>
            </a:pPr>
            <a:r>
              <a:rPr lang="en-US" dirty="0"/>
              <a:t>MCS-5 to MCS-9 uses 8-PSK at rates 22.4/29.6/44.8/54.4/59.2 </a:t>
            </a:r>
            <a:r>
              <a:rPr lang="en-US" dirty="0" err="1"/>
              <a:t>kbit</a:t>
            </a:r>
            <a:r>
              <a:rPr lang="en-US" dirty="0"/>
              <a:t>/s</a:t>
            </a:r>
          </a:p>
          <a:p>
            <a:pPr lvl="2">
              <a:lnSpc>
                <a:spcPct val="80000"/>
              </a:lnSpc>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current UMTS enhancements</a:t>
            </a:r>
            <a:endParaRPr lang="en-US" dirty="0"/>
          </a:p>
        </p:txBody>
      </p:sp>
      <p:sp>
        <p:nvSpPr>
          <p:cNvPr id="3" name="Content Placeholder 2"/>
          <p:cNvSpPr>
            <a:spLocks noGrp="1"/>
          </p:cNvSpPr>
          <p:nvPr>
            <p:ph idx="1"/>
          </p:nvPr>
        </p:nvSpPr>
        <p:spPr/>
        <p:txBody>
          <a:bodyPr/>
          <a:lstStyle/>
          <a:p>
            <a:pPr>
              <a:lnSpc>
                <a:spcPct val="80000"/>
              </a:lnSpc>
            </a:pPr>
            <a:r>
              <a:rPr lang="en-US" dirty="0" smtClean="0"/>
              <a:t>HSDPA (High-Speed Downlink Packet Access)</a:t>
            </a:r>
          </a:p>
          <a:p>
            <a:pPr lvl="1">
              <a:lnSpc>
                <a:spcPct val="80000"/>
              </a:lnSpc>
            </a:pPr>
            <a:r>
              <a:rPr lang="en-US" dirty="0" smtClean="0"/>
              <a:t>initially up to 10 </a:t>
            </a:r>
            <a:r>
              <a:rPr lang="en-US" dirty="0" err="1" smtClean="0"/>
              <a:t>Mbit</a:t>
            </a:r>
            <a:r>
              <a:rPr lang="en-US" dirty="0" smtClean="0"/>
              <a:t>/s for the downlink, later &gt; 20 </a:t>
            </a:r>
            <a:r>
              <a:rPr lang="en-US" dirty="0" err="1" smtClean="0"/>
              <a:t>Mbit</a:t>
            </a:r>
            <a:r>
              <a:rPr lang="en-US" dirty="0" smtClean="0"/>
              <a:t>/s using MIMO- (Multiple Input Multiple Output-) antennas</a:t>
            </a:r>
          </a:p>
          <a:p>
            <a:pPr lvl="1">
              <a:lnSpc>
                <a:spcPct val="80000"/>
              </a:lnSpc>
            </a:pPr>
            <a:r>
              <a:rPr lang="en-US" dirty="0" smtClean="0"/>
              <a:t>can use 16-QAM instead of QPSK (ideally &gt; 13 </a:t>
            </a:r>
            <a:r>
              <a:rPr lang="en-US" dirty="0" err="1" smtClean="0"/>
              <a:t>Mbit</a:t>
            </a:r>
            <a:r>
              <a:rPr lang="en-US" dirty="0" smtClean="0"/>
              <a:t>/s)</a:t>
            </a:r>
          </a:p>
          <a:p>
            <a:pPr lvl="1">
              <a:lnSpc>
                <a:spcPct val="80000"/>
              </a:lnSpc>
            </a:pPr>
            <a:r>
              <a:rPr lang="en-US" dirty="0" smtClean="0"/>
              <a:t>user rates e.g. 3.6 or 7.2 </a:t>
            </a:r>
            <a:r>
              <a:rPr lang="en-US" dirty="0" err="1" smtClean="0"/>
              <a:t>Mbit</a:t>
            </a:r>
            <a:r>
              <a:rPr lang="en-US" dirty="0" smtClean="0"/>
              <a:t>/s</a:t>
            </a:r>
            <a:endParaRPr lang="tr-TR" dirty="0" smtClean="0"/>
          </a:p>
          <a:p>
            <a:pPr lvl="1">
              <a:lnSpc>
                <a:spcPct val="80000"/>
              </a:lnSpc>
            </a:pPr>
            <a:r>
              <a:rPr lang="tr-TR" dirty="0" err="1" smtClean="0"/>
              <a:t>Multi</a:t>
            </a:r>
            <a:r>
              <a:rPr lang="tr-TR" dirty="0" smtClean="0"/>
              <a:t>-</a:t>
            </a:r>
            <a:r>
              <a:rPr lang="tr-TR" dirty="0" err="1" smtClean="0"/>
              <a:t>code</a:t>
            </a:r>
            <a:r>
              <a:rPr lang="tr-TR" dirty="0" smtClean="0"/>
              <a:t> (</a:t>
            </a:r>
            <a:r>
              <a:rPr lang="tr-TR" dirty="0" err="1" smtClean="0"/>
              <a:t>multiple</a:t>
            </a:r>
            <a:r>
              <a:rPr lang="tr-TR" dirty="0" smtClean="0"/>
              <a:t> CDMA </a:t>
            </a:r>
            <a:r>
              <a:rPr lang="tr-TR" dirty="0" err="1" smtClean="0"/>
              <a:t>channels</a:t>
            </a:r>
            <a:r>
              <a:rPr lang="tr-TR" dirty="0" smtClean="0"/>
              <a:t>) </a:t>
            </a:r>
            <a:r>
              <a:rPr lang="tr-TR" dirty="0" err="1" smtClean="0"/>
              <a:t>transmission</a:t>
            </a:r>
            <a:endParaRPr lang="tr-TR" dirty="0" smtClean="0"/>
          </a:p>
          <a:p>
            <a:pPr lvl="1">
              <a:lnSpc>
                <a:spcPct val="80000"/>
              </a:lnSpc>
            </a:pPr>
            <a:r>
              <a:rPr lang="tr-TR" dirty="0" err="1" smtClean="0"/>
              <a:t>Shared</a:t>
            </a:r>
            <a:r>
              <a:rPr lang="tr-TR" dirty="0" smtClean="0"/>
              <a:t> </a:t>
            </a:r>
            <a:r>
              <a:rPr lang="tr-TR" dirty="0" err="1" smtClean="0"/>
              <a:t>channel</a:t>
            </a:r>
            <a:r>
              <a:rPr lang="tr-TR" dirty="0" smtClean="0"/>
              <a:t> </a:t>
            </a:r>
            <a:r>
              <a:rPr lang="tr-TR" dirty="0" err="1" smtClean="0"/>
              <a:t>transmission</a:t>
            </a:r>
            <a:r>
              <a:rPr lang="tr-TR" dirty="0" smtClean="0"/>
              <a:t> (</a:t>
            </a:r>
            <a:r>
              <a:rPr lang="tr-TR" dirty="0" err="1" smtClean="0"/>
              <a:t>many</a:t>
            </a:r>
            <a:r>
              <a:rPr lang="tr-TR" dirty="0" smtClean="0"/>
              <a:t> </a:t>
            </a:r>
            <a:r>
              <a:rPr lang="tr-TR" dirty="0" err="1" smtClean="0"/>
              <a:t>users</a:t>
            </a:r>
            <a:r>
              <a:rPr lang="tr-TR" dirty="0" smtClean="0"/>
              <a:t> </a:t>
            </a:r>
            <a:r>
              <a:rPr lang="tr-TR" dirty="0" err="1" smtClean="0"/>
              <a:t>share</a:t>
            </a:r>
            <a:r>
              <a:rPr lang="tr-TR" dirty="0" smtClean="0"/>
              <a:t> </a:t>
            </a:r>
            <a:r>
              <a:rPr lang="tr-TR" dirty="0" err="1" smtClean="0"/>
              <a:t>the</a:t>
            </a:r>
            <a:r>
              <a:rPr lang="tr-TR" dirty="0" smtClean="0"/>
              <a:t> </a:t>
            </a:r>
            <a:r>
              <a:rPr lang="tr-TR" dirty="0" err="1" smtClean="0"/>
              <a:t>codes</a:t>
            </a:r>
            <a:r>
              <a:rPr lang="tr-TR" dirty="0" smtClean="0"/>
              <a:t>).</a:t>
            </a:r>
          </a:p>
          <a:p>
            <a:pPr lvl="1">
              <a:lnSpc>
                <a:spcPct val="80000"/>
              </a:lnSpc>
              <a:buNone/>
            </a:pPr>
            <a:r>
              <a:rPr lang="tr-TR" dirty="0" smtClean="0"/>
              <a:t>	</a:t>
            </a:r>
            <a:r>
              <a:rPr lang="tr-TR" dirty="0" err="1" smtClean="0"/>
              <a:t>Extension</a:t>
            </a:r>
            <a:r>
              <a:rPr lang="tr-TR" dirty="0" smtClean="0"/>
              <a:t> </a:t>
            </a:r>
            <a:r>
              <a:rPr lang="tr-TR" dirty="0" err="1" smtClean="0"/>
              <a:t>to</a:t>
            </a:r>
            <a:r>
              <a:rPr lang="tr-TR" dirty="0" smtClean="0"/>
              <a:t> WCDMA </a:t>
            </a:r>
            <a:r>
              <a:rPr lang="tr-TR" dirty="0" err="1" smtClean="0"/>
              <a:t>which</a:t>
            </a:r>
            <a:r>
              <a:rPr lang="tr-TR" dirty="0" smtClean="0"/>
              <a:t> </a:t>
            </a:r>
            <a:r>
              <a:rPr lang="tr-TR" dirty="0" err="1" smtClean="0"/>
              <a:t>uses</a:t>
            </a:r>
            <a:r>
              <a:rPr lang="tr-TR" dirty="0" smtClean="0"/>
              <a:t> </a:t>
            </a:r>
            <a:r>
              <a:rPr lang="tr-TR" dirty="0" err="1" smtClean="0"/>
              <a:t>dedicated</a:t>
            </a:r>
            <a:r>
              <a:rPr lang="tr-TR" dirty="0" smtClean="0"/>
              <a:t> </a:t>
            </a:r>
            <a:r>
              <a:rPr lang="tr-TR" dirty="0" err="1" smtClean="0"/>
              <a:t>user</a:t>
            </a:r>
            <a:r>
              <a:rPr lang="tr-TR" dirty="0" smtClean="0"/>
              <a:t> </a:t>
            </a:r>
            <a:r>
              <a:rPr lang="tr-TR" dirty="0" err="1" smtClean="0"/>
              <a:t>channels</a:t>
            </a:r>
            <a:r>
              <a:rPr lang="tr-TR" dirty="0" smtClean="0"/>
              <a:t>.</a:t>
            </a:r>
          </a:p>
          <a:p>
            <a:pPr lvl="1">
              <a:lnSpc>
                <a:spcPct val="80000"/>
              </a:lnSpc>
            </a:pPr>
            <a:r>
              <a:rPr lang="tr-TR" dirty="0" smtClean="0"/>
              <a:t>2ms </a:t>
            </a:r>
            <a:r>
              <a:rPr lang="tr-TR" dirty="0" err="1" smtClean="0"/>
              <a:t>Transmission</a:t>
            </a:r>
            <a:r>
              <a:rPr lang="tr-TR" dirty="0" smtClean="0"/>
              <a:t> time </a:t>
            </a:r>
            <a:r>
              <a:rPr lang="tr-TR" dirty="0" err="1" smtClean="0"/>
              <a:t>interval</a:t>
            </a:r>
            <a:r>
              <a:rPr lang="tr-TR" dirty="0" smtClean="0"/>
              <a:t> (TTI</a:t>
            </a:r>
            <a:r>
              <a:rPr lang="tr-TR" dirty="0" smtClean="0"/>
              <a:t>)</a:t>
            </a:r>
          </a:p>
          <a:p>
            <a:pPr lvl="1">
              <a:lnSpc>
                <a:spcPct val="80000"/>
              </a:lnSpc>
            </a:pPr>
            <a:r>
              <a:rPr lang="tr-TR" dirty="0" err="1" smtClean="0"/>
              <a:t>Fast</a:t>
            </a:r>
            <a:r>
              <a:rPr lang="tr-TR" dirty="0" smtClean="0"/>
              <a:t> </a:t>
            </a:r>
            <a:r>
              <a:rPr lang="tr-TR" dirty="0" err="1" smtClean="0"/>
              <a:t>physical</a:t>
            </a:r>
            <a:r>
              <a:rPr lang="tr-TR" dirty="0" smtClean="0"/>
              <a:t> </a:t>
            </a:r>
            <a:r>
              <a:rPr lang="tr-TR" dirty="0" err="1" smtClean="0"/>
              <a:t>layer</a:t>
            </a:r>
            <a:r>
              <a:rPr lang="tr-TR" dirty="0" smtClean="0"/>
              <a:t> </a:t>
            </a:r>
            <a:r>
              <a:rPr lang="tr-TR" dirty="0" err="1" smtClean="0"/>
              <a:t>hybrid</a:t>
            </a:r>
            <a:r>
              <a:rPr lang="tr-TR" dirty="0" smtClean="0"/>
              <a:t> ARQ (H-ARQ) </a:t>
            </a:r>
            <a:endParaRPr lang="tr-TR" dirty="0" smtClean="0"/>
          </a:p>
          <a:p>
            <a:pPr lvl="1">
              <a:lnSpc>
                <a:spcPct val="80000"/>
              </a:lnSpc>
            </a:pPr>
            <a:r>
              <a:rPr lang="tr-TR" dirty="0" err="1" smtClean="0"/>
              <a:t>Packet</a:t>
            </a:r>
            <a:r>
              <a:rPr lang="tr-TR" dirty="0" smtClean="0"/>
              <a:t> </a:t>
            </a:r>
            <a:r>
              <a:rPr lang="tr-TR" dirty="0" err="1" smtClean="0"/>
              <a:t>scheduler</a:t>
            </a:r>
            <a:r>
              <a:rPr lang="tr-TR" dirty="0" smtClean="0"/>
              <a:t> </a:t>
            </a:r>
            <a:r>
              <a:rPr lang="tr-TR" dirty="0" err="1" smtClean="0"/>
              <a:t>moved</a:t>
            </a:r>
            <a:r>
              <a:rPr lang="tr-TR" dirty="0" smtClean="0"/>
              <a:t> </a:t>
            </a:r>
            <a:r>
              <a:rPr lang="tr-TR" dirty="0" err="1" smtClean="0"/>
              <a:t>from</a:t>
            </a:r>
            <a:r>
              <a:rPr lang="tr-TR" dirty="0" smtClean="0"/>
              <a:t> </a:t>
            </a:r>
            <a:r>
              <a:rPr lang="tr-TR" dirty="0" err="1" smtClean="0"/>
              <a:t>the</a:t>
            </a:r>
            <a:r>
              <a:rPr lang="tr-TR" dirty="0" smtClean="0"/>
              <a:t> </a:t>
            </a:r>
            <a:r>
              <a:rPr lang="tr-TR" dirty="0" err="1" smtClean="0"/>
              <a:t>radio</a:t>
            </a:r>
            <a:r>
              <a:rPr lang="tr-TR" dirty="0" smtClean="0"/>
              <a:t> network </a:t>
            </a:r>
            <a:r>
              <a:rPr lang="tr-TR" dirty="0" err="1" smtClean="0"/>
              <a:t>controller</a:t>
            </a:r>
            <a:r>
              <a:rPr lang="tr-TR" dirty="0" smtClean="0"/>
              <a:t> (RNC) </a:t>
            </a:r>
            <a:r>
              <a:rPr lang="tr-TR" dirty="0" err="1" smtClean="0"/>
              <a:t>to</a:t>
            </a:r>
            <a:r>
              <a:rPr lang="tr-TR" dirty="0" smtClean="0"/>
              <a:t> </a:t>
            </a:r>
            <a:r>
              <a:rPr lang="tr-TR" dirty="0" err="1" smtClean="0"/>
              <a:t>Node</a:t>
            </a:r>
            <a:r>
              <a:rPr lang="tr-TR" dirty="0" smtClean="0"/>
              <a:t>-B (</a:t>
            </a:r>
            <a:r>
              <a:rPr lang="tr-TR" dirty="0" err="1" smtClean="0"/>
              <a:t>base</a:t>
            </a:r>
            <a:r>
              <a:rPr lang="tr-TR" dirty="0" smtClean="0"/>
              <a:t> </a:t>
            </a:r>
            <a:r>
              <a:rPr lang="tr-TR" dirty="0" err="1" smtClean="0"/>
              <a:t>station</a:t>
            </a:r>
            <a:r>
              <a:rPr lang="tr-TR" dirty="0" smtClean="0"/>
              <a:t>)</a:t>
            </a:r>
            <a:endParaRPr lang="en-US" dirty="0" smtClean="0"/>
          </a:p>
          <a:p>
            <a:pPr>
              <a:lnSpc>
                <a:spcPct val="80000"/>
              </a:lnSpc>
            </a:pPr>
            <a:endParaRPr lang="de-DE" dirty="0" smtClean="0"/>
          </a:p>
          <a:p>
            <a:pPr>
              <a:buNone/>
            </a:pPr>
            <a:endParaRPr lang="en-US" dirty="0"/>
          </a:p>
        </p:txBody>
      </p:sp>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388" y="0"/>
            <a:ext cx="6840952" cy="835025"/>
          </a:xfrm>
        </p:spPr>
        <p:txBody>
          <a:bodyPr/>
          <a:lstStyle/>
          <a:p>
            <a:r>
              <a:rPr lang="tr-TR" dirty="0" err="1" smtClean="0"/>
              <a:t>Some</a:t>
            </a:r>
            <a:r>
              <a:rPr lang="tr-TR" dirty="0" smtClean="0"/>
              <a:t> </a:t>
            </a:r>
            <a:r>
              <a:rPr lang="tr-TR" dirty="0" err="1" smtClean="0"/>
              <a:t>current</a:t>
            </a:r>
            <a:r>
              <a:rPr lang="tr-TR" dirty="0" smtClean="0"/>
              <a:t> UMTS </a:t>
            </a:r>
            <a:r>
              <a:rPr lang="tr-TR" dirty="0" err="1" smtClean="0"/>
              <a:t>enhancements</a:t>
            </a:r>
            <a:r>
              <a:rPr lang="tr-TR" dirty="0" smtClean="0"/>
              <a:t> (</a:t>
            </a:r>
            <a:r>
              <a:rPr lang="tr-TR" dirty="0" err="1" smtClean="0"/>
              <a:t>cont</a:t>
            </a:r>
            <a:r>
              <a:rPr lang="tr-TR" dirty="0" smtClean="0"/>
              <a:t>.)</a:t>
            </a:r>
            <a:endParaRPr lang="de-CH" dirty="0"/>
          </a:p>
        </p:txBody>
      </p:sp>
      <p:sp>
        <p:nvSpPr>
          <p:cNvPr id="3" name="2 İçerik Yer Tutucusu"/>
          <p:cNvSpPr>
            <a:spLocks noGrp="1"/>
          </p:cNvSpPr>
          <p:nvPr>
            <p:ph idx="1"/>
          </p:nvPr>
        </p:nvSpPr>
        <p:spPr/>
        <p:txBody>
          <a:bodyPr/>
          <a:lstStyle/>
          <a:p>
            <a:pPr>
              <a:lnSpc>
                <a:spcPct val="80000"/>
              </a:lnSpc>
            </a:pPr>
            <a:r>
              <a:rPr lang="de-DE" dirty="0" smtClean="0"/>
              <a:t>HSUPA (High-Speed </a:t>
            </a:r>
            <a:r>
              <a:rPr lang="de-DE" dirty="0" err="1" smtClean="0"/>
              <a:t>Uplink</a:t>
            </a:r>
            <a:r>
              <a:rPr lang="de-DE" dirty="0" smtClean="0"/>
              <a:t> Packet Access)</a:t>
            </a:r>
          </a:p>
          <a:p>
            <a:pPr lvl="1">
              <a:lnSpc>
                <a:spcPct val="80000"/>
              </a:lnSpc>
            </a:pPr>
            <a:r>
              <a:rPr lang="en-US" dirty="0" smtClean="0"/>
              <a:t>initially up to 5 </a:t>
            </a:r>
            <a:r>
              <a:rPr lang="en-US" dirty="0" err="1" smtClean="0"/>
              <a:t>Mbit</a:t>
            </a:r>
            <a:r>
              <a:rPr lang="en-US" dirty="0" smtClean="0"/>
              <a:t>/s for the uplink</a:t>
            </a:r>
          </a:p>
          <a:p>
            <a:pPr lvl="1">
              <a:lnSpc>
                <a:spcPct val="80000"/>
              </a:lnSpc>
            </a:pPr>
            <a:r>
              <a:rPr lang="en-US" dirty="0" smtClean="0"/>
              <a:t>user rates e.g. 1.45 </a:t>
            </a:r>
            <a:r>
              <a:rPr lang="en-US" dirty="0" err="1" smtClean="0"/>
              <a:t>Mbit</a:t>
            </a:r>
            <a:r>
              <a:rPr lang="en-US" dirty="0" smtClean="0"/>
              <a:t>/s</a:t>
            </a:r>
            <a:endParaRPr lang="tr-TR" dirty="0" smtClean="0"/>
          </a:p>
          <a:p>
            <a:pPr lvl="1">
              <a:lnSpc>
                <a:spcPct val="80000"/>
              </a:lnSpc>
            </a:pPr>
            <a:endParaRPr lang="en-US" dirty="0" smtClean="0"/>
          </a:p>
          <a:p>
            <a:pPr>
              <a:lnSpc>
                <a:spcPct val="80000"/>
              </a:lnSpc>
            </a:pPr>
            <a:r>
              <a:rPr lang="en-US" dirty="0" smtClean="0"/>
              <a:t>HSPA+ (HSPA Evolution)</a:t>
            </a:r>
          </a:p>
          <a:p>
            <a:pPr lvl="1">
              <a:lnSpc>
                <a:spcPct val="80000"/>
              </a:lnSpc>
            </a:pPr>
            <a:r>
              <a:rPr lang="tr-TR" dirty="0" smtClean="0"/>
              <a:t>HSDPA + HUDPA</a:t>
            </a:r>
          </a:p>
          <a:p>
            <a:pPr lvl="1">
              <a:lnSpc>
                <a:spcPct val="80000"/>
              </a:lnSpc>
            </a:pPr>
            <a:r>
              <a:rPr lang="en-US" dirty="0" smtClean="0"/>
              <a:t>Rel-7/</a:t>
            </a:r>
            <a:r>
              <a:rPr lang="en-US" dirty="0" err="1" smtClean="0"/>
              <a:t>Rel</a:t>
            </a:r>
            <a:r>
              <a:rPr lang="en-US" dirty="0" smtClean="0"/>
              <a:t>-8/Rel-9</a:t>
            </a:r>
            <a:r>
              <a:rPr lang="en-US" dirty="0" smtClean="0"/>
              <a:t>/…</a:t>
            </a:r>
          </a:p>
          <a:p>
            <a:pPr lvl="1">
              <a:lnSpc>
                <a:spcPct val="80000"/>
              </a:lnSpc>
            </a:pPr>
            <a:r>
              <a:rPr lang="en-US" dirty="0" smtClean="0"/>
              <a:t>Downlink 28/42/84/&gt; 100 </a:t>
            </a:r>
            <a:r>
              <a:rPr lang="en-US" dirty="0" err="1" smtClean="0"/>
              <a:t>Mbit</a:t>
            </a:r>
            <a:r>
              <a:rPr lang="en-US" dirty="0" smtClean="0"/>
              <a:t>/s</a:t>
            </a:r>
          </a:p>
          <a:p>
            <a:pPr lvl="1">
              <a:lnSpc>
                <a:spcPct val="80000"/>
              </a:lnSpc>
            </a:pPr>
            <a:r>
              <a:rPr lang="en-US" dirty="0" smtClean="0"/>
              <a:t>Uplink 11/23/&gt;23 </a:t>
            </a:r>
            <a:r>
              <a:rPr lang="en-US" dirty="0" err="1" smtClean="0"/>
              <a:t>Mbit</a:t>
            </a:r>
            <a:r>
              <a:rPr lang="en-US" dirty="0" smtClean="0"/>
              <a:t>/s</a:t>
            </a:r>
            <a:endParaRPr lang="tr-TR" dirty="0" smtClean="0"/>
          </a:p>
          <a:p>
            <a:pPr lvl="1">
              <a:lnSpc>
                <a:spcPct val="80000"/>
              </a:lnSpc>
            </a:pPr>
            <a:r>
              <a:rPr lang="tr-TR" dirty="0" err="1" smtClean="0"/>
              <a:t>Up</a:t>
            </a:r>
            <a:r>
              <a:rPr lang="tr-TR" dirty="0" smtClean="0"/>
              <a:t> </a:t>
            </a:r>
            <a:r>
              <a:rPr lang="tr-TR" dirty="0" err="1" smtClean="0"/>
              <a:t>to</a:t>
            </a:r>
            <a:r>
              <a:rPr lang="tr-TR" dirty="0" smtClean="0"/>
              <a:t> 64QAM in </a:t>
            </a:r>
            <a:r>
              <a:rPr lang="tr-TR" dirty="0" err="1" smtClean="0"/>
              <a:t>downlink</a:t>
            </a:r>
            <a:r>
              <a:rPr lang="tr-TR" dirty="0" smtClean="0"/>
              <a:t> </a:t>
            </a:r>
            <a:r>
              <a:rPr lang="tr-TR" dirty="0" err="1" smtClean="0"/>
              <a:t>and</a:t>
            </a:r>
            <a:r>
              <a:rPr lang="tr-TR" dirty="0" smtClean="0"/>
              <a:t> 16QAM in </a:t>
            </a:r>
            <a:r>
              <a:rPr lang="tr-TR" dirty="0" err="1" smtClean="0"/>
              <a:t>uplink</a:t>
            </a:r>
            <a:r>
              <a:rPr lang="tr-TR" dirty="0" smtClean="0"/>
              <a:t> in </a:t>
            </a:r>
            <a:r>
              <a:rPr lang="tr-TR" dirty="0" err="1" smtClean="0"/>
              <a:t>Rel</a:t>
            </a:r>
            <a:r>
              <a:rPr lang="tr-TR" dirty="0" smtClean="0"/>
              <a:t>-7</a:t>
            </a:r>
          </a:p>
          <a:p>
            <a:pPr lvl="1">
              <a:lnSpc>
                <a:spcPct val="80000"/>
              </a:lnSpc>
            </a:pPr>
            <a:r>
              <a:rPr lang="tr-TR" dirty="0" smtClean="0"/>
              <a:t>64QAM </a:t>
            </a:r>
            <a:r>
              <a:rPr lang="tr-TR" dirty="0" err="1" smtClean="0"/>
              <a:t>and</a:t>
            </a:r>
            <a:r>
              <a:rPr lang="tr-TR" dirty="0" smtClean="0"/>
              <a:t> MIMO in </a:t>
            </a:r>
            <a:r>
              <a:rPr lang="tr-TR" dirty="0" err="1" smtClean="0"/>
              <a:t>downlink</a:t>
            </a:r>
            <a:r>
              <a:rPr lang="tr-TR" dirty="0" smtClean="0"/>
              <a:t> in </a:t>
            </a:r>
            <a:r>
              <a:rPr lang="tr-TR" dirty="0" err="1" smtClean="0"/>
              <a:t>Rel</a:t>
            </a:r>
            <a:r>
              <a:rPr lang="tr-TR" dirty="0" smtClean="0"/>
              <a:t>-8</a:t>
            </a:r>
          </a:p>
          <a:p>
            <a:pPr lvl="1">
              <a:lnSpc>
                <a:spcPct val="80000"/>
              </a:lnSpc>
            </a:pPr>
            <a:r>
              <a:rPr lang="tr-TR" dirty="0" err="1" smtClean="0"/>
              <a:t>Smaller</a:t>
            </a:r>
            <a:r>
              <a:rPr lang="tr-TR" dirty="0" smtClean="0"/>
              <a:t> </a:t>
            </a:r>
            <a:r>
              <a:rPr lang="tr-TR" dirty="0" err="1" smtClean="0"/>
              <a:t>transmission</a:t>
            </a:r>
            <a:r>
              <a:rPr lang="tr-TR" dirty="0" smtClean="0"/>
              <a:t> time </a:t>
            </a:r>
            <a:r>
              <a:rPr lang="tr-TR" dirty="0" err="1" smtClean="0"/>
              <a:t>interval</a:t>
            </a:r>
            <a:r>
              <a:rPr lang="tr-TR" dirty="0" smtClean="0"/>
              <a:t> (TTI) of 2ms</a:t>
            </a:r>
          </a:p>
          <a:p>
            <a:pPr lvl="1">
              <a:lnSpc>
                <a:spcPct val="80000"/>
              </a:lnSpc>
            </a:pPr>
            <a:r>
              <a:rPr lang="tr-TR" dirty="0" err="1" smtClean="0"/>
              <a:t>Fast</a:t>
            </a:r>
            <a:r>
              <a:rPr lang="tr-TR" dirty="0" smtClean="0"/>
              <a:t> UL data rate </a:t>
            </a:r>
            <a:r>
              <a:rPr lang="tr-TR" dirty="0" err="1" smtClean="0"/>
              <a:t>control</a:t>
            </a:r>
            <a:r>
              <a:rPr lang="tr-TR" dirty="0" smtClean="0"/>
              <a:t> in </a:t>
            </a:r>
            <a:r>
              <a:rPr lang="tr-TR" dirty="0" err="1" smtClean="0"/>
              <a:t>the</a:t>
            </a:r>
            <a:r>
              <a:rPr lang="tr-TR" dirty="0" smtClean="0"/>
              <a:t> </a:t>
            </a:r>
            <a:r>
              <a:rPr lang="tr-TR" dirty="0" err="1" smtClean="0"/>
              <a:t>NodeB</a:t>
            </a:r>
            <a:endParaRPr lang="tr-TR" dirty="0" smtClean="0"/>
          </a:p>
          <a:p>
            <a:pPr lvl="1">
              <a:lnSpc>
                <a:spcPct val="80000"/>
              </a:lnSpc>
            </a:pPr>
            <a:r>
              <a:rPr lang="tr-TR" dirty="0" err="1" smtClean="0"/>
              <a:t>Improved</a:t>
            </a:r>
            <a:r>
              <a:rPr lang="tr-TR" dirty="0" smtClean="0"/>
              <a:t> PHY </a:t>
            </a:r>
            <a:r>
              <a:rPr lang="tr-TR" dirty="0" err="1" smtClean="0"/>
              <a:t>performance</a:t>
            </a:r>
            <a:r>
              <a:rPr lang="tr-TR" dirty="0" smtClean="0"/>
              <a:t> </a:t>
            </a:r>
            <a:r>
              <a:rPr lang="tr-TR" dirty="0" err="1" smtClean="0"/>
              <a:t>through</a:t>
            </a:r>
            <a:r>
              <a:rPr lang="tr-TR" dirty="0" smtClean="0"/>
              <a:t> H-ARQ</a:t>
            </a:r>
          </a:p>
          <a:p>
            <a:pPr lvl="1">
              <a:lnSpc>
                <a:spcPct val="80000"/>
              </a:lnSpc>
            </a:pPr>
            <a:r>
              <a:rPr lang="tr-TR" dirty="0" err="1" smtClean="0"/>
              <a:t>Dedicated</a:t>
            </a:r>
            <a:r>
              <a:rPr lang="tr-TR" dirty="0" smtClean="0"/>
              <a:t> </a:t>
            </a:r>
            <a:r>
              <a:rPr lang="tr-TR" dirty="0" err="1" smtClean="0"/>
              <a:t>resource</a:t>
            </a:r>
            <a:r>
              <a:rPr lang="tr-TR" dirty="0" smtClean="0"/>
              <a:t> </a:t>
            </a:r>
            <a:r>
              <a:rPr lang="tr-TR" dirty="0" err="1" smtClean="0"/>
              <a:t>allocation</a:t>
            </a:r>
            <a:r>
              <a:rPr lang="tr-TR" dirty="0" smtClean="0"/>
              <a:t> </a:t>
            </a:r>
            <a:r>
              <a:rPr lang="tr-TR" dirty="0" err="1" smtClean="0"/>
              <a:t>for</a:t>
            </a:r>
            <a:r>
              <a:rPr lang="tr-TR" dirty="0" smtClean="0"/>
              <a:t> </a:t>
            </a:r>
            <a:r>
              <a:rPr lang="tr-TR" dirty="0" err="1" smtClean="0"/>
              <a:t>latency</a:t>
            </a:r>
            <a:r>
              <a:rPr lang="tr-TR" dirty="0" smtClean="0"/>
              <a:t> </a:t>
            </a:r>
            <a:r>
              <a:rPr lang="tr-TR" dirty="0" err="1" smtClean="0"/>
              <a:t>sensitive</a:t>
            </a:r>
            <a:r>
              <a:rPr lang="tr-TR" dirty="0" smtClean="0"/>
              <a:t> </a:t>
            </a:r>
            <a:r>
              <a:rPr lang="tr-TR" dirty="0" err="1" smtClean="0"/>
              <a:t>applications</a:t>
            </a:r>
            <a:endParaRPr lang="tr-TR" dirty="0" smtClean="0"/>
          </a:p>
          <a:p>
            <a:pPr lvl="1">
              <a:lnSpc>
                <a:spcPct val="80000"/>
              </a:lnSpc>
            </a:pPr>
            <a:r>
              <a:rPr lang="tr-TR" dirty="0" err="1" smtClean="0"/>
              <a:t>Fast</a:t>
            </a:r>
            <a:r>
              <a:rPr lang="tr-TR" dirty="0" smtClean="0"/>
              <a:t> </a:t>
            </a:r>
            <a:r>
              <a:rPr lang="tr-TR" dirty="0" err="1" smtClean="0"/>
              <a:t>Mechanisms</a:t>
            </a:r>
            <a:r>
              <a:rPr lang="tr-TR" dirty="0" smtClean="0"/>
              <a:t> </a:t>
            </a:r>
            <a:r>
              <a:rPr lang="tr-TR" dirty="0" err="1" smtClean="0"/>
              <a:t>to</a:t>
            </a:r>
            <a:r>
              <a:rPr lang="tr-TR" dirty="0" smtClean="0"/>
              <a:t> </a:t>
            </a:r>
            <a:r>
              <a:rPr lang="tr-TR" dirty="0" err="1" smtClean="0"/>
              <a:t>request</a:t>
            </a:r>
            <a:r>
              <a:rPr lang="tr-TR" dirty="0" smtClean="0"/>
              <a:t> UL </a:t>
            </a:r>
            <a:r>
              <a:rPr lang="tr-TR" dirty="0" err="1" smtClean="0"/>
              <a:t>resources</a:t>
            </a:r>
            <a:r>
              <a:rPr lang="tr-TR" dirty="0" smtClean="0"/>
              <a:t>   </a:t>
            </a:r>
            <a:endParaRPr lang="en-US" dirty="0" smtClean="0"/>
          </a:p>
          <a:p>
            <a:endParaRPr lang="de-CH" dirty="0"/>
          </a:p>
        </p:txBody>
      </p:sp>
    </p:spTree>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en-US" dirty="0" smtClean="0"/>
              <a:t>Long Term Evolution (LTE)</a:t>
            </a:r>
          </a:p>
        </p:txBody>
      </p:sp>
      <p:sp>
        <p:nvSpPr>
          <p:cNvPr id="3" name="Inhaltsplatzhalter 2"/>
          <p:cNvSpPr>
            <a:spLocks noGrp="1"/>
          </p:cNvSpPr>
          <p:nvPr>
            <p:ph idx="1"/>
          </p:nvPr>
        </p:nvSpPr>
        <p:spPr/>
        <p:txBody>
          <a:bodyPr>
            <a:normAutofit/>
          </a:bodyPr>
          <a:lstStyle/>
          <a:p>
            <a:pPr eaLnBrk="1" hangingPunct="1">
              <a:defRPr/>
            </a:pPr>
            <a:r>
              <a:rPr lang="en-US" dirty="0" smtClean="0"/>
              <a:t>Initiated in 2004 by NTT </a:t>
            </a:r>
            <a:r>
              <a:rPr lang="en-US" dirty="0" err="1" smtClean="0"/>
              <a:t>DoCoMo</a:t>
            </a:r>
            <a:r>
              <a:rPr lang="en-US" dirty="0" smtClean="0"/>
              <a:t>, </a:t>
            </a:r>
            <a:br>
              <a:rPr lang="en-US" dirty="0" smtClean="0"/>
            </a:br>
            <a:r>
              <a:rPr lang="en-US" dirty="0" smtClean="0"/>
              <a:t>focus on enhancing the Universal </a:t>
            </a:r>
            <a:br>
              <a:rPr lang="en-US" dirty="0" smtClean="0"/>
            </a:br>
            <a:r>
              <a:rPr lang="en-US" dirty="0" smtClean="0"/>
              <a:t>Terrestrial Radio Access (UTRA) and </a:t>
            </a:r>
            <a:br>
              <a:rPr lang="en-US" dirty="0" smtClean="0"/>
            </a:br>
            <a:r>
              <a:rPr lang="en-US" dirty="0" smtClean="0"/>
              <a:t>optimizing 3GPP’s radio access architecture</a:t>
            </a:r>
          </a:p>
          <a:p>
            <a:pPr eaLnBrk="1" hangingPunct="1">
              <a:defRPr/>
            </a:pPr>
            <a:r>
              <a:rPr lang="en-US" dirty="0" smtClean="0"/>
              <a:t>Targets: </a:t>
            </a:r>
            <a:endParaRPr lang="tr-TR" dirty="0" smtClean="0"/>
          </a:p>
          <a:p>
            <a:pPr lvl="1">
              <a:defRPr/>
            </a:pPr>
            <a:r>
              <a:rPr lang="en-US" dirty="0" smtClean="0"/>
              <a:t>Downlink </a:t>
            </a:r>
            <a:r>
              <a:rPr lang="en-US" dirty="0" smtClean="0"/>
              <a:t>100 </a:t>
            </a:r>
            <a:r>
              <a:rPr lang="en-US" dirty="0" err="1" smtClean="0"/>
              <a:t>Mbit</a:t>
            </a:r>
            <a:r>
              <a:rPr lang="en-US" dirty="0" smtClean="0"/>
              <a:t>/s</a:t>
            </a:r>
            <a:r>
              <a:rPr lang="tr-TR" dirty="0" smtClean="0"/>
              <a:t> </a:t>
            </a:r>
            <a:r>
              <a:rPr lang="tr-TR" dirty="0" err="1" smtClean="0"/>
              <a:t>using</a:t>
            </a:r>
            <a:r>
              <a:rPr lang="tr-TR" dirty="0" smtClean="0"/>
              <a:t> 64QAM </a:t>
            </a:r>
            <a:r>
              <a:rPr lang="tr-TR" dirty="0" err="1" smtClean="0"/>
              <a:t>single</a:t>
            </a:r>
            <a:r>
              <a:rPr lang="tr-TR" dirty="0" smtClean="0"/>
              <a:t> </a:t>
            </a:r>
            <a:r>
              <a:rPr lang="tr-TR" dirty="0" err="1" smtClean="0"/>
              <a:t>antenna</a:t>
            </a:r>
            <a:r>
              <a:rPr lang="tr-TR" dirty="0" smtClean="0"/>
              <a:t>, 326.4 </a:t>
            </a:r>
            <a:r>
              <a:rPr lang="tr-TR" dirty="0" err="1" smtClean="0"/>
              <a:t>Mbps</a:t>
            </a:r>
            <a:r>
              <a:rPr lang="tr-TR" dirty="0" smtClean="0"/>
              <a:t> </a:t>
            </a:r>
            <a:r>
              <a:rPr lang="tr-TR" dirty="0" err="1" smtClean="0"/>
              <a:t>using</a:t>
            </a:r>
            <a:r>
              <a:rPr lang="tr-TR" dirty="0" smtClean="0"/>
              <a:t> MIMO</a:t>
            </a:r>
            <a:endParaRPr lang="tr-TR" dirty="0" smtClean="0"/>
          </a:p>
          <a:p>
            <a:pPr lvl="1">
              <a:defRPr/>
            </a:pPr>
            <a:r>
              <a:rPr lang="tr-TR" dirty="0" err="1" smtClean="0"/>
              <a:t>Uplink</a:t>
            </a:r>
            <a:r>
              <a:rPr lang="tr-TR" dirty="0" smtClean="0"/>
              <a:t> </a:t>
            </a:r>
            <a:r>
              <a:rPr lang="en-US" dirty="0" smtClean="0"/>
              <a:t>50 </a:t>
            </a:r>
            <a:r>
              <a:rPr lang="en-US" dirty="0" err="1" smtClean="0"/>
              <a:t>Mbit</a:t>
            </a:r>
            <a:r>
              <a:rPr lang="en-US" dirty="0" smtClean="0"/>
              <a:t>/s</a:t>
            </a:r>
            <a:endParaRPr lang="tr-TR" dirty="0" smtClean="0"/>
          </a:p>
          <a:p>
            <a:pPr lvl="1">
              <a:defRPr/>
            </a:pPr>
            <a:r>
              <a:rPr lang="tr-TR" dirty="0" err="1" smtClean="0"/>
              <a:t>Scalable</a:t>
            </a:r>
            <a:r>
              <a:rPr lang="tr-TR" dirty="0" smtClean="0"/>
              <a:t> </a:t>
            </a:r>
            <a:r>
              <a:rPr lang="tr-TR" dirty="0" err="1" smtClean="0"/>
              <a:t>channel</a:t>
            </a:r>
            <a:r>
              <a:rPr lang="tr-TR" dirty="0" smtClean="0"/>
              <a:t> </a:t>
            </a:r>
            <a:r>
              <a:rPr lang="tr-TR" dirty="0" err="1" smtClean="0"/>
              <a:t>bandwidths</a:t>
            </a:r>
            <a:r>
              <a:rPr lang="tr-TR" dirty="0" smtClean="0"/>
              <a:t> of 1.4, 3.0, 5, 10, 20 MHz X2</a:t>
            </a:r>
          </a:p>
          <a:p>
            <a:pPr lvl="1">
              <a:defRPr/>
            </a:pPr>
            <a:r>
              <a:rPr lang="tr-TR" dirty="0" err="1" smtClean="0"/>
              <a:t>Multiple</a:t>
            </a:r>
            <a:r>
              <a:rPr lang="tr-TR" dirty="0" smtClean="0"/>
              <a:t> </a:t>
            </a:r>
            <a:r>
              <a:rPr lang="tr-TR" dirty="0" err="1" smtClean="0"/>
              <a:t>frequency</a:t>
            </a:r>
            <a:r>
              <a:rPr lang="tr-TR" dirty="0" smtClean="0"/>
              <a:t> </a:t>
            </a:r>
            <a:r>
              <a:rPr lang="tr-TR" dirty="0" err="1" smtClean="0"/>
              <a:t>bands</a:t>
            </a:r>
            <a:r>
              <a:rPr lang="tr-TR" dirty="0" smtClean="0"/>
              <a:t>: 700 MHz, 900 MHz, 1800…</a:t>
            </a:r>
          </a:p>
          <a:p>
            <a:pPr lvl="1">
              <a:defRPr/>
            </a:pPr>
            <a:r>
              <a:rPr lang="tr-TR" dirty="0" err="1" smtClean="0"/>
              <a:t>Latency</a:t>
            </a:r>
            <a:r>
              <a:rPr lang="tr-TR" dirty="0" smtClean="0"/>
              <a:t> </a:t>
            </a:r>
            <a:r>
              <a:rPr lang="en-US" dirty="0" smtClean="0"/>
              <a:t>&lt;</a:t>
            </a:r>
            <a:r>
              <a:rPr lang="tr-TR" dirty="0" smtClean="0"/>
              <a:t> 5</a:t>
            </a:r>
            <a:r>
              <a:rPr lang="en-US" dirty="0" smtClean="0"/>
              <a:t>ms</a:t>
            </a:r>
            <a:r>
              <a:rPr lang="tr-TR" dirty="0" smtClean="0"/>
              <a:t> (RTT</a:t>
            </a:r>
            <a:r>
              <a:rPr lang="en-US" dirty="0" smtClean="0"/>
              <a:t>&lt;10ms</a:t>
            </a:r>
            <a:r>
              <a:rPr lang="tr-TR" dirty="0" smtClean="0"/>
              <a:t>) </a:t>
            </a:r>
            <a:r>
              <a:rPr lang="tr-TR" dirty="0" err="1" smtClean="0"/>
              <a:t>for</a:t>
            </a:r>
            <a:r>
              <a:rPr lang="tr-TR" dirty="0" smtClean="0"/>
              <a:t> IP </a:t>
            </a:r>
            <a:r>
              <a:rPr lang="tr-TR" dirty="0" err="1" smtClean="0"/>
              <a:t>packets</a:t>
            </a:r>
            <a:endParaRPr lang="tr-TR" dirty="0" smtClean="0"/>
          </a:p>
          <a:p>
            <a:pPr lvl="1">
              <a:defRPr/>
            </a:pPr>
            <a:r>
              <a:rPr lang="tr-TR" dirty="0" smtClean="0"/>
              <a:t>0-15 km/</a:t>
            </a:r>
            <a:r>
              <a:rPr lang="tr-TR" dirty="0" err="1" smtClean="0"/>
              <a:t>hr</a:t>
            </a:r>
            <a:r>
              <a:rPr lang="tr-TR" dirty="0" smtClean="0"/>
              <a:t> </a:t>
            </a:r>
            <a:r>
              <a:rPr lang="tr-TR" dirty="0" err="1" smtClean="0"/>
              <a:t>optimized</a:t>
            </a:r>
            <a:r>
              <a:rPr lang="tr-TR" dirty="0" smtClean="0"/>
              <a:t>, 15-20 km/h </a:t>
            </a:r>
            <a:r>
              <a:rPr lang="tr-TR" dirty="0" err="1" smtClean="0"/>
              <a:t>high</a:t>
            </a:r>
            <a:r>
              <a:rPr lang="tr-TR" dirty="0" smtClean="0"/>
              <a:t> </a:t>
            </a:r>
            <a:r>
              <a:rPr lang="tr-TR" dirty="0" err="1" smtClean="0"/>
              <a:t>performance</a:t>
            </a:r>
            <a:r>
              <a:rPr lang="tr-TR" dirty="0" smtClean="0"/>
              <a:t>, 120-350 km/h </a:t>
            </a:r>
            <a:r>
              <a:rPr lang="tr-TR" dirty="0" err="1" smtClean="0"/>
              <a:t>supported</a:t>
            </a:r>
            <a:r>
              <a:rPr lang="tr-TR" dirty="0" smtClean="0"/>
              <a:t>.</a:t>
            </a:r>
          </a:p>
          <a:p>
            <a:pPr lvl="1">
              <a:defRPr/>
            </a:pPr>
            <a:r>
              <a:rPr lang="tr-TR" dirty="0" err="1" smtClean="0"/>
              <a:t>Compatibility</a:t>
            </a:r>
            <a:r>
              <a:rPr lang="tr-TR" dirty="0" smtClean="0"/>
              <a:t> </a:t>
            </a:r>
            <a:r>
              <a:rPr lang="tr-TR" dirty="0" err="1" smtClean="0"/>
              <a:t>with</a:t>
            </a:r>
            <a:r>
              <a:rPr lang="tr-TR" dirty="0" smtClean="0"/>
              <a:t> </a:t>
            </a:r>
            <a:r>
              <a:rPr lang="tr-TR" dirty="0" err="1" smtClean="0"/>
              <a:t>other</a:t>
            </a:r>
            <a:r>
              <a:rPr lang="tr-TR" dirty="0" smtClean="0"/>
              <a:t> </a:t>
            </a:r>
            <a:r>
              <a:rPr lang="tr-TR" dirty="0" err="1" smtClean="0"/>
              <a:t>cellular</a:t>
            </a:r>
            <a:r>
              <a:rPr lang="tr-TR" dirty="0" smtClean="0"/>
              <a:t> </a:t>
            </a:r>
            <a:r>
              <a:rPr lang="tr-TR" dirty="0" err="1" smtClean="0"/>
              <a:t>standards</a:t>
            </a:r>
            <a:r>
              <a:rPr lang="tr-TR" dirty="0" smtClean="0"/>
              <a:t>.</a:t>
            </a:r>
            <a:endParaRPr lang="en-US" dirty="0" smtClean="0"/>
          </a:p>
          <a:p>
            <a:pPr eaLnBrk="1" hangingPunct="1">
              <a:defRPr/>
            </a:pPr>
            <a:endParaRPr lang="en-US" dirty="0" smtClean="0"/>
          </a:p>
          <a:p>
            <a:pPr eaLnBrk="1" hangingPunct="1">
              <a:defRPr/>
            </a:pPr>
            <a:endParaRPr lang="en-US" dirty="0" smtClean="0"/>
          </a:p>
        </p:txBody>
      </p:sp>
      <p:pic>
        <p:nvPicPr>
          <p:cNvPr id="11269" name="Picture 2" descr="http://www.3gpp.org/local/cache-vignettes/L142xH129/LTE-Logo-5adb5.gif"/>
          <p:cNvPicPr>
            <a:picLocks noChangeAspect="1" noChangeArrowheads="1"/>
          </p:cNvPicPr>
          <p:nvPr/>
        </p:nvPicPr>
        <p:blipFill>
          <a:blip r:embed="rId2" cstate="print"/>
          <a:srcRect/>
          <a:stretch>
            <a:fillRect/>
          </a:stretch>
        </p:blipFill>
        <p:spPr bwMode="auto">
          <a:xfrm>
            <a:off x="7263368" y="1000438"/>
            <a:ext cx="1880632" cy="170846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LTE (</a:t>
            </a:r>
            <a:r>
              <a:rPr lang="tr-TR" dirty="0" err="1" smtClean="0"/>
              <a:t>cont</a:t>
            </a:r>
            <a:r>
              <a:rPr lang="tr-TR" dirty="0" smtClean="0"/>
              <a:t>.)</a:t>
            </a:r>
            <a:endParaRPr lang="de-CH" dirty="0"/>
          </a:p>
        </p:txBody>
      </p:sp>
      <p:sp>
        <p:nvSpPr>
          <p:cNvPr id="3" name="2 İçerik Yer Tutucusu"/>
          <p:cNvSpPr>
            <a:spLocks noGrp="1"/>
          </p:cNvSpPr>
          <p:nvPr>
            <p:ph idx="1"/>
          </p:nvPr>
        </p:nvSpPr>
        <p:spPr/>
        <p:txBody>
          <a:bodyPr/>
          <a:lstStyle/>
          <a:p>
            <a:pPr eaLnBrk="1" hangingPunct="1">
              <a:defRPr/>
            </a:pPr>
            <a:r>
              <a:rPr lang="en-US" dirty="0" smtClean="0"/>
              <a:t>2007: E UTRA progressed from the feasibility study stage to the first issue of approved Technical Specifications</a:t>
            </a:r>
          </a:p>
          <a:p>
            <a:pPr eaLnBrk="1" hangingPunct="1">
              <a:defRPr/>
            </a:pPr>
            <a:r>
              <a:rPr lang="en-US" dirty="0" smtClean="0"/>
              <a:t>2008: stable for commercial implementation</a:t>
            </a:r>
          </a:p>
          <a:p>
            <a:pPr eaLnBrk="1" hangingPunct="1">
              <a:defRPr/>
            </a:pPr>
            <a:r>
              <a:rPr lang="en-US" dirty="0" smtClean="0"/>
              <a:t>2009: first public LTE service available (Stockholm and Oslo)</a:t>
            </a:r>
          </a:p>
          <a:p>
            <a:pPr eaLnBrk="1" hangingPunct="1">
              <a:defRPr/>
            </a:pPr>
            <a:r>
              <a:rPr lang="en-US" dirty="0" smtClean="0"/>
              <a:t>2010: LTE starts in Germany</a:t>
            </a:r>
          </a:p>
          <a:p>
            <a:pPr eaLnBrk="1" hangingPunct="1">
              <a:defRPr/>
            </a:pPr>
            <a:r>
              <a:rPr lang="en-US" dirty="0" smtClean="0"/>
              <a:t>LTE is not 4G – sometimes called 3.9G</a:t>
            </a:r>
          </a:p>
          <a:p>
            <a:pPr lvl="1">
              <a:defRPr/>
            </a:pPr>
            <a:r>
              <a:rPr lang="en-US" dirty="0" smtClean="0"/>
              <a:t>Does not fulfill all requirements for IMT advanced</a:t>
            </a:r>
            <a:endParaRPr lang="de-CH" dirty="0"/>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May 2011, Berlin gets LTE</a:t>
            </a:r>
            <a:endParaRPr lang="en-US" dirty="0"/>
          </a:p>
        </p:txBody>
      </p:sp>
      <p:pic>
        <p:nvPicPr>
          <p:cNvPr id="348162" name="Picture 2" descr="http://1.2.3.11/bmi/www.heise.de/imgs/18/6/6/2/1/8/2/netz-vodafone-400-6bbf5533a1ee0140.png">
            <a:hlinkClick r:id="rId2" tooltip="Zurück zu LTE am Potsdamer Platz"/>
          </p:cNvPr>
          <p:cNvPicPr>
            <a:picLocks noChangeAspect="1" noChangeArrowheads="1"/>
          </p:cNvPicPr>
          <p:nvPr/>
        </p:nvPicPr>
        <p:blipFill>
          <a:blip r:embed="rId3" cstate="print"/>
          <a:srcRect/>
          <a:stretch>
            <a:fillRect/>
          </a:stretch>
        </p:blipFill>
        <p:spPr bwMode="auto">
          <a:xfrm>
            <a:off x="1547580" y="1196690"/>
            <a:ext cx="5400750" cy="4982193"/>
          </a:xfrm>
          <a:prstGeom prst="rect">
            <a:avLst/>
          </a:prstGeom>
          <a:noFill/>
        </p:spPr>
      </p:pic>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LTE features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Simplified network architecture compared to GSM/UMTS</a:t>
            </a:r>
          </a:p>
          <a:p>
            <a:pPr lvl="1"/>
            <a:r>
              <a:rPr lang="en-US" dirty="0" smtClean="0"/>
              <a:t>Flat IP-based network replacing the GPRS core, optimized for the IP-Multimedia Subsystem (IMS), no more circuit switching</a:t>
            </a:r>
          </a:p>
          <a:p>
            <a:r>
              <a:rPr lang="en-US" dirty="0" smtClean="0"/>
              <a:t>Network should be in parts self-organizing</a:t>
            </a:r>
          </a:p>
          <a:p>
            <a:r>
              <a:rPr lang="en-US" dirty="0" smtClean="0"/>
              <a:t>Scheme for soft frequency reuse between cells</a:t>
            </a:r>
          </a:p>
          <a:p>
            <a:pPr lvl="1"/>
            <a:r>
              <a:rPr lang="en-US" dirty="0" smtClean="0"/>
              <a:t>Inner part uses all </a:t>
            </a:r>
            <a:r>
              <a:rPr lang="en-US" dirty="0" err="1" smtClean="0"/>
              <a:t>subbands</a:t>
            </a:r>
            <a:r>
              <a:rPr lang="en-US" dirty="0" smtClean="0"/>
              <a:t> with less power</a:t>
            </a:r>
          </a:p>
          <a:p>
            <a:pPr lvl="1"/>
            <a:r>
              <a:rPr lang="en-US" dirty="0" smtClean="0"/>
              <a:t>Outer part uses pre-served </a:t>
            </a:r>
            <a:r>
              <a:rPr lang="en-US" dirty="0" err="1" smtClean="0"/>
              <a:t>subbands</a:t>
            </a:r>
            <a:r>
              <a:rPr lang="en-US" dirty="0" smtClean="0"/>
              <a:t> with higher power</a:t>
            </a:r>
          </a:p>
          <a:p>
            <a:r>
              <a:rPr lang="en-US" dirty="0" smtClean="0"/>
              <a:t>Much higher data throughput supported by multiple antennas</a:t>
            </a:r>
          </a:p>
          <a:p>
            <a:r>
              <a:rPr lang="en-US" dirty="0" smtClean="0"/>
              <a:t>Much higher flexibility in terms of spectrum, bandwidth, data rates</a:t>
            </a:r>
          </a:p>
          <a:p>
            <a:r>
              <a:rPr lang="en-US" dirty="0" smtClean="0"/>
              <a:t>Much lower RTT – good for interactive traffic and gaming</a:t>
            </a:r>
          </a:p>
          <a:p>
            <a:r>
              <a:rPr lang="en-US" dirty="0" smtClean="0"/>
              <a:t>Smooth transition from W-CDMA/HSPA, TD-SCDMA and cdma2000 1x EV-DO – but completely different radio!</a:t>
            </a:r>
          </a:p>
          <a:p>
            <a:r>
              <a:rPr lang="en-US" dirty="0" smtClean="0"/>
              <a:t>Large step towards 4G – IMT advanced</a:t>
            </a:r>
          </a:p>
          <a:p>
            <a:endParaRPr lang="en-US" dirty="0" smtClean="0"/>
          </a:p>
          <a:p>
            <a:r>
              <a:rPr lang="en-US" dirty="0" smtClean="0"/>
              <a:t>See </a:t>
            </a:r>
            <a:r>
              <a:rPr lang="en-US" dirty="0" smtClean="0">
                <a:hlinkClick r:id="rId2"/>
              </a:rPr>
              <a:t>www.3gpp.org</a:t>
            </a:r>
            <a:r>
              <a:rPr lang="en-US" dirty="0" smtClean="0"/>
              <a:t> for all specs, tables, figures etc.!</a:t>
            </a:r>
          </a:p>
          <a:p>
            <a:endParaRPr lang="en-US"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US"/>
              <a:t>GSM: Mobile Services</a:t>
            </a:r>
          </a:p>
        </p:txBody>
      </p:sp>
      <p:sp>
        <p:nvSpPr>
          <p:cNvPr id="91141" name="Rectangle 5"/>
          <p:cNvSpPr>
            <a:spLocks noGrp="1" noChangeArrowheads="1"/>
          </p:cNvSpPr>
          <p:nvPr>
            <p:ph type="body" idx="1"/>
          </p:nvPr>
        </p:nvSpPr>
        <p:spPr>
          <a:xfrm>
            <a:off x="179388" y="981075"/>
            <a:ext cx="8785225" cy="2954338"/>
          </a:xfrm>
        </p:spPr>
        <p:txBody>
          <a:bodyPr/>
          <a:lstStyle/>
          <a:p>
            <a:r>
              <a:rPr lang="en-US"/>
              <a:t>GSM offers</a:t>
            </a:r>
          </a:p>
          <a:p>
            <a:pPr lvl="1"/>
            <a:r>
              <a:rPr lang="en-US"/>
              <a:t>several types of connections</a:t>
            </a:r>
          </a:p>
          <a:p>
            <a:pPr marL="1162050" lvl="2"/>
            <a:r>
              <a:rPr lang="en-US"/>
              <a:t>voice connections, data connections, short message service</a:t>
            </a:r>
          </a:p>
          <a:p>
            <a:pPr lvl="1"/>
            <a:r>
              <a:rPr lang="en-US"/>
              <a:t>multi-service options (combination of basic services)</a:t>
            </a:r>
          </a:p>
          <a:p>
            <a:r>
              <a:rPr lang="en-US"/>
              <a:t>Three service domains</a:t>
            </a:r>
          </a:p>
          <a:p>
            <a:pPr lvl="1"/>
            <a:r>
              <a:rPr lang="en-US"/>
              <a:t>Bearer Services</a:t>
            </a:r>
          </a:p>
          <a:p>
            <a:pPr lvl="1"/>
            <a:r>
              <a:rPr lang="en-US"/>
              <a:t>Telematic Services</a:t>
            </a:r>
          </a:p>
          <a:p>
            <a:pPr lvl="1"/>
            <a:r>
              <a:rPr lang="en-US"/>
              <a:t>Supplementary Services</a:t>
            </a:r>
          </a:p>
        </p:txBody>
      </p:sp>
      <p:sp>
        <p:nvSpPr>
          <p:cNvPr id="91142" name="Rectangle 6"/>
          <p:cNvSpPr>
            <a:spLocks noChangeArrowheads="1"/>
          </p:cNvSpPr>
          <p:nvPr/>
        </p:nvSpPr>
        <p:spPr bwMode="auto">
          <a:xfrm>
            <a:off x="2362200" y="4530725"/>
            <a:ext cx="1371600" cy="1143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GSM-PLMN</a:t>
            </a:r>
          </a:p>
        </p:txBody>
      </p:sp>
      <p:sp>
        <p:nvSpPr>
          <p:cNvPr id="91143" name="Rectangle 7"/>
          <p:cNvSpPr>
            <a:spLocks noChangeArrowheads="1"/>
          </p:cNvSpPr>
          <p:nvPr/>
        </p:nvSpPr>
        <p:spPr bwMode="auto">
          <a:xfrm>
            <a:off x="4191000" y="4530725"/>
            <a:ext cx="1371600" cy="1143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transit</a:t>
            </a:r>
          </a:p>
          <a:p>
            <a:pPr eaLnBrk="0" hangingPunct="0"/>
            <a:r>
              <a:rPr lang="de-DE" sz="1600">
                <a:latin typeface="Arial" charset="0"/>
              </a:rPr>
              <a:t>network</a:t>
            </a:r>
          </a:p>
          <a:p>
            <a:pPr eaLnBrk="0" hangingPunct="0"/>
            <a:r>
              <a:rPr lang="de-DE" sz="1600">
                <a:latin typeface="Arial" charset="0"/>
              </a:rPr>
              <a:t>(PSTN, ISDN)</a:t>
            </a:r>
          </a:p>
        </p:txBody>
      </p:sp>
      <p:sp>
        <p:nvSpPr>
          <p:cNvPr id="91144" name="Rectangle 8"/>
          <p:cNvSpPr>
            <a:spLocks noChangeArrowheads="1"/>
          </p:cNvSpPr>
          <p:nvPr/>
        </p:nvSpPr>
        <p:spPr bwMode="auto">
          <a:xfrm>
            <a:off x="6019800" y="4530725"/>
            <a:ext cx="1371600" cy="1143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source/</a:t>
            </a:r>
          </a:p>
          <a:p>
            <a:pPr eaLnBrk="0" hangingPunct="0"/>
            <a:r>
              <a:rPr lang="de-DE" sz="1600">
                <a:latin typeface="Arial" charset="0"/>
              </a:rPr>
              <a:t>destination</a:t>
            </a:r>
          </a:p>
          <a:p>
            <a:pPr eaLnBrk="0" hangingPunct="0"/>
            <a:r>
              <a:rPr lang="de-DE" sz="1600">
                <a:latin typeface="Arial" charset="0"/>
              </a:rPr>
              <a:t>network</a:t>
            </a:r>
          </a:p>
        </p:txBody>
      </p:sp>
      <p:sp>
        <p:nvSpPr>
          <p:cNvPr id="91147" name="Rectangle 11"/>
          <p:cNvSpPr>
            <a:spLocks noChangeArrowheads="1"/>
          </p:cNvSpPr>
          <p:nvPr/>
        </p:nvSpPr>
        <p:spPr bwMode="auto">
          <a:xfrm>
            <a:off x="381000" y="4835525"/>
            <a:ext cx="533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TE</a:t>
            </a:r>
          </a:p>
        </p:txBody>
      </p:sp>
      <p:sp>
        <p:nvSpPr>
          <p:cNvPr id="91148" name="Rectangle 12"/>
          <p:cNvSpPr>
            <a:spLocks noChangeArrowheads="1"/>
          </p:cNvSpPr>
          <p:nvPr/>
        </p:nvSpPr>
        <p:spPr bwMode="auto">
          <a:xfrm>
            <a:off x="8229600" y="4835525"/>
            <a:ext cx="533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TE</a:t>
            </a:r>
          </a:p>
        </p:txBody>
      </p:sp>
      <p:sp>
        <p:nvSpPr>
          <p:cNvPr id="91149" name="Text Box 13"/>
          <p:cNvSpPr txBox="1">
            <a:spLocks noChangeArrowheads="1"/>
          </p:cNvSpPr>
          <p:nvPr/>
        </p:nvSpPr>
        <p:spPr bwMode="auto">
          <a:xfrm>
            <a:off x="4114800" y="4149725"/>
            <a:ext cx="15732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bearer services</a:t>
            </a:r>
          </a:p>
        </p:txBody>
      </p:sp>
      <p:sp>
        <p:nvSpPr>
          <p:cNvPr id="91150" name="Text Box 14"/>
          <p:cNvSpPr txBox="1">
            <a:spLocks noChangeArrowheads="1"/>
          </p:cNvSpPr>
          <p:nvPr/>
        </p:nvSpPr>
        <p:spPr bwMode="auto">
          <a:xfrm>
            <a:off x="3910013" y="5794375"/>
            <a:ext cx="1312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tele services</a:t>
            </a:r>
          </a:p>
        </p:txBody>
      </p:sp>
      <p:grpSp>
        <p:nvGrpSpPr>
          <p:cNvPr id="91157" name="Group 21"/>
          <p:cNvGrpSpPr>
            <a:grpSpLocks/>
          </p:cNvGrpSpPr>
          <p:nvPr/>
        </p:nvGrpSpPr>
        <p:grpSpPr bwMode="auto">
          <a:xfrm>
            <a:off x="685800" y="5521325"/>
            <a:ext cx="7772400" cy="304800"/>
            <a:chOff x="624" y="3456"/>
            <a:chExt cx="4656" cy="192"/>
          </a:xfrm>
        </p:grpSpPr>
        <p:sp>
          <p:nvSpPr>
            <p:cNvPr id="91154" name="Line 18"/>
            <p:cNvSpPr>
              <a:spLocks noChangeShapeType="1"/>
            </p:cNvSpPr>
            <p:nvPr/>
          </p:nvSpPr>
          <p:spPr bwMode="auto">
            <a:xfrm>
              <a:off x="624" y="3648"/>
              <a:ext cx="4656" cy="0"/>
            </a:xfrm>
            <a:prstGeom prst="line">
              <a:avLst/>
            </a:prstGeom>
            <a:noFill/>
            <a:ln w="9525">
              <a:solidFill>
                <a:schemeClr val="tx1"/>
              </a:solidFill>
              <a:round/>
              <a:headEnd/>
              <a:tailEnd/>
            </a:ln>
            <a:effectLst/>
          </p:spPr>
          <p:txBody>
            <a:bodyPr wrap="none" anchor="ctr"/>
            <a:lstStyle/>
            <a:p>
              <a:endParaRPr lang="en-US"/>
            </a:p>
          </p:txBody>
        </p:sp>
        <p:sp>
          <p:nvSpPr>
            <p:cNvPr id="91155" name="Line 19"/>
            <p:cNvSpPr>
              <a:spLocks noChangeShapeType="1"/>
            </p:cNvSpPr>
            <p:nvPr/>
          </p:nvSpPr>
          <p:spPr bwMode="auto">
            <a:xfrm flipV="1">
              <a:off x="624" y="3456"/>
              <a:ext cx="0" cy="192"/>
            </a:xfrm>
            <a:prstGeom prst="line">
              <a:avLst/>
            </a:prstGeom>
            <a:noFill/>
            <a:ln w="9525">
              <a:solidFill>
                <a:schemeClr val="tx1"/>
              </a:solidFill>
              <a:round/>
              <a:headEnd/>
              <a:tailEnd/>
            </a:ln>
            <a:effectLst/>
          </p:spPr>
          <p:txBody>
            <a:bodyPr wrap="none" anchor="ctr"/>
            <a:lstStyle/>
            <a:p>
              <a:endParaRPr lang="en-US"/>
            </a:p>
          </p:txBody>
        </p:sp>
        <p:sp>
          <p:nvSpPr>
            <p:cNvPr id="91156" name="Line 20"/>
            <p:cNvSpPr>
              <a:spLocks noChangeShapeType="1"/>
            </p:cNvSpPr>
            <p:nvPr/>
          </p:nvSpPr>
          <p:spPr bwMode="auto">
            <a:xfrm flipV="1">
              <a:off x="5280" y="3456"/>
              <a:ext cx="0" cy="192"/>
            </a:xfrm>
            <a:prstGeom prst="line">
              <a:avLst/>
            </a:prstGeom>
            <a:noFill/>
            <a:ln w="9525">
              <a:solidFill>
                <a:schemeClr val="tx1"/>
              </a:solidFill>
              <a:round/>
              <a:headEnd/>
              <a:tailEnd/>
            </a:ln>
            <a:effectLst/>
          </p:spPr>
          <p:txBody>
            <a:bodyPr wrap="none" anchor="ctr"/>
            <a:lstStyle/>
            <a:p>
              <a:endParaRPr lang="en-US"/>
            </a:p>
          </p:txBody>
        </p:sp>
      </p:grpSp>
      <p:grpSp>
        <p:nvGrpSpPr>
          <p:cNvPr id="91158" name="Group 22"/>
          <p:cNvGrpSpPr>
            <a:grpSpLocks/>
          </p:cNvGrpSpPr>
          <p:nvPr/>
        </p:nvGrpSpPr>
        <p:grpSpPr bwMode="auto">
          <a:xfrm flipV="1">
            <a:off x="1143000" y="4454525"/>
            <a:ext cx="6629400" cy="381000"/>
            <a:chOff x="624" y="3456"/>
            <a:chExt cx="4656" cy="192"/>
          </a:xfrm>
        </p:grpSpPr>
        <p:sp>
          <p:nvSpPr>
            <p:cNvPr id="91159" name="Line 23"/>
            <p:cNvSpPr>
              <a:spLocks noChangeShapeType="1"/>
            </p:cNvSpPr>
            <p:nvPr/>
          </p:nvSpPr>
          <p:spPr bwMode="auto">
            <a:xfrm>
              <a:off x="624" y="3648"/>
              <a:ext cx="4656" cy="0"/>
            </a:xfrm>
            <a:prstGeom prst="line">
              <a:avLst/>
            </a:prstGeom>
            <a:noFill/>
            <a:ln w="9525">
              <a:solidFill>
                <a:schemeClr val="tx1"/>
              </a:solidFill>
              <a:round/>
              <a:headEnd/>
              <a:tailEnd/>
            </a:ln>
            <a:effectLst/>
          </p:spPr>
          <p:txBody>
            <a:bodyPr wrap="none" anchor="ctr"/>
            <a:lstStyle/>
            <a:p>
              <a:endParaRPr lang="en-US"/>
            </a:p>
          </p:txBody>
        </p:sp>
        <p:sp>
          <p:nvSpPr>
            <p:cNvPr id="91160" name="Line 24"/>
            <p:cNvSpPr>
              <a:spLocks noChangeShapeType="1"/>
            </p:cNvSpPr>
            <p:nvPr/>
          </p:nvSpPr>
          <p:spPr bwMode="auto">
            <a:xfrm flipV="1">
              <a:off x="624" y="3456"/>
              <a:ext cx="0" cy="192"/>
            </a:xfrm>
            <a:prstGeom prst="line">
              <a:avLst/>
            </a:prstGeom>
            <a:noFill/>
            <a:ln w="9525">
              <a:solidFill>
                <a:schemeClr val="tx1"/>
              </a:solidFill>
              <a:round/>
              <a:headEnd/>
              <a:tailEnd/>
            </a:ln>
            <a:effectLst/>
          </p:spPr>
          <p:txBody>
            <a:bodyPr wrap="none" anchor="ctr"/>
            <a:lstStyle/>
            <a:p>
              <a:endParaRPr lang="en-US"/>
            </a:p>
          </p:txBody>
        </p:sp>
        <p:sp>
          <p:nvSpPr>
            <p:cNvPr id="91161" name="Line 25"/>
            <p:cNvSpPr>
              <a:spLocks noChangeShapeType="1"/>
            </p:cNvSpPr>
            <p:nvPr/>
          </p:nvSpPr>
          <p:spPr bwMode="auto">
            <a:xfrm flipV="1">
              <a:off x="5280" y="3456"/>
              <a:ext cx="0" cy="192"/>
            </a:xfrm>
            <a:prstGeom prst="line">
              <a:avLst/>
            </a:prstGeom>
            <a:noFill/>
            <a:ln w="9525">
              <a:solidFill>
                <a:schemeClr val="tx1"/>
              </a:solidFill>
              <a:round/>
              <a:headEnd/>
              <a:tailEnd/>
            </a:ln>
            <a:effectLst/>
          </p:spPr>
          <p:txBody>
            <a:bodyPr wrap="none" anchor="ctr"/>
            <a:lstStyle/>
            <a:p>
              <a:endParaRPr lang="en-US"/>
            </a:p>
          </p:txBody>
        </p:sp>
      </p:grpSp>
      <p:sp>
        <p:nvSpPr>
          <p:cNvPr id="91162" name="Line 26"/>
          <p:cNvSpPr>
            <a:spLocks noChangeShapeType="1"/>
          </p:cNvSpPr>
          <p:nvPr/>
        </p:nvSpPr>
        <p:spPr bwMode="auto">
          <a:xfrm>
            <a:off x="1524000" y="5140325"/>
            <a:ext cx="0" cy="228600"/>
          </a:xfrm>
          <a:prstGeom prst="line">
            <a:avLst/>
          </a:prstGeom>
          <a:noFill/>
          <a:ln w="9525">
            <a:solidFill>
              <a:schemeClr val="tx1"/>
            </a:solidFill>
            <a:round/>
            <a:headEnd/>
            <a:tailEnd/>
          </a:ln>
          <a:effectLst/>
        </p:spPr>
        <p:txBody>
          <a:bodyPr wrap="none" anchor="ctr"/>
          <a:lstStyle/>
          <a:p>
            <a:endParaRPr lang="en-US"/>
          </a:p>
        </p:txBody>
      </p:sp>
      <p:sp>
        <p:nvSpPr>
          <p:cNvPr id="91163" name="Line 27"/>
          <p:cNvSpPr>
            <a:spLocks noChangeShapeType="1"/>
          </p:cNvSpPr>
          <p:nvPr/>
        </p:nvSpPr>
        <p:spPr bwMode="auto">
          <a:xfrm>
            <a:off x="7772400" y="4987925"/>
            <a:ext cx="0" cy="228600"/>
          </a:xfrm>
          <a:prstGeom prst="line">
            <a:avLst/>
          </a:prstGeom>
          <a:noFill/>
          <a:ln w="9525">
            <a:solidFill>
              <a:schemeClr val="tx1"/>
            </a:solidFill>
            <a:round/>
            <a:headEnd/>
            <a:tailEnd/>
          </a:ln>
          <a:effectLst/>
        </p:spPr>
        <p:txBody>
          <a:bodyPr wrap="none" anchor="ctr"/>
          <a:lstStyle/>
          <a:p>
            <a:endParaRPr lang="en-US"/>
          </a:p>
        </p:txBody>
      </p:sp>
      <p:sp>
        <p:nvSpPr>
          <p:cNvPr id="91164" name="Text Box 28"/>
          <p:cNvSpPr txBox="1">
            <a:spLocks noChangeArrowheads="1"/>
          </p:cNvSpPr>
          <p:nvPr/>
        </p:nvSpPr>
        <p:spPr bwMode="auto">
          <a:xfrm>
            <a:off x="862013" y="5216525"/>
            <a:ext cx="5794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 S</a:t>
            </a:r>
          </a:p>
        </p:txBody>
      </p:sp>
      <p:sp>
        <p:nvSpPr>
          <p:cNvPr id="91165" name="Text Box 29"/>
          <p:cNvSpPr txBox="1">
            <a:spLocks noChangeArrowheads="1"/>
          </p:cNvSpPr>
          <p:nvPr/>
        </p:nvSpPr>
        <p:spPr bwMode="auto">
          <a:xfrm>
            <a:off x="7315200" y="5216525"/>
            <a:ext cx="9763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(U, S, R)</a:t>
            </a:r>
          </a:p>
        </p:txBody>
      </p:sp>
      <p:sp>
        <p:nvSpPr>
          <p:cNvPr id="91167" name="Text Box 31"/>
          <p:cNvSpPr txBox="1">
            <a:spLocks noChangeArrowheads="1"/>
          </p:cNvSpPr>
          <p:nvPr/>
        </p:nvSpPr>
        <p:spPr bwMode="auto">
          <a:xfrm>
            <a:off x="1905000" y="5216525"/>
            <a:ext cx="4460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U</a:t>
            </a:r>
            <a:r>
              <a:rPr lang="de-DE" sz="1600" baseline="-25000">
                <a:latin typeface="Arial" charset="0"/>
              </a:rPr>
              <a:t>m</a:t>
            </a:r>
            <a:endParaRPr lang="de-DE" sz="1600">
              <a:latin typeface="Arial" charset="0"/>
            </a:endParaRPr>
          </a:p>
        </p:txBody>
      </p:sp>
      <p:sp>
        <p:nvSpPr>
          <p:cNvPr id="91168" name="Line 32"/>
          <p:cNvSpPr>
            <a:spLocks noChangeShapeType="1"/>
          </p:cNvSpPr>
          <p:nvPr/>
        </p:nvSpPr>
        <p:spPr bwMode="auto">
          <a:xfrm>
            <a:off x="1676400" y="4835525"/>
            <a:ext cx="0" cy="228600"/>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91171" name="AutoShape 35"/>
          <p:cNvCxnSpPr>
            <a:cxnSpLocks noChangeShapeType="1"/>
            <a:stCxn id="91142" idx="3"/>
            <a:endCxn id="91143" idx="1"/>
          </p:cNvCxnSpPr>
          <p:nvPr/>
        </p:nvCxnSpPr>
        <p:spPr bwMode="auto">
          <a:xfrm>
            <a:off x="3733800" y="5102225"/>
            <a:ext cx="457200" cy="0"/>
          </a:xfrm>
          <a:prstGeom prst="straightConnector1">
            <a:avLst/>
          </a:prstGeom>
          <a:noFill/>
          <a:ln w="9525">
            <a:solidFill>
              <a:schemeClr val="tx1"/>
            </a:solidFill>
            <a:round/>
            <a:headEnd/>
            <a:tailEnd/>
          </a:ln>
          <a:effectLst/>
        </p:spPr>
      </p:cxnSp>
      <p:cxnSp>
        <p:nvCxnSpPr>
          <p:cNvPr id="91172" name="AutoShape 36"/>
          <p:cNvCxnSpPr>
            <a:cxnSpLocks noChangeShapeType="1"/>
            <a:stCxn id="91143" idx="3"/>
            <a:endCxn id="91144" idx="1"/>
          </p:cNvCxnSpPr>
          <p:nvPr/>
        </p:nvCxnSpPr>
        <p:spPr bwMode="auto">
          <a:xfrm>
            <a:off x="5562600" y="5102225"/>
            <a:ext cx="457200" cy="0"/>
          </a:xfrm>
          <a:prstGeom prst="straightConnector1">
            <a:avLst/>
          </a:prstGeom>
          <a:noFill/>
          <a:ln w="9525">
            <a:solidFill>
              <a:schemeClr val="tx1"/>
            </a:solidFill>
            <a:round/>
            <a:headEnd/>
            <a:tailEnd/>
          </a:ln>
          <a:effectLst/>
        </p:spPr>
      </p:cxnSp>
      <p:cxnSp>
        <p:nvCxnSpPr>
          <p:cNvPr id="91173" name="AutoShape 37"/>
          <p:cNvCxnSpPr>
            <a:cxnSpLocks noChangeShapeType="1"/>
            <a:stCxn id="91144" idx="3"/>
            <a:endCxn id="91148" idx="1"/>
          </p:cNvCxnSpPr>
          <p:nvPr/>
        </p:nvCxnSpPr>
        <p:spPr bwMode="auto">
          <a:xfrm>
            <a:off x="7391400" y="5102225"/>
            <a:ext cx="838200" cy="0"/>
          </a:xfrm>
          <a:prstGeom prst="straightConnector1">
            <a:avLst/>
          </a:prstGeom>
          <a:noFill/>
          <a:ln w="9525">
            <a:solidFill>
              <a:schemeClr val="tx1"/>
            </a:solidFill>
            <a:round/>
            <a:headEnd/>
            <a:tailEnd/>
          </a:ln>
          <a:effectLst/>
        </p:spPr>
      </p:cxnSp>
      <p:cxnSp>
        <p:nvCxnSpPr>
          <p:cNvPr id="91174" name="AutoShape 38"/>
          <p:cNvCxnSpPr>
            <a:cxnSpLocks noChangeShapeType="1"/>
            <a:stCxn id="91147" idx="3"/>
            <a:endCxn id="91175" idx="1"/>
          </p:cNvCxnSpPr>
          <p:nvPr/>
        </p:nvCxnSpPr>
        <p:spPr bwMode="auto">
          <a:xfrm>
            <a:off x="914400" y="5102225"/>
            <a:ext cx="457200" cy="0"/>
          </a:xfrm>
          <a:prstGeom prst="straightConnector1">
            <a:avLst/>
          </a:prstGeom>
          <a:noFill/>
          <a:ln w="9525">
            <a:solidFill>
              <a:schemeClr val="tx1"/>
            </a:solidFill>
            <a:round/>
            <a:headEnd/>
            <a:tailEnd/>
          </a:ln>
          <a:effectLst/>
        </p:spPr>
      </p:cxnSp>
      <p:sp>
        <p:nvSpPr>
          <p:cNvPr id="91175" name="Rectangle 39"/>
          <p:cNvSpPr>
            <a:spLocks noChangeArrowheads="1"/>
          </p:cNvSpPr>
          <p:nvPr/>
        </p:nvSpPr>
        <p:spPr bwMode="auto">
          <a:xfrm>
            <a:off x="1371600" y="4835525"/>
            <a:ext cx="533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MT</a:t>
            </a:r>
          </a:p>
        </p:txBody>
      </p:sp>
      <p:cxnSp>
        <p:nvCxnSpPr>
          <p:cNvPr id="91176" name="AutoShape 40"/>
          <p:cNvCxnSpPr>
            <a:cxnSpLocks noChangeShapeType="1"/>
            <a:stCxn id="91142" idx="1"/>
            <a:endCxn id="91175" idx="3"/>
          </p:cNvCxnSpPr>
          <p:nvPr/>
        </p:nvCxnSpPr>
        <p:spPr bwMode="auto">
          <a:xfrm flipH="1">
            <a:off x="1905000" y="5102225"/>
            <a:ext cx="457200" cy="0"/>
          </a:xfrm>
          <a:prstGeom prst="straightConnector1">
            <a:avLst/>
          </a:prstGeom>
          <a:noFill/>
          <a:ln w="9525">
            <a:solidFill>
              <a:schemeClr val="tx1"/>
            </a:solidFill>
            <a:round/>
            <a:headEnd/>
            <a:tailEnd/>
          </a:ln>
          <a:effectLst/>
        </p:spPr>
      </p:cxnSp>
      <p:sp>
        <p:nvSpPr>
          <p:cNvPr id="91177" name="Line 41"/>
          <p:cNvSpPr>
            <a:spLocks noChangeShapeType="1"/>
          </p:cNvSpPr>
          <p:nvPr/>
        </p:nvSpPr>
        <p:spPr bwMode="auto">
          <a:xfrm>
            <a:off x="2133600" y="4987925"/>
            <a:ext cx="0" cy="228600"/>
          </a:xfrm>
          <a:prstGeom prst="line">
            <a:avLst/>
          </a:prstGeom>
          <a:noFill/>
          <a:ln w="9525">
            <a:solidFill>
              <a:schemeClr val="tx1"/>
            </a:solidFill>
            <a:round/>
            <a:headEnd/>
            <a:tailEnd/>
          </a:ln>
          <a:effectLst/>
        </p:spPr>
        <p:txBody>
          <a:bodyPr wrap="none" anchor="ctr"/>
          <a:lstStyle/>
          <a:p>
            <a:endParaRPr lang="en-US"/>
          </a:p>
        </p:txBody>
      </p:sp>
      <p:sp>
        <p:nvSpPr>
          <p:cNvPr id="91178" name="Line 42"/>
          <p:cNvSpPr>
            <a:spLocks noChangeShapeType="1"/>
          </p:cNvSpPr>
          <p:nvPr/>
        </p:nvSpPr>
        <p:spPr bwMode="auto">
          <a:xfrm>
            <a:off x="1143000" y="4987925"/>
            <a:ext cx="0" cy="228600"/>
          </a:xfrm>
          <a:prstGeom prst="line">
            <a:avLst/>
          </a:prstGeom>
          <a:noFill/>
          <a:ln w="9525">
            <a:solidFill>
              <a:schemeClr val="tx1"/>
            </a:solidFill>
            <a:round/>
            <a:headEnd/>
            <a:tailEnd/>
          </a:ln>
          <a:effectLst/>
        </p:spPr>
        <p:txBody>
          <a:bodyPr wrap="none" anchor="ctr"/>
          <a:lstStyle/>
          <a:p>
            <a:endParaRPr lang="en-US"/>
          </a:p>
        </p:txBody>
      </p:sp>
      <p:sp>
        <p:nvSpPr>
          <p:cNvPr id="91179" name="Rectangle 43"/>
          <p:cNvSpPr>
            <a:spLocks noChangeArrowheads="1"/>
          </p:cNvSpPr>
          <p:nvPr/>
        </p:nvSpPr>
        <p:spPr bwMode="auto">
          <a:xfrm>
            <a:off x="304800" y="4378325"/>
            <a:ext cx="1676400" cy="12954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91180" name="Text Box 44"/>
          <p:cNvSpPr txBox="1">
            <a:spLocks noChangeArrowheads="1"/>
          </p:cNvSpPr>
          <p:nvPr/>
        </p:nvSpPr>
        <p:spPr bwMode="auto">
          <a:xfrm>
            <a:off x="457200" y="4378325"/>
            <a:ext cx="4889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flexibility</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E-UTRA (Evolved Universal Terrestrial Radio Access)</a:t>
            </a:r>
          </a:p>
          <a:p>
            <a:pPr lvl="1"/>
            <a:r>
              <a:rPr lang="en-US" dirty="0" smtClean="0"/>
              <a:t>Operating bands </a:t>
            </a:r>
            <a:br>
              <a:rPr lang="en-US" dirty="0" smtClean="0"/>
            </a:br>
            <a:r>
              <a:rPr lang="en-US" dirty="0" smtClean="0"/>
              <a:t>700-2700MHz</a:t>
            </a:r>
          </a:p>
          <a:p>
            <a:pPr lvl="1"/>
            <a:r>
              <a:rPr lang="en-US" dirty="0" smtClean="0"/>
              <a:t>Channel bandwidth 1.4, </a:t>
            </a:r>
            <a:br>
              <a:rPr lang="en-US" dirty="0" smtClean="0"/>
            </a:br>
            <a:r>
              <a:rPr lang="en-US" dirty="0" smtClean="0"/>
              <a:t>3, 5, 10, 15, or 20 MHz</a:t>
            </a:r>
          </a:p>
          <a:p>
            <a:pPr lvl="1"/>
            <a:r>
              <a:rPr lang="en-US" dirty="0" smtClean="0"/>
              <a:t>TDD and FDD</a:t>
            </a:r>
          </a:p>
          <a:p>
            <a:r>
              <a:rPr lang="en-US" dirty="0" smtClean="0"/>
              <a:t>Modulation</a:t>
            </a:r>
          </a:p>
          <a:p>
            <a:pPr lvl="1"/>
            <a:r>
              <a:rPr lang="en-US" dirty="0" smtClean="0"/>
              <a:t>QPSK, 16QAM, 64QAM</a:t>
            </a:r>
          </a:p>
          <a:p>
            <a:r>
              <a:rPr lang="en-US" dirty="0" smtClean="0"/>
              <a:t>Multiple Access</a:t>
            </a:r>
          </a:p>
          <a:p>
            <a:pPr lvl="1"/>
            <a:r>
              <a:rPr lang="en-US" dirty="0" smtClean="0"/>
              <a:t>OFDMA (DL), </a:t>
            </a:r>
            <a:br>
              <a:rPr lang="en-US" dirty="0" smtClean="0"/>
            </a:br>
            <a:r>
              <a:rPr lang="en-US" dirty="0" smtClean="0"/>
              <a:t>SC-FDMA (UL)</a:t>
            </a:r>
          </a:p>
          <a:p>
            <a:r>
              <a:rPr lang="en-US" dirty="0" smtClean="0"/>
              <a:t>Peak data rates</a:t>
            </a:r>
          </a:p>
          <a:p>
            <a:pPr lvl="1"/>
            <a:r>
              <a:rPr lang="en-US" dirty="0" smtClean="0"/>
              <a:t>300 </a:t>
            </a:r>
            <a:r>
              <a:rPr lang="en-US" dirty="0" err="1" smtClean="0"/>
              <a:t>Mbit</a:t>
            </a:r>
            <a:r>
              <a:rPr lang="en-US" dirty="0" smtClean="0"/>
              <a:t>/s DL</a:t>
            </a:r>
          </a:p>
          <a:p>
            <a:pPr lvl="1"/>
            <a:r>
              <a:rPr lang="en-US" dirty="0" smtClean="0"/>
              <a:t>75 </a:t>
            </a:r>
            <a:r>
              <a:rPr lang="en-US" dirty="0" err="1" smtClean="0"/>
              <a:t>Mbit</a:t>
            </a:r>
            <a:r>
              <a:rPr lang="en-US" dirty="0" smtClean="0"/>
              <a:t>/s UL</a:t>
            </a:r>
          </a:p>
          <a:p>
            <a:pPr lvl="1"/>
            <a:r>
              <a:rPr lang="en-US" dirty="0" smtClean="0"/>
              <a:t>Depends on UE</a:t>
            </a:r>
            <a:br>
              <a:rPr lang="en-US" dirty="0" smtClean="0"/>
            </a:br>
            <a:r>
              <a:rPr lang="en-US" dirty="0" smtClean="0"/>
              <a:t>category</a:t>
            </a:r>
          </a:p>
          <a:p>
            <a:r>
              <a:rPr lang="en-US" dirty="0" smtClean="0"/>
              <a:t>Cell radius</a:t>
            </a:r>
          </a:p>
          <a:p>
            <a:pPr lvl="1"/>
            <a:r>
              <a:rPr lang="en-US" dirty="0" smtClean="0"/>
              <a:t>From &lt;1km to 100km</a:t>
            </a:r>
          </a:p>
          <a:p>
            <a:endParaRPr lang="en-US" dirty="0" smtClean="0"/>
          </a:p>
          <a:p>
            <a:pPr lvl="1"/>
            <a:endParaRPr lang="en-US" dirty="0"/>
          </a:p>
        </p:txBody>
      </p:sp>
      <p:pic>
        <p:nvPicPr>
          <p:cNvPr id="388097" name="Picture 1"/>
          <p:cNvPicPr>
            <a:picLocks noChangeAspect="1" noChangeArrowheads="1"/>
          </p:cNvPicPr>
          <p:nvPr/>
        </p:nvPicPr>
        <p:blipFill>
          <a:blip r:embed="rId2" cstate="print"/>
          <a:srcRect/>
          <a:stretch>
            <a:fillRect/>
          </a:stretch>
        </p:blipFill>
        <p:spPr bwMode="auto">
          <a:xfrm>
            <a:off x="3419840" y="1467252"/>
            <a:ext cx="6293773" cy="5102242"/>
          </a:xfrm>
          <a:prstGeom prst="rect">
            <a:avLst/>
          </a:prstGeom>
          <a:noFill/>
          <a:ln w="9525">
            <a:noFill/>
            <a:miter lim="800000"/>
            <a:headEnd/>
            <a:tailEnd/>
          </a:ln>
          <a:effectLst/>
        </p:spPr>
      </p:pic>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 frame structure</a:t>
            </a:r>
            <a:endParaRPr lang="en-US" dirty="0"/>
          </a:p>
        </p:txBody>
      </p:sp>
      <p:sp>
        <p:nvSpPr>
          <p:cNvPr id="4" name="Rectangle 60"/>
          <p:cNvSpPr>
            <a:spLocks noChangeArrowheads="1"/>
          </p:cNvSpPr>
          <p:nvPr/>
        </p:nvSpPr>
        <p:spPr bwMode="auto">
          <a:xfrm>
            <a:off x="2600637" y="14847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en-US" sz="1400">
                <a:latin typeface="Helvetica" pitchFamily="34" charset="0"/>
              </a:rPr>
              <a:t>0</a:t>
            </a:r>
          </a:p>
        </p:txBody>
      </p:sp>
      <p:sp>
        <p:nvSpPr>
          <p:cNvPr id="5" name="Rectangle 61"/>
          <p:cNvSpPr>
            <a:spLocks noChangeArrowheads="1"/>
          </p:cNvSpPr>
          <p:nvPr/>
        </p:nvSpPr>
        <p:spPr bwMode="auto">
          <a:xfrm>
            <a:off x="3137212" y="14847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en-US" sz="1400" dirty="0">
                <a:latin typeface="Helvetica" pitchFamily="34" charset="0"/>
              </a:rPr>
              <a:t>1</a:t>
            </a:r>
          </a:p>
        </p:txBody>
      </p:sp>
      <p:sp>
        <p:nvSpPr>
          <p:cNvPr id="6" name="Rectangle 62"/>
          <p:cNvSpPr>
            <a:spLocks noChangeArrowheads="1"/>
          </p:cNvSpPr>
          <p:nvPr/>
        </p:nvSpPr>
        <p:spPr bwMode="auto">
          <a:xfrm>
            <a:off x="3673787" y="1484730"/>
            <a:ext cx="538163"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en-US" sz="1400">
                <a:latin typeface="Helvetica" pitchFamily="34" charset="0"/>
              </a:rPr>
              <a:t>2</a:t>
            </a:r>
          </a:p>
        </p:txBody>
      </p:sp>
      <p:sp>
        <p:nvSpPr>
          <p:cNvPr id="7" name="Rectangle 63"/>
          <p:cNvSpPr>
            <a:spLocks noChangeArrowheads="1"/>
          </p:cNvSpPr>
          <p:nvPr/>
        </p:nvSpPr>
        <p:spPr bwMode="auto">
          <a:xfrm>
            <a:off x="5515287" y="14847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de-DE" sz="1400" dirty="0" smtClean="0">
                <a:latin typeface="Helvetica" pitchFamily="34" charset="0"/>
              </a:rPr>
              <a:t>7</a:t>
            </a:r>
            <a:endParaRPr lang="en-US" sz="1400" dirty="0">
              <a:latin typeface="Helvetica" pitchFamily="34" charset="0"/>
            </a:endParaRPr>
          </a:p>
        </p:txBody>
      </p:sp>
      <p:sp>
        <p:nvSpPr>
          <p:cNvPr id="8" name="Rectangle 64"/>
          <p:cNvSpPr>
            <a:spLocks noChangeArrowheads="1"/>
          </p:cNvSpPr>
          <p:nvPr/>
        </p:nvSpPr>
        <p:spPr bwMode="auto">
          <a:xfrm>
            <a:off x="6051862" y="14847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de-DE" sz="1400" dirty="0" smtClean="0">
                <a:latin typeface="Helvetica" pitchFamily="34" charset="0"/>
              </a:rPr>
              <a:t>8</a:t>
            </a:r>
            <a:endParaRPr lang="en-US" sz="1400" dirty="0">
              <a:latin typeface="Helvetica" pitchFamily="34" charset="0"/>
            </a:endParaRPr>
          </a:p>
        </p:txBody>
      </p:sp>
      <p:sp>
        <p:nvSpPr>
          <p:cNvPr id="9" name="Rectangle 65"/>
          <p:cNvSpPr>
            <a:spLocks noChangeArrowheads="1"/>
          </p:cNvSpPr>
          <p:nvPr/>
        </p:nvSpPr>
        <p:spPr bwMode="auto">
          <a:xfrm>
            <a:off x="6588437" y="14847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de-DE" sz="1400" dirty="0" smtClean="0">
                <a:latin typeface="Helvetica" pitchFamily="34" charset="0"/>
              </a:rPr>
              <a:t>9</a:t>
            </a:r>
            <a:endParaRPr lang="en-US" sz="1400" dirty="0">
              <a:latin typeface="Helvetica" pitchFamily="34" charset="0"/>
            </a:endParaRPr>
          </a:p>
        </p:txBody>
      </p:sp>
      <p:sp>
        <p:nvSpPr>
          <p:cNvPr id="10" name="Rectangle 66"/>
          <p:cNvSpPr>
            <a:spLocks noChangeArrowheads="1"/>
          </p:cNvSpPr>
          <p:nvPr/>
        </p:nvSpPr>
        <p:spPr bwMode="auto">
          <a:xfrm>
            <a:off x="4211950" y="1484730"/>
            <a:ext cx="1303337" cy="361950"/>
          </a:xfrm>
          <a:prstGeom prst="rect">
            <a:avLst/>
          </a:prstGeom>
          <a:solidFill>
            <a:srgbClr val="00B0F0"/>
          </a:solidFill>
          <a:ln w="9525">
            <a:solidFill>
              <a:schemeClr val="tx1"/>
            </a:solidFill>
            <a:miter lim="800000"/>
            <a:headEnd/>
            <a:tailEnd/>
          </a:ln>
          <a:effectLst/>
        </p:spPr>
        <p:txBody>
          <a:bodyPr wrap="none" anchor="ctr"/>
          <a:lstStyle/>
          <a:p>
            <a:pPr eaLnBrk="0" hangingPunct="0"/>
            <a:r>
              <a:rPr lang="en-US" sz="1400">
                <a:latin typeface="Helvetica" pitchFamily="34" charset="0"/>
              </a:rPr>
              <a:t>...</a:t>
            </a:r>
          </a:p>
        </p:txBody>
      </p:sp>
      <p:sp>
        <p:nvSpPr>
          <p:cNvPr id="11" name="Text Box 67"/>
          <p:cNvSpPr txBox="1">
            <a:spLocks noChangeArrowheads="1"/>
          </p:cNvSpPr>
          <p:nvPr/>
        </p:nvSpPr>
        <p:spPr bwMode="auto">
          <a:xfrm>
            <a:off x="3837230" y="1104943"/>
            <a:ext cx="1814920" cy="307777"/>
          </a:xfrm>
          <a:prstGeom prst="rect">
            <a:avLst/>
          </a:prstGeom>
          <a:noFill/>
          <a:ln w="9525">
            <a:noFill/>
            <a:miter lim="800000"/>
            <a:headEnd/>
            <a:tailEnd/>
          </a:ln>
          <a:effectLst/>
        </p:spPr>
        <p:txBody>
          <a:bodyPr wrap="none">
            <a:spAutoFit/>
          </a:bodyPr>
          <a:lstStyle/>
          <a:p>
            <a:pPr algn="l" eaLnBrk="0" hangingPunct="0"/>
            <a:r>
              <a:rPr lang="en-US" sz="1400" dirty="0">
                <a:latin typeface="Helvetica" pitchFamily="34" charset="0"/>
              </a:rPr>
              <a:t>Radio </a:t>
            </a:r>
            <a:r>
              <a:rPr lang="en-US" sz="1400" dirty="0" smtClean="0">
                <a:latin typeface="Helvetica" pitchFamily="34" charset="0"/>
              </a:rPr>
              <a:t>frame (10 ms)</a:t>
            </a:r>
            <a:endParaRPr lang="en-US" sz="1400" dirty="0">
              <a:latin typeface="Helvetica" pitchFamily="34" charset="0"/>
            </a:endParaRPr>
          </a:p>
        </p:txBody>
      </p:sp>
      <p:sp>
        <p:nvSpPr>
          <p:cNvPr id="12" name="Text Box 73"/>
          <p:cNvSpPr txBox="1">
            <a:spLocks noChangeArrowheads="1"/>
          </p:cNvSpPr>
          <p:nvPr/>
        </p:nvSpPr>
        <p:spPr bwMode="auto">
          <a:xfrm>
            <a:off x="3995920" y="2060810"/>
            <a:ext cx="1516762" cy="307777"/>
          </a:xfrm>
          <a:prstGeom prst="rect">
            <a:avLst/>
          </a:prstGeom>
          <a:noFill/>
          <a:ln w="9525">
            <a:noFill/>
            <a:miter lim="800000"/>
            <a:headEnd/>
            <a:tailEnd/>
          </a:ln>
          <a:effectLst/>
        </p:spPr>
        <p:txBody>
          <a:bodyPr wrap="none">
            <a:spAutoFit/>
          </a:bodyPr>
          <a:lstStyle/>
          <a:p>
            <a:pPr algn="r" eaLnBrk="0" hangingPunct="0"/>
            <a:r>
              <a:rPr lang="en-US" sz="1400" dirty="0" err="1" smtClean="0">
                <a:latin typeface="Helvetica" pitchFamily="34" charset="0"/>
              </a:rPr>
              <a:t>Subframe</a:t>
            </a:r>
            <a:r>
              <a:rPr lang="en-US" sz="1400" dirty="0" smtClean="0">
                <a:latin typeface="Helvetica" pitchFamily="34" charset="0"/>
              </a:rPr>
              <a:t> (1 ms)</a:t>
            </a:r>
            <a:endParaRPr lang="en-US" sz="1400" dirty="0">
              <a:latin typeface="Helvetica" pitchFamily="34" charset="0"/>
            </a:endParaRPr>
          </a:p>
        </p:txBody>
      </p:sp>
      <p:cxnSp>
        <p:nvCxnSpPr>
          <p:cNvPr id="14" name="Curved Connector 13"/>
          <p:cNvCxnSpPr>
            <a:stCxn id="12" idx="3"/>
            <a:endCxn id="7" idx="2"/>
          </p:cNvCxnSpPr>
          <p:nvPr/>
        </p:nvCxnSpPr>
        <p:spPr bwMode="auto">
          <a:xfrm flipV="1">
            <a:off x="5512682" y="1846680"/>
            <a:ext cx="270893" cy="368019"/>
          </a:xfrm>
          <a:prstGeom prst="curvedConnector2">
            <a:avLst/>
          </a:prstGeom>
          <a:noFill/>
          <a:ln w="12700" cap="flat" cmpd="sng" algn="ctr">
            <a:solidFill>
              <a:schemeClr val="hlink"/>
            </a:solidFill>
            <a:prstDash val="solid"/>
            <a:round/>
            <a:headEnd type="none" w="med" len="med"/>
            <a:tailEnd type="arrow"/>
          </a:ln>
          <a:effectLst/>
        </p:spPr>
      </p:cxnSp>
      <p:sp>
        <p:nvSpPr>
          <p:cNvPr id="16" name="TextBox 15"/>
          <p:cNvSpPr txBox="1"/>
          <p:nvPr/>
        </p:nvSpPr>
        <p:spPr>
          <a:xfrm>
            <a:off x="590611" y="1916790"/>
            <a:ext cx="726481" cy="400110"/>
          </a:xfrm>
          <a:prstGeom prst="rect">
            <a:avLst/>
          </a:prstGeom>
          <a:noFill/>
        </p:spPr>
        <p:txBody>
          <a:bodyPr wrap="none" rtlCol="0">
            <a:spAutoFit/>
          </a:bodyPr>
          <a:lstStyle/>
          <a:p>
            <a:r>
              <a:rPr lang="en-US" sz="2000" dirty="0" smtClean="0"/>
              <a:t>FDD</a:t>
            </a:r>
            <a:endParaRPr lang="en-US" sz="2000" dirty="0"/>
          </a:p>
        </p:txBody>
      </p:sp>
      <p:sp>
        <p:nvSpPr>
          <p:cNvPr id="17" name="TextBox 16"/>
          <p:cNvSpPr txBox="1"/>
          <p:nvPr/>
        </p:nvSpPr>
        <p:spPr>
          <a:xfrm>
            <a:off x="1715770" y="1484730"/>
            <a:ext cx="481222" cy="369332"/>
          </a:xfrm>
          <a:prstGeom prst="rect">
            <a:avLst/>
          </a:prstGeom>
          <a:noFill/>
        </p:spPr>
        <p:txBody>
          <a:bodyPr wrap="none" rtlCol="0">
            <a:spAutoFit/>
          </a:bodyPr>
          <a:lstStyle/>
          <a:p>
            <a:r>
              <a:rPr lang="en-US" dirty="0" smtClean="0"/>
              <a:t>UL</a:t>
            </a:r>
            <a:endParaRPr lang="en-US" dirty="0"/>
          </a:p>
        </p:txBody>
      </p:sp>
      <p:sp>
        <p:nvSpPr>
          <p:cNvPr id="18" name="TextBox 17"/>
          <p:cNvSpPr txBox="1"/>
          <p:nvPr/>
        </p:nvSpPr>
        <p:spPr>
          <a:xfrm>
            <a:off x="1686791" y="2490970"/>
            <a:ext cx="490840" cy="369332"/>
          </a:xfrm>
          <a:prstGeom prst="rect">
            <a:avLst/>
          </a:prstGeom>
          <a:noFill/>
        </p:spPr>
        <p:txBody>
          <a:bodyPr wrap="none" rtlCol="0">
            <a:spAutoFit/>
          </a:bodyPr>
          <a:lstStyle/>
          <a:p>
            <a:r>
              <a:rPr lang="en-US" dirty="0" smtClean="0"/>
              <a:t>DL</a:t>
            </a:r>
            <a:endParaRPr lang="en-US" dirty="0"/>
          </a:p>
        </p:txBody>
      </p:sp>
      <p:sp>
        <p:nvSpPr>
          <p:cNvPr id="22" name="Rectangle 60"/>
          <p:cNvSpPr>
            <a:spLocks noChangeArrowheads="1"/>
          </p:cNvSpPr>
          <p:nvPr/>
        </p:nvSpPr>
        <p:spPr bwMode="auto">
          <a:xfrm>
            <a:off x="2627730" y="256298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en-US" sz="1400">
                <a:latin typeface="Helvetica" pitchFamily="34" charset="0"/>
              </a:rPr>
              <a:t>0</a:t>
            </a:r>
          </a:p>
        </p:txBody>
      </p:sp>
      <p:sp>
        <p:nvSpPr>
          <p:cNvPr id="23" name="Rectangle 61"/>
          <p:cNvSpPr>
            <a:spLocks noChangeArrowheads="1"/>
          </p:cNvSpPr>
          <p:nvPr/>
        </p:nvSpPr>
        <p:spPr bwMode="auto">
          <a:xfrm>
            <a:off x="3164305" y="256298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en-US" sz="1400">
                <a:latin typeface="Helvetica" pitchFamily="34" charset="0"/>
              </a:rPr>
              <a:t>1</a:t>
            </a:r>
          </a:p>
        </p:txBody>
      </p:sp>
      <p:sp>
        <p:nvSpPr>
          <p:cNvPr id="24" name="Rectangle 62"/>
          <p:cNvSpPr>
            <a:spLocks noChangeArrowheads="1"/>
          </p:cNvSpPr>
          <p:nvPr/>
        </p:nvSpPr>
        <p:spPr bwMode="auto">
          <a:xfrm>
            <a:off x="3700880" y="2562980"/>
            <a:ext cx="538163"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en-US" sz="1400">
                <a:latin typeface="Helvetica" pitchFamily="34" charset="0"/>
              </a:rPr>
              <a:t>2</a:t>
            </a:r>
          </a:p>
        </p:txBody>
      </p:sp>
      <p:sp>
        <p:nvSpPr>
          <p:cNvPr id="25" name="Rectangle 63"/>
          <p:cNvSpPr>
            <a:spLocks noChangeArrowheads="1"/>
          </p:cNvSpPr>
          <p:nvPr/>
        </p:nvSpPr>
        <p:spPr bwMode="auto">
          <a:xfrm>
            <a:off x="5542380" y="256298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400" dirty="0" smtClean="0">
                <a:latin typeface="Helvetica" pitchFamily="34" charset="0"/>
              </a:rPr>
              <a:t>7</a:t>
            </a:r>
            <a:endParaRPr lang="en-US" sz="1400" dirty="0">
              <a:latin typeface="Helvetica" pitchFamily="34" charset="0"/>
            </a:endParaRPr>
          </a:p>
        </p:txBody>
      </p:sp>
      <p:sp>
        <p:nvSpPr>
          <p:cNvPr id="26" name="Rectangle 64"/>
          <p:cNvSpPr>
            <a:spLocks noChangeArrowheads="1"/>
          </p:cNvSpPr>
          <p:nvPr/>
        </p:nvSpPr>
        <p:spPr bwMode="auto">
          <a:xfrm>
            <a:off x="6078955" y="256298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400" dirty="0" smtClean="0">
                <a:latin typeface="Helvetica" pitchFamily="34" charset="0"/>
              </a:rPr>
              <a:t>8</a:t>
            </a:r>
            <a:endParaRPr lang="en-US" sz="1400" dirty="0">
              <a:latin typeface="Helvetica" pitchFamily="34" charset="0"/>
            </a:endParaRPr>
          </a:p>
        </p:txBody>
      </p:sp>
      <p:sp>
        <p:nvSpPr>
          <p:cNvPr id="27" name="Rectangle 65"/>
          <p:cNvSpPr>
            <a:spLocks noChangeArrowheads="1"/>
          </p:cNvSpPr>
          <p:nvPr/>
        </p:nvSpPr>
        <p:spPr bwMode="auto">
          <a:xfrm>
            <a:off x="6615530" y="256298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de-DE" sz="1400" dirty="0" smtClean="0">
                <a:latin typeface="Helvetica" pitchFamily="34" charset="0"/>
              </a:rPr>
              <a:t>9</a:t>
            </a:r>
            <a:endParaRPr lang="en-US" sz="1400" dirty="0">
              <a:latin typeface="Helvetica" pitchFamily="34" charset="0"/>
            </a:endParaRPr>
          </a:p>
        </p:txBody>
      </p:sp>
      <p:sp>
        <p:nvSpPr>
          <p:cNvPr id="28" name="Rectangle 66"/>
          <p:cNvSpPr>
            <a:spLocks noChangeArrowheads="1"/>
          </p:cNvSpPr>
          <p:nvPr/>
        </p:nvSpPr>
        <p:spPr bwMode="auto">
          <a:xfrm>
            <a:off x="4239043" y="2562980"/>
            <a:ext cx="1303337" cy="361950"/>
          </a:xfrm>
          <a:prstGeom prst="rect">
            <a:avLst/>
          </a:prstGeom>
          <a:solidFill>
            <a:srgbClr val="66FF99"/>
          </a:solidFill>
          <a:ln w="9525">
            <a:solidFill>
              <a:schemeClr val="tx1"/>
            </a:solidFill>
            <a:miter lim="800000"/>
            <a:headEnd/>
            <a:tailEnd/>
          </a:ln>
          <a:effectLst/>
        </p:spPr>
        <p:txBody>
          <a:bodyPr wrap="none" anchor="ctr"/>
          <a:lstStyle/>
          <a:p>
            <a:pPr eaLnBrk="0" hangingPunct="0"/>
            <a:r>
              <a:rPr lang="en-US" sz="1400">
                <a:latin typeface="Helvetica" pitchFamily="34" charset="0"/>
              </a:rPr>
              <a:t>...</a:t>
            </a:r>
          </a:p>
        </p:txBody>
      </p:sp>
      <p:sp>
        <p:nvSpPr>
          <p:cNvPr id="29" name="TextBox 28"/>
          <p:cNvSpPr txBox="1"/>
          <p:nvPr/>
        </p:nvSpPr>
        <p:spPr>
          <a:xfrm>
            <a:off x="593848" y="4365130"/>
            <a:ext cx="737702" cy="400110"/>
          </a:xfrm>
          <a:prstGeom prst="rect">
            <a:avLst/>
          </a:prstGeom>
          <a:noFill/>
        </p:spPr>
        <p:txBody>
          <a:bodyPr wrap="none" rtlCol="0">
            <a:spAutoFit/>
          </a:bodyPr>
          <a:lstStyle/>
          <a:p>
            <a:r>
              <a:rPr lang="en-US" sz="2000" dirty="0" smtClean="0"/>
              <a:t>TDD</a:t>
            </a:r>
            <a:endParaRPr lang="en-US" sz="2000" dirty="0"/>
          </a:p>
        </p:txBody>
      </p:sp>
      <p:sp>
        <p:nvSpPr>
          <p:cNvPr id="30" name="Rectangle 60"/>
          <p:cNvSpPr>
            <a:spLocks noChangeArrowheads="1"/>
          </p:cNvSpPr>
          <p:nvPr/>
        </p:nvSpPr>
        <p:spPr bwMode="auto">
          <a:xfrm>
            <a:off x="2672647" y="436513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31" name="Rectangle 61"/>
          <p:cNvSpPr>
            <a:spLocks noChangeArrowheads="1"/>
          </p:cNvSpPr>
          <p:nvPr/>
        </p:nvSpPr>
        <p:spPr bwMode="auto">
          <a:xfrm>
            <a:off x="3209222" y="436513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32" name="Rectangle 62"/>
          <p:cNvSpPr>
            <a:spLocks noChangeArrowheads="1"/>
          </p:cNvSpPr>
          <p:nvPr/>
        </p:nvSpPr>
        <p:spPr bwMode="auto">
          <a:xfrm>
            <a:off x="3745797" y="4365130"/>
            <a:ext cx="538163" cy="361950"/>
          </a:xfrm>
          <a:prstGeom prst="rect">
            <a:avLst/>
          </a:prstGeom>
          <a:solidFill>
            <a:srgbClr val="00B0F0"/>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33" name="Rectangle 63"/>
          <p:cNvSpPr>
            <a:spLocks noChangeArrowheads="1"/>
          </p:cNvSpPr>
          <p:nvPr/>
        </p:nvSpPr>
        <p:spPr bwMode="auto">
          <a:xfrm>
            <a:off x="5587297" y="43651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34" name="Rectangle 64"/>
          <p:cNvSpPr>
            <a:spLocks noChangeArrowheads="1"/>
          </p:cNvSpPr>
          <p:nvPr/>
        </p:nvSpPr>
        <p:spPr bwMode="auto">
          <a:xfrm>
            <a:off x="6123872" y="4365130"/>
            <a:ext cx="536575" cy="361950"/>
          </a:xfrm>
          <a:prstGeom prst="rect">
            <a:avLst/>
          </a:prstGeom>
          <a:solidFill>
            <a:srgbClr val="00B0F0"/>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35" name="Rectangle 65"/>
          <p:cNvSpPr>
            <a:spLocks noChangeArrowheads="1"/>
          </p:cNvSpPr>
          <p:nvPr/>
        </p:nvSpPr>
        <p:spPr bwMode="auto">
          <a:xfrm>
            <a:off x="6660447" y="4365130"/>
            <a:ext cx="536575" cy="361950"/>
          </a:xfrm>
          <a:prstGeom prst="rect">
            <a:avLst/>
          </a:prstGeom>
          <a:solidFill>
            <a:srgbClr val="66FF99"/>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36" name="Rectangle 66"/>
          <p:cNvSpPr>
            <a:spLocks noChangeArrowheads="1"/>
          </p:cNvSpPr>
          <p:nvPr/>
        </p:nvSpPr>
        <p:spPr bwMode="auto">
          <a:xfrm>
            <a:off x="4283960" y="4365130"/>
            <a:ext cx="1303337" cy="361950"/>
          </a:xfrm>
          <a:prstGeom prst="rect">
            <a:avLst/>
          </a:prstGeom>
          <a:noFill/>
          <a:ln w="9525">
            <a:solidFill>
              <a:schemeClr val="tx1"/>
            </a:solidFill>
            <a:miter lim="800000"/>
            <a:headEnd/>
            <a:tailEnd/>
          </a:ln>
          <a:effectLst/>
        </p:spPr>
        <p:txBody>
          <a:bodyPr wrap="none" anchor="ctr"/>
          <a:lstStyle/>
          <a:p>
            <a:pPr eaLnBrk="0" hangingPunct="0"/>
            <a:r>
              <a:rPr lang="en-US" sz="1400">
                <a:latin typeface="Helvetica" pitchFamily="34" charset="0"/>
              </a:rPr>
              <a:t>...</a:t>
            </a:r>
          </a:p>
        </p:txBody>
      </p:sp>
      <p:sp>
        <p:nvSpPr>
          <p:cNvPr id="38" name="Text Box 73"/>
          <p:cNvSpPr txBox="1">
            <a:spLocks noChangeArrowheads="1"/>
          </p:cNvSpPr>
          <p:nvPr/>
        </p:nvSpPr>
        <p:spPr bwMode="auto">
          <a:xfrm>
            <a:off x="3464975" y="3429000"/>
            <a:ext cx="3635931" cy="307777"/>
          </a:xfrm>
          <a:prstGeom prst="rect">
            <a:avLst/>
          </a:prstGeom>
          <a:noFill/>
          <a:ln w="9525">
            <a:noFill/>
            <a:miter lim="800000"/>
            <a:headEnd/>
            <a:tailEnd/>
          </a:ln>
          <a:effectLst/>
        </p:spPr>
        <p:txBody>
          <a:bodyPr wrap="none">
            <a:spAutoFit/>
          </a:bodyPr>
          <a:lstStyle/>
          <a:p>
            <a:pPr algn="r" eaLnBrk="0" hangingPunct="0"/>
            <a:r>
              <a:rPr lang="en-US" sz="1400" dirty="0" smtClean="0">
                <a:latin typeface="Helvetica" pitchFamily="34" charset="0"/>
              </a:rPr>
              <a:t>Synchronization is part of </a:t>
            </a:r>
            <a:r>
              <a:rPr lang="en-US" sz="1400" dirty="0" err="1" smtClean="0">
                <a:latin typeface="Helvetica" pitchFamily="34" charset="0"/>
              </a:rPr>
              <a:t>subframe</a:t>
            </a:r>
            <a:r>
              <a:rPr lang="en-US" sz="1400" dirty="0" smtClean="0">
                <a:latin typeface="Helvetica" pitchFamily="34" charset="0"/>
              </a:rPr>
              <a:t> 0 and 5</a:t>
            </a:r>
            <a:endParaRPr lang="en-US" sz="1400" dirty="0">
              <a:latin typeface="Helvetica" pitchFamily="34" charset="0"/>
            </a:endParaRPr>
          </a:p>
        </p:txBody>
      </p:sp>
      <p:cxnSp>
        <p:nvCxnSpPr>
          <p:cNvPr id="39" name="Curved Connector 13"/>
          <p:cNvCxnSpPr>
            <a:stCxn id="38" idx="1"/>
            <a:endCxn id="22" idx="2"/>
          </p:cNvCxnSpPr>
          <p:nvPr/>
        </p:nvCxnSpPr>
        <p:spPr bwMode="auto">
          <a:xfrm rot="10800000">
            <a:off x="2896019" y="2924931"/>
            <a:ext cx="568957" cy="657959"/>
          </a:xfrm>
          <a:prstGeom prst="curvedConnector2">
            <a:avLst/>
          </a:prstGeom>
          <a:noFill/>
          <a:ln w="12700" cap="flat" cmpd="sng" algn="ctr">
            <a:solidFill>
              <a:schemeClr val="hlink"/>
            </a:solidFill>
            <a:prstDash val="solid"/>
            <a:round/>
            <a:headEnd type="none" w="med" len="med"/>
            <a:tailEnd type="arrow"/>
          </a:ln>
          <a:effectLst/>
        </p:spPr>
      </p:cxnSp>
      <p:cxnSp>
        <p:nvCxnSpPr>
          <p:cNvPr id="43" name="Curved Connector 13"/>
          <p:cNvCxnSpPr>
            <a:stCxn id="38" idx="0"/>
            <a:endCxn id="28" idx="2"/>
          </p:cNvCxnSpPr>
          <p:nvPr/>
        </p:nvCxnSpPr>
        <p:spPr bwMode="auto">
          <a:xfrm rot="16200000" flipV="1">
            <a:off x="4834792" y="2980850"/>
            <a:ext cx="504070" cy="392229"/>
          </a:xfrm>
          <a:prstGeom prst="curvedConnector3">
            <a:avLst>
              <a:gd name="adj1" fmla="val 50000"/>
            </a:avLst>
          </a:prstGeom>
          <a:noFill/>
          <a:ln w="12700" cap="flat" cmpd="sng" algn="ctr">
            <a:solidFill>
              <a:schemeClr val="hlink"/>
            </a:solidFill>
            <a:prstDash val="solid"/>
            <a:round/>
            <a:headEnd type="none" w="med" len="med"/>
            <a:tailEnd type="arrow"/>
          </a:ln>
          <a:effectLst/>
        </p:spPr>
      </p:cxnSp>
      <p:sp>
        <p:nvSpPr>
          <p:cNvPr id="46" name="TextBox 45"/>
          <p:cNvSpPr txBox="1"/>
          <p:nvPr/>
        </p:nvSpPr>
        <p:spPr>
          <a:xfrm>
            <a:off x="1563235" y="4355848"/>
            <a:ext cx="891591" cy="369332"/>
          </a:xfrm>
          <a:prstGeom prst="rect">
            <a:avLst/>
          </a:prstGeom>
          <a:noFill/>
        </p:spPr>
        <p:txBody>
          <a:bodyPr wrap="none" rtlCol="0">
            <a:spAutoFit/>
          </a:bodyPr>
          <a:lstStyle/>
          <a:p>
            <a:r>
              <a:rPr lang="en-US" dirty="0" smtClean="0">
                <a:solidFill>
                  <a:srgbClr val="00B0F0"/>
                </a:solidFill>
              </a:rPr>
              <a:t>UL</a:t>
            </a:r>
            <a:r>
              <a:rPr lang="en-US" dirty="0" smtClean="0"/>
              <a:t>/</a:t>
            </a:r>
            <a:r>
              <a:rPr lang="en-US" dirty="0" smtClean="0">
                <a:solidFill>
                  <a:srgbClr val="66FF99"/>
                </a:solidFill>
              </a:rPr>
              <a:t>DL</a:t>
            </a:r>
            <a:endParaRPr lang="en-US" dirty="0">
              <a:solidFill>
                <a:srgbClr val="66FF99"/>
              </a:solidFill>
            </a:endParaRPr>
          </a:p>
        </p:txBody>
      </p:sp>
      <p:sp>
        <p:nvSpPr>
          <p:cNvPr id="47" name="Rectangle 46"/>
          <p:cNvSpPr/>
          <p:nvPr/>
        </p:nvSpPr>
        <p:spPr>
          <a:xfrm>
            <a:off x="971500" y="5013220"/>
            <a:ext cx="2107949" cy="523220"/>
          </a:xfrm>
          <a:prstGeom prst="rect">
            <a:avLst/>
          </a:prstGeom>
        </p:spPr>
        <p:txBody>
          <a:bodyPr wrap="none">
            <a:spAutoFit/>
          </a:bodyPr>
          <a:lstStyle/>
          <a:p>
            <a:r>
              <a:rPr lang="de-DE" sz="1400" dirty="0" err="1" smtClean="0">
                <a:latin typeface="Helvetica" pitchFamily="34" charset="0"/>
                <a:cs typeface="Helvetica" pitchFamily="34" charset="0"/>
              </a:rPr>
              <a:t>Downlink</a:t>
            </a:r>
            <a:r>
              <a:rPr lang="de-DE" sz="1400" dirty="0" smtClean="0">
                <a:latin typeface="Helvetica" pitchFamily="34" charset="0"/>
                <a:cs typeface="Helvetica" pitchFamily="34" charset="0"/>
              </a:rPr>
              <a:t> Pilot Time Slot</a:t>
            </a:r>
            <a:br>
              <a:rPr lang="de-DE" sz="1400" dirty="0" smtClean="0">
                <a:latin typeface="Helvetica" pitchFamily="34" charset="0"/>
                <a:cs typeface="Helvetica" pitchFamily="34" charset="0"/>
              </a:rPr>
            </a:br>
            <a:r>
              <a:rPr lang="de-DE" sz="1400" dirty="0" smtClean="0">
                <a:latin typeface="Helvetica" pitchFamily="34" charset="0"/>
                <a:cs typeface="Helvetica" pitchFamily="34" charset="0"/>
              </a:rPr>
              <a:t>(</a:t>
            </a:r>
            <a:r>
              <a:rPr lang="de-DE" sz="1400" dirty="0" err="1" smtClean="0">
                <a:latin typeface="Helvetica" pitchFamily="34" charset="0"/>
                <a:cs typeface="Helvetica" pitchFamily="34" charset="0"/>
              </a:rPr>
              <a:t>data</a:t>
            </a:r>
            <a:r>
              <a:rPr lang="de-DE" sz="1400" dirty="0" smtClean="0">
                <a:latin typeface="Helvetica" pitchFamily="34" charset="0"/>
                <a:cs typeface="Helvetica" pitchFamily="34" charset="0"/>
              </a:rPr>
              <a:t> plus </a:t>
            </a:r>
            <a:r>
              <a:rPr lang="de-DE" sz="1400" dirty="0" err="1" smtClean="0">
                <a:latin typeface="Helvetica" pitchFamily="34" charset="0"/>
                <a:cs typeface="Helvetica" pitchFamily="34" charset="0"/>
              </a:rPr>
              <a:t>pilot</a:t>
            </a:r>
            <a:r>
              <a:rPr lang="de-DE" sz="1400" dirty="0" smtClean="0">
                <a:latin typeface="Helvetica" pitchFamily="34" charset="0"/>
                <a:cs typeface="Helvetica" pitchFamily="34" charset="0"/>
              </a:rPr>
              <a:t> </a:t>
            </a:r>
            <a:r>
              <a:rPr lang="de-DE" sz="1400" dirty="0" err="1" smtClean="0">
                <a:latin typeface="Helvetica" pitchFamily="34" charset="0"/>
                <a:cs typeface="Helvetica" pitchFamily="34" charset="0"/>
              </a:rPr>
              <a:t>signal</a:t>
            </a:r>
            <a:r>
              <a:rPr lang="de-DE"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sp>
        <p:nvSpPr>
          <p:cNvPr id="48" name="Rectangle 61"/>
          <p:cNvSpPr>
            <a:spLocks noChangeArrowheads="1"/>
          </p:cNvSpPr>
          <p:nvPr/>
        </p:nvSpPr>
        <p:spPr bwMode="auto">
          <a:xfrm>
            <a:off x="3596522" y="4365130"/>
            <a:ext cx="144020" cy="361950"/>
          </a:xfrm>
          <a:prstGeom prst="rect">
            <a:avLst/>
          </a:prstGeom>
          <a:solidFill>
            <a:srgbClr val="00B0F0"/>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sp>
        <p:nvSpPr>
          <p:cNvPr id="49" name="Rectangle 60"/>
          <p:cNvSpPr>
            <a:spLocks noChangeArrowheads="1"/>
          </p:cNvSpPr>
          <p:nvPr/>
        </p:nvSpPr>
        <p:spPr bwMode="auto">
          <a:xfrm>
            <a:off x="2672647" y="4005080"/>
            <a:ext cx="536575" cy="361950"/>
          </a:xfrm>
          <a:prstGeom prst="rect">
            <a:avLst/>
          </a:prstGeom>
          <a:noFill/>
          <a:ln w="9525">
            <a:noFill/>
            <a:miter lim="800000"/>
            <a:headEnd/>
            <a:tailEnd/>
          </a:ln>
          <a:effectLst/>
        </p:spPr>
        <p:txBody>
          <a:bodyPr wrap="none" anchor="ctr"/>
          <a:lstStyle/>
          <a:p>
            <a:pPr eaLnBrk="0" hangingPunct="0"/>
            <a:r>
              <a:rPr lang="en-US" sz="1400" dirty="0">
                <a:latin typeface="Helvetica" pitchFamily="34" charset="0"/>
              </a:rPr>
              <a:t>0</a:t>
            </a:r>
          </a:p>
        </p:txBody>
      </p:sp>
      <p:sp>
        <p:nvSpPr>
          <p:cNvPr id="50" name="Rectangle 61"/>
          <p:cNvSpPr>
            <a:spLocks noChangeArrowheads="1"/>
          </p:cNvSpPr>
          <p:nvPr/>
        </p:nvSpPr>
        <p:spPr bwMode="auto">
          <a:xfrm>
            <a:off x="3209222" y="4005080"/>
            <a:ext cx="536575" cy="361950"/>
          </a:xfrm>
          <a:prstGeom prst="rect">
            <a:avLst/>
          </a:prstGeom>
          <a:noFill/>
          <a:ln w="9525">
            <a:noFill/>
            <a:miter lim="800000"/>
            <a:headEnd/>
            <a:tailEnd/>
          </a:ln>
          <a:effectLst/>
        </p:spPr>
        <p:txBody>
          <a:bodyPr wrap="none" anchor="ctr"/>
          <a:lstStyle/>
          <a:p>
            <a:pPr eaLnBrk="0" hangingPunct="0"/>
            <a:r>
              <a:rPr lang="en-US" sz="1400" dirty="0">
                <a:latin typeface="Helvetica" pitchFamily="34" charset="0"/>
              </a:rPr>
              <a:t>1</a:t>
            </a:r>
          </a:p>
        </p:txBody>
      </p:sp>
      <p:sp>
        <p:nvSpPr>
          <p:cNvPr id="51" name="Rectangle 62"/>
          <p:cNvSpPr>
            <a:spLocks noChangeArrowheads="1"/>
          </p:cNvSpPr>
          <p:nvPr/>
        </p:nvSpPr>
        <p:spPr bwMode="auto">
          <a:xfrm>
            <a:off x="3745797" y="4005080"/>
            <a:ext cx="538163" cy="361950"/>
          </a:xfrm>
          <a:prstGeom prst="rect">
            <a:avLst/>
          </a:prstGeom>
          <a:noFill/>
          <a:ln w="9525">
            <a:noFill/>
            <a:miter lim="800000"/>
            <a:headEnd/>
            <a:tailEnd/>
          </a:ln>
          <a:effectLst/>
        </p:spPr>
        <p:txBody>
          <a:bodyPr wrap="none" anchor="ctr"/>
          <a:lstStyle/>
          <a:p>
            <a:pPr eaLnBrk="0" hangingPunct="0"/>
            <a:r>
              <a:rPr lang="en-US" sz="1400">
                <a:latin typeface="Helvetica" pitchFamily="34" charset="0"/>
              </a:rPr>
              <a:t>2</a:t>
            </a:r>
          </a:p>
        </p:txBody>
      </p:sp>
      <p:sp>
        <p:nvSpPr>
          <p:cNvPr id="52" name="Rectangle 63"/>
          <p:cNvSpPr>
            <a:spLocks noChangeArrowheads="1"/>
          </p:cNvSpPr>
          <p:nvPr/>
        </p:nvSpPr>
        <p:spPr bwMode="auto">
          <a:xfrm>
            <a:off x="5587297" y="4005080"/>
            <a:ext cx="536575" cy="361950"/>
          </a:xfrm>
          <a:prstGeom prst="rect">
            <a:avLst/>
          </a:prstGeom>
          <a:noFill/>
          <a:ln w="9525">
            <a:noFill/>
            <a:miter lim="800000"/>
            <a:headEnd/>
            <a:tailEnd/>
          </a:ln>
          <a:effectLst/>
        </p:spPr>
        <p:txBody>
          <a:bodyPr wrap="none" anchor="ctr"/>
          <a:lstStyle/>
          <a:p>
            <a:pPr eaLnBrk="0" hangingPunct="0"/>
            <a:r>
              <a:rPr lang="de-DE" sz="1400" dirty="0" smtClean="0">
                <a:latin typeface="Helvetica" pitchFamily="34" charset="0"/>
              </a:rPr>
              <a:t>7</a:t>
            </a:r>
            <a:endParaRPr lang="en-US" sz="1400" dirty="0">
              <a:latin typeface="Helvetica" pitchFamily="34" charset="0"/>
            </a:endParaRPr>
          </a:p>
        </p:txBody>
      </p:sp>
      <p:sp>
        <p:nvSpPr>
          <p:cNvPr id="53" name="Rectangle 64"/>
          <p:cNvSpPr>
            <a:spLocks noChangeArrowheads="1"/>
          </p:cNvSpPr>
          <p:nvPr/>
        </p:nvSpPr>
        <p:spPr bwMode="auto">
          <a:xfrm>
            <a:off x="6123872" y="4005080"/>
            <a:ext cx="536575" cy="361950"/>
          </a:xfrm>
          <a:prstGeom prst="rect">
            <a:avLst/>
          </a:prstGeom>
          <a:noFill/>
          <a:ln w="9525">
            <a:noFill/>
            <a:miter lim="800000"/>
            <a:headEnd/>
            <a:tailEnd/>
          </a:ln>
          <a:effectLst/>
        </p:spPr>
        <p:txBody>
          <a:bodyPr wrap="none" anchor="ctr"/>
          <a:lstStyle/>
          <a:p>
            <a:pPr eaLnBrk="0" hangingPunct="0"/>
            <a:r>
              <a:rPr lang="de-DE" sz="1400" dirty="0" smtClean="0">
                <a:latin typeface="Helvetica" pitchFamily="34" charset="0"/>
              </a:rPr>
              <a:t>8</a:t>
            </a:r>
            <a:endParaRPr lang="en-US" sz="1400" dirty="0">
              <a:latin typeface="Helvetica" pitchFamily="34" charset="0"/>
            </a:endParaRPr>
          </a:p>
        </p:txBody>
      </p:sp>
      <p:sp>
        <p:nvSpPr>
          <p:cNvPr id="54" name="Rectangle 65"/>
          <p:cNvSpPr>
            <a:spLocks noChangeArrowheads="1"/>
          </p:cNvSpPr>
          <p:nvPr/>
        </p:nvSpPr>
        <p:spPr bwMode="auto">
          <a:xfrm>
            <a:off x="6660447" y="4005080"/>
            <a:ext cx="536575" cy="361950"/>
          </a:xfrm>
          <a:prstGeom prst="rect">
            <a:avLst/>
          </a:prstGeom>
          <a:noFill/>
          <a:ln w="9525">
            <a:noFill/>
            <a:miter lim="800000"/>
            <a:headEnd/>
            <a:tailEnd/>
          </a:ln>
          <a:effectLst/>
        </p:spPr>
        <p:txBody>
          <a:bodyPr wrap="none" anchor="ctr"/>
          <a:lstStyle/>
          <a:p>
            <a:pPr eaLnBrk="0" hangingPunct="0"/>
            <a:r>
              <a:rPr lang="de-DE" sz="1400" dirty="0" smtClean="0">
                <a:latin typeface="Helvetica" pitchFamily="34" charset="0"/>
              </a:rPr>
              <a:t>9</a:t>
            </a:r>
            <a:endParaRPr lang="en-US" sz="1400" dirty="0">
              <a:latin typeface="Helvetica" pitchFamily="34" charset="0"/>
            </a:endParaRPr>
          </a:p>
        </p:txBody>
      </p:sp>
      <p:sp>
        <p:nvSpPr>
          <p:cNvPr id="55" name="Rectangle 66"/>
          <p:cNvSpPr>
            <a:spLocks noChangeArrowheads="1"/>
          </p:cNvSpPr>
          <p:nvPr/>
        </p:nvSpPr>
        <p:spPr bwMode="auto">
          <a:xfrm>
            <a:off x="4283960" y="4005080"/>
            <a:ext cx="1303337" cy="361950"/>
          </a:xfrm>
          <a:prstGeom prst="rect">
            <a:avLst/>
          </a:prstGeom>
          <a:noFill/>
          <a:ln w="9525">
            <a:noFill/>
            <a:miter lim="800000"/>
            <a:headEnd/>
            <a:tailEnd/>
          </a:ln>
          <a:effectLst/>
        </p:spPr>
        <p:txBody>
          <a:bodyPr wrap="none" anchor="ctr"/>
          <a:lstStyle/>
          <a:p>
            <a:pPr eaLnBrk="0" hangingPunct="0"/>
            <a:r>
              <a:rPr lang="en-US" sz="1400">
                <a:latin typeface="Helvetica" pitchFamily="34" charset="0"/>
              </a:rPr>
              <a:t>...</a:t>
            </a:r>
          </a:p>
        </p:txBody>
      </p:sp>
      <p:sp>
        <p:nvSpPr>
          <p:cNvPr id="56" name="Rectangle 61"/>
          <p:cNvSpPr>
            <a:spLocks noChangeArrowheads="1"/>
          </p:cNvSpPr>
          <p:nvPr/>
        </p:nvSpPr>
        <p:spPr bwMode="auto">
          <a:xfrm>
            <a:off x="3596522" y="4005080"/>
            <a:ext cx="144020" cy="361950"/>
          </a:xfrm>
          <a:prstGeom prst="rect">
            <a:avLst/>
          </a:prstGeom>
          <a:noFill/>
          <a:ln w="9525">
            <a:noFill/>
            <a:miter lim="800000"/>
            <a:headEnd/>
            <a:tailEnd/>
          </a:ln>
          <a:effectLst/>
        </p:spPr>
        <p:txBody>
          <a:bodyPr wrap="none" anchor="ctr"/>
          <a:lstStyle/>
          <a:p>
            <a:pPr eaLnBrk="0" hangingPunct="0"/>
            <a:endParaRPr lang="en-US" sz="1400" dirty="0">
              <a:latin typeface="Helvetica" pitchFamily="34" charset="0"/>
            </a:endParaRPr>
          </a:p>
        </p:txBody>
      </p:sp>
      <p:sp>
        <p:nvSpPr>
          <p:cNvPr id="57" name="Rectangle 56"/>
          <p:cNvSpPr/>
          <p:nvPr/>
        </p:nvSpPr>
        <p:spPr>
          <a:xfrm>
            <a:off x="2915770" y="5517290"/>
            <a:ext cx="1249061" cy="307777"/>
          </a:xfrm>
          <a:prstGeom prst="rect">
            <a:avLst/>
          </a:prstGeom>
        </p:spPr>
        <p:txBody>
          <a:bodyPr wrap="none">
            <a:spAutoFit/>
          </a:bodyPr>
          <a:lstStyle/>
          <a:p>
            <a:r>
              <a:rPr lang="de-DE" sz="1400" dirty="0" err="1" smtClean="0">
                <a:latin typeface="Helvetica" pitchFamily="34" charset="0"/>
                <a:cs typeface="Helvetica" pitchFamily="34" charset="0"/>
              </a:rPr>
              <a:t>Guard</a:t>
            </a:r>
            <a:r>
              <a:rPr lang="de-DE" sz="1400" dirty="0" smtClean="0">
                <a:latin typeface="Helvetica" pitchFamily="34" charset="0"/>
                <a:cs typeface="Helvetica" pitchFamily="34" charset="0"/>
              </a:rPr>
              <a:t> </a:t>
            </a:r>
            <a:r>
              <a:rPr lang="de-DE" sz="1400" dirty="0" err="1" smtClean="0">
                <a:latin typeface="Helvetica" pitchFamily="34" charset="0"/>
                <a:cs typeface="Helvetica" pitchFamily="34" charset="0"/>
              </a:rPr>
              <a:t>Period</a:t>
            </a:r>
            <a:endParaRPr lang="en-US" sz="1400" dirty="0">
              <a:latin typeface="Helvetica" pitchFamily="34" charset="0"/>
              <a:cs typeface="Helvetica" pitchFamily="34" charset="0"/>
            </a:endParaRPr>
          </a:p>
        </p:txBody>
      </p:sp>
      <p:sp>
        <p:nvSpPr>
          <p:cNvPr id="58" name="Rectangle 57"/>
          <p:cNvSpPr/>
          <p:nvPr/>
        </p:nvSpPr>
        <p:spPr>
          <a:xfrm>
            <a:off x="4211950" y="5013220"/>
            <a:ext cx="2791149" cy="523220"/>
          </a:xfrm>
          <a:prstGeom prst="rect">
            <a:avLst/>
          </a:prstGeom>
        </p:spPr>
        <p:txBody>
          <a:bodyPr wrap="none">
            <a:spAutoFit/>
          </a:bodyPr>
          <a:lstStyle/>
          <a:p>
            <a:r>
              <a:rPr lang="de-DE" sz="1400" dirty="0" err="1" smtClean="0">
                <a:latin typeface="Helvetica" pitchFamily="34" charset="0"/>
                <a:cs typeface="Helvetica" pitchFamily="34" charset="0"/>
              </a:rPr>
              <a:t>Uplink</a:t>
            </a:r>
            <a:r>
              <a:rPr lang="de-DE" sz="1400" dirty="0" smtClean="0">
                <a:latin typeface="Helvetica" pitchFamily="34" charset="0"/>
                <a:cs typeface="Helvetica" pitchFamily="34" charset="0"/>
              </a:rPr>
              <a:t> Pilot Time Slot</a:t>
            </a:r>
            <a:br>
              <a:rPr lang="de-DE" sz="1400" dirty="0" smtClean="0">
                <a:latin typeface="Helvetica" pitchFamily="34" charset="0"/>
                <a:cs typeface="Helvetica" pitchFamily="34" charset="0"/>
              </a:rPr>
            </a:br>
            <a:r>
              <a:rPr lang="de-DE" sz="1400" dirty="0" smtClean="0">
                <a:latin typeface="Helvetica" pitchFamily="34" charset="0"/>
                <a:cs typeface="Helvetica" pitchFamily="34" charset="0"/>
              </a:rPr>
              <a:t>(</a:t>
            </a:r>
            <a:r>
              <a:rPr lang="de-DE" sz="1400" dirty="0" err="1" smtClean="0">
                <a:latin typeface="Helvetica" pitchFamily="34" charset="0"/>
                <a:cs typeface="Helvetica" pitchFamily="34" charset="0"/>
              </a:rPr>
              <a:t>random</a:t>
            </a:r>
            <a:r>
              <a:rPr lang="de-DE" sz="1400" dirty="0" smtClean="0">
                <a:latin typeface="Helvetica" pitchFamily="34" charset="0"/>
                <a:cs typeface="Helvetica" pitchFamily="34" charset="0"/>
              </a:rPr>
              <a:t> </a:t>
            </a:r>
            <a:r>
              <a:rPr lang="de-DE" sz="1400" dirty="0" err="1" smtClean="0">
                <a:latin typeface="Helvetica" pitchFamily="34" charset="0"/>
                <a:cs typeface="Helvetica" pitchFamily="34" charset="0"/>
              </a:rPr>
              <a:t>access</a:t>
            </a:r>
            <a:r>
              <a:rPr lang="de-DE" sz="1400" dirty="0" smtClean="0">
                <a:latin typeface="Helvetica" pitchFamily="34" charset="0"/>
                <a:cs typeface="Helvetica" pitchFamily="34" charset="0"/>
              </a:rPr>
              <a:t> plus </a:t>
            </a:r>
            <a:r>
              <a:rPr lang="de-DE" sz="1400" dirty="0" err="1" smtClean="0">
                <a:latin typeface="Helvetica" pitchFamily="34" charset="0"/>
                <a:cs typeface="Helvetica" pitchFamily="34" charset="0"/>
              </a:rPr>
              <a:t>pilot</a:t>
            </a:r>
            <a:r>
              <a:rPr lang="de-DE" sz="1400" dirty="0" smtClean="0">
                <a:latin typeface="Helvetica" pitchFamily="34" charset="0"/>
                <a:cs typeface="Helvetica" pitchFamily="34" charset="0"/>
              </a:rPr>
              <a:t> </a:t>
            </a:r>
            <a:r>
              <a:rPr lang="de-DE" sz="1400" dirty="0" err="1" smtClean="0">
                <a:latin typeface="Helvetica" pitchFamily="34" charset="0"/>
                <a:cs typeface="Helvetica" pitchFamily="34" charset="0"/>
              </a:rPr>
              <a:t>signal</a:t>
            </a:r>
            <a:r>
              <a:rPr lang="de-DE" sz="1400" dirty="0" smtClean="0">
                <a:latin typeface="Helvetica" pitchFamily="34" charset="0"/>
                <a:cs typeface="Helvetica" pitchFamily="34" charset="0"/>
              </a:rPr>
              <a:t>)</a:t>
            </a:r>
            <a:endParaRPr lang="en-US" sz="1400" dirty="0">
              <a:latin typeface="Helvetica" pitchFamily="34" charset="0"/>
              <a:cs typeface="Helvetica" pitchFamily="34" charset="0"/>
            </a:endParaRPr>
          </a:p>
        </p:txBody>
      </p:sp>
      <p:sp>
        <p:nvSpPr>
          <p:cNvPr id="59" name="Rectangle 61"/>
          <p:cNvSpPr>
            <a:spLocks noChangeArrowheads="1"/>
          </p:cNvSpPr>
          <p:nvPr/>
        </p:nvSpPr>
        <p:spPr bwMode="auto">
          <a:xfrm>
            <a:off x="3491850" y="4365130"/>
            <a:ext cx="144020" cy="361950"/>
          </a:xfrm>
          <a:prstGeom prst="rect">
            <a:avLst/>
          </a:prstGeom>
          <a:solidFill>
            <a:srgbClr val="FFFF00"/>
          </a:solidFill>
          <a:ln w="9525">
            <a:solidFill>
              <a:schemeClr val="tx1"/>
            </a:solidFill>
            <a:miter lim="800000"/>
            <a:headEnd/>
            <a:tailEnd/>
          </a:ln>
          <a:effectLst/>
        </p:spPr>
        <p:txBody>
          <a:bodyPr wrap="none" anchor="ctr"/>
          <a:lstStyle/>
          <a:p>
            <a:pPr eaLnBrk="0" hangingPunct="0"/>
            <a:endParaRPr lang="en-US" sz="1400" dirty="0">
              <a:latin typeface="Helvetica" pitchFamily="34" charset="0"/>
            </a:endParaRPr>
          </a:p>
        </p:txBody>
      </p:sp>
      <p:cxnSp>
        <p:nvCxnSpPr>
          <p:cNvPr id="60" name="Curved Connector 13"/>
          <p:cNvCxnSpPr>
            <a:stCxn id="57" idx="0"/>
            <a:endCxn id="59" idx="2"/>
          </p:cNvCxnSpPr>
          <p:nvPr/>
        </p:nvCxnSpPr>
        <p:spPr bwMode="auto">
          <a:xfrm rot="5400000" flipH="1" flipV="1">
            <a:off x="3156975" y="5110406"/>
            <a:ext cx="790210" cy="23559"/>
          </a:xfrm>
          <a:prstGeom prst="curvedConnector3">
            <a:avLst>
              <a:gd name="adj1" fmla="val 50000"/>
            </a:avLst>
          </a:prstGeom>
          <a:noFill/>
          <a:ln w="12700" cap="flat" cmpd="sng" algn="ctr">
            <a:solidFill>
              <a:schemeClr val="hlink"/>
            </a:solidFill>
            <a:prstDash val="solid"/>
            <a:round/>
            <a:headEnd type="none" w="med" len="med"/>
            <a:tailEnd type="arrow"/>
          </a:ln>
          <a:effectLst/>
        </p:spPr>
      </p:cxnSp>
      <p:cxnSp>
        <p:nvCxnSpPr>
          <p:cNvPr id="63" name="Curved Connector 13"/>
          <p:cNvCxnSpPr>
            <a:stCxn id="47" idx="3"/>
          </p:cNvCxnSpPr>
          <p:nvPr/>
        </p:nvCxnSpPr>
        <p:spPr bwMode="auto">
          <a:xfrm flipV="1">
            <a:off x="3079449" y="4725180"/>
            <a:ext cx="268383" cy="549650"/>
          </a:xfrm>
          <a:prstGeom prst="curvedConnector2">
            <a:avLst/>
          </a:prstGeom>
          <a:noFill/>
          <a:ln w="12700" cap="flat" cmpd="sng" algn="ctr">
            <a:solidFill>
              <a:schemeClr val="hlink"/>
            </a:solidFill>
            <a:prstDash val="solid"/>
            <a:round/>
            <a:headEnd type="none" w="med" len="med"/>
            <a:tailEnd type="arrow"/>
          </a:ln>
          <a:effectLst/>
        </p:spPr>
      </p:cxnSp>
      <p:cxnSp>
        <p:nvCxnSpPr>
          <p:cNvPr id="66" name="Curved Connector 13"/>
          <p:cNvCxnSpPr>
            <a:stCxn id="58" idx="1"/>
            <a:endCxn id="48" idx="2"/>
          </p:cNvCxnSpPr>
          <p:nvPr/>
        </p:nvCxnSpPr>
        <p:spPr bwMode="auto">
          <a:xfrm rot="10800000">
            <a:off x="3668532" y="4727080"/>
            <a:ext cx="543418" cy="547750"/>
          </a:xfrm>
          <a:prstGeom prst="curvedConnector2">
            <a:avLst/>
          </a:prstGeom>
          <a:noFill/>
          <a:ln w="12700" cap="flat" cmpd="sng" algn="ctr">
            <a:solidFill>
              <a:schemeClr val="hlink"/>
            </a:solidFill>
            <a:prstDash val="solid"/>
            <a:round/>
            <a:headEnd type="none" w="med" len="med"/>
            <a:tailEnd type="arrow"/>
          </a:ln>
          <a:effectLst/>
        </p:spPr>
      </p:cxnSp>
      <p:sp>
        <p:nvSpPr>
          <p:cNvPr id="61" name="60 Metin kutusu"/>
          <p:cNvSpPr txBox="1"/>
          <p:nvPr/>
        </p:nvSpPr>
        <p:spPr>
          <a:xfrm>
            <a:off x="41514" y="3625293"/>
            <a:ext cx="2730236" cy="307777"/>
          </a:xfrm>
          <a:prstGeom prst="rect">
            <a:avLst/>
          </a:prstGeom>
          <a:noFill/>
        </p:spPr>
        <p:txBody>
          <a:bodyPr wrap="none" rtlCol="0">
            <a:spAutoFit/>
          </a:bodyPr>
          <a:lstStyle/>
          <a:p>
            <a:r>
              <a:rPr lang="tr-TR" sz="1400" dirty="0" err="1" smtClean="0"/>
              <a:t>Intercarrier</a:t>
            </a:r>
            <a:r>
              <a:rPr lang="tr-TR" sz="1400" dirty="0" smtClean="0"/>
              <a:t> </a:t>
            </a:r>
            <a:r>
              <a:rPr lang="tr-TR" sz="1400" dirty="0" err="1" smtClean="0"/>
              <a:t>spacing</a:t>
            </a:r>
            <a:r>
              <a:rPr lang="tr-TR" sz="1400" dirty="0" smtClean="0"/>
              <a:t>: 15 </a:t>
            </a:r>
            <a:r>
              <a:rPr lang="tr-TR" sz="1400" dirty="0" err="1" smtClean="0"/>
              <a:t>kHz</a:t>
            </a:r>
            <a:endParaRPr lang="de-CH" sz="1400" dirty="0"/>
          </a:p>
        </p:txBody>
      </p:sp>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 multiple access</a:t>
            </a:r>
            <a:endParaRPr lang="en-US" dirty="0"/>
          </a:p>
        </p:txBody>
      </p:sp>
      <p:sp>
        <p:nvSpPr>
          <p:cNvPr id="4" name="Content Placeholder 3"/>
          <p:cNvSpPr>
            <a:spLocks noGrp="1"/>
          </p:cNvSpPr>
          <p:nvPr>
            <p:ph idx="1"/>
          </p:nvPr>
        </p:nvSpPr>
        <p:spPr/>
        <p:txBody>
          <a:bodyPr/>
          <a:lstStyle/>
          <a:p>
            <a:r>
              <a:rPr lang="en-US" dirty="0" smtClean="0"/>
              <a:t>Scheduling of UEs in time and frequency (simplified)</a:t>
            </a:r>
            <a:endParaRPr lang="en-US" dirty="0"/>
          </a:p>
        </p:txBody>
      </p:sp>
      <p:cxnSp>
        <p:nvCxnSpPr>
          <p:cNvPr id="6" name="Straight Arrow Connector 5"/>
          <p:cNvCxnSpPr/>
          <p:nvPr/>
        </p:nvCxnSpPr>
        <p:spPr bwMode="auto">
          <a:xfrm>
            <a:off x="1331550" y="5373270"/>
            <a:ext cx="7056980" cy="1588"/>
          </a:xfrm>
          <a:prstGeom prst="straightConnector1">
            <a:avLst/>
          </a:prstGeom>
          <a:noFill/>
          <a:ln w="25400" cap="flat" cmpd="sng" algn="ctr">
            <a:solidFill>
              <a:schemeClr val="hlink"/>
            </a:solidFill>
            <a:prstDash val="solid"/>
            <a:round/>
            <a:headEnd type="none" w="med" len="med"/>
            <a:tailEnd type="arrow"/>
          </a:ln>
          <a:effectLst/>
        </p:spPr>
      </p:cxnSp>
      <p:cxnSp>
        <p:nvCxnSpPr>
          <p:cNvPr id="8" name="Straight Arrow Connector 7"/>
          <p:cNvCxnSpPr/>
          <p:nvPr/>
        </p:nvCxnSpPr>
        <p:spPr bwMode="auto">
          <a:xfrm rot="5400000" flipH="1" flipV="1">
            <a:off x="-504705" y="3537015"/>
            <a:ext cx="3672510" cy="1588"/>
          </a:xfrm>
          <a:prstGeom prst="straightConnector1">
            <a:avLst/>
          </a:prstGeom>
          <a:noFill/>
          <a:ln w="25400" cap="flat" cmpd="sng" algn="ctr">
            <a:solidFill>
              <a:schemeClr val="hlink"/>
            </a:solidFill>
            <a:prstDash val="solid"/>
            <a:round/>
            <a:headEnd type="none" w="med" len="med"/>
            <a:tailEnd type="arrow"/>
          </a:ln>
          <a:effectLst/>
        </p:spPr>
      </p:cxnSp>
      <p:sp>
        <p:nvSpPr>
          <p:cNvPr id="9" name="TextBox 8"/>
          <p:cNvSpPr txBox="1"/>
          <p:nvPr/>
        </p:nvSpPr>
        <p:spPr>
          <a:xfrm>
            <a:off x="8100490" y="5445280"/>
            <a:ext cx="276037" cy="369332"/>
          </a:xfrm>
          <a:prstGeom prst="rect">
            <a:avLst/>
          </a:prstGeom>
          <a:noFill/>
        </p:spPr>
        <p:txBody>
          <a:bodyPr wrap="none" rtlCol="0">
            <a:spAutoFit/>
          </a:bodyPr>
          <a:lstStyle/>
          <a:p>
            <a:r>
              <a:rPr lang="en-US" dirty="0" smtClean="0"/>
              <a:t>t</a:t>
            </a:r>
            <a:endParaRPr lang="en-US" dirty="0"/>
          </a:p>
        </p:txBody>
      </p:sp>
      <p:sp>
        <p:nvSpPr>
          <p:cNvPr id="10" name="TextBox 9"/>
          <p:cNvSpPr txBox="1"/>
          <p:nvPr/>
        </p:nvSpPr>
        <p:spPr>
          <a:xfrm>
            <a:off x="971500" y="1700760"/>
            <a:ext cx="266420" cy="369332"/>
          </a:xfrm>
          <a:prstGeom prst="rect">
            <a:avLst/>
          </a:prstGeom>
          <a:noFill/>
        </p:spPr>
        <p:txBody>
          <a:bodyPr wrap="none" rtlCol="0">
            <a:spAutoFit/>
          </a:bodyPr>
          <a:lstStyle/>
          <a:p>
            <a:r>
              <a:rPr lang="en-US" dirty="0" smtClean="0"/>
              <a:t>f</a:t>
            </a:r>
            <a:endParaRPr lang="en-US" dirty="0"/>
          </a:p>
        </p:txBody>
      </p:sp>
      <p:sp>
        <p:nvSpPr>
          <p:cNvPr id="14" name="Rectangle 13"/>
          <p:cNvSpPr/>
          <p:nvPr/>
        </p:nvSpPr>
        <p:spPr bwMode="auto">
          <a:xfrm>
            <a:off x="1763610" y="206081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15" name="Rectangle 14"/>
          <p:cNvSpPr/>
          <p:nvPr/>
        </p:nvSpPr>
        <p:spPr bwMode="auto">
          <a:xfrm>
            <a:off x="1763610" y="263689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16" name="Rectangle 15"/>
          <p:cNvSpPr/>
          <p:nvPr/>
        </p:nvSpPr>
        <p:spPr bwMode="auto">
          <a:xfrm>
            <a:off x="1763610" y="3212970"/>
            <a:ext cx="1008140" cy="576080"/>
          </a:xfrm>
          <a:prstGeom prst="rect">
            <a:avLst/>
          </a:prstGeom>
          <a:solidFill>
            <a:srgbClr val="00B0F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3</a:t>
            </a:r>
            <a:endParaRPr kumimoji="0" lang="en-US" sz="1800" b="0" i="0" u="none" strike="noStrike" cap="none" normalizeH="0" baseline="0" dirty="0" smtClean="0">
              <a:ln>
                <a:noFill/>
              </a:ln>
              <a:solidFill>
                <a:schemeClr val="tx1"/>
              </a:solidFill>
              <a:effectLst/>
              <a:latin typeface="Verdana" pitchFamily="34" charset="0"/>
            </a:endParaRPr>
          </a:p>
        </p:txBody>
      </p:sp>
      <p:sp>
        <p:nvSpPr>
          <p:cNvPr id="17" name="Rectangle 16"/>
          <p:cNvSpPr/>
          <p:nvPr/>
        </p:nvSpPr>
        <p:spPr bwMode="auto">
          <a:xfrm>
            <a:off x="1763610" y="3789050"/>
            <a:ext cx="1008140" cy="576080"/>
          </a:xfrm>
          <a:prstGeom prst="rect">
            <a:avLst/>
          </a:prstGeom>
          <a:solidFill>
            <a:srgbClr val="C0C0C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4</a:t>
            </a:r>
            <a:endParaRPr kumimoji="0" lang="en-US" sz="1800" b="0" i="0" u="none" strike="noStrike" cap="none" normalizeH="0" baseline="0" dirty="0" smtClean="0">
              <a:ln>
                <a:noFill/>
              </a:ln>
              <a:solidFill>
                <a:schemeClr val="tx1"/>
              </a:solidFill>
              <a:effectLst/>
              <a:latin typeface="Verdana" pitchFamily="34" charset="0"/>
            </a:endParaRPr>
          </a:p>
        </p:txBody>
      </p:sp>
      <p:sp>
        <p:nvSpPr>
          <p:cNvPr id="18" name="Rectangle 17"/>
          <p:cNvSpPr/>
          <p:nvPr/>
        </p:nvSpPr>
        <p:spPr bwMode="auto">
          <a:xfrm>
            <a:off x="1763610" y="436513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19" name="Rectangle 18"/>
          <p:cNvSpPr/>
          <p:nvPr/>
        </p:nvSpPr>
        <p:spPr bwMode="auto">
          <a:xfrm>
            <a:off x="2771750" y="206081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0" name="Rectangle 19"/>
          <p:cNvSpPr/>
          <p:nvPr/>
        </p:nvSpPr>
        <p:spPr bwMode="auto">
          <a:xfrm>
            <a:off x="2771750" y="263689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1" name="Rectangle 20"/>
          <p:cNvSpPr/>
          <p:nvPr/>
        </p:nvSpPr>
        <p:spPr bwMode="auto">
          <a:xfrm>
            <a:off x="2771750" y="3212970"/>
            <a:ext cx="1008140" cy="576080"/>
          </a:xfrm>
          <a:prstGeom prst="rect">
            <a:avLst/>
          </a:prstGeom>
          <a:solidFill>
            <a:srgbClr val="C0C0C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4</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2" name="Rectangle 21"/>
          <p:cNvSpPr/>
          <p:nvPr/>
        </p:nvSpPr>
        <p:spPr bwMode="auto">
          <a:xfrm>
            <a:off x="2771750" y="3789050"/>
            <a:ext cx="1008140" cy="576080"/>
          </a:xfrm>
          <a:prstGeom prst="rect">
            <a:avLst/>
          </a:prstGeom>
          <a:solidFill>
            <a:srgbClr val="00B0F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3</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3" name="Rectangle 22"/>
          <p:cNvSpPr/>
          <p:nvPr/>
        </p:nvSpPr>
        <p:spPr bwMode="auto">
          <a:xfrm>
            <a:off x="2771750" y="4365130"/>
            <a:ext cx="1008140" cy="576080"/>
          </a:xfrm>
          <a:prstGeom prst="rect">
            <a:avLst/>
          </a:prstGeom>
          <a:solidFill>
            <a:srgbClr val="C0C0C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4</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4" name="Rectangle 23"/>
          <p:cNvSpPr/>
          <p:nvPr/>
        </p:nvSpPr>
        <p:spPr bwMode="auto">
          <a:xfrm>
            <a:off x="3779890" y="206081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5" name="Rectangle 24"/>
          <p:cNvSpPr/>
          <p:nvPr/>
        </p:nvSpPr>
        <p:spPr bwMode="auto">
          <a:xfrm>
            <a:off x="3779890" y="263689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6" name="Rectangle 25"/>
          <p:cNvSpPr/>
          <p:nvPr/>
        </p:nvSpPr>
        <p:spPr bwMode="auto">
          <a:xfrm>
            <a:off x="3779890" y="321297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3779890" y="378905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8" name="Rectangle 27"/>
          <p:cNvSpPr/>
          <p:nvPr/>
        </p:nvSpPr>
        <p:spPr bwMode="auto">
          <a:xfrm>
            <a:off x="3779890" y="436513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29" name="Rectangle 28"/>
          <p:cNvSpPr/>
          <p:nvPr/>
        </p:nvSpPr>
        <p:spPr bwMode="auto">
          <a:xfrm>
            <a:off x="4788030" y="206081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0" name="Rectangle 29"/>
          <p:cNvSpPr/>
          <p:nvPr/>
        </p:nvSpPr>
        <p:spPr bwMode="auto">
          <a:xfrm>
            <a:off x="4788030" y="263689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1" name="Rectangle 30"/>
          <p:cNvSpPr/>
          <p:nvPr/>
        </p:nvSpPr>
        <p:spPr bwMode="auto">
          <a:xfrm>
            <a:off x="4788030" y="3212970"/>
            <a:ext cx="1008140" cy="576080"/>
          </a:xfrm>
          <a:prstGeom prst="rect">
            <a:avLst/>
          </a:prstGeom>
          <a:solidFill>
            <a:srgbClr val="C0C0C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4</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2" name="Rectangle 31"/>
          <p:cNvSpPr/>
          <p:nvPr/>
        </p:nvSpPr>
        <p:spPr bwMode="auto">
          <a:xfrm>
            <a:off x="4788030" y="378905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3" name="Rectangle 32"/>
          <p:cNvSpPr/>
          <p:nvPr/>
        </p:nvSpPr>
        <p:spPr bwMode="auto">
          <a:xfrm>
            <a:off x="4788030" y="436513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4" name="Rectangle 33"/>
          <p:cNvSpPr/>
          <p:nvPr/>
        </p:nvSpPr>
        <p:spPr bwMode="auto">
          <a:xfrm>
            <a:off x="5796170" y="206081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5" name="Rectangle 34"/>
          <p:cNvSpPr/>
          <p:nvPr/>
        </p:nvSpPr>
        <p:spPr bwMode="auto">
          <a:xfrm>
            <a:off x="5796170" y="2636890"/>
            <a:ext cx="1008140" cy="576080"/>
          </a:xfrm>
          <a:prstGeom prst="rect">
            <a:avLst/>
          </a:prstGeom>
          <a:solidFill>
            <a:srgbClr val="00B0F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3</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6" name="Rectangle 35"/>
          <p:cNvSpPr/>
          <p:nvPr/>
        </p:nvSpPr>
        <p:spPr bwMode="auto">
          <a:xfrm>
            <a:off x="5796170" y="3212970"/>
            <a:ext cx="1008140" cy="576080"/>
          </a:xfrm>
          <a:prstGeom prst="rect">
            <a:avLst/>
          </a:prstGeom>
          <a:solidFill>
            <a:srgbClr val="00B0F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3</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7" name="Rectangle 36"/>
          <p:cNvSpPr/>
          <p:nvPr/>
        </p:nvSpPr>
        <p:spPr bwMode="auto">
          <a:xfrm>
            <a:off x="5796170" y="3789050"/>
            <a:ext cx="1008140" cy="576080"/>
          </a:xfrm>
          <a:prstGeom prst="rect">
            <a:avLst/>
          </a:prstGeom>
          <a:solidFill>
            <a:srgbClr val="92D05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2</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8" name="Rectangle 37"/>
          <p:cNvSpPr/>
          <p:nvPr/>
        </p:nvSpPr>
        <p:spPr bwMode="auto">
          <a:xfrm>
            <a:off x="5796170" y="436513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39" name="Rectangle 38"/>
          <p:cNvSpPr/>
          <p:nvPr/>
        </p:nvSpPr>
        <p:spPr bwMode="auto">
          <a:xfrm>
            <a:off x="6804310" y="2060810"/>
            <a:ext cx="1008140" cy="576080"/>
          </a:xfrm>
          <a:prstGeom prst="rect">
            <a:avLst/>
          </a:prstGeom>
          <a:solidFill>
            <a:srgbClr val="FFC00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1</a:t>
            </a:r>
            <a:endParaRPr kumimoji="0" lang="en-US" sz="1800" b="0" i="0" u="none" strike="noStrike" cap="none" normalizeH="0" baseline="0" dirty="0" smtClean="0">
              <a:ln>
                <a:noFill/>
              </a:ln>
              <a:solidFill>
                <a:schemeClr val="tx1"/>
              </a:solidFill>
              <a:effectLst/>
              <a:latin typeface="Verdana" pitchFamily="34" charset="0"/>
            </a:endParaRPr>
          </a:p>
        </p:txBody>
      </p:sp>
      <p:sp>
        <p:nvSpPr>
          <p:cNvPr id="40" name="Rectangle 39"/>
          <p:cNvSpPr/>
          <p:nvPr/>
        </p:nvSpPr>
        <p:spPr bwMode="auto">
          <a:xfrm>
            <a:off x="6804310" y="2636890"/>
            <a:ext cx="1008140" cy="576080"/>
          </a:xfrm>
          <a:prstGeom prst="rect">
            <a:avLst/>
          </a:prstGeom>
          <a:solidFill>
            <a:srgbClr val="00B0F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3</a:t>
            </a:r>
            <a:endParaRPr kumimoji="0" lang="en-US" sz="1800" b="0" i="0" u="none" strike="noStrike" cap="none" normalizeH="0" baseline="0" dirty="0" smtClean="0">
              <a:ln>
                <a:noFill/>
              </a:ln>
              <a:solidFill>
                <a:schemeClr val="tx1"/>
              </a:solidFill>
              <a:effectLst/>
              <a:latin typeface="Verdana" pitchFamily="34" charset="0"/>
            </a:endParaRPr>
          </a:p>
        </p:txBody>
      </p:sp>
      <p:sp>
        <p:nvSpPr>
          <p:cNvPr id="41" name="Rectangle 40"/>
          <p:cNvSpPr/>
          <p:nvPr/>
        </p:nvSpPr>
        <p:spPr bwMode="auto">
          <a:xfrm>
            <a:off x="6804310" y="3212970"/>
            <a:ext cx="1008140" cy="576080"/>
          </a:xfrm>
          <a:prstGeom prst="rect">
            <a:avLst/>
          </a:prstGeom>
          <a:solidFill>
            <a:srgbClr val="00B0F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3</a:t>
            </a:r>
            <a:endParaRPr kumimoji="0" lang="en-US" sz="1800" b="0" i="0" u="none" strike="noStrike" cap="none" normalizeH="0" baseline="0" dirty="0" smtClean="0">
              <a:ln>
                <a:noFill/>
              </a:ln>
              <a:solidFill>
                <a:schemeClr val="tx1"/>
              </a:solidFill>
              <a:effectLst/>
              <a:latin typeface="Verdana" pitchFamily="34" charset="0"/>
            </a:endParaRPr>
          </a:p>
        </p:txBody>
      </p:sp>
      <p:sp>
        <p:nvSpPr>
          <p:cNvPr id="42" name="Rectangle 41"/>
          <p:cNvSpPr/>
          <p:nvPr/>
        </p:nvSpPr>
        <p:spPr bwMode="auto">
          <a:xfrm>
            <a:off x="6804310" y="3789050"/>
            <a:ext cx="1008140" cy="576080"/>
          </a:xfrm>
          <a:prstGeom prst="rect">
            <a:avLst/>
          </a:prstGeom>
          <a:solidFill>
            <a:srgbClr val="C0C0C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4</a:t>
            </a:r>
            <a:endParaRPr kumimoji="0" lang="en-US" sz="1800" b="0" i="0" u="none" strike="noStrike" cap="none" normalizeH="0" baseline="0" dirty="0" smtClean="0">
              <a:ln>
                <a:noFill/>
              </a:ln>
              <a:solidFill>
                <a:schemeClr val="tx1"/>
              </a:solidFill>
              <a:effectLst/>
              <a:latin typeface="Verdana" pitchFamily="34" charset="0"/>
            </a:endParaRPr>
          </a:p>
        </p:txBody>
      </p:sp>
      <p:sp>
        <p:nvSpPr>
          <p:cNvPr id="43" name="Rectangle 42"/>
          <p:cNvSpPr/>
          <p:nvPr/>
        </p:nvSpPr>
        <p:spPr bwMode="auto">
          <a:xfrm>
            <a:off x="6804310" y="4365130"/>
            <a:ext cx="1008140" cy="576080"/>
          </a:xfrm>
          <a:prstGeom prst="rect">
            <a:avLst/>
          </a:prstGeom>
          <a:solidFill>
            <a:srgbClr val="C0C0C0"/>
          </a:solidFill>
          <a:ln w="254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UE</a:t>
            </a:r>
            <a:r>
              <a:rPr kumimoji="0" lang="en-US" sz="1800" b="0" i="0" u="none" strike="noStrike" cap="none" normalizeH="0" baseline="-25000" dirty="0" smtClean="0">
                <a:ln>
                  <a:noFill/>
                </a:ln>
                <a:solidFill>
                  <a:schemeClr val="tx1"/>
                </a:solidFill>
                <a:effectLst/>
                <a:latin typeface="Verdana" pitchFamily="34" charset="0"/>
              </a:rPr>
              <a:t>4</a:t>
            </a:r>
            <a:endParaRPr kumimoji="0" lang="en-US" sz="1800" b="0" i="0" u="none" strike="noStrike" cap="none" normalizeH="0" baseline="0" dirty="0" smtClean="0">
              <a:ln>
                <a:noFill/>
              </a:ln>
              <a:solidFill>
                <a:schemeClr val="tx1"/>
              </a:solidFill>
              <a:effectLst/>
              <a:latin typeface="Verdana" pitchFamily="34" charset="0"/>
            </a:endParaRPr>
          </a:p>
        </p:txBody>
      </p:sp>
      <p:sp>
        <p:nvSpPr>
          <p:cNvPr id="44" name="TextBox 43"/>
          <p:cNvSpPr txBox="1"/>
          <p:nvPr/>
        </p:nvSpPr>
        <p:spPr>
          <a:xfrm>
            <a:off x="119484" y="4499868"/>
            <a:ext cx="1140056" cy="369332"/>
          </a:xfrm>
          <a:prstGeom prst="rect">
            <a:avLst/>
          </a:prstGeom>
          <a:noFill/>
        </p:spPr>
        <p:txBody>
          <a:bodyPr wrap="none" rtlCol="0">
            <a:spAutoFit/>
          </a:bodyPr>
          <a:lstStyle/>
          <a:p>
            <a:r>
              <a:rPr lang="en-US" dirty="0" smtClean="0"/>
              <a:t>180 kHz</a:t>
            </a:r>
            <a:endParaRPr lang="en-US" dirty="0"/>
          </a:p>
        </p:txBody>
      </p:sp>
      <p:cxnSp>
        <p:nvCxnSpPr>
          <p:cNvPr id="46" name="Straight Connector 45"/>
          <p:cNvCxnSpPr/>
          <p:nvPr/>
        </p:nvCxnSpPr>
        <p:spPr bwMode="auto">
          <a:xfrm rot="5400000">
            <a:off x="2627730" y="53732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48" name="Straight Connector 47"/>
          <p:cNvCxnSpPr/>
          <p:nvPr/>
        </p:nvCxnSpPr>
        <p:spPr bwMode="auto">
          <a:xfrm rot="5400000">
            <a:off x="3635870" y="53732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49" name="Straight Connector 48"/>
          <p:cNvCxnSpPr/>
          <p:nvPr/>
        </p:nvCxnSpPr>
        <p:spPr bwMode="auto">
          <a:xfrm rot="5400000">
            <a:off x="4644010" y="53732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50" name="Straight Connector 49"/>
          <p:cNvCxnSpPr/>
          <p:nvPr/>
        </p:nvCxnSpPr>
        <p:spPr bwMode="auto">
          <a:xfrm rot="5400000">
            <a:off x="5652150" y="53732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51" name="Straight Connector 50"/>
          <p:cNvCxnSpPr/>
          <p:nvPr/>
        </p:nvCxnSpPr>
        <p:spPr bwMode="auto">
          <a:xfrm rot="5400000">
            <a:off x="6660290" y="53732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52" name="Straight Connector 51"/>
          <p:cNvCxnSpPr/>
          <p:nvPr/>
        </p:nvCxnSpPr>
        <p:spPr bwMode="auto">
          <a:xfrm rot="5400000">
            <a:off x="7668430" y="53732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53" name="Straight Connector 52"/>
          <p:cNvCxnSpPr/>
          <p:nvPr/>
        </p:nvCxnSpPr>
        <p:spPr bwMode="auto">
          <a:xfrm rot="5400000">
            <a:off x="1619590" y="5373270"/>
            <a:ext cx="288040" cy="0"/>
          </a:xfrm>
          <a:prstGeom prst="line">
            <a:avLst/>
          </a:prstGeom>
          <a:noFill/>
          <a:ln w="25400" cap="flat" cmpd="sng" algn="ctr">
            <a:solidFill>
              <a:schemeClr val="hlink"/>
            </a:solidFill>
            <a:prstDash val="solid"/>
            <a:round/>
            <a:headEnd type="none" w="med" len="med"/>
            <a:tailEnd type="none" w="med" len="med"/>
          </a:ln>
          <a:effectLst/>
        </p:spPr>
      </p:cxnSp>
      <p:sp>
        <p:nvSpPr>
          <p:cNvPr id="54" name="TextBox 53"/>
          <p:cNvSpPr txBox="1"/>
          <p:nvPr/>
        </p:nvSpPr>
        <p:spPr>
          <a:xfrm>
            <a:off x="1869189" y="5445280"/>
            <a:ext cx="758541" cy="369332"/>
          </a:xfrm>
          <a:prstGeom prst="rect">
            <a:avLst/>
          </a:prstGeom>
          <a:noFill/>
        </p:spPr>
        <p:txBody>
          <a:bodyPr wrap="none" rtlCol="0">
            <a:spAutoFit/>
          </a:bodyPr>
          <a:lstStyle/>
          <a:p>
            <a:r>
              <a:rPr lang="en-US" dirty="0" smtClean="0"/>
              <a:t>1 ms</a:t>
            </a:r>
            <a:endParaRPr lang="en-US" dirty="0"/>
          </a:p>
        </p:txBody>
      </p:sp>
      <p:cxnSp>
        <p:nvCxnSpPr>
          <p:cNvPr id="57" name="Straight Connector 56"/>
          <p:cNvCxnSpPr/>
          <p:nvPr/>
        </p:nvCxnSpPr>
        <p:spPr bwMode="auto">
          <a:xfrm>
            <a:off x="1187530" y="263689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58" name="Straight Connector 57"/>
          <p:cNvCxnSpPr/>
          <p:nvPr/>
        </p:nvCxnSpPr>
        <p:spPr bwMode="auto">
          <a:xfrm>
            <a:off x="1187530" y="206081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59" name="Straight Connector 58"/>
          <p:cNvCxnSpPr/>
          <p:nvPr/>
        </p:nvCxnSpPr>
        <p:spPr bwMode="auto">
          <a:xfrm>
            <a:off x="1187530" y="321297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60" name="Straight Connector 59"/>
          <p:cNvCxnSpPr/>
          <p:nvPr/>
        </p:nvCxnSpPr>
        <p:spPr bwMode="auto">
          <a:xfrm>
            <a:off x="1187530" y="436513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61" name="Straight Connector 60"/>
          <p:cNvCxnSpPr/>
          <p:nvPr/>
        </p:nvCxnSpPr>
        <p:spPr bwMode="auto">
          <a:xfrm>
            <a:off x="1187530" y="3789050"/>
            <a:ext cx="288040" cy="0"/>
          </a:xfrm>
          <a:prstGeom prst="line">
            <a:avLst/>
          </a:prstGeom>
          <a:noFill/>
          <a:ln w="25400" cap="flat" cmpd="sng" algn="ctr">
            <a:solidFill>
              <a:schemeClr val="hlink"/>
            </a:solidFill>
            <a:prstDash val="solid"/>
            <a:round/>
            <a:headEnd type="none" w="med" len="med"/>
            <a:tailEnd type="none" w="med" len="med"/>
          </a:ln>
          <a:effectLst/>
        </p:spPr>
      </p:cxnSp>
      <p:cxnSp>
        <p:nvCxnSpPr>
          <p:cNvPr id="62" name="Straight Connector 61"/>
          <p:cNvCxnSpPr/>
          <p:nvPr/>
        </p:nvCxnSpPr>
        <p:spPr bwMode="auto">
          <a:xfrm>
            <a:off x="1187530" y="4941210"/>
            <a:ext cx="288040" cy="0"/>
          </a:xfrm>
          <a:prstGeom prst="line">
            <a:avLst/>
          </a:prstGeom>
          <a:noFill/>
          <a:ln w="25400" cap="flat" cmpd="sng" algn="ctr">
            <a:solidFill>
              <a:schemeClr val="hlink"/>
            </a:solidFill>
            <a:prstDash val="solid"/>
            <a:round/>
            <a:headEnd type="none" w="med" len="med"/>
            <a:tailEnd type="none" w="med" len="med"/>
          </a:ln>
          <a:effectLst/>
        </p:spPr>
      </p:cxnSp>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 name="Rounded Rectangle 477"/>
          <p:cNvSpPr/>
          <p:nvPr/>
        </p:nvSpPr>
        <p:spPr bwMode="auto">
          <a:xfrm>
            <a:off x="4283960" y="1772770"/>
            <a:ext cx="3312460" cy="4536630"/>
          </a:xfrm>
          <a:prstGeom prst="roundRect">
            <a:avLst/>
          </a:prstGeom>
          <a:solidFill>
            <a:srgbClr val="99CCFF"/>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47" name="Rounded Rectangle 446"/>
          <p:cNvSpPr/>
          <p:nvPr/>
        </p:nvSpPr>
        <p:spPr bwMode="auto">
          <a:xfrm>
            <a:off x="0" y="980660"/>
            <a:ext cx="4139940" cy="5328740"/>
          </a:xfrm>
          <a:prstGeom prst="roundRect">
            <a:avLst/>
          </a:prstGeom>
          <a:solidFill>
            <a:schemeClr val="accent6">
              <a:lumMod val="40000"/>
              <a:lumOff val="60000"/>
            </a:schemeClr>
          </a:solidFill>
          <a:ln w="25400" cap="flat" cmpd="sng" algn="ctr">
            <a:solidFill>
              <a:schemeClr va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p:txBody>
          <a:bodyPr/>
          <a:lstStyle/>
          <a:p>
            <a:r>
              <a:rPr lang="en-US" dirty="0" smtClean="0"/>
              <a:t>LTE architecture</a:t>
            </a:r>
            <a:endParaRPr lang="en-US" dirty="0"/>
          </a:p>
        </p:txBody>
      </p:sp>
      <p:cxnSp>
        <p:nvCxnSpPr>
          <p:cNvPr id="39" name="AutoShape 42"/>
          <p:cNvCxnSpPr>
            <a:cxnSpLocks noChangeShapeType="1"/>
            <a:stCxn id="175" idx="1"/>
            <a:endCxn id="73" idx="3"/>
          </p:cNvCxnSpPr>
          <p:nvPr/>
        </p:nvCxnSpPr>
        <p:spPr bwMode="auto">
          <a:xfrm rot="10800000" flipV="1">
            <a:off x="3604346" y="4771659"/>
            <a:ext cx="2263835" cy="808077"/>
          </a:xfrm>
          <a:prstGeom prst="straightConnector1">
            <a:avLst/>
          </a:prstGeom>
          <a:noFill/>
          <a:ln w="9525">
            <a:solidFill>
              <a:schemeClr val="tx1"/>
            </a:solidFill>
            <a:round/>
            <a:headEnd/>
            <a:tailEnd/>
          </a:ln>
          <a:effectLst/>
        </p:spPr>
      </p:cxnSp>
      <p:sp>
        <p:nvSpPr>
          <p:cNvPr id="175" name="Rectangle 178"/>
          <p:cNvSpPr>
            <a:spLocks noChangeArrowheads="1"/>
          </p:cNvSpPr>
          <p:nvPr/>
        </p:nvSpPr>
        <p:spPr bwMode="auto">
          <a:xfrm>
            <a:off x="5868180" y="458116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smtClean="0">
                <a:latin typeface="Arial" charset="0"/>
              </a:rPr>
              <a:t>S-GW</a:t>
            </a:r>
            <a:endParaRPr lang="de-DE" sz="1400" dirty="0">
              <a:latin typeface="Arial" charset="0"/>
            </a:endParaRPr>
          </a:p>
        </p:txBody>
      </p:sp>
      <p:grpSp>
        <p:nvGrpSpPr>
          <p:cNvPr id="382" name="Group 381"/>
          <p:cNvGrpSpPr/>
          <p:nvPr/>
        </p:nvGrpSpPr>
        <p:grpSpPr>
          <a:xfrm>
            <a:off x="107380" y="1050925"/>
            <a:ext cx="3600500" cy="4826415"/>
            <a:chOff x="228600" y="1050925"/>
            <a:chExt cx="3551290" cy="5193110"/>
          </a:xfrm>
        </p:grpSpPr>
        <p:grpSp>
          <p:nvGrpSpPr>
            <p:cNvPr id="362" name="Group 361"/>
            <p:cNvGrpSpPr/>
            <p:nvPr/>
          </p:nvGrpSpPr>
          <p:grpSpPr>
            <a:xfrm>
              <a:off x="228600" y="1050925"/>
              <a:ext cx="3551290" cy="5193110"/>
              <a:chOff x="228600" y="1050925"/>
              <a:chExt cx="1727200" cy="2525713"/>
            </a:xfrm>
          </p:grpSpPr>
          <p:grpSp>
            <p:nvGrpSpPr>
              <p:cNvPr id="4" name="Group 5"/>
              <p:cNvGrpSpPr>
                <a:grpSpLocks noChangeAspect="1"/>
              </p:cNvGrpSpPr>
              <p:nvPr/>
            </p:nvGrpSpPr>
            <p:grpSpPr bwMode="auto">
              <a:xfrm>
                <a:off x="228600" y="2322513"/>
                <a:ext cx="990600" cy="849312"/>
                <a:chOff x="1123" y="2840"/>
                <a:chExt cx="1008" cy="864"/>
              </a:xfrm>
            </p:grpSpPr>
            <p:sp>
              <p:nvSpPr>
                <p:cNvPr id="5" name="AutoShape 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6" name="Group 7"/>
                <p:cNvGrpSpPr>
                  <a:grpSpLocks noChangeAspect="1"/>
                </p:cNvGrpSpPr>
                <p:nvPr/>
              </p:nvGrpSpPr>
              <p:grpSpPr bwMode="auto">
                <a:xfrm>
                  <a:off x="1315" y="2888"/>
                  <a:ext cx="593" cy="728"/>
                  <a:chOff x="1392" y="2880"/>
                  <a:chExt cx="593" cy="728"/>
                </a:xfrm>
              </p:grpSpPr>
              <p:grpSp>
                <p:nvGrpSpPr>
                  <p:cNvPr id="7" name="Group 8"/>
                  <p:cNvGrpSpPr>
                    <a:grpSpLocks noChangeAspect="1"/>
                  </p:cNvGrpSpPr>
                  <p:nvPr/>
                </p:nvGrpSpPr>
                <p:grpSpPr bwMode="auto">
                  <a:xfrm>
                    <a:off x="1639" y="3189"/>
                    <a:ext cx="155" cy="419"/>
                    <a:chOff x="3319" y="2565"/>
                    <a:chExt cx="155" cy="419"/>
                  </a:xfrm>
                </p:grpSpPr>
                <p:grpSp>
                  <p:nvGrpSpPr>
                    <p:cNvPr id="12" name="Group 11"/>
                    <p:cNvGrpSpPr>
                      <a:grpSpLocks noChangeAspect="1"/>
                    </p:cNvGrpSpPr>
                    <p:nvPr/>
                  </p:nvGrpSpPr>
                  <p:grpSpPr bwMode="auto">
                    <a:xfrm>
                      <a:off x="3320" y="2709"/>
                      <a:ext cx="154" cy="275"/>
                      <a:chOff x="3320" y="2709"/>
                      <a:chExt cx="154" cy="275"/>
                    </a:xfrm>
                  </p:grpSpPr>
                  <p:grpSp>
                    <p:nvGrpSpPr>
                      <p:cNvPr id="20" name="Group 10"/>
                      <p:cNvGrpSpPr>
                        <a:grpSpLocks noChangeAspect="1"/>
                      </p:cNvGrpSpPr>
                      <p:nvPr/>
                    </p:nvGrpSpPr>
                    <p:grpSpPr bwMode="auto">
                      <a:xfrm>
                        <a:off x="3320" y="2716"/>
                        <a:ext cx="99" cy="266"/>
                        <a:chOff x="3320" y="2716"/>
                        <a:chExt cx="99" cy="266"/>
                      </a:xfrm>
                    </p:grpSpPr>
                    <p:sp>
                      <p:nvSpPr>
                        <p:cNvPr id="28" name="Line 1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29" name="Line 1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30" name="Line 1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31" name="Line 1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32" name="Line 1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33" name="Line 1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34" name="Line 1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21" name="Line 1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22" name="Line 1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23" name="Line 2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24" name="Line 2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25" name="Line 2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26" name="Line 2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27" name="Line 2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3" name="Group 25"/>
                    <p:cNvGrpSpPr>
                      <a:grpSpLocks noChangeAspect="1"/>
                    </p:cNvGrpSpPr>
                    <p:nvPr/>
                  </p:nvGrpSpPr>
                  <p:grpSpPr bwMode="auto">
                    <a:xfrm>
                      <a:off x="3319" y="2579"/>
                      <a:ext cx="152" cy="403"/>
                      <a:chOff x="3319" y="2579"/>
                      <a:chExt cx="152" cy="403"/>
                    </a:xfrm>
                  </p:grpSpPr>
                  <p:sp>
                    <p:nvSpPr>
                      <p:cNvPr id="15" name="Line 2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6" name="Line 2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7" name="Line 2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8" name="Line 2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9" name="Line 3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4" name="Oval 3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8" name="Group 32"/>
                  <p:cNvGrpSpPr>
                    <a:grpSpLocks noChangeAspect="1"/>
                  </p:cNvGrpSpPr>
                  <p:nvPr/>
                </p:nvGrpSpPr>
                <p:grpSpPr bwMode="auto">
                  <a:xfrm>
                    <a:off x="1392" y="2880"/>
                    <a:ext cx="593" cy="591"/>
                    <a:chOff x="129" y="2935"/>
                    <a:chExt cx="593" cy="591"/>
                  </a:xfrm>
                </p:grpSpPr>
                <p:sp>
                  <p:nvSpPr>
                    <p:cNvPr id="9" name="Arc 33"/>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0" name="Arc 34"/>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1" name="Arc 35"/>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nvGrpSpPr>
              <p:cNvPr id="42" name="Group 45"/>
              <p:cNvGrpSpPr>
                <a:grpSpLocks noChangeAspect="1"/>
              </p:cNvGrpSpPr>
              <p:nvPr/>
            </p:nvGrpSpPr>
            <p:grpSpPr bwMode="auto">
              <a:xfrm>
                <a:off x="965200" y="1050925"/>
                <a:ext cx="990600" cy="849313"/>
                <a:chOff x="1123" y="2840"/>
                <a:chExt cx="1008" cy="864"/>
              </a:xfrm>
            </p:grpSpPr>
            <p:sp>
              <p:nvSpPr>
                <p:cNvPr id="43" name="AutoShape 46"/>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44" name="Group 47"/>
                <p:cNvGrpSpPr>
                  <a:grpSpLocks noChangeAspect="1"/>
                </p:cNvGrpSpPr>
                <p:nvPr/>
              </p:nvGrpSpPr>
              <p:grpSpPr bwMode="auto">
                <a:xfrm>
                  <a:off x="1315" y="2888"/>
                  <a:ext cx="593" cy="728"/>
                  <a:chOff x="1392" y="2880"/>
                  <a:chExt cx="593" cy="728"/>
                </a:xfrm>
              </p:grpSpPr>
              <p:grpSp>
                <p:nvGrpSpPr>
                  <p:cNvPr id="45" name="Group 48"/>
                  <p:cNvGrpSpPr>
                    <a:grpSpLocks noChangeAspect="1"/>
                  </p:cNvGrpSpPr>
                  <p:nvPr/>
                </p:nvGrpSpPr>
                <p:grpSpPr bwMode="auto">
                  <a:xfrm>
                    <a:off x="1639" y="3189"/>
                    <a:ext cx="155" cy="419"/>
                    <a:chOff x="3319" y="2565"/>
                    <a:chExt cx="155" cy="419"/>
                  </a:xfrm>
                </p:grpSpPr>
                <p:grpSp>
                  <p:nvGrpSpPr>
                    <p:cNvPr id="50" name="Group 49"/>
                    <p:cNvGrpSpPr>
                      <a:grpSpLocks noChangeAspect="1"/>
                    </p:cNvGrpSpPr>
                    <p:nvPr/>
                  </p:nvGrpSpPr>
                  <p:grpSpPr bwMode="auto">
                    <a:xfrm>
                      <a:off x="3320" y="2709"/>
                      <a:ext cx="154" cy="275"/>
                      <a:chOff x="3320" y="2709"/>
                      <a:chExt cx="154" cy="275"/>
                    </a:xfrm>
                  </p:grpSpPr>
                  <p:grpSp>
                    <p:nvGrpSpPr>
                      <p:cNvPr id="58" name="Group 50"/>
                      <p:cNvGrpSpPr>
                        <a:grpSpLocks noChangeAspect="1"/>
                      </p:cNvGrpSpPr>
                      <p:nvPr/>
                    </p:nvGrpSpPr>
                    <p:grpSpPr bwMode="auto">
                      <a:xfrm>
                        <a:off x="3320" y="2716"/>
                        <a:ext cx="99" cy="266"/>
                        <a:chOff x="3320" y="2716"/>
                        <a:chExt cx="99" cy="266"/>
                      </a:xfrm>
                    </p:grpSpPr>
                    <p:sp>
                      <p:nvSpPr>
                        <p:cNvPr id="66" name="Line 51"/>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67" name="Line 52"/>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68" name="Line 53"/>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69" name="Line 54"/>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70" name="Line 55"/>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71" name="Line 56"/>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72" name="Line 57"/>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59" name="Line 58"/>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60" name="Line 59"/>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61" name="Line 60"/>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62" name="Line 61"/>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63" name="Line 62"/>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64" name="Line 63"/>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65" name="Line 64"/>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51" name="Group 65"/>
                    <p:cNvGrpSpPr>
                      <a:grpSpLocks noChangeAspect="1"/>
                    </p:cNvGrpSpPr>
                    <p:nvPr/>
                  </p:nvGrpSpPr>
                  <p:grpSpPr bwMode="auto">
                    <a:xfrm>
                      <a:off x="3319" y="2579"/>
                      <a:ext cx="152" cy="403"/>
                      <a:chOff x="3319" y="2579"/>
                      <a:chExt cx="152" cy="403"/>
                    </a:xfrm>
                  </p:grpSpPr>
                  <p:sp>
                    <p:nvSpPr>
                      <p:cNvPr id="53" name="Line 66"/>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54" name="Line 67"/>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55" name="Line 68"/>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56" name="Line 69"/>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57" name="Line 70"/>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52" name="Oval 71"/>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46" name="Group 72"/>
                  <p:cNvGrpSpPr>
                    <a:grpSpLocks noChangeAspect="1"/>
                  </p:cNvGrpSpPr>
                  <p:nvPr/>
                </p:nvGrpSpPr>
                <p:grpSpPr bwMode="auto">
                  <a:xfrm>
                    <a:off x="1392" y="2880"/>
                    <a:ext cx="593" cy="591"/>
                    <a:chOff x="129" y="2935"/>
                    <a:chExt cx="593" cy="591"/>
                  </a:xfrm>
                </p:grpSpPr>
                <p:sp>
                  <p:nvSpPr>
                    <p:cNvPr id="47" name="Arc 73"/>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48" name="Arc 74"/>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49" name="Arc 75"/>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nvGrpSpPr>
              <p:cNvPr id="74" name="Group 77"/>
              <p:cNvGrpSpPr>
                <a:grpSpLocks noChangeAspect="1"/>
              </p:cNvGrpSpPr>
              <p:nvPr/>
            </p:nvGrpSpPr>
            <p:grpSpPr bwMode="auto">
              <a:xfrm>
                <a:off x="228600" y="1470025"/>
                <a:ext cx="990600" cy="849313"/>
                <a:chOff x="1123" y="2840"/>
                <a:chExt cx="1008" cy="864"/>
              </a:xfrm>
            </p:grpSpPr>
            <p:sp>
              <p:nvSpPr>
                <p:cNvPr id="75" name="AutoShape 78"/>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76" name="Group 79"/>
                <p:cNvGrpSpPr>
                  <a:grpSpLocks noChangeAspect="1"/>
                </p:cNvGrpSpPr>
                <p:nvPr/>
              </p:nvGrpSpPr>
              <p:grpSpPr bwMode="auto">
                <a:xfrm>
                  <a:off x="1315" y="2888"/>
                  <a:ext cx="593" cy="728"/>
                  <a:chOff x="1392" y="2880"/>
                  <a:chExt cx="593" cy="728"/>
                </a:xfrm>
              </p:grpSpPr>
              <p:grpSp>
                <p:nvGrpSpPr>
                  <p:cNvPr id="77" name="Group 80"/>
                  <p:cNvGrpSpPr>
                    <a:grpSpLocks noChangeAspect="1"/>
                  </p:cNvGrpSpPr>
                  <p:nvPr/>
                </p:nvGrpSpPr>
                <p:grpSpPr bwMode="auto">
                  <a:xfrm>
                    <a:off x="1639" y="3189"/>
                    <a:ext cx="155" cy="419"/>
                    <a:chOff x="3319" y="2565"/>
                    <a:chExt cx="155" cy="419"/>
                  </a:xfrm>
                </p:grpSpPr>
                <p:grpSp>
                  <p:nvGrpSpPr>
                    <p:cNvPr id="82" name="Group 81"/>
                    <p:cNvGrpSpPr>
                      <a:grpSpLocks noChangeAspect="1"/>
                    </p:cNvGrpSpPr>
                    <p:nvPr/>
                  </p:nvGrpSpPr>
                  <p:grpSpPr bwMode="auto">
                    <a:xfrm>
                      <a:off x="3320" y="2709"/>
                      <a:ext cx="154" cy="275"/>
                      <a:chOff x="3320" y="2709"/>
                      <a:chExt cx="154" cy="275"/>
                    </a:xfrm>
                  </p:grpSpPr>
                  <p:grpSp>
                    <p:nvGrpSpPr>
                      <p:cNvPr id="90" name="Group 82"/>
                      <p:cNvGrpSpPr>
                        <a:grpSpLocks noChangeAspect="1"/>
                      </p:cNvGrpSpPr>
                      <p:nvPr/>
                    </p:nvGrpSpPr>
                    <p:grpSpPr bwMode="auto">
                      <a:xfrm>
                        <a:off x="3320" y="2716"/>
                        <a:ext cx="99" cy="266"/>
                        <a:chOff x="3320" y="2716"/>
                        <a:chExt cx="99" cy="266"/>
                      </a:xfrm>
                    </p:grpSpPr>
                    <p:sp>
                      <p:nvSpPr>
                        <p:cNvPr id="98" name="Line 83"/>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99" name="Line 84"/>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00" name="Line 85"/>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01" name="Line 86"/>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02" name="Line 87"/>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03" name="Line 88"/>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04" name="Line 89"/>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91" name="Line 90"/>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92" name="Line 91"/>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93" name="Line 92"/>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94" name="Line 93"/>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95" name="Line 94"/>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96" name="Line 95"/>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97" name="Line 96"/>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83" name="Group 97"/>
                    <p:cNvGrpSpPr>
                      <a:grpSpLocks noChangeAspect="1"/>
                    </p:cNvGrpSpPr>
                    <p:nvPr/>
                  </p:nvGrpSpPr>
                  <p:grpSpPr bwMode="auto">
                    <a:xfrm>
                      <a:off x="3319" y="2579"/>
                      <a:ext cx="152" cy="403"/>
                      <a:chOff x="3319" y="2579"/>
                      <a:chExt cx="152" cy="403"/>
                    </a:xfrm>
                  </p:grpSpPr>
                  <p:sp>
                    <p:nvSpPr>
                      <p:cNvPr id="85" name="Line 98"/>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86" name="Line 99"/>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87" name="Line 100"/>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88" name="Line 101"/>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89" name="Line 102"/>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84" name="Oval 103"/>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78" name="Group 104"/>
                  <p:cNvGrpSpPr>
                    <a:grpSpLocks noChangeAspect="1"/>
                  </p:cNvGrpSpPr>
                  <p:nvPr/>
                </p:nvGrpSpPr>
                <p:grpSpPr bwMode="auto">
                  <a:xfrm>
                    <a:off x="1392" y="2880"/>
                    <a:ext cx="593" cy="591"/>
                    <a:chOff x="129" y="2935"/>
                    <a:chExt cx="593" cy="591"/>
                  </a:xfrm>
                </p:grpSpPr>
                <p:sp>
                  <p:nvSpPr>
                    <p:cNvPr id="79" name="Arc 105"/>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80" name="Arc 106"/>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81" name="Arc 107"/>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nvGrpSpPr>
              <p:cNvPr id="105" name="Group 108"/>
              <p:cNvGrpSpPr>
                <a:grpSpLocks noChangeAspect="1"/>
              </p:cNvGrpSpPr>
              <p:nvPr/>
            </p:nvGrpSpPr>
            <p:grpSpPr bwMode="auto">
              <a:xfrm>
                <a:off x="965200" y="1901825"/>
                <a:ext cx="990600" cy="849313"/>
                <a:chOff x="1123" y="2840"/>
                <a:chExt cx="1008" cy="864"/>
              </a:xfrm>
            </p:grpSpPr>
            <p:sp>
              <p:nvSpPr>
                <p:cNvPr id="106" name="AutoShape 109"/>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07" name="Group 110"/>
                <p:cNvGrpSpPr>
                  <a:grpSpLocks noChangeAspect="1"/>
                </p:cNvGrpSpPr>
                <p:nvPr/>
              </p:nvGrpSpPr>
              <p:grpSpPr bwMode="auto">
                <a:xfrm>
                  <a:off x="1315" y="2888"/>
                  <a:ext cx="593" cy="728"/>
                  <a:chOff x="1392" y="2880"/>
                  <a:chExt cx="593" cy="728"/>
                </a:xfrm>
              </p:grpSpPr>
              <p:grpSp>
                <p:nvGrpSpPr>
                  <p:cNvPr id="108" name="Group 111"/>
                  <p:cNvGrpSpPr>
                    <a:grpSpLocks noChangeAspect="1"/>
                  </p:cNvGrpSpPr>
                  <p:nvPr/>
                </p:nvGrpSpPr>
                <p:grpSpPr bwMode="auto">
                  <a:xfrm>
                    <a:off x="1639" y="3189"/>
                    <a:ext cx="155" cy="419"/>
                    <a:chOff x="3319" y="2565"/>
                    <a:chExt cx="155" cy="419"/>
                  </a:xfrm>
                </p:grpSpPr>
                <p:grpSp>
                  <p:nvGrpSpPr>
                    <p:cNvPr id="113" name="Group 112"/>
                    <p:cNvGrpSpPr>
                      <a:grpSpLocks noChangeAspect="1"/>
                    </p:cNvGrpSpPr>
                    <p:nvPr/>
                  </p:nvGrpSpPr>
                  <p:grpSpPr bwMode="auto">
                    <a:xfrm>
                      <a:off x="3320" y="2709"/>
                      <a:ext cx="154" cy="275"/>
                      <a:chOff x="3320" y="2709"/>
                      <a:chExt cx="154" cy="275"/>
                    </a:xfrm>
                  </p:grpSpPr>
                  <p:grpSp>
                    <p:nvGrpSpPr>
                      <p:cNvPr id="121" name="Group 113"/>
                      <p:cNvGrpSpPr>
                        <a:grpSpLocks noChangeAspect="1"/>
                      </p:cNvGrpSpPr>
                      <p:nvPr/>
                    </p:nvGrpSpPr>
                    <p:grpSpPr bwMode="auto">
                      <a:xfrm>
                        <a:off x="3320" y="2716"/>
                        <a:ext cx="99" cy="266"/>
                        <a:chOff x="3320" y="2716"/>
                        <a:chExt cx="99" cy="266"/>
                      </a:xfrm>
                    </p:grpSpPr>
                    <p:sp>
                      <p:nvSpPr>
                        <p:cNvPr id="129" name="Line 114"/>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30" name="Line 115"/>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31" name="Line 116"/>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32" name="Line 117"/>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33" name="Line 118"/>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34" name="Line 119"/>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35" name="Line 120"/>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22" name="Line 121"/>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23" name="Line 122"/>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24" name="Line 123"/>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25" name="Line 124"/>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26" name="Line 125"/>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27" name="Line 126"/>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28" name="Line 127"/>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14" name="Group 128"/>
                    <p:cNvGrpSpPr>
                      <a:grpSpLocks noChangeAspect="1"/>
                    </p:cNvGrpSpPr>
                    <p:nvPr/>
                  </p:nvGrpSpPr>
                  <p:grpSpPr bwMode="auto">
                    <a:xfrm>
                      <a:off x="3319" y="2579"/>
                      <a:ext cx="152" cy="403"/>
                      <a:chOff x="3319" y="2579"/>
                      <a:chExt cx="152" cy="403"/>
                    </a:xfrm>
                  </p:grpSpPr>
                  <p:sp>
                    <p:nvSpPr>
                      <p:cNvPr id="116" name="Line 129"/>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17" name="Line 130"/>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18" name="Line 131"/>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19" name="Line 132"/>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20" name="Line 133"/>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15" name="Oval 134"/>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09" name="Group 135"/>
                  <p:cNvGrpSpPr>
                    <a:grpSpLocks noChangeAspect="1"/>
                  </p:cNvGrpSpPr>
                  <p:nvPr/>
                </p:nvGrpSpPr>
                <p:grpSpPr bwMode="auto">
                  <a:xfrm>
                    <a:off x="1392" y="2880"/>
                    <a:ext cx="593" cy="591"/>
                    <a:chOff x="129" y="2935"/>
                    <a:chExt cx="593" cy="591"/>
                  </a:xfrm>
                </p:grpSpPr>
                <p:sp>
                  <p:nvSpPr>
                    <p:cNvPr id="110" name="Arc 136"/>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11" name="Arc 137"/>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12" name="Arc 138"/>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nvGrpSpPr>
              <p:cNvPr id="140" name="Group 143"/>
              <p:cNvGrpSpPr>
                <a:grpSpLocks noChangeAspect="1"/>
              </p:cNvGrpSpPr>
              <p:nvPr/>
            </p:nvGrpSpPr>
            <p:grpSpPr bwMode="auto">
              <a:xfrm>
                <a:off x="965200" y="2727325"/>
                <a:ext cx="990600" cy="849313"/>
                <a:chOff x="1123" y="2840"/>
                <a:chExt cx="1008" cy="864"/>
              </a:xfrm>
            </p:grpSpPr>
            <p:sp>
              <p:nvSpPr>
                <p:cNvPr id="141" name="AutoShape 144"/>
                <p:cNvSpPr>
                  <a:spLocks noChangeAspect="1" noChangeArrowheads="1"/>
                </p:cNvSpPr>
                <p:nvPr/>
              </p:nvSpPr>
              <p:spPr bwMode="auto">
                <a:xfrm>
                  <a:off x="1123" y="2840"/>
                  <a:ext cx="1008" cy="864"/>
                </a:xfrm>
                <a:prstGeom prst="hexagon">
                  <a:avLst>
                    <a:gd name="adj" fmla="val 29167"/>
                    <a:gd name="vf" fmla="val 115470"/>
                  </a:avLst>
                </a:prstGeom>
                <a:solidFill>
                  <a:srgbClr val="01FFBC"/>
                </a:solidFill>
                <a:ln w="9525">
                  <a:solidFill>
                    <a:schemeClr val="tx1"/>
                  </a:solidFill>
                  <a:miter lim="800000"/>
                  <a:headEnd/>
                  <a:tailEnd/>
                </a:ln>
                <a:effectLst/>
              </p:spPr>
              <p:txBody>
                <a:bodyPr wrap="none" anchor="ctr"/>
                <a:lstStyle/>
                <a:p>
                  <a:endParaRPr lang="en-US"/>
                </a:p>
              </p:txBody>
            </p:sp>
            <p:grpSp>
              <p:nvGrpSpPr>
                <p:cNvPr id="142" name="Group 145"/>
                <p:cNvGrpSpPr>
                  <a:grpSpLocks noChangeAspect="1"/>
                </p:cNvGrpSpPr>
                <p:nvPr/>
              </p:nvGrpSpPr>
              <p:grpSpPr bwMode="auto">
                <a:xfrm>
                  <a:off x="1315" y="2888"/>
                  <a:ext cx="593" cy="728"/>
                  <a:chOff x="1392" y="2880"/>
                  <a:chExt cx="593" cy="728"/>
                </a:xfrm>
              </p:grpSpPr>
              <p:grpSp>
                <p:nvGrpSpPr>
                  <p:cNvPr id="143" name="Group 146"/>
                  <p:cNvGrpSpPr>
                    <a:grpSpLocks noChangeAspect="1"/>
                  </p:cNvGrpSpPr>
                  <p:nvPr/>
                </p:nvGrpSpPr>
                <p:grpSpPr bwMode="auto">
                  <a:xfrm>
                    <a:off x="1639" y="3189"/>
                    <a:ext cx="155" cy="419"/>
                    <a:chOff x="3319" y="2565"/>
                    <a:chExt cx="155" cy="419"/>
                  </a:xfrm>
                </p:grpSpPr>
                <p:grpSp>
                  <p:nvGrpSpPr>
                    <p:cNvPr id="148" name="Group 147"/>
                    <p:cNvGrpSpPr>
                      <a:grpSpLocks noChangeAspect="1"/>
                    </p:cNvGrpSpPr>
                    <p:nvPr/>
                  </p:nvGrpSpPr>
                  <p:grpSpPr bwMode="auto">
                    <a:xfrm>
                      <a:off x="3320" y="2709"/>
                      <a:ext cx="154" cy="275"/>
                      <a:chOff x="3320" y="2709"/>
                      <a:chExt cx="154" cy="275"/>
                    </a:xfrm>
                  </p:grpSpPr>
                  <p:grpSp>
                    <p:nvGrpSpPr>
                      <p:cNvPr id="156" name="Group 148"/>
                      <p:cNvGrpSpPr>
                        <a:grpSpLocks noChangeAspect="1"/>
                      </p:cNvGrpSpPr>
                      <p:nvPr/>
                    </p:nvGrpSpPr>
                    <p:grpSpPr bwMode="auto">
                      <a:xfrm>
                        <a:off x="3320" y="2716"/>
                        <a:ext cx="99" cy="266"/>
                        <a:chOff x="3320" y="2716"/>
                        <a:chExt cx="99" cy="266"/>
                      </a:xfrm>
                    </p:grpSpPr>
                    <p:sp>
                      <p:nvSpPr>
                        <p:cNvPr id="164" name="Line 149"/>
                        <p:cNvSpPr>
                          <a:spLocks noChangeAspect="1" noChangeShapeType="1"/>
                        </p:cNvSpPr>
                        <p:nvPr/>
                      </p:nvSpPr>
                      <p:spPr bwMode="auto">
                        <a:xfrm>
                          <a:off x="3360" y="2717"/>
                          <a:ext cx="35" cy="1"/>
                        </a:xfrm>
                        <a:prstGeom prst="line">
                          <a:avLst/>
                        </a:prstGeom>
                        <a:noFill/>
                        <a:ln w="6350">
                          <a:solidFill>
                            <a:schemeClr val="tx2"/>
                          </a:solidFill>
                          <a:round/>
                          <a:headEnd/>
                          <a:tailEnd/>
                        </a:ln>
                      </p:spPr>
                      <p:txBody>
                        <a:bodyPr/>
                        <a:lstStyle/>
                        <a:p>
                          <a:endParaRPr lang="en-US"/>
                        </a:p>
                      </p:txBody>
                    </p:sp>
                    <p:sp>
                      <p:nvSpPr>
                        <p:cNvPr id="165" name="Line 150"/>
                        <p:cNvSpPr>
                          <a:spLocks noChangeAspect="1" noChangeShapeType="1"/>
                        </p:cNvSpPr>
                        <p:nvPr/>
                      </p:nvSpPr>
                      <p:spPr bwMode="auto">
                        <a:xfrm flipV="1">
                          <a:off x="3348" y="2719"/>
                          <a:ext cx="46" cy="56"/>
                        </a:xfrm>
                        <a:prstGeom prst="line">
                          <a:avLst/>
                        </a:prstGeom>
                        <a:noFill/>
                        <a:ln w="6350">
                          <a:solidFill>
                            <a:schemeClr val="tx2"/>
                          </a:solidFill>
                          <a:round/>
                          <a:headEnd/>
                          <a:tailEnd/>
                        </a:ln>
                      </p:spPr>
                      <p:txBody>
                        <a:bodyPr/>
                        <a:lstStyle/>
                        <a:p>
                          <a:endParaRPr lang="en-US"/>
                        </a:p>
                      </p:txBody>
                    </p:sp>
                    <p:sp>
                      <p:nvSpPr>
                        <p:cNvPr id="166" name="Line 151"/>
                        <p:cNvSpPr>
                          <a:spLocks noChangeAspect="1" noChangeShapeType="1"/>
                        </p:cNvSpPr>
                        <p:nvPr/>
                      </p:nvSpPr>
                      <p:spPr bwMode="auto">
                        <a:xfrm>
                          <a:off x="3347" y="2775"/>
                          <a:ext cx="62" cy="119"/>
                        </a:xfrm>
                        <a:prstGeom prst="line">
                          <a:avLst/>
                        </a:prstGeom>
                        <a:noFill/>
                        <a:ln w="6350">
                          <a:solidFill>
                            <a:schemeClr val="tx2"/>
                          </a:solidFill>
                          <a:round/>
                          <a:headEnd/>
                          <a:tailEnd/>
                        </a:ln>
                      </p:spPr>
                      <p:txBody>
                        <a:bodyPr/>
                        <a:lstStyle/>
                        <a:p>
                          <a:endParaRPr lang="en-US"/>
                        </a:p>
                      </p:txBody>
                    </p:sp>
                    <p:sp>
                      <p:nvSpPr>
                        <p:cNvPr id="167" name="Line 152"/>
                        <p:cNvSpPr>
                          <a:spLocks noChangeAspect="1" noChangeShapeType="1"/>
                        </p:cNvSpPr>
                        <p:nvPr/>
                      </p:nvSpPr>
                      <p:spPr bwMode="auto">
                        <a:xfrm flipV="1">
                          <a:off x="3320" y="2892"/>
                          <a:ext cx="89" cy="90"/>
                        </a:xfrm>
                        <a:prstGeom prst="line">
                          <a:avLst/>
                        </a:prstGeom>
                        <a:noFill/>
                        <a:ln w="6350">
                          <a:solidFill>
                            <a:schemeClr val="tx2"/>
                          </a:solidFill>
                          <a:round/>
                          <a:headEnd/>
                          <a:tailEnd/>
                        </a:ln>
                      </p:spPr>
                      <p:txBody>
                        <a:bodyPr/>
                        <a:lstStyle/>
                        <a:p>
                          <a:endParaRPr lang="en-US"/>
                        </a:p>
                      </p:txBody>
                    </p:sp>
                    <p:sp>
                      <p:nvSpPr>
                        <p:cNvPr id="168" name="Line 153"/>
                        <p:cNvSpPr>
                          <a:spLocks noChangeAspect="1" noChangeShapeType="1"/>
                        </p:cNvSpPr>
                        <p:nvPr/>
                      </p:nvSpPr>
                      <p:spPr bwMode="auto">
                        <a:xfrm>
                          <a:off x="3332" y="2892"/>
                          <a:ext cx="87" cy="90"/>
                        </a:xfrm>
                        <a:prstGeom prst="line">
                          <a:avLst/>
                        </a:prstGeom>
                        <a:noFill/>
                        <a:ln w="6350">
                          <a:solidFill>
                            <a:schemeClr val="tx2"/>
                          </a:solidFill>
                          <a:round/>
                          <a:headEnd/>
                          <a:tailEnd/>
                        </a:ln>
                      </p:spPr>
                      <p:txBody>
                        <a:bodyPr/>
                        <a:lstStyle/>
                        <a:p>
                          <a:endParaRPr lang="en-US"/>
                        </a:p>
                      </p:txBody>
                    </p:sp>
                    <p:sp>
                      <p:nvSpPr>
                        <p:cNvPr id="169" name="Line 154"/>
                        <p:cNvSpPr>
                          <a:spLocks noChangeAspect="1" noChangeShapeType="1"/>
                        </p:cNvSpPr>
                        <p:nvPr/>
                      </p:nvSpPr>
                      <p:spPr bwMode="auto">
                        <a:xfrm flipV="1">
                          <a:off x="3331" y="2776"/>
                          <a:ext cx="68" cy="115"/>
                        </a:xfrm>
                        <a:prstGeom prst="line">
                          <a:avLst/>
                        </a:prstGeom>
                        <a:noFill/>
                        <a:ln w="6350">
                          <a:solidFill>
                            <a:schemeClr val="tx2"/>
                          </a:solidFill>
                          <a:round/>
                          <a:headEnd/>
                          <a:tailEnd/>
                        </a:ln>
                      </p:spPr>
                      <p:txBody>
                        <a:bodyPr/>
                        <a:lstStyle/>
                        <a:p>
                          <a:endParaRPr lang="en-US"/>
                        </a:p>
                      </p:txBody>
                    </p:sp>
                    <p:sp>
                      <p:nvSpPr>
                        <p:cNvPr id="170" name="Line 155"/>
                        <p:cNvSpPr>
                          <a:spLocks noChangeAspect="1" noChangeShapeType="1"/>
                        </p:cNvSpPr>
                        <p:nvPr/>
                      </p:nvSpPr>
                      <p:spPr bwMode="auto">
                        <a:xfrm>
                          <a:off x="3360" y="2716"/>
                          <a:ext cx="42" cy="63"/>
                        </a:xfrm>
                        <a:prstGeom prst="line">
                          <a:avLst/>
                        </a:prstGeom>
                        <a:noFill/>
                        <a:ln w="6350">
                          <a:solidFill>
                            <a:schemeClr val="tx2"/>
                          </a:solidFill>
                          <a:round/>
                          <a:headEnd/>
                          <a:tailEnd/>
                        </a:ln>
                      </p:spPr>
                      <p:txBody>
                        <a:bodyPr/>
                        <a:lstStyle/>
                        <a:p>
                          <a:endParaRPr lang="en-US"/>
                        </a:p>
                      </p:txBody>
                    </p:sp>
                  </p:grpSp>
                  <p:sp>
                    <p:nvSpPr>
                      <p:cNvPr id="157" name="Line 156"/>
                      <p:cNvSpPr>
                        <a:spLocks noChangeAspect="1" noChangeShapeType="1"/>
                      </p:cNvSpPr>
                      <p:nvPr/>
                    </p:nvSpPr>
                    <p:spPr bwMode="auto">
                      <a:xfrm flipV="1">
                        <a:off x="3417" y="2874"/>
                        <a:ext cx="36" cy="110"/>
                      </a:xfrm>
                      <a:prstGeom prst="line">
                        <a:avLst/>
                      </a:prstGeom>
                      <a:noFill/>
                      <a:ln w="6350">
                        <a:solidFill>
                          <a:schemeClr val="tx2"/>
                        </a:solidFill>
                        <a:round/>
                        <a:headEnd/>
                        <a:tailEnd/>
                      </a:ln>
                    </p:spPr>
                    <p:txBody>
                      <a:bodyPr/>
                      <a:lstStyle/>
                      <a:p>
                        <a:endParaRPr lang="en-US"/>
                      </a:p>
                    </p:txBody>
                  </p:sp>
                  <p:sp>
                    <p:nvSpPr>
                      <p:cNvPr id="158" name="Line 157"/>
                      <p:cNvSpPr>
                        <a:spLocks noChangeAspect="1" noChangeShapeType="1"/>
                      </p:cNvSpPr>
                      <p:nvPr/>
                    </p:nvSpPr>
                    <p:spPr bwMode="auto">
                      <a:xfrm>
                        <a:off x="3403" y="2778"/>
                        <a:ext cx="52" cy="98"/>
                      </a:xfrm>
                      <a:prstGeom prst="line">
                        <a:avLst/>
                      </a:prstGeom>
                      <a:noFill/>
                      <a:ln w="6350">
                        <a:solidFill>
                          <a:schemeClr val="tx2"/>
                        </a:solidFill>
                        <a:round/>
                        <a:headEnd/>
                        <a:tailEnd/>
                      </a:ln>
                    </p:spPr>
                    <p:txBody>
                      <a:bodyPr/>
                      <a:lstStyle/>
                      <a:p>
                        <a:endParaRPr lang="en-US"/>
                      </a:p>
                    </p:txBody>
                  </p:sp>
                  <p:sp>
                    <p:nvSpPr>
                      <p:cNvPr id="159" name="Line 158"/>
                      <p:cNvSpPr>
                        <a:spLocks noChangeAspect="1" noChangeShapeType="1"/>
                      </p:cNvSpPr>
                      <p:nvPr/>
                    </p:nvSpPr>
                    <p:spPr bwMode="auto">
                      <a:xfrm flipV="1">
                        <a:off x="3402" y="2710"/>
                        <a:ext cx="12" cy="68"/>
                      </a:xfrm>
                      <a:prstGeom prst="line">
                        <a:avLst/>
                      </a:prstGeom>
                      <a:noFill/>
                      <a:ln w="6350">
                        <a:solidFill>
                          <a:schemeClr val="tx2"/>
                        </a:solidFill>
                        <a:round/>
                        <a:headEnd/>
                        <a:tailEnd/>
                      </a:ln>
                    </p:spPr>
                    <p:txBody>
                      <a:bodyPr/>
                      <a:lstStyle/>
                      <a:p>
                        <a:endParaRPr lang="en-US"/>
                      </a:p>
                    </p:txBody>
                  </p:sp>
                  <p:sp>
                    <p:nvSpPr>
                      <p:cNvPr id="160" name="Line 159"/>
                      <p:cNvSpPr>
                        <a:spLocks noChangeAspect="1" noChangeShapeType="1"/>
                      </p:cNvSpPr>
                      <p:nvPr/>
                    </p:nvSpPr>
                    <p:spPr bwMode="auto">
                      <a:xfrm flipV="1">
                        <a:off x="3396" y="2709"/>
                        <a:ext cx="22" cy="10"/>
                      </a:xfrm>
                      <a:prstGeom prst="line">
                        <a:avLst/>
                      </a:prstGeom>
                      <a:noFill/>
                      <a:ln w="6350">
                        <a:solidFill>
                          <a:schemeClr val="tx2"/>
                        </a:solidFill>
                        <a:round/>
                        <a:headEnd/>
                        <a:tailEnd/>
                      </a:ln>
                    </p:spPr>
                    <p:txBody>
                      <a:bodyPr/>
                      <a:lstStyle/>
                      <a:p>
                        <a:endParaRPr lang="en-US"/>
                      </a:p>
                    </p:txBody>
                  </p:sp>
                  <p:sp>
                    <p:nvSpPr>
                      <p:cNvPr id="161" name="Line 160"/>
                      <p:cNvSpPr>
                        <a:spLocks noChangeAspect="1" noChangeShapeType="1"/>
                      </p:cNvSpPr>
                      <p:nvPr/>
                    </p:nvSpPr>
                    <p:spPr bwMode="auto">
                      <a:xfrm>
                        <a:off x="3397" y="2718"/>
                        <a:ext cx="32" cy="49"/>
                      </a:xfrm>
                      <a:prstGeom prst="line">
                        <a:avLst/>
                      </a:prstGeom>
                      <a:noFill/>
                      <a:ln w="6350">
                        <a:solidFill>
                          <a:schemeClr val="tx2"/>
                        </a:solidFill>
                        <a:round/>
                        <a:headEnd/>
                        <a:tailEnd/>
                      </a:ln>
                    </p:spPr>
                    <p:txBody>
                      <a:bodyPr/>
                      <a:lstStyle/>
                      <a:p>
                        <a:endParaRPr lang="en-US"/>
                      </a:p>
                    </p:txBody>
                  </p:sp>
                  <p:sp>
                    <p:nvSpPr>
                      <p:cNvPr id="162" name="Line 161"/>
                      <p:cNvSpPr>
                        <a:spLocks noChangeAspect="1" noChangeShapeType="1"/>
                      </p:cNvSpPr>
                      <p:nvPr/>
                    </p:nvSpPr>
                    <p:spPr bwMode="auto">
                      <a:xfrm flipV="1">
                        <a:off x="3412" y="2767"/>
                        <a:ext cx="14" cy="126"/>
                      </a:xfrm>
                      <a:prstGeom prst="line">
                        <a:avLst/>
                      </a:prstGeom>
                      <a:noFill/>
                      <a:ln w="6350">
                        <a:solidFill>
                          <a:schemeClr val="tx2"/>
                        </a:solidFill>
                        <a:round/>
                        <a:headEnd/>
                        <a:tailEnd/>
                      </a:ln>
                    </p:spPr>
                    <p:txBody>
                      <a:bodyPr/>
                      <a:lstStyle/>
                      <a:p>
                        <a:endParaRPr lang="en-US"/>
                      </a:p>
                    </p:txBody>
                  </p:sp>
                  <p:sp>
                    <p:nvSpPr>
                      <p:cNvPr id="163" name="Line 162"/>
                      <p:cNvSpPr>
                        <a:spLocks noChangeAspect="1" noChangeShapeType="1"/>
                      </p:cNvSpPr>
                      <p:nvPr/>
                    </p:nvSpPr>
                    <p:spPr bwMode="auto">
                      <a:xfrm>
                        <a:off x="3412" y="2892"/>
                        <a:ext cx="62" cy="59"/>
                      </a:xfrm>
                      <a:prstGeom prst="line">
                        <a:avLst/>
                      </a:prstGeom>
                      <a:noFill/>
                      <a:ln w="6350">
                        <a:solidFill>
                          <a:schemeClr val="tx2"/>
                        </a:solidFill>
                        <a:round/>
                        <a:headEnd/>
                        <a:tailEnd/>
                      </a:ln>
                    </p:spPr>
                    <p:txBody>
                      <a:bodyPr/>
                      <a:lstStyle/>
                      <a:p>
                        <a:endParaRPr lang="en-US"/>
                      </a:p>
                    </p:txBody>
                  </p:sp>
                </p:grpSp>
                <p:grpSp>
                  <p:nvGrpSpPr>
                    <p:cNvPr id="149" name="Group 163"/>
                    <p:cNvGrpSpPr>
                      <a:grpSpLocks noChangeAspect="1"/>
                    </p:cNvGrpSpPr>
                    <p:nvPr/>
                  </p:nvGrpSpPr>
                  <p:grpSpPr bwMode="auto">
                    <a:xfrm>
                      <a:off x="3319" y="2579"/>
                      <a:ext cx="152" cy="403"/>
                      <a:chOff x="3319" y="2579"/>
                      <a:chExt cx="152" cy="403"/>
                    </a:xfrm>
                  </p:grpSpPr>
                  <p:sp>
                    <p:nvSpPr>
                      <p:cNvPr id="151" name="Line 164"/>
                      <p:cNvSpPr>
                        <a:spLocks noChangeAspect="1" noChangeShapeType="1"/>
                      </p:cNvSpPr>
                      <p:nvPr/>
                    </p:nvSpPr>
                    <p:spPr bwMode="auto">
                      <a:xfrm flipV="1">
                        <a:off x="3319" y="2579"/>
                        <a:ext cx="59" cy="399"/>
                      </a:xfrm>
                      <a:prstGeom prst="line">
                        <a:avLst/>
                      </a:prstGeom>
                      <a:noFill/>
                      <a:ln w="20638">
                        <a:solidFill>
                          <a:schemeClr val="tx2"/>
                        </a:solidFill>
                        <a:round/>
                        <a:headEnd/>
                        <a:tailEnd/>
                      </a:ln>
                    </p:spPr>
                    <p:txBody>
                      <a:bodyPr/>
                      <a:lstStyle/>
                      <a:p>
                        <a:endParaRPr lang="en-US"/>
                      </a:p>
                    </p:txBody>
                  </p:sp>
                  <p:sp>
                    <p:nvSpPr>
                      <p:cNvPr id="152" name="Line 165"/>
                      <p:cNvSpPr>
                        <a:spLocks noChangeAspect="1" noChangeShapeType="1"/>
                      </p:cNvSpPr>
                      <p:nvPr/>
                    </p:nvSpPr>
                    <p:spPr bwMode="auto">
                      <a:xfrm>
                        <a:off x="3379" y="2589"/>
                        <a:ext cx="38" cy="393"/>
                      </a:xfrm>
                      <a:prstGeom prst="line">
                        <a:avLst/>
                      </a:prstGeom>
                      <a:noFill/>
                      <a:ln w="20638">
                        <a:solidFill>
                          <a:schemeClr val="tx2"/>
                        </a:solidFill>
                        <a:round/>
                        <a:headEnd/>
                        <a:tailEnd/>
                      </a:ln>
                    </p:spPr>
                    <p:txBody>
                      <a:bodyPr/>
                      <a:lstStyle/>
                      <a:p>
                        <a:endParaRPr lang="en-US"/>
                      </a:p>
                    </p:txBody>
                  </p:sp>
                  <p:sp>
                    <p:nvSpPr>
                      <p:cNvPr id="153" name="Line 166"/>
                      <p:cNvSpPr>
                        <a:spLocks noChangeAspect="1" noChangeShapeType="1"/>
                      </p:cNvSpPr>
                      <p:nvPr/>
                    </p:nvSpPr>
                    <p:spPr bwMode="auto">
                      <a:xfrm flipV="1">
                        <a:off x="3418" y="2948"/>
                        <a:ext cx="53" cy="32"/>
                      </a:xfrm>
                      <a:prstGeom prst="line">
                        <a:avLst/>
                      </a:prstGeom>
                      <a:noFill/>
                      <a:ln w="20638">
                        <a:solidFill>
                          <a:schemeClr val="tx2"/>
                        </a:solidFill>
                        <a:round/>
                        <a:headEnd/>
                        <a:tailEnd/>
                      </a:ln>
                    </p:spPr>
                    <p:txBody>
                      <a:bodyPr/>
                      <a:lstStyle/>
                      <a:p>
                        <a:endParaRPr lang="en-US"/>
                      </a:p>
                    </p:txBody>
                  </p:sp>
                  <p:sp>
                    <p:nvSpPr>
                      <p:cNvPr id="154" name="Line 167"/>
                      <p:cNvSpPr>
                        <a:spLocks noChangeAspect="1" noChangeShapeType="1"/>
                      </p:cNvSpPr>
                      <p:nvPr/>
                    </p:nvSpPr>
                    <p:spPr bwMode="auto">
                      <a:xfrm>
                        <a:off x="3387" y="2587"/>
                        <a:ext cx="83" cy="364"/>
                      </a:xfrm>
                      <a:prstGeom prst="line">
                        <a:avLst/>
                      </a:prstGeom>
                      <a:noFill/>
                      <a:ln w="20638">
                        <a:solidFill>
                          <a:schemeClr val="tx2"/>
                        </a:solidFill>
                        <a:round/>
                        <a:headEnd/>
                        <a:tailEnd/>
                      </a:ln>
                    </p:spPr>
                    <p:txBody>
                      <a:bodyPr/>
                      <a:lstStyle/>
                      <a:p>
                        <a:endParaRPr lang="en-US"/>
                      </a:p>
                    </p:txBody>
                  </p:sp>
                  <p:sp>
                    <p:nvSpPr>
                      <p:cNvPr id="155" name="Line 168"/>
                      <p:cNvSpPr>
                        <a:spLocks noChangeAspect="1" noChangeShapeType="1"/>
                      </p:cNvSpPr>
                      <p:nvPr/>
                    </p:nvSpPr>
                    <p:spPr bwMode="auto">
                      <a:xfrm>
                        <a:off x="3319" y="2979"/>
                        <a:ext cx="100" cy="2"/>
                      </a:xfrm>
                      <a:prstGeom prst="line">
                        <a:avLst/>
                      </a:prstGeom>
                      <a:noFill/>
                      <a:ln w="20638">
                        <a:solidFill>
                          <a:schemeClr val="tx2"/>
                        </a:solidFill>
                        <a:round/>
                        <a:headEnd/>
                        <a:tailEnd/>
                      </a:ln>
                    </p:spPr>
                    <p:txBody>
                      <a:bodyPr/>
                      <a:lstStyle/>
                      <a:p>
                        <a:endParaRPr lang="en-US"/>
                      </a:p>
                    </p:txBody>
                  </p:sp>
                </p:grpSp>
                <p:sp>
                  <p:nvSpPr>
                    <p:cNvPr id="150" name="Oval 169"/>
                    <p:cNvSpPr>
                      <a:spLocks noChangeAspect="1" noChangeArrowheads="1"/>
                    </p:cNvSpPr>
                    <p:nvPr/>
                  </p:nvSpPr>
                  <p:spPr bwMode="auto">
                    <a:xfrm>
                      <a:off x="3363" y="2565"/>
                      <a:ext cx="43" cy="49"/>
                    </a:xfrm>
                    <a:prstGeom prst="ellipse">
                      <a:avLst/>
                    </a:prstGeom>
                    <a:solidFill>
                      <a:srgbClr val="FFFF00"/>
                    </a:solidFill>
                    <a:ln w="9525">
                      <a:solidFill>
                        <a:schemeClr val="tx2"/>
                      </a:solidFill>
                      <a:round/>
                      <a:headEnd/>
                      <a:tailEnd/>
                    </a:ln>
                  </p:spPr>
                  <p:txBody>
                    <a:bodyPr/>
                    <a:lstStyle/>
                    <a:p>
                      <a:endParaRPr lang="en-US"/>
                    </a:p>
                  </p:txBody>
                </p:sp>
              </p:grpSp>
              <p:grpSp>
                <p:nvGrpSpPr>
                  <p:cNvPr id="144" name="Group 170"/>
                  <p:cNvGrpSpPr>
                    <a:grpSpLocks noChangeAspect="1"/>
                  </p:cNvGrpSpPr>
                  <p:nvPr/>
                </p:nvGrpSpPr>
                <p:grpSpPr bwMode="auto">
                  <a:xfrm>
                    <a:off x="1392" y="2880"/>
                    <a:ext cx="593" cy="591"/>
                    <a:chOff x="129" y="2935"/>
                    <a:chExt cx="593" cy="591"/>
                  </a:xfrm>
                </p:grpSpPr>
                <p:sp>
                  <p:nvSpPr>
                    <p:cNvPr id="145" name="Arc 171"/>
                    <p:cNvSpPr>
                      <a:spLocks noChangeAspect="1"/>
                    </p:cNvSpPr>
                    <p:nvPr/>
                  </p:nvSpPr>
                  <p:spPr bwMode="auto">
                    <a:xfrm rot="-17887507">
                      <a:off x="130" y="2934"/>
                      <a:ext cx="591" cy="593"/>
                    </a:xfrm>
                    <a:custGeom>
                      <a:avLst/>
                      <a:gdLst>
                        <a:gd name="G0" fmla="+- 21600 0 0"/>
                        <a:gd name="G1" fmla="+- 21600 0 0"/>
                        <a:gd name="G2" fmla="+- 21600 0 0"/>
                        <a:gd name="T0" fmla="*/ 30290 w 43200"/>
                        <a:gd name="T1" fmla="*/ 41375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0289" y="41374"/>
                          </a:moveTo>
                          <a:cubicBezTo>
                            <a:pt x="27550" y="42578"/>
                            <a:pt x="24591"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46" name="Arc 172"/>
                    <p:cNvSpPr>
                      <a:spLocks noChangeAspect="1"/>
                    </p:cNvSpPr>
                    <p:nvPr/>
                  </p:nvSpPr>
                  <p:spPr bwMode="auto">
                    <a:xfrm rot="-17887507">
                      <a:off x="249" y="3063"/>
                      <a:ext cx="336" cy="353"/>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sp>
                  <p:nvSpPr>
                    <p:cNvPr id="147" name="Arc 173"/>
                    <p:cNvSpPr>
                      <a:spLocks noChangeAspect="1"/>
                    </p:cNvSpPr>
                    <p:nvPr/>
                  </p:nvSpPr>
                  <p:spPr bwMode="auto">
                    <a:xfrm rot="-17887507">
                      <a:off x="336" y="3168"/>
                      <a:ext cx="192" cy="192"/>
                    </a:xfrm>
                    <a:custGeom>
                      <a:avLst/>
                      <a:gdLst>
                        <a:gd name="G0" fmla="+- 21600 0 0"/>
                        <a:gd name="G1" fmla="+- 21600 0 0"/>
                        <a:gd name="G2" fmla="+- 21600 0 0"/>
                        <a:gd name="T0" fmla="*/ 33626 w 43200"/>
                        <a:gd name="T1" fmla="*/ 39542 h 43200"/>
                        <a:gd name="T2" fmla="*/ 43199 w 43200"/>
                        <a:gd name="T3" fmla="*/ 21774 h 43200"/>
                        <a:gd name="T4" fmla="*/ 21600 w 43200"/>
                        <a:gd name="T5" fmla="*/ 21600 h 43200"/>
                      </a:gdLst>
                      <a:ahLst/>
                      <a:cxnLst>
                        <a:cxn ang="0">
                          <a:pos x="T0" y="T1"/>
                        </a:cxn>
                        <a:cxn ang="0">
                          <a:pos x="T2" y="T3"/>
                        </a:cxn>
                        <a:cxn ang="0">
                          <a:pos x="T4" y="T5"/>
                        </a:cxn>
                      </a:cxnLst>
                      <a:rect l="0" t="0" r="r" b="b"/>
                      <a:pathLst>
                        <a:path w="43200" h="43200" fill="none"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path>
                        <a:path w="43200" h="43200" stroke="0" extrusionOk="0">
                          <a:moveTo>
                            <a:pt x="33626" y="39542"/>
                          </a:moveTo>
                          <a:cubicBezTo>
                            <a:pt x="30068" y="41926"/>
                            <a:pt x="25882" y="43199"/>
                            <a:pt x="21600" y="43200"/>
                          </a:cubicBezTo>
                          <a:cubicBezTo>
                            <a:pt x="9670" y="43200"/>
                            <a:pt x="0" y="33529"/>
                            <a:pt x="0" y="21600"/>
                          </a:cubicBezTo>
                          <a:cubicBezTo>
                            <a:pt x="0" y="9670"/>
                            <a:pt x="9670" y="0"/>
                            <a:pt x="21600" y="0"/>
                          </a:cubicBezTo>
                          <a:cubicBezTo>
                            <a:pt x="33529" y="0"/>
                            <a:pt x="43200" y="9670"/>
                            <a:pt x="43200" y="21600"/>
                          </a:cubicBezTo>
                          <a:cubicBezTo>
                            <a:pt x="43200" y="21658"/>
                            <a:pt x="43199" y="21716"/>
                            <a:pt x="43199" y="21774"/>
                          </a:cubicBezTo>
                          <a:lnTo>
                            <a:pt x="21600" y="21600"/>
                          </a:lnTo>
                          <a:close/>
                        </a:path>
                      </a:pathLst>
                    </a:custGeom>
                    <a:noFill/>
                    <a:ln w="9525">
                      <a:solidFill>
                        <a:schemeClr val="accent1"/>
                      </a:solidFill>
                      <a:round/>
                      <a:headEnd/>
                      <a:tailEnd/>
                    </a:ln>
                    <a:effectLst/>
                  </p:spPr>
                  <p:txBody>
                    <a:bodyPr wrap="none" anchor="ctr"/>
                    <a:lstStyle/>
                    <a:p>
                      <a:endParaRPr lang="en-US"/>
                    </a:p>
                  </p:txBody>
                </p:sp>
              </p:grpSp>
            </p:grpSp>
          </p:grpSp>
        </p:grpSp>
        <p:cxnSp>
          <p:nvCxnSpPr>
            <p:cNvPr id="350" name="AutoShape 353"/>
            <p:cNvCxnSpPr>
              <a:cxnSpLocks noChangeShapeType="1"/>
              <a:stCxn id="366" idx="2"/>
              <a:endCxn id="73" idx="0"/>
            </p:cNvCxnSpPr>
            <p:nvPr/>
          </p:nvCxnSpPr>
          <p:spPr bwMode="auto">
            <a:xfrm rot="5400000">
              <a:off x="2551140" y="5059700"/>
              <a:ext cx="1347240" cy="1588"/>
            </a:xfrm>
            <a:prstGeom prst="straightConnector1">
              <a:avLst/>
            </a:prstGeom>
            <a:noFill/>
            <a:ln w="9525">
              <a:solidFill>
                <a:schemeClr val="tx1"/>
              </a:solidFill>
              <a:round/>
              <a:headEnd/>
              <a:tailEnd/>
            </a:ln>
            <a:effectLst/>
          </p:spPr>
        </p:cxnSp>
        <p:sp>
          <p:nvSpPr>
            <p:cNvPr id="354" name="Oval 357"/>
            <p:cNvSpPr>
              <a:spLocks noChangeArrowheads="1"/>
            </p:cNvSpPr>
            <p:nvPr/>
          </p:nvSpPr>
          <p:spPr bwMode="auto">
            <a:xfrm>
              <a:off x="1979640" y="1772770"/>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2</a:t>
              </a:r>
            </a:p>
          </p:txBody>
        </p:sp>
        <p:sp>
          <p:nvSpPr>
            <p:cNvPr id="73" name="Rectangle 76"/>
            <p:cNvSpPr>
              <a:spLocks noChangeArrowheads="1"/>
            </p:cNvSpPr>
            <p:nvPr/>
          </p:nvSpPr>
          <p:spPr bwMode="auto">
            <a:xfrm>
              <a:off x="2771750" y="5733320"/>
              <a:ext cx="90602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dirty="0" err="1" smtClean="0">
                  <a:latin typeface="Arial" charset="0"/>
                </a:rPr>
                <a:t>eNode</a:t>
              </a:r>
              <a:r>
                <a:rPr lang="de-DE" sz="1400" dirty="0" smtClean="0">
                  <a:latin typeface="Arial" charset="0"/>
                </a:rPr>
                <a:t> </a:t>
              </a:r>
              <a:r>
                <a:rPr lang="de-DE" sz="1400" dirty="0">
                  <a:latin typeface="Arial" charset="0"/>
                </a:rPr>
                <a:t>B</a:t>
              </a:r>
            </a:p>
          </p:txBody>
        </p:sp>
        <p:sp>
          <p:nvSpPr>
            <p:cNvPr id="363" name="Rectangle 76"/>
            <p:cNvSpPr>
              <a:spLocks noChangeArrowheads="1"/>
            </p:cNvSpPr>
            <p:nvPr/>
          </p:nvSpPr>
          <p:spPr bwMode="auto">
            <a:xfrm>
              <a:off x="1259540" y="4869200"/>
              <a:ext cx="90602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dirty="0" err="1" smtClean="0">
                  <a:latin typeface="Arial" charset="0"/>
                </a:rPr>
                <a:t>eNode</a:t>
              </a:r>
              <a:r>
                <a:rPr lang="de-DE" sz="1400" dirty="0" smtClean="0">
                  <a:latin typeface="Arial" charset="0"/>
                </a:rPr>
                <a:t> </a:t>
              </a:r>
              <a:r>
                <a:rPr lang="de-DE" sz="1400" dirty="0">
                  <a:latin typeface="Arial" charset="0"/>
                </a:rPr>
                <a:t>B</a:t>
              </a:r>
            </a:p>
          </p:txBody>
        </p:sp>
        <p:sp>
          <p:nvSpPr>
            <p:cNvPr id="364" name="Rectangle 76"/>
            <p:cNvSpPr>
              <a:spLocks noChangeArrowheads="1"/>
            </p:cNvSpPr>
            <p:nvPr/>
          </p:nvSpPr>
          <p:spPr bwMode="auto">
            <a:xfrm>
              <a:off x="1259540" y="3140960"/>
              <a:ext cx="90602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dirty="0" err="1" smtClean="0">
                  <a:latin typeface="Arial" charset="0"/>
                </a:rPr>
                <a:t>eNode</a:t>
              </a:r>
              <a:r>
                <a:rPr lang="de-DE" sz="1400" dirty="0" smtClean="0">
                  <a:latin typeface="Arial" charset="0"/>
                </a:rPr>
                <a:t> </a:t>
              </a:r>
              <a:r>
                <a:rPr lang="de-DE" sz="1400" dirty="0">
                  <a:latin typeface="Arial" charset="0"/>
                </a:rPr>
                <a:t>B</a:t>
              </a:r>
            </a:p>
          </p:txBody>
        </p:sp>
        <p:sp>
          <p:nvSpPr>
            <p:cNvPr id="365" name="Rectangle 76"/>
            <p:cNvSpPr>
              <a:spLocks noChangeArrowheads="1"/>
            </p:cNvSpPr>
            <p:nvPr/>
          </p:nvSpPr>
          <p:spPr bwMode="auto">
            <a:xfrm>
              <a:off x="2771750" y="2276840"/>
              <a:ext cx="90602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dirty="0" err="1" smtClean="0">
                  <a:latin typeface="Arial" charset="0"/>
                </a:rPr>
                <a:t>eNode</a:t>
              </a:r>
              <a:r>
                <a:rPr lang="de-DE" sz="1400" dirty="0" smtClean="0">
                  <a:latin typeface="Arial" charset="0"/>
                </a:rPr>
                <a:t> </a:t>
              </a:r>
              <a:r>
                <a:rPr lang="de-DE" sz="1400" dirty="0">
                  <a:latin typeface="Arial" charset="0"/>
                </a:rPr>
                <a:t>B</a:t>
              </a:r>
            </a:p>
          </p:txBody>
        </p:sp>
        <p:sp>
          <p:nvSpPr>
            <p:cNvPr id="366" name="Rectangle 76"/>
            <p:cNvSpPr>
              <a:spLocks noChangeArrowheads="1"/>
            </p:cNvSpPr>
            <p:nvPr/>
          </p:nvSpPr>
          <p:spPr bwMode="auto">
            <a:xfrm>
              <a:off x="2771750" y="4005080"/>
              <a:ext cx="906020" cy="381000"/>
            </a:xfrm>
            <a:prstGeom prst="rect">
              <a:avLst/>
            </a:prstGeom>
            <a:solidFill>
              <a:srgbClr val="DADAF6"/>
            </a:solidFill>
            <a:ln w="9525">
              <a:solidFill>
                <a:schemeClr val="tx1"/>
              </a:solidFill>
              <a:miter lim="800000"/>
              <a:headEnd/>
              <a:tailEnd/>
            </a:ln>
            <a:effectLst/>
          </p:spPr>
          <p:txBody>
            <a:bodyPr wrap="none" anchor="ctr"/>
            <a:lstStyle/>
            <a:p>
              <a:pPr algn="r" eaLnBrk="0" hangingPunct="0"/>
              <a:r>
                <a:rPr lang="de-DE" sz="1400" dirty="0" err="1" smtClean="0">
                  <a:latin typeface="Arial" charset="0"/>
                </a:rPr>
                <a:t>eNode</a:t>
              </a:r>
              <a:r>
                <a:rPr lang="de-DE" sz="1400" dirty="0" smtClean="0">
                  <a:latin typeface="Arial" charset="0"/>
                </a:rPr>
                <a:t> </a:t>
              </a:r>
              <a:r>
                <a:rPr lang="de-DE" sz="1400" dirty="0">
                  <a:latin typeface="Arial" charset="0"/>
                </a:rPr>
                <a:t>B</a:t>
              </a:r>
            </a:p>
          </p:txBody>
        </p:sp>
        <p:cxnSp>
          <p:nvCxnSpPr>
            <p:cNvPr id="369" name="AutoShape 353"/>
            <p:cNvCxnSpPr>
              <a:cxnSpLocks noChangeShapeType="1"/>
              <a:stCxn id="364" idx="2"/>
              <a:endCxn id="363" idx="0"/>
            </p:cNvCxnSpPr>
            <p:nvPr/>
          </p:nvCxnSpPr>
          <p:spPr bwMode="auto">
            <a:xfrm rot="5400000">
              <a:off x="1038930" y="4195580"/>
              <a:ext cx="1347240" cy="1588"/>
            </a:xfrm>
            <a:prstGeom prst="straightConnector1">
              <a:avLst/>
            </a:prstGeom>
            <a:noFill/>
            <a:ln w="9525">
              <a:solidFill>
                <a:schemeClr val="tx1"/>
              </a:solidFill>
              <a:round/>
              <a:headEnd/>
              <a:tailEnd/>
            </a:ln>
            <a:effectLst/>
          </p:spPr>
        </p:cxnSp>
        <p:cxnSp>
          <p:nvCxnSpPr>
            <p:cNvPr id="372" name="AutoShape 353"/>
            <p:cNvCxnSpPr>
              <a:cxnSpLocks noChangeShapeType="1"/>
              <a:stCxn id="365" idx="2"/>
              <a:endCxn id="364" idx="3"/>
            </p:cNvCxnSpPr>
            <p:nvPr/>
          </p:nvCxnSpPr>
          <p:spPr bwMode="auto">
            <a:xfrm rot="5400000">
              <a:off x="2358350" y="2465050"/>
              <a:ext cx="673620" cy="1059200"/>
            </a:xfrm>
            <a:prstGeom prst="straightConnector1">
              <a:avLst/>
            </a:prstGeom>
            <a:noFill/>
            <a:ln w="9525" cmpd="dbl">
              <a:solidFill>
                <a:schemeClr val="tx1"/>
              </a:solidFill>
              <a:round/>
              <a:headEnd/>
              <a:tailEnd/>
            </a:ln>
            <a:effectLst/>
          </p:spPr>
        </p:cxnSp>
        <p:cxnSp>
          <p:nvCxnSpPr>
            <p:cNvPr id="375" name="AutoShape 353"/>
            <p:cNvCxnSpPr>
              <a:cxnSpLocks noChangeShapeType="1"/>
              <a:stCxn id="365" idx="2"/>
              <a:endCxn id="366" idx="0"/>
            </p:cNvCxnSpPr>
            <p:nvPr/>
          </p:nvCxnSpPr>
          <p:spPr bwMode="auto">
            <a:xfrm rot="5400000">
              <a:off x="2551140" y="3331460"/>
              <a:ext cx="1347240" cy="1588"/>
            </a:xfrm>
            <a:prstGeom prst="straightConnector1">
              <a:avLst/>
            </a:prstGeom>
            <a:noFill/>
            <a:ln w="9525">
              <a:solidFill>
                <a:schemeClr val="tx1"/>
              </a:solidFill>
              <a:round/>
              <a:headEnd/>
              <a:tailEnd/>
            </a:ln>
            <a:effectLst/>
          </p:spPr>
        </p:cxnSp>
        <p:cxnSp>
          <p:nvCxnSpPr>
            <p:cNvPr id="378" name="AutoShape 353"/>
            <p:cNvCxnSpPr>
              <a:cxnSpLocks noChangeShapeType="1"/>
              <a:stCxn id="366" idx="2"/>
              <a:endCxn id="363" idx="3"/>
            </p:cNvCxnSpPr>
            <p:nvPr/>
          </p:nvCxnSpPr>
          <p:spPr bwMode="auto">
            <a:xfrm rot="5400000">
              <a:off x="2358350" y="4193290"/>
              <a:ext cx="673620" cy="1059200"/>
            </a:xfrm>
            <a:prstGeom prst="straightConnector1">
              <a:avLst/>
            </a:prstGeom>
            <a:noFill/>
            <a:ln w="9525">
              <a:solidFill>
                <a:schemeClr val="tx1"/>
              </a:solidFill>
              <a:round/>
              <a:headEnd/>
              <a:tailEnd/>
            </a:ln>
            <a:effectLst/>
          </p:spPr>
        </p:cxnSp>
        <p:sp>
          <p:nvSpPr>
            <p:cNvPr id="139" name="Oval 142"/>
            <p:cNvSpPr>
              <a:spLocks noChangeArrowheads="1"/>
            </p:cNvSpPr>
            <p:nvPr/>
          </p:nvSpPr>
          <p:spPr bwMode="auto">
            <a:xfrm>
              <a:off x="1043510" y="3717040"/>
              <a:ext cx="457200" cy="457200"/>
            </a:xfrm>
            <a:prstGeom prst="ellipse">
              <a:avLst/>
            </a:prstGeom>
            <a:solidFill>
              <a:srgbClr val="DADAF6"/>
            </a:solidFill>
            <a:ln w="9525">
              <a:solidFill>
                <a:schemeClr val="tx1"/>
              </a:solidFill>
              <a:round/>
              <a:headEnd/>
              <a:tailEnd/>
            </a:ln>
            <a:effectLst/>
          </p:spPr>
          <p:txBody>
            <a:bodyPr wrap="none" anchor="ctr"/>
            <a:lstStyle/>
            <a:p>
              <a:pPr eaLnBrk="0" hangingPunct="0"/>
              <a:r>
                <a:rPr lang="de-DE" sz="1400">
                  <a:latin typeface="Arial" charset="0"/>
                </a:rPr>
                <a:t>UE</a:t>
              </a:r>
              <a:r>
                <a:rPr lang="de-DE" sz="1400" baseline="-25000">
                  <a:latin typeface="Arial" charset="0"/>
                </a:rPr>
                <a:t>1</a:t>
              </a:r>
            </a:p>
          </p:txBody>
        </p:sp>
      </p:grpSp>
      <p:sp>
        <p:nvSpPr>
          <p:cNvPr id="383" name="TextBox 382"/>
          <p:cNvSpPr txBox="1"/>
          <p:nvPr/>
        </p:nvSpPr>
        <p:spPr>
          <a:xfrm>
            <a:off x="467430" y="5877340"/>
            <a:ext cx="1253367" cy="338554"/>
          </a:xfrm>
          <a:prstGeom prst="rect">
            <a:avLst/>
          </a:prstGeom>
          <a:noFill/>
        </p:spPr>
        <p:txBody>
          <a:bodyPr wrap="square" rtlCol="0">
            <a:spAutoFit/>
          </a:bodyPr>
          <a:lstStyle/>
          <a:p>
            <a:r>
              <a:rPr lang="en-US" sz="1600" dirty="0" smtClean="0"/>
              <a:t>E-UTRAN</a:t>
            </a:r>
            <a:endParaRPr lang="en-US" sz="1600" dirty="0"/>
          </a:p>
        </p:txBody>
      </p:sp>
      <p:sp>
        <p:nvSpPr>
          <p:cNvPr id="384" name="TextBox 383"/>
          <p:cNvSpPr txBox="1"/>
          <p:nvPr/>
        </p:nvSpPr>
        <p:spPr>
          <a:xfrm>
            <a:off x="4499990" y="5949350"/>
            <a:ext cx="2932854" cy="338554"/>
          </a:xfrm>
          <a:prstGeom prst="rect">
            <a:avLst/>
          </a:prstGeom>
          <a:noFill/>
        </p:spPr>
        <p:txBody>
          <a:bodyPr wrap="none" rtlCol="0">
            <a:spAutoFit/>
          </a:bodyPr>
          <a:lstStyle/>
          <a:p>
            <a:r>
              <a:rPr lang="en-US" sz="1600" dirty="0" smtClean="0"/>
              <a:t>EPC (Evolved Packet Core)</a:t>
            </a:r>
            <a:endParaRPr lang="en-US" sz="1600" dirty="0"/>
          </a:p>
        </p:txBody>
      </p:sp>
      <p:sp>
        <p:nvSpPr>
          <p:cNvPr id="381" name="Text Box 44"/>
          <p:cNvSpPr txBox="1">
            <a:spLocks noChangeArrowheads="1"/>
          </p:cNvSpPr>
          <p:nvPr/>
        </p:nvSpPr>
        <p:spPr bwMode="auto">
          <a:xfrm>
            <a:off x="3203810" y="2996940"/>
            <a:ext cx="832279"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X2-U/-C</a:t>
            </a:r>
            <a:endParaRPr lang="de-DE" sz="1400" baseline="-25000" dirty="0">
              <a:latin typeface="Arial" charset="0"/>
            </a:endParaRPr>
          </a:p>
        </p:txBody>
      </p:sp>
      <p:sp>
        <p:nvSpPr>
          <p:cNvPr id="385" name="Text Box 44"/>
          <p:cNvSpPr txBox="1">
            <a:spLocks noChangeArrowheads="1"/>
          </p:cNvSpPr>
          <p:nvPr/>
        </p:nvSpPr>
        <p:spPr bwMode="auto">
          <a:xfrm>
            <a:off x="2218470" y="2924930"/>
            <a:ext cx="843812" cy="307777"/>
          </a:xfrm>
          <a:prstGeom prst="rect">
            <a:avLst/>
          </a:prstGeom>
          <a:noFill/>
          <a:ln w="9525">
            <a:noFill/>
            <a:miter lim="800000"/>
            <a:headEnd/>
            <a:tailEnd/>
          </a:ln>
          <a:effectLst/>
        </p:spPr>
        <p:txBody>
          <a:bodyPr wrap="square">
            <a:spAutoFit/>
          </a:bodyPr>
          <a:lstStyle/>
          <a:p>
            <a:pPr algn="l" eaLnBrk="0" hangingPunct="0"/>
            <a:r>
              <a:rPr lang="de-DE" sz="1400" dirty="0" smtClean="0">
                <a:latin typeface="Arial" charset="0"/>
              </a:rPr>
              <a:t>X2-U/-C</a:t>
            </a:r>
            <a:endParaRPr lang="de-DE" sz="1400" baseline="-25000" dirty="0">
              <a:latin typeface="Arial" charset="0"/>
            </a:endParaRPr>
          </a:p>
        </p:txBody>
      </p:sp>
      <p:sp>
        <p:nvSpPr>
          <p:cNvPr id="386" name="Text Box 44"/>
          <p:cNvSpPr txBox="1">
            <a:spLocks noChangeArrowheads="1"/>
          </p:cNvSpPr>
          <p:nvPr/>
        </p:nvSpPr>
        <p:spPr bwMode="auto">
          <a:xfrm>
            <a:off x="2362490" y="4509150"/>
            <a:ext cx="843812" cy="307777"/>
          </a:xfrm>
          <a:prstGeom prst="rect">
            <a:avLst/>
          </a:prstGeom>
          <a:noFill/>
          <a:ln w="9525">
            <a:noFill/>
            <a:miter lim="800000"/>
            <a:headEnd/>
            <a:tailEnd/>
          </a:ln>
          <a:effectLst/>
        </p:spPr>
        <p:txBody>
          <a:bodyPr wrap="square">
            <a:spAutoFit/>
          </a:bodyPr>
          <a:lstStyle/>
          <a:p>
            <a:pPr algn="l" eaLnBrk="0" hangingPunct="0"/>
            <a:r>
              <a:rPr lang="de-DE" sz="1400" dirty="0" smtClean="0">
                <a:latin typeface="Arial" charset="0"/>
              </a:rPr>
              <a:t>X2-U/-C</a:t>
            </a:r>
            <a:endParaRPr lang="de-DE" sz="1400" baseline="-25000" dirty="0">
              <a:latin typeface="Arial" charset="0"/>
            </a:endParaRPr>
          </a:p>
        </p:txBody>
      </p:sp>
      <p:sp>
        <p:nvSpPr>
          <p:cNvPr id="387" name="Text Box 44"/>
          <p:cNvSpPr txBox="1">
            <a:spLocks noChangeArrowheads="1"/>
          </p:cNvSpPr>
          <p:nvPr/>
        </p:nvSpPr>
        <p:spPr bwMode="auto">
          <a:xfrm>
            <a:off x="1570380" y="3861060"/>
            <a:ext cx="843812" cy="307777"/>
          </a:xfrm>
          <a:prstGeom prst="rect">
            <a:avLst/>
          </a:prstGeom>
          <a:noFill/>
          <a:ln w="9525">
            <a:noFill/>
            <a:miter lim="800000"/>
            <a:headEnd/>
            <a:tailEnd/>
          </a:ln>
          <a:effectLst/>
        </p:spPr>
        <p:txBody>
          <a:bodyPr wrap="square">
            <a:spAutoFit/>
          </a:bodyPr>
          <a:lstStyle/>
          <a:p>
            <a:pPr algn="l" eaLnBrk="0" hangingPunct="0"/>
            <a:r>
              <a:rPr lang="de-DE" sz="1400" dirty="0" smtClean="0">
                <a:latin typeface="Arial" charset="0"/>
              </a:rPr>
              <a:t>X2-U/-C</a:t>
            </a:r>
            <a:endParaRPr lang="de-DE" sz="1400" baseline="-25000" dirty="0">
              <a:latin typeface="Arial" charset="0"/>
            </a:endParaRPr>
          </a:p>
        </p:txBody>
      </p:sp>
      <p:cxnSp>
        <p:nvCxnSpPr>
          <p:cNvPr id="390" name="AutoShape 42"/>
          <p:cNvCxnSpPr>
            <a:cxnSpLocks noChangeShapeType="1"/>
            <a:stCxn id="175" idx="1"/>
            <a:endCxn id="366" idx="3"/>
          </p:cNvCxnSpPr>
          <p:nvPr/>
        </p:nvCxnSpPr>
        <p:spPr bwMode="auto">
          <a:xfrm rot="10800000">
            <a:off x="3604346" y="3973532"/>
            <a:ext cx="2263835" cy="798129"/>
          </a:xfrm>
          <a:prstGeom prst="straightConnector1">
            <a:avLst/>
          </a:prstGeom>
          <a:noFill/>
          <a:ln w="9525">
            <a:solidFill>
              <a:schemeClr val="tx1"/>
            </a:solidFill>
            <a:round/>
            <a:headEnd/>
            <a:tailEnd/>
          </a:ln>
          <a:effectLst/>
        </p:spPr>
      </p:cxnSp>
      <p:sp>
        <p:nvSpPr>
          <p:cNvPr id="393" name="Text Box 44"/>
          <p:cNvSpPr txBox="1">
            <a:spLocks noChangeArrowheads="1"/>
          </p:cNvSpPr>
          <p:nvPr/>
        </p:nvSpPr>
        <p:spPr bwMode="auto">
          <a:xfrm>
            <a:off x="4788030" y="5157240"/>
            <a:ext cx="593432"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S1-U</a:t>
            </a:r>
            <a:endParaRPr lang="de-DE" sz="1400" baseline="-25000" dirty="0">
              <a:latin typeface="Arial" charset="0"/>
            </a:endParaRPr>
          </a:p>
        </p:txBody>
      </p:sp>
      <p:sp>
        <p:nvSpPr>
          <p:cNvPr id="394" name="Text Box 44"/>
          <p:cNvSpPr txBox="1">
            <a:spLocks noChangeArrowheads="1"/>
          </p:cNvSpPr>
          <p:nvPr/>
        </p:nvSpPr>
        <p:spPr bwMode="auto">
          <a:xfrm>
            <a:off x="5148080" y="4221110"/>
            <a:ext cx="593432"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S1-U</a:t>
            </a:r>
            <a:endParaRPr lang="de-DE" sz="1400" baseline="-25000" dirty="0">
              <a:latin typeface="Arial" charset="0"/>
            </a:endParaRPr>
          </a:p>
        </p:txBody>
      </p:sp>
      <p:sp>
        <p:nvSpPr>
          <p:cNvPr id="397" name="Rectangle 178"/>
          <p:cNvSpPr>
            <a:spLocks noChangeArrowheads="1"/>
          </p:cNvSpPr>
          <p:nvPr/>
        </p:nvSpPr>
        <p:spPr bwMode="auto">
          <a:xfrm>
            <a:off x="5868180" y="285292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smtClean="0">
                <a:latin typeface="Arial" charset="0"/>
              </a:rPr>
              <a:t>MME</a:t>
            </a:r>
            <a:endParaRPr lang="de-DE" sz="1400" dirty="0">
              <a:latin typeface="Arial" charset="0"/>
            </a:endParaRPr>
          </a:p>
        </p:txBody>
      </p:sp>
      <p:cxnSp>
        <p:nvCxnSpPr>
          <p:cNvPr id="399" name="AutoShape 42"/>
          <p:cNvCxnSpPr>
            <a:cxnSpLocks noChangeShapeType="1"/>
            <a:stCxn id="397" idx="1"/>
            <a:endCxn id="366" idx="3"/>
          </p:cNvCxnSpPr>
          <p:nvPr/>
        </p:nvCxnSpPr>
        <p:spPr bwMode="auto">
          <a:xfrm rot="10800000" flipV="1">
            <a:off x="3604346" y="3043419"/>
            <a:ext cx="2263835" cy="930111"/>
          </a:xfrm>
          <a:prstGeom prst="straightConnector1">
            <a:avLst/>
          </a:prstGeom>
          <a:noFill/>
          <a:ln w="9525">
            <a:solidFill>
              <a:schemeClr val="tx1"/>
            </a:solidFill>
            <a:prstDash val="dash"/>
            <a:round/>
            <a:headEnd/>
            <a:tailEnd/>
          </a:ln>
          <a:effectLst/>
        </p:spPr>
      </p:cxnSp>
      <p:sp>
        <p:nvSpPr>
          <p:cNvPr id="402" name="Text Box 44"/>
          <p:cNvSpPr txBox="1">
            <a:spLocks noChangeArrowheads="1"/>
          </p:cNvSpPr>
          <p:nvPr/>
        </p:nvSpPr>
        <p:spPr bwMode="auto">
          <a:xfrm>
            <a:off x="4427980" y="2996940"/>
            <a:ext cx="881973"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S1-MME</a:t>
            </a:r>
            <a:endParaRPr lang="de-DE" sz="1400" baseline="-25000" dirty="0">
              <a:latin typeface="Arial" charset="0"/>
            </a:endParaRPr>
          </a:p>
        </p:txBody>
      </p:sp>
      <p:cxnSp>
        <p:nvCxnSpPr>
          <p:cNvPr id="403" name="AutoShape 42"/>
          <p:cNvCxnSpPr>
            <a:cxnSpLocks noChangeShapeType="1"/>
            <a:stCxn id="397" idx="1"/>
            <a:endCxn id="73" idx="3"/>
          </p:cNvCxnSpPr>
          <p:nvPr/>
        </p:nvCxnSpPr>
        <p:spPr bwMode="auto">
          <a:xfrm rot="10800000" flipV="1">
            <a:off x="3604346" y="3043419"/>
            <a:ext cx="2263835" cy="2536317"/>
          </a:xfrm>
          <a:prstGeom prst="straightConnector1">
            <a:avLst/>
          </a:prstGeom>
          <a:noFill/>
          <a:ln w="9525">
            <a:solidFill>
              <a:schemeClr val="tx1"/>
            </a:solidFill>
            <a:prstDash val="dash"/>
            <a:round/>
            <a:headEnd/>
            <a:tailEnd/>
          </a:ln>
          <a:effectLst/>
        </p:spPr>
      </p:cxnSp>
      <p:sp>
        <p:nvSpPr>
          <p:cNvPr id="407" name="Text Box 44"/>
          <p:cNvSpPr txBox="1">
            <a:spLocks noChangeArrowheads="1"/>
          </p:cNvSpPr>
          <p:nvPr/>
        </p:nvSpPr>
        <p:spPr bwMode="auto">
          <a:xfrm>
            <a:off x="5148080" y="3645030"/>
            <a:ext cx="881973"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S1-MME</a:t>
            </a:r>
            <a:endParaRPr lang="de-DE" sz="1400" baseline="-25000" dirty="0">
              <a:latin typeface="Arial" charset="0"/>
            </a:endParaRPr>
          </a:p>
        </p:txBody>
      </p:sp>
      <p:cxnSp>
        <p:nvCxnSpPr>
          <p:cNvPr id="408" name="AutoShape 42"/>
          <p:cNvCxnSpPr>
            <a:cxnSpLocks noChangeShapeType="1"/>
            <a:stCxn id="397" idx="2"/>
            <a:endCxn id="175" idx="0"/>
          </p:cNvCxnSpPr>
          <p:nvPr/>
        </p:nvCxnSpPr>
        <p:spPr bwMode="auto">
          <a:xfrm rot="5400000">
            <a:off x="5613660" y="3907540"/>
            <a:ext cx="1347240" cy="1588"/>
          </a:xfrm>
          <a:prstGeom prst="straightConnector1">
            <a:avLst/>
          </a:prstGeom>
          <a:noFill/>
          <a:ln w="9525">
            <a:solidFill>
              <a:schemeClr val="tx1"/>
            </a:solidFill>
            <a:prstDash val="dash"/>
            <a:round/>
            <a:headEnd/>
            <a:tailEnd/>
          </a:ln>
          <a:effectLst/>
        </p:spPr>
      </p:cxnSp>
      <p:sp>
        <p:nvSpPr>
          <p:cNvPr id="411" name="TextBox 410"/>
          <p:cNvSpPr txBox="1"/>
          <p:nvPr/>
        </p:nvSpPr>
        <p:spPr>
          <a:xfrm>
            <a:off x="4139940" y="980660"/>
            <a:ext cx="5042021" cy="692497"/>
          </a:xfrm>
          <a:prstGeom prst="rect">
            <a:avLst/>
          </a:prstGeom>
          <a:noFill/>
        </p:spPr>
        <p:txBody>
          <a:bodyPr wrap="square" rtlCol="0">
            <a:spAutoFit/>
          </a:bodyPr>
          <a:lstStyle/>
          <a:p>
            <a:pPr algn="l"/>
            <a:r>
              <a:rPr lang="en-US" sz="1300" b="1" dirty="0" smtClean="0"/>
              <a:t>M</a:t>
            </a:r>
            <a:r>
              <a:rPr lang="en-US" sz="1300" dirty="0" smtClean="0"/>
              <a:t>obility </a:t>
            </a:r>
            <a:r>
              <a:rPr lang="en-US" sz="1300" b="1" dirty="0" smtClean="0"/>
              <a:t>M</a:t>
            </a:r>
            <a:r>
              <a:rPr lang="en-US" sz="1300" dirty="0" smtClean="0"/>
              <a:t>anagement </a:t>
            </a:r>
            <a:r>
              <a:rPr lang="en-US" sz="1300" b="1" dirty="0" smtClean="0"/>
              <a:t>E</a:t>
            </a:r>
            <a:r>
              <a:rPr lang="en-US" sz="1300" dirty="0" smtClean="0"/>
              <a:t>ntity	</a:t>
            </a:r>
            <a:r>
              <a:rPr lang="en-US" sz="1300" b="1" dirty="0" smtClean="0"/>
              <a:t>S</a:t>
            </a:r>
            <a:r>
              <a:rPr lang="en-US" sz="1300" dirty="0" smtClean="0"/>
              <a:t>erving </a:t>
            </a:r>
            <a:r>
              <a:rPr lang="en-US" sz="1300" b="1" dirty="0" smtClean="0"/>
              <a:t>G</a:t>
            </a:r>
            <a:r>
              <a:rPr lang="en-US" sz="1300" dirty="0" smtClean="0"/>
              <a:t>ateway</a:t>
            </a:r>
          </a:p>
          <a:p>
            <a:pPr algn="l"/>
            <a:r>
              <a:rPr lang="en-US" sz="1300" b="1" dirty="0" smtClean="0"/>
              <a:t>P</a:t>
            </a:r>
            <a:r>
              <a:rPr lang="en-US" sz="1300" dirty="0" smtClean="0"/>
              <a:t>acket-data network </a:t>
            </a:r>
            <a:r>
              <a:rPr lang="en-US" sz="1300" b="1" dirty="0" smtClean="0"/>
              <a:t>G</a:t>
            </a:r>
            <a:r>
              <a:rPr lang="en-US" sz="1300" dirty="0" smtClean="0"/>
              <a:t>ate</a:t>
            </a:r>
            <a:r>
              <a:rPr lang="en-US" sz="1300" b="1" dirty="0" smtClean="0"/>
              <a:t>w</a:t>
            </a:r>
            <a:r>
              <a:rPr lang="en-US" sz="1300" dirty="0" smtClean="0"/>
              <a:t>ay	</a:t>
            </a:r>
            <a:r>
              <a:rPr lang="en-US" sz="1300" b="1" dirty="0" smtClean="0"/>
              <a:t>H</a:t>
            </a:r>
            <a:r>
              <a:rPr lang="en-US" sz="1300" dirty="0" smtClean="0"/>
              <a:t>ome </a:t>
            </a:r>
            <a:r>
              <a:rPr lang="en-US" sz="1300" b="1" dirty="0" smtClean="0"/>
              <a:t>S</a:t>
            </a:r>
            <a:r>
              <a:rPr lang="en-US" sz="1300" dirty="0" smtClean="0"/>
              <a:t>ubscriber </a:t>
            </a:r>
            <a:r>
              <a:rPr lang="en-US" sz="1300" b="1" dirty="0" smtClean="0"/>
              <a:t>S</a:t>
            </a:r>
            <a:r>
              <a:rPr lang="en-US" sz="1300" dirty="0" smtClean="0"/>
              <a:t>erver</a:t>
            </a:r>
          </a:p>
          <a:p>
            <a:pPr algn="l"/>
            <a:r>
              <a:rPr lang="en-US" sz="1300" b="1" dirty="0" smtClean="0"/>
              <a:t>P</a:t>
            </a:r>
            <a:r>
              <a:rPr lang="en-US" sz="1300" dirty="0" smtClean="0"/>
              <a:t>olicy and </a:t>
            </a:r>
            <a:r>
              <a:rPr lang="en-US" sz="1300" b="1" dirty="0" smtClean="0"/>
              <a:t>C</a:t>
            </a:r>
            <a:r>
              <a:rPr lang="en-US" sz="1300" dirty="0" smtClean="0"/>
              <a:t>harging </a:t>
            </a:r>
            <a:r>
              <a:rPr lang="en-US" sz="1300" b="1" dirty="0" smtClean="0"/>
              <a:t>R</a:t>
            </a:r>
            <a:r>
              <a:rPr lang="en-US" sz="1300" dirty="0" smtClean="0"/>
              <a:t>ules </a:t>
            </a:r>
            <a:r>
              <a:rPr lang="en-US" sz="1300" b="1" dirty="0" smtClean="0"/>
              <a:t>F</a:t>
            </a:r>
            <a:r>
              <a:rPr lang="en-US" sz="1300" dirty="0" smtClean="0"/>
              <a:t>unction</a:t>
            </a:r>
          </a:p>
        </p:txBody>
      </p:sp>
      <p:sp>
        <p:nvSpPr>
          <p:cNvPr id="412" name="Text Box 44"/>
          <p:cNvSpPr txBox="1">
            <a:spLocks noChangeArrowheads="1"/>
          </p:cNvSpPr>
          <p:nvPr/>
        </p:nvSpPr>
        <p:spPr bwMode="auto">
          <a:xfrm>
            <a:off x="6300240" y="3573020"/>
            <a:ext cx="490327"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S11</a:t>
            </a:r>
            <a:endParaRPr lang="de-DE" sz="1400" baseline="-25000" dirty="0">
              <a:latin typeface="Arial" charset="0"/>
            </a:endParaRPr>
          </a:p>
        </p:txBody>
      </p:sp>
      <p:sp>
        <p:nvSpPr>
          <p:cNvPr id="416" name="Rectangle 178"/>
          <p:cNvSpPr>
            <a:spLocks noChangeArrowheads="1"/>
          </p:cNvSpPr>
          <p:nvPr/>
        </p:nvSpPr>
        <p:spPr bwMode="auto">
          <a:xfrm>
            <a:off x="4788030" y="191679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smtClean="0">
                <a:latin typeface="Arial" charset="0"/>
              </a:rPr>
              <a:t>MME</a:t>
            </a:r>
            <a:endParaRPr lang="de-DE" sz="1400" dirty="0">
              <a:latin typeface="Arial" charset="0"/>
            </a:endParaRPr>
          </a:p>
        </p:txBody>
      </p:sp>
      <p:cxnSp>
        <p:nvCxnSpPr>
          <p:cNvPr id="417" name="AutoShape 42"/>
          <p:cNvCxnSpPr>
            <a:cxnSpLocks noChangeShapeType="1"/>
            <a:stCxn id="416" idx="2"/>
            <a:endCxn id="397" idx="0"/>
          </p:cNvCxnSpPr>
          <p:nvPr/>
        </p:nvCxnSpPr>
        <p:spPr bwMode="auto">
          <a:xfrm rot="16200000" flipH="1">
            <a:off x="5469640" y="2035280"/>
            <a:ext cx="555130" cy="1080150"/>
          </a:xfrm>
          <a:prstGeom prst="straightConnector1">
            <a:avLst/>
          </a:prstGeom>
          <a:noFill/>
          <a:ln w="9525">
            <a:solidFill>
              <a:schemeClr val="tx1"/>
            </a:solidFill>
            <a:prstDash val="dash"/>
            <a:round/>
            <a:headEnd/>
            <a:tailEnd/>
          </a:ln>
          <a:effectLst/>
        </p:spPr>
      </p:cxnSp>
      <p:sp>
        <p:nvSpPr>
          <p:cNvPr id="420" name="Text Box 44"/>
          <p:cNvSpPr txBox="1">
            <a:spLocks noChangeArrowheads="1"/>
          </p:cNvSpPr>
          <p:nvPr/>
        </p:nvSpPr>
        <p:spPr bwMode="auto">
          <a:xfrm>
            <a:off x="5724160" y="2276840"/>
            <a:ext cx="503664"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S10</a:t>
            </a:r>
            <a:endParaRPr lang="de-DE" sz="1400" baseline="-25000" dirty="0">
              <a:latin typeface="Arial" charset="0"/>
            </a:endParaRPr>
          </a:p>
        </p:txBody>
      </p:sp>
      <p:sp>
        <p:nvSpPr>
          <p:cNvPr id="421" name="Rectangle 178"/>
          <p:cNvSpPr>
            <a:spLocks noChangeArrowheads="1"/>
          </p:cNvSpPr>
          <p:nvPr/>
        </p:nvSpPr>
        <p:spPr bwMode="auto">
          <a:xfrm>
            <a:off x="5868180" y="551729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smtClean="0">
                <a:latin typeface="Arial" charset="0"/>
              </a:rPr>
              <a:t>P-GW</a:t>
            </a:r>
            <a:endParaRPr lang="de-DE" sz="1400" dirty="0">
              <a:latin typeface="Arial" charset="0"/>
            </a:endParaRPr>
          </a:p>
        </p:txBody>
      </p:sp>
      <p:cxnSp>
        <p:nvCxnSpPr>
          <p:cNvPr id="422" name="AutoShape 42"/>
          <p:cNvCxnSpPr>
            <a:cxnSpLocks noChangeShapeType="1"/>
            <a:stCxn id="421" idx="0"/>
            <a:endCxn id="175" idx="2"/>
          </p:cNvCxnSpPr>
          <p:nvPr/>
        </p:nvCxnSpPr>
        <p:spPr bwMode="auto">
          <a:xfrm rot="5400000" flipH="1" flipV="1">
            <a:off x="6009715" y="5239725"/>
            <a:ext cx="555130" cy="1588"/>
          </a:xfrm>
          <a:prstGeom prst="straightConnector1">
            <a:avLst/>
          </a:prstGeom>
          <a:noFill/>
          <a:ln w="9525">
            <a:solidFill>
              <a:schemeClr val="tx1"/>
            </a:solidFill>
            <a:prstDash val="solid"/>
            <a:round/>
            <a:headEnd/>
            <a:tailEnd/>
          </a:ln>
          <a:effectLst/>
        </p:spPr>
      </p:cxnSp>
      <p:sp>
        <p:nvSpPr>
          <p:cNvPr id="423" name="Text Box 44"/>
          <p:cNvSpPr txBox="1">
            <a:spLocks noChangeArrowheads="1"/>
          </p:cNvSpPr>
          <p:nvPr/>
        </p:nvSpPr>
        <p:spPr bwMode="auto">
          <a:xfrm>
            <a:off x="5940190" y="5085230"/>
            <a:ext cx="1537600"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S5  S8 (</a:t>
            </a:r>
            <a:r>
              <a:rPr lang="de-DE" sz="1400" dirty="0" err="1" smtClean="0">
                <a:latin typeface="Arial" charset="0"/>
              </a:rPr>
              <a:t>roaming</a:t>
            </a:r>
            <a:r>
              <a:rPr lang="de-DE" sz="1400" dirty="0" smtClean="0">
                <a:latin typeface="Arial" charset="0"/>
              </a:rPr>
              <a:t>)</a:t>
            </a:r>
            <a:endParaRPr lang="de-DE" sz="1400" baseline="-25000" dirty="0">
              <a:latin typeface="Arial" charset="0"/>
            </a:endParaRPr>
          </a:p>
        </p:txBody>
      </p:sp>
      <p:sp>
        <p:nvSpPr>
          <p:cNvPr id="426" name="Cloud 425"/>
          <p:cNvSpPr/>
          <p:nvPr/>
        </p:nvSpPr>
        <p:spPr bwMode="auto">
          <a:xfrm>
            <a:off x="7703801" y="5085230"/>
            <a:ext cx="1440199" cy="774331"/>
          </a:xfrm>
          <a:prstGeom prst="cloud">
            <a:avLst/>
          </a:prstGeom>
          <a:solidFill>
            <a:srgbClr val="DADAF6"/>
          </a:solidFill>
          <a:ln w="9525">
            <a:solidFill>
              <a:schemeClr val="tx1"/>
            </a:solidFill>
            <a:miter lim="800000"/>
            <a:headEnd/>
            <a:tailEnd/>
          </a:ln>
          <a:effectLst/>
        </p:spPr>
        <p:txBody>
          <a:bodyPr wrap="none" anchor="ctr"/>
          <a:lstStyle/>
          <a:p>
            <a:pPr marL="0" marR="0" indent="0" defTabSz="914400" eaLnBrk="0" latinLnBrk="0" hangingPunct="0">
              <a:lnSpc>
                <a:spcPct val="100000"/>
              </a:lnSpc>
              <a:buClrTx/>
              <a:buSzTx/>
              <a:buFontTx/>
              <a:buNone/>
              <a:tabLst/>
            </a:pPr>
            <a:r>
              <a:rPr lang="en-US" sz="1400" dirty="0" smtClean="0">
                <a:latin typeface="Arial" charset="0"/>
              </a:rPr>
              <a:t>Internet, </a:t>
            </a:r>
          </a:p>
          <a:p>
            <a:pPr marL="0" marR="0" indent="0" defTabSz="914400" eaLnBrk="0" latinLnBrk="0" hangingPunct="0">
              <a:lnSpc>
                <a:spcPct val="100000"/>
              </a:lnSpc>
              <a:buClrTx/>
              <a:buSzTx/>
              <a:buFontTx/>
              <a:buNone/>
              <a:tabLst/>
            </a:pPr>
            <a:r>
              <a:rPr lang="en-US" sz="1400" dirty="0" smtClean="0">
                <a:latin typeface="Arial" charset="0"/>
              </a:rPr>
              <a:t>Operators…</a:t>
            </a:r>
          </a:p>
        </p:txBody>
      </p:sp>
      <p:cxnSp>
        <p:nvCxnSpPr>
          <p:cNvPr id="427" name="AutoShape 42"/>
          <p:cNvCxnSpPr>
            <a:cxnSpLocks noChangeShapeType="1"/>
            <a:stCxn id="426" idx="2"/>
            <a:endCxn id="421" idx="3"/>
          </p:cNvCxnSpPr>
          <p:nvPr/>
        </p:nvCxnSpPr>
        <p:spPr bwMode="auto">
          <a:xfrm rot="10800000" flipV="1">
            <a:off x="6706380" y="5472396"/>
            <a:ext cx="1001888" cy="235394"/>
          </a:xfrm>
          <a:prstGeom prst="straightConnector1">
            <a:avLst/>
          </a:prstGeom>
          <a:noFill/>
          <a:ln w="9525">
            <a:solidFill>
              <a:schemeClr val="tx1"/>
            </a:solidFill>
            <a:round/>
            <a:headEnd/>
            <a:tailEnd/>
          </a:ln>
          <a:effectLst/>
        </p:spPr>
      </p:cxnSp>
      <p:cxnSp>
        <p:nvCxnSpPr>
          <p:cNvPr id="434" name="AutoShape 42"/>
          <p:cNvCxnSpPr>
            <a:cxnSpLocks noChangeShapeType="1"/>
          </p:cNvCxnSpPr>
          <p:nvPr/>
        </p:nvCxnSpPr>
        <p:spPr bwMode="auto">
          <a:xfrm rot="10800000" flipV="1">
            <a:off x="2315620" y="1813567"/>
            <a:ext cx="325676" cy="120690"/>
          </a:xfrm>
          <a:prstGeom prst="straightConnector1">
            <a:avLst/>
          </a:prstGeom>
          <a:noFill/>
          <a:ln w="9525">
            <a:solidFill>
              <a:schemeClr val="tx1"/>
            </a:solidFill>
            <a:round/>
            <a:headEnd/>
            <a:tailEnd/>
          </a:ln>
          <a:effectLst/>
        </p:spPr>
      </p:cxnSp>
      <p:cxnSp>
        <p:nvCxnSpPr>
          <p:cNvPr id="438" name="AutoShape 42"/>
          <p:cNvCxnSpPr>
            <a:cxnSpLocks noChangeShapeType="1"/>
          </p:cNvCxnSpPr>
          <p:nvPr/>
        </p:nvCxnSpPr>
        <p:spPr bwMode="auto">
          <a:xfrm rot="5400000" flipH="1" flipV="1">
            <a:off x="987220" y="4013207"/>
            <a:ext cx="367233" cy="1234"/>
          </a:xfrm>
          <a:prstGeom prst="straightConnector1">
            <a:avLst/>
          </a:prstGeom>
          <a:noFill/>
          <a:ln w="9525">
            <a:solidFill>
              <a:schemeClr val="tx1"/>
            </a:solidFill>
            <a:round/>
            <a:headEnd/>
            <a:tailEnd/>
          </a:ln>
          <a:effectLst/>
        </p:spPr>
      </p:cxnSp>
      <p:sp>
        <p:nvSpPr>
          <p:cNvPr id="441" name="Text Box 44"/>
          <p:cNvSpPr txBox="1">
            <a:spLocks noChangeArrowheads="1"/>
          </p:cNvSpPr>
          <p:nvPr/>
        </p:nvSpPr>
        <p:spPr bwMode="auto">
          <a:xfrm>
            <a:off x="1138320" y="3933070"/>
            <a:ext cx="387127" cy="307777"/>
          </a:xfrm>
          <a:prstGeom prst="rect">
            <a:avLst/>
          </a:prstGeom>
          <a:noFill/>
          <a:ln w="9525">
            <a:noFill/>
            <a:miter lim="800000"/>
            <a:headEnd/>
            <a:tailEnd/>
          </a:ln>
          <a:effectLst/>
        </p:spPr>
        <p:txBody>
          <a:bodyPr wrap="square">
            <a:spAutoFit/>
          </a:bodyPr>
          <a:lstStyle/>
          <a:p>
            <a:pPr algn="l" eaLnBrk="0" hangingPunct="0"/>
            <a:r>
              <a:rPr lang="de-DE" sz="1400" dirty="0" err="1" smtClean="0">
                <a:latin typeface="Arial" charset="0"/>
              </a:rPr>
              <a:t>U</a:t>
            </a:r>
            <a:r>
              <a:rPr lang="de-DE" sz="1400" baseline="-25000" dirty="0" err="1" smtClean="0">
                <a:latin typeface="Arial" charset="0"/>
              </a:rPr>
              <a:t>u</a:t>
            </a:r>
            <a:endParaRPr lang="de-DE" sz="1400" baseline="-25000" dirty="0">
              <a:latin typeface="Arial" charset="0"/>
            </a:endParaRPr>
          </a:p>
        </p:txBody>
      </p:sp>
      <p:sp>
        <p:nvSpPr>
          <p:cNvPr id="442" name="Text Box 44"/>
          <p:cNvSpPr txBox="1">
            <a:spLocks noChangeArrowheads="1"/>
          </p:cNvSpPr>
          <p:nvPr/>
        </p:nvSpPr>
        <p:spPr bwMode="auto">
          <a:xfrm>
            <a:off x="2290480" y="1556740"/>
            <a:ext cx="387127" cy="307777"/>
          </a:xfrm>
          <a:prstGeom prst="rect">
            <a:avLst/>
          </a:prstGeom>
          <a:noFill/>
          <a:ln w="9525">
            <a:noFill/>
            <a:miter lim="800000"/>
            <a:headEnd/>
            <a:tailEnd/>
          </a:ln>
          <a:effectLst/>
        </p:spPr>
        <p:txBody>
          <a:bodyPr wrap="square">
            <a:spAutoFit/>
          </a:bodyPr>
          <a:lstStyle/>
          <a:p>
            <a:pPr algn="l" eaLnBrk="0" hangingPunct="0"/>
            <a:r>
              <a:rPr lang="de-DE" sz="1400" dirty="0" err="1" smtClean="0">
                <a:latin typeface="Arial" charset="0"/>
              </a:rPr>
              <a:t>U</a:t>
            </a:r>
            <a:r>
              <a:rPr lang="de-DE" sz="1400" baseline="-25000" dirty="0" err="1" smtClean="0">
                <a:latin typeface="Arial" charset="0"/>
              </a:rPr>
              <a:t>u</a:t>
            </a:r>
            <a:endParaRPr lang="de-DE" sz="1400" baseline="-25000" dirty="0">
              <a:latin typeface="Arial" charset="0"/>
            </a:endParaRPr>
          </a:p>
        </p:txBody>
      </p:sp>
      <p:sp>
        <p:nvSpPr>
          <p:cNvPr id="452" name="Rectangle 178"/>
          <p:cNvSpPr>
            <a:spLocks noChangeArrowheads="1"/>
          </p:cNvSpPr>
          <p:nvPr/>
        </p:nvSpPr>
        <p:spPr bwMode="auto">
          <a:xfrm>
            <a:off x="7956470" y="40050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smtClean="0">
                <a:latin typeface="Arial" charset="0"/>
              </a:rPr>
              <a:t>PCRF</a:t>
            </a:r>
            <a:endParaRPr lang="de-DE" sz="1400" dirty="0">
              <a:latin typeface="Arial" charset="0"/>
            </a:endParaRPr>
          </a:p>
        </p:txBody>
      </p:sp>
      <p:sp>
        <p:nvSpPr>
          <p:cNvPr id="453" name="Rectangle 178"/>
          <p:cNvSpPr>
            <a:spLocks noChangeArrowheads="1"/>
          </p:cNvSpPr>
          <p:nvPr/>
        </p:nvSpPr>
        <p:spPr bwMode="auto">
          <a:xfrm>
            <a:off x="7956470" y="285292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smtClean="0">
                <a:latin typeface="Arial" charset="0"/>
              </a:rPr>
              <a:t>HSS</a:t>
            </a:r>
            <a:endParaRPr lang="de-DE" sz="1400" dirty="0">
              <a:latin typeface="Arial" charset="0"/>
            </a:endParaRPr>
          </a:p>
        </p:txBody>
      </p:sp>
      <p:sp>
        <p:nvSpPr>
          <p:cNvPr id="469" name="Text Box 44"/>
          <p:cNvSpPr txBox="1">
            <a:spLocks noChangeArrowheads="1"/>
          </p:cNvSpPr>
          <p:nvPr/>
        </p:nvSpPr>
        <p:spPr bwMode="auto">
          <a:xfrm>
            <a:off x="6876320" y="5589300"/>
            <a:ext cx="484428" cy="307777"/>
          </a:xfrm>
          <a:prstGeom prst="rect">
            <a:avLst/>
          </a:prstGeom>
          <a:noFill/>
          <a:ln w="9525">
            <a:noFill/>
            <a:miter lim="800000"/>
            <a:headEnd/>
            <a:tailEnd/>
          </a:ln>
          <a:effectLst/>
        </p:spPr>
        <p:txBody>
          <a:bodyPr wrap="none">
            <a:spAutoFit/>
          </a:bodyPr>
          <a:lstStyle/>
          <a:p>
            <a:pPr algn="l" eaLnBrk="0" hangingPunct="0"/>
            <a:r>
              <a:rPr lang="de-DE" sz="1400" dirty="0" err="1" smtClean="0">
                <a:latin typeface="Arial" charset="0"/>
              </a:rPr>
              <a:t>SGi</a:t>
            </a:r>
            <a:endParaRPr lang="de-DE" sz="1400" baseline="-25000" dirty="0">
              <a:latin typeface="Arial" charset="0"/>
            </a:endParaRPr>
          </a:p>
        </p:txBody>
      </p:sp>
      <p:cxnSp>
        <p:nvCxnSpPr>
          <p:cNvPr id="470" name="AutoShape 42"/>
          <p:cNvCxnSpPr>
            <a:cxnSpLocks noChangeShapeType="1"/>
            <a:stCxn id="397" idx="3"/>
            <a:endCxn id="453" idx="1"/>
          </p:cNvCxnSpPr>
          <p:nvPr/>
        </p:nvCxnSpPr>
        <p:spPr bwMode="auto">
          <a:xfrm>
            <a:off x="6706380" y="3043420"/>
            <a:ext cx="1250090" cy="1588"/>
          </a:xfrm>
          <a:prstGeom prst="straightConnector1">
            <a:avLst/>
          </a:prstGeom>
          <a:noFill/>
          <a:ln w="9525">
            <a:solidFill>
              <a:schemeClr val="tx1"/>
            </a:solidFill>
            <a:prstDash val="dash"/>
            <a:round/>
            <a:headEnd/>
            <a:tailEnd/>
          </a:ln>
          <a:effectLst/>
        </p:spPr>
      </p:cxnSp>
      <p:sp>
        <p:nvSpPr>
          <p:cNvPr id="473" name="Text Box 44"/>
          <p:cNvSpPr txBox="1">
            <a:spLocks noChangeArrowheads="1"/>
          </p:cNvSpPr>
          <p:nvPr/>
        </p:nvSpPr>
        <p:spPr bwMode="auto">
          <a:xfrm>
            <a:off x="6804310" y="3068950"/>
            <a:ext cx="404278"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S6</a:t>
            </a:r>
            <a:endParaRPr lang="de-DE" sz="1400" baseline="-25000" dirty="0">
              <a:latin typeface="Arial" charset="0"/>
            </a:endParaRPr>
          </a:p>
        </p:txBody>
      </p:sp>
      <p:cxnSp>
        <p:nvCxnSpPr>
          <p:cNvPr id="474" name="AutoShape 42"/>
          <p:cNvCxnSpPr>
            <a:cxnSpLocks noChangeShapeType="1"/>
            <a:stCxn id="421" idx="3"/>
            <a:endCxn id="452" idx="1"/>
          </p:cNvCxnSpPr>
          <p:nvPr/>
        </p:nvCxnSpPr>
        <p:spPr bwMode="auto">
          <a:xfrm flipV="1">
            <a:off x="6706380" y="4195580"/>
            <a:ext cx="1250090" cy="1512210"/>
          </a:xfrm>
          <a:prstGeom prst="straightConnector1">
            <a:avLst/>
          </a:prstGeom>
          <a:noFill/>
          <a:ln w="9525">
            <a:solidFill>
              <a:schemeClr val="tx1"/>
            </a:solidFill>
            <a:prstDash val="dash"/>
            <a:round/>
            <a:headEnd/>
            <a:tailEnd/>
          </a:ln>
          <a:effectLst/>
        </p:spPr>
      </p:cxnSp>
      <p:sp>
        <p:nvSpPr>
          <p:cNvPr id="477" name="Text Box 44"/>
          <p:cNvSpPr txBox="1">
            <a:spLocks noChangeArrowheads="1"/>
          </p:cNvSpPr>
          <p:nvPr/>
        </p:nvSpPr>
        <p:spPr bwMode="auto">
          <a:xfrm>
            <a:off x="7596420" y="4509150"/>
            <a:ext cx="404278"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S7</a:t>
            </a:r>
            <a:endParaRPr lang="de-DE" sz="1400" baseline="-25000" dirty="0">
              <a:latin typeface="Arial" charset="0"/>
            </a:endParaRPr>
          </a:p>
        </p:txBody>
      </p:sp>
      <p:cxnSp>
        <p:nvCxnSpPr>
          <p:cNvPr id="479" name="AutoShape 42"/>
          <p:cNvCxnSpPr>
            <a:cxnSpLocks noChangeShapeType="1"/>
            <a:endCxn id="365" idx="3"/>
          </p:cNvCxnSpPr>
          <p:nvPr/>
        </p:nvCxnSpPr>
        <p:spPr bwMode="auto">
          <a:xfrm rot="10800000" flipV="1">
            <a:off x="3604346" y="2204829"/>
            <a:ext cx="391575" cy="162495"/>
          </a:xfrm>
          <a:prstGeom prst="straightConnector1">
            <a:avLst/>
          </a:prstGeom>
          <a:noFill/>
          <a:ln w="9525">
            <a:solidFill>
              <a:schemeClr val="tx1"/>
            </a:solidFill>
            <a:prstDash val="dash"/>
            <a:round/>
            <a:headEnd/>
            <a:tailEnd/>
          </a:ln>
          <a:effectLst/>
        </p:spPr>
      </p:cxnSp>
      <p:cxnSp>
        <p:nvCxnSpPr>
          <p:cNvPr id="482" name="AutoShape 42"/>
          <p:cNvCxnSpPr>
            <a:cxnSpLocks noChangeShapeType="1"/>
            <a:endCxn id="365" idx="3"/>
          </p:cNvCxnSpPr>
          <p:nvPr/>
        </p:nvCxnSpPr>
        <p:spPr bwMode="auto">
          <a:xfrm rot="10800000">
            <a:off x="3604346" y="2367326"/>
            <a:ext cx="391575" cy="197555"/>
          </a:xfrm>
          <a:prstGeom prst="straightConnector1">
            <a:avLst/>
          </a:prstGeom>
          <a:noFill/>
          <a:ln w="9525">
            <a:solidFill>
              <a:schemeClr val="tx1"/>
            </a:solidFill>
            <a:round/>
            <a:headEnd/>
            <a:tailEnd/>
          </a:ln>
          <a:effectLst/>
        </p:spPr>
      </p:cxnSp>
      <p:cxnSp>
        <p:nvCxnSpPr>
          <p:cNvPr id="485" name="AutoShape 42"/>
          <p:cNvCxnSpPr>
            <a:cxnSpLocks noChangeShapeType="1"/>
            <a:stCxn id="452" idx="2"/>
            <a:endCxn id="426" idx="3"/>
          </p:cNvCxnSpPr>
          <p:nvPr/>
        </p:nvCxnSpPr>
        <p:spPr bwMode="auto">
          <a:xfrm rot="16200000" flipH="1">
            <a:off x="8028024" y="4733625"/>
            <a:ext cx="743423" cy="48331"/>
          </a:xfrm>
          <a:prstGeom prst="straightConnector1">
            <a:avLst/>
          </a:prstGeom>
          <a:noFill/>
          <a:ln w="9525">
            <a:solidFill>
              <a:schemeClr val="tx1"/>
            </a:solidFill>
            <a:prstDash val="dash"/>
            <a:round/>
            <a:headEnd/>
            <a:tailEnd/>
          </a:ln>
          <a:effectLst/>
        </p:spPr>
      </p:cxnSp>
      <p:sp>
        <p:nvSpPr>
          <p:cNvPr id="489" name="Text Box 44"/>
          <p:cNvSpPr txBox="1">
            <a:spLocks noChangeArrowheads="1"/>
          </p:cNvSpPr>
          <p:nvPr/>
        </p:nvSpPr>
        <p:spPr bwMode="auto">
          <a:xfrm>
            <a:off x="8388530" y="4653170"/>
            <a:ext cx="508473" cy="307777"/>
          </a:xfrm>
          <a:prstGeom prst="rect">
            <a:avLst/>
          </a:prstGeom>
          <a:noFill/>
          <a:ln w="9525">
            <a:noFill/>
            <a:miter lim="800000"/>
            <a:headEnd/>
            <a:tailEnd/>
          </a:ln>
          <a:effectLst/>
        </p:spPr>
        <p:txBody>
          <a:bodyPr wrap="none">
            <a:spAutoFit/>
          </a:bodyPr>
          <a:lstStyle/>
          <a:p>
            <a:pPr algn="l" eaLnBrk="0" hangingPunct="0"/>
            <a:r>
              <a:rPr lang="de-DE" sz="1400" dirty="0" err="1" smtClean="0">
                <a:latin typeface="Arial" charset="0"/>
              </a:rPr>
              <a:t>Rx</a:t>
            </a:r>
            <a:r>
              <a:rPr lang="de-DE" sz="1400" dirty="0" smtClean="0">
                <a:latin typeface="Arial" charset="0"/>
              </a:rPr>
              <a:t>+</a:t>
            </a:r>
            <a:endParaRPr lang="de-DE" sz="1400" baseline="-25000" dirty="0">
              <a:latin typeface="Arial" charset="0"/>
            </a:endParaRPr>
          </a:p>
        </p:txBody>
      </p:sp>
      <p:sp>
        <p:nvSpPr>
          <p:cNvPr id="492" name="Cloud 491"/>
          <p:cNvSpPr/>
          <p:nvPr/>
        </p:nvSpPr>
        <p:spPr bwMode="auto">
          <a:xfrm>
            <a:off x="7703801" y="1772770"/>
            <a:ext cx="1440199" cy="774331"/>
          </a:xfrm>
          <a:prstGeom prst="cloud">
            <a:avLst/>
          </a:prstGeom>
          <a:solidFill>
            <a:srgbClr val="DADAF6"/>
          </a:solidFill>
          <a:ln w="9525">
            <a:solidFill>
              <a:schemeClr val="tx1"/>
            </a:solidFill>
            <a:miter lim="800000"/>
            <a:headEnd/>
            <a:tailEnd/>
          </a:ln>
          <a:effectLst/>
        </p:spPr>
        <p:txBody>
          <a:bodyPr wrap="none" anchor="ctr"/>
          <a:lstStyle/>
          <a:p>
            <a:pPr marL="0" marR="0" indent="0" defTabSz="914400" eaLnBrk="0" latinLnBrk="0" hangingPunct="0">
              <a:lnSpc>
                <a:spcPct val="100000"/>
              </a:lnSpc>
              <a:buClrTx/>
              <a:buSzTx/>
              <a:buFontTx/>
              <a:buNone/>
              <a:tabLst/>
            </a:pPr>
            <a:r>
              <a:rPr lang="en-US" sz="1400" dirty="0" smtClean="0">
                <a:latin typeface="Arial" charset="0"/>
              </a:rPr>
              <a:t>GPRS</a:t>
            </a:r>
          </a:p>
        </p:txBody>
      </p:sp>
      <p:cxnSp>
        <p:nvCxnSpPr>
          <p:cNvPr id="493" name="AutoShape 42"/>
          <p:cNvCxnSpPr>
            <a:cxnSpLocks noChangeShapeType="1"/>
            <a:stCxn id="397" idx="3"/>
            <a:endCxn id="492" idx="2"/>
          </p:cNvCxnSpPr>
          <p:nvPr/>
        </p:nvCxnSpPr>
        <p:spPr bwMode="auto">
          <a:xfrm flipV="1">
            <a:off x="6706380" y="2159936"/>
            <a:ext cx="1001888" cy="883484"/>
          </a:xfrm>
          <a:prstGeom prst="straightConnector1">
            <a:avLst/>
          </a:prstGeom>
          <a:noFill/>
          <a:ln w="9525">
            <a:solidFill>
              <a:schemeClr val="tx1"/>
            </a:solidFill>
            <a:prstDash val="dash"/>
            <a:round/>
            <a:headEnd/>
            <a:tailEnd/>
          </a:ln>
          <a:effectLst/>
        </p:spPr>
      </p:cxnSp>
      <p:sp>
        <p:nvSpPr>
          <p:cNvPr id="496" name="Text Box 44"/>
          <p:cNvSpPr txBox="1">
            <a:spLocks noChangeArrowheads="1"/>
          </p:cNvSpPr>
          <p:nvPr/>
        </p:nvSpPr>
        <p:spPr bwMode="auto">
          <a:xfrm>
            <a:off x="6876320" y="2276840"/>
            <a:ext cx="404278"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S3</a:t>
            </a:r>
            <a:endParaRPr lang="de-DE" sz="1400" baseline="-25000" dirty="0">
              <a:latin typeface="Arial" charset="0"/>
            </a:endParaRPr>
          </a:p>
        </p:txBody>
      </p:sp>
      <p:cxnSp>
        <p:nvCxnSpPr>
          <p:cNvPr id="497" name="AutoShape 42"/>
          <p:cNvCxnSpPr>
            <a:cxnSpLocks noChangeShapeType="1"/>
            <a:stCxn id="175" idx="3"/>
            <a:endCxn id="492" idx="2"/>
          </p:cNvCxnSpPr>
          <p:nvPr/>
        </p:nvCxnSpPr>
        <p:spPr bwMode="auto">
          <a:xfrm flipV="1">
            <a:off x="6706380" y="2159936"/>
            <a:ext cx="1001888" cy="2611724"/>
          </a:xfrm>
          <a:prstGeom prst="straightConnector1">
            <a:avLst/>
          </a:prstGeom>
          <a:noFill/>
          <a:ln w="9525">
            <a:solidFill>
              <a:schemeClr val="tx1"/>
            </a:solidFill>
            <a:round/>
            <a:headEnd/>
            <a:tailEnd/>
          </a:ln>
          <a:effectLst/>
        </p:spPr>
      </p:cxnSp>
      <p:sp>
        <p:nvSpPr>
          <p:cNvPr id="500" name="Text Box 44"/>
          <p:cNvSpPr txBox="1">
            <a:spLocks noChangeArrowheads="1"/>
          </p:cNvSpPr>
          <p:nvPr/>
        </p:nvSpPr>
        <p:spPr bwMode="auto">
          <a:xfrm>
            <a:off x="7020340" y="3861060"/>
            <a:ext cx="404278" cy="307777"/>
          </a:xfrm>
          <a:prstGeom prst="rect">
            <a:avLst/>
          </a:prstGeom>
          <a:noFill/>
          <a:ln w="9525">
            <a:noFill/>
            <a:miter lim="800000"/>
            <a:headEnd/>
            <a:tailEnd/>
          </a:ln>
          <a:effectLst/>
        </p:spPr>
        <p:txBody>
          <a:bodyPr wrap="none">
            <a:spAutoFit/>
          </a:bodyPr>
          <a:lstStyle/>
          <a:p>
            <a:pPr algn="l" eaLnBrk="0" hangingPunct="0"/>
            <a:r>
              <a:rPr lang="de-DE" sz="1400" dirty="0" smtClean="0">
                <a:latin typeface="Arial" charset="0"/>
              </a:rPr>
              <a:t>S4</a:t>
            </a:r>
            <a:endParaRPr lang="de-DE" sz="1400" baseline="-25000" dirty="0">
              <a:latin typeface="Arial" charset="0"/>
            </a:endParaRPr>
          </a:p>
        </p:txBody>
      </p:sp>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IMT Advanced – from </a:t>
            </a:r>
            <a:r>
              <a:rPr lang="en-US" dirty="0" smtClean="0">
                <a:hlinkClick r:id="rId2"/>
              </a:rPr>
              <a:t>www.itu.int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Key features of ´IMT-Advanced´ a high degree of commonality of functionality worldwide while retaining the flexibility to support a wide range of services and applications in a cost efficient manner; </a:t>
            </a:r>
          </a:p>
          <a:p>
            <a:r>
              <a:rPr lang="en-US" dirty="0" smtClean="0"/>
              <a:t>compatibility of services within IMT and with fixed networks; </a:t>
            </a:r>
          </a:p>
          <a:p>
            <a:r>
              <a:rPr lang="en-US" dirty="0" smtClean="0"/>
              <a:t>capability of interworking with other radio access systems; </a:t>
            </a:r>
          </a:p>
          <a:p>
            <a:r>
              <a:rPr lang="en-US" dirty="0" smtClean="0"/>
              <a:t>high quality mobile services; </a:t>
            </a:r>
          </a:p>
          <a:p>
            <a:r>
              <a:rPr lang="en-US" dirty="0" smtClean="0"/>
              <a:t>user equipment suitable for worldwide use; </a:t>
            </a:r>
          </a:p>
          <a:p>
            <a:r>
              <a:rPr lang="en-US" dirty="0" smtClean="0"/>
              <a:t>user-friendly applications, services and equipment; </a:t>
            </a:r>
          </a:p>
          <a:p>
            <a:r>
              <a:rPr lang="en-US" dirty="0" smtClean="0"/>
              <a:t>worldwide roaming capability; and, </a:t>
            </a:r>
          </a:p>
          <a:p>
            <a:r>
              <a:rPr lang="en-US" dirty="0" smtClean="0"/>
              <a:t>enhanced peak data rates to support advanced services and applications (</a:t>
            </a:r>
            <a:r>
              <a:rPr lang="en-US" b="1" dirty="0" smtClean="0"/>
              <a:t>100 </a:t>
            </a:r>
            <a:r>
              <a:rPr lang="en-US" b="1" dirty="0" err="1" smtClean="0"/>
              <a:t>Mbit</a:t>
            </a:r>
            <a:r>
              <a:rPr lang="en-US" b="1" dirty="0" smtClean="0"/>
              <a:t>/s for high and 1 </a:t>
            </a:r>
            <a:r>
              <a:rPr lang="en-US" b="1" dirty="0" err="1" smtClean="0"/>
              <a:t>Gbit</a:t>
            </a:r>
            <a:r>
              <a:rPr lang="en-US" b="1" dirty="0" smtClean="0"/>
              <a:t>/s for low mobility </a:t>
            </a:r>
            <a:r>
              <a:rPr lang="en-US" dirty="0" smtClean="0"/>
              <a:t>were established as targets for research).</a:t>
            </a:r>
          </a:p>
          <a:p>
            <a:r>
              <a:rPr lang="en-US" dirty="0" smtClean="0"/>
              <a:t>These features enable IMT-Advanced to address evolving user needs and the capabilities of IMT-Advanced systems are being continuously enhanced in line with user trends and technology developments.</a:t>
            </a:r>
            <a:endParaRPr lang="en-US" dirty="0"/>
          </a:p>
        </p:txBody>
      </p:sp>
      <p:pic>
        <p:nvPicPr>
          <p:cNvPr id="348162" name="Picture 2" descr="http://1.2.3.9/bmi/www.itu.int/ITU-R/images/imt-advanced.jpg"/>
          <p:cNvPicPr>
            <a:picLocks noChangeAspect="1" noChangeArrowheads="1"/>
          </p:cNvPicPr>
          <p:nvPr/>
        </p:nvPicPr>
        <p:blipFill>
          <a:blip r:embed="rId3" cstate="print"/>
          <a:srcRect/>
          <a:stretch>
            <a:fillRect/>
          </a:stretch>
        </p:blipFill>
        <p:spPr bwMode="auto">
          <a:xfrm>
            <a:off x="7124700" y="2852920"/>
            <a:ext cx="2019300" cy="1295401"/>
          </a:xfrm>
          <a:prstGeom prst="rect">
            <a:avLst/>
          </a:prstGeom>
          <a:noFill/>
        </p:spPr>
      </p:pic>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en-US" dirty="0" smtClean="0"/>
              <a:t>LTE advanced</a:t>
            </a:r>
          </a:p>
        </p:txBody>
      </p:sp>
      <p:sp>
        <p:nvSpPr>
          <p:cNvPr id="12291" name="Inhaltsplatzhalter 2"/>
          <p:cNvSpPr>
            <a:spLocks noGrp="1"/>
          </p:cNvSpPr>
          <p:nvPr>
            <p:ph idx="1"/>
          </p:nvPr>
        </p:nvSpPr>
        <p:spPr/>
        <p:txBody>
          <a:bodyPr/>
          <a:lstStyle/>
          <a:p>
            <a:pPr eaLnBrk="1" hangingPunct="1"/>
            <a:r>
              <a:rPr lang="en-US" dirty="0" smtClean="0"/>
              <a:t>GSM – UMTS - LTE</a:t>
            </a:r>
          </a:p>
          <a:p>
            <a:pPr lvl="1" eaLnBrk="1" hangingPunct="1"/>
            <a:r>
              <a:rPr lang="en-US" dirty="0" smtClean="0"/>
              <a:t>LTE advanced as candidate for IMT-advanced</a:t>
            </a:r>
          </a:p>
          <a:p>
            <a:pPr eaLnBrk="1" hangingPunct="1"/>
            <a:r>
              <a:rPr lang="en-US" dirty="0" smtClean="0"/>
              <a:t>Worldwide functionality &amp; roaming</a:t>
            </a:r>
          </a:p>
          <a:p>
            <a:pPr eaLnBrk="1" hangingPunct="1"/>
            <a:r>
              <a:rPr lang="en-US" dirty="0" smtClean="0"/>
              <a:t>Compatibility of services</a:t>
            </a:r>
          </a:p>
          <a:p>
            <a:pPr eaLnBrk="1" hangingPunct="1"/>
            <a:r>
              <a:rPr lang="en-US" dirty="0" smtClean="0"/>
              <a:t>Interworking with other radio access systems</a:t>
            </a:r>
          </a:p>
          <a:p>
            <a:pPr eaLnBrk="1" hangingPunct="1"/>
            <a:r>
              <a:rPr lang="en-US" dirty="0" smtClean="0"/>
              <a:t>Enhanced peak data rates to support advanced services and applications (100 </a:t>
            </a:r>
            <a:r>
              <a:rPr lang="en-US" dirty="0" err="1" smtClean="0"/>
              <a:t>Mbit</a:t>
            </a:r>
            <a:r>
              <a:rPr lang="en-US" dirty="0" smtClean="0"/>
              <a:t>/s for high and 1 </a:t>
            </a:r>
            <a:r>
              <a:rPr lang="en-US" dirty="0" err="1" smtClean="0"/>
              <a:t>Gbit</a:t>
            </a:r>
            <a:r>
              <a:rPr lang="en-US" dirty="0" smtClean="0"/>
              <a:t>/s for low mobility)</a:t>
            </a:r>
          </a:p>
          <a:p>
            <a:pPr eaLnBrk="1" hangingPunct="1"/>
            <a:r>
              <a:rPr lang="en-US" dirty="0" smtClean="0"/>
              <a:t>3GPP will be contributing to the ITU-R towards the development of IMT-Advanced via its proposal for LTE-Advanced.</a:t>
            </a:r>
          </a:p>
          <a:p>
            <a:pPr eaLnBrk="1" hangingPunct="1"/>
            <a:r>
              <a:rPr lang="en-US" dirty="0" smtClean="0"/>
              <a:t>Relay Nodes to increase coverage</a:t>
            </a:r>
          </a:p>
          <a:p>
            <a:pPr eaLnBrk="1" hangingPunct="1"/>
            <a:r>
              <a:rPr lang="en-US" dirty="0" smtClean="0"/>
              <a:t>100 MHz bandwidth (5x LTE with 20 MHz)</a:t>
            </a:r>
          </a:p>
          <a:p>
            <a:pPr lvl="1" eaLnBrk="1" hangingPunct="1"/>
            <a:endParaRPr lang="en-US" dirty="0" smtClean="0"/>
          </a:p>
        </p:txBody>
      </p:sp>
      <p:pic>
        <p:nvPicPr>
          <p:cNvPr id="12293" name="Picture 2" descr="http://www.3gpp.org/local/cache-vignettes/L142xH129/LTE-Advanced-Logo-acc9b.gif"/>
          <p:cNvPicPr>
            <a:picLocks noChangeAspect="1" noChangeArrowheads="1"/>
          </p:cNvPicPr>
          <p:nvPr/>
        </p:nvPicPr>
        <p:blipFill>
          <a:blip r:embed="rId2" cstate="print"/>
          <a:srcRect/>
          <a:stretch>
            <a:fillRect/>
          </a:stretch>
        </p:blipFill>
        <p:spPr bwMode="auto">
          <a:xfrm>
            <a:off x="7164360" y="1052670"/>
            <a:ext cx="1800250" cy="163543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6">
      <a:dk1>
        <a:srgbClr val="000000"/>
      </a:dk1>
      <a:lt1>
        <a:srgbClr val="FFFFFF"/>
      </a:lt1>
      <a:dk2>
        <a:srgbClr val="000000"/>
      </a:dk2>
      <a:lt2>
        <a:srgbClr val="808080"/>
      </a:lt2>
      <a:accent1>
        <a:srgbClr val="EAEAEA"/>
      </a:accent1>
      <a:accent2>
        <a:srgbClr val="FF9933"/>
      </a:accent2>
      <a:accent3>
        <a:srgbClr val="FFFFFF"/>
      </a:accent3>
      <a:accent4>
        <a:srgbClr val="000000"/>
      </a:accent4>
      <a:accent5>
        <a:srgbClr val="F3F3F3"/>
      </a:accent5>
      <a:accent6>
        <a:srgbClr val="E78A2D"/>
      </a:accent6>
      <a:hlink>
        <a:srgbClr val="003366"/>
      </a:hlink>
      <a:folHlink>
        <a:srgbClr val="003366"/>
      </a:folHlink>
    </a:clrScheme>
    <a:fontScheme name="Default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99CC00"/>
        </a:accent1>
        <a:accent2>
          <a:srgbClr val="CC0000"/>
        </a:accent2>
        <a:accent3>
          <a:srgbClr val="FFFFFF"/>
        </a:accent3>
        <a:accent4>
          <a:srgbClr val="000000"/>
        </a:accent4>
        <a:accent5>
          <a:srgbClr val="CAE2AA"/>
        </a:accent5>
        <a:accent6>
          <a:srgbClr val="B90000"/>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FF9933"/>
        </a:accent2>
        <a:accent3>
          <a:srgbClr val="FFFFFF"/>
        </a:accent3>
        <a:accent4>
          <a:srgbClr val="000000"/>
        </a:accent4>
        <a:accent5>
          <a:srgbClr val="DAEDEF"/>
        </a:accent5>
        <a:accent6>
          <a:srgbClr val="E78A2D"/>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BDDEFF"/>
        </a:accent1>
        <a:accent2>
          <a:srgbClr val="FF9933"/>
        </a:accent2>
        <a:accent3>
          <a:srgbClr val="FFFFFF"/>
        </a:accent3>
        <a:accent4>
          <a:srgbClr val="000000"/>
        </a:accent4>
        <a:accent5>
          <a:srgbClr val="DBECFF"/>
        </a:accent5>
        <a:accent6>
          <a:srgbClr val="E78A2D"/>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EAEAEA"/>
        </a:accent1>
        <a:accent2>
          <a:srgbClr val="FF9933"/>
        </a:accent2>
        <a:accent3>
          <a:srgbClr val="FFFFFF"/>
        </a:accent3>
        <a:accent4>
          <a:srgbClr val="000000"/>
        </a:accent4>
        <a:accent5>
          <a:srgbClr val="F3F3F3"/>
        </a:accent5>
        <a:accent6>
          <a:srgbClr val="E78A2D"/>
        </a:accent6>
        <a:hlink>
          <a:srgbClr val="003366"/>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5">
      <a:dk1>
        <a:srgbClr val="000000"/>
      </a:dk1>
      <a:lt1>
        <a:srgbClr val="FFFFFF"/>
      </a:lt1>
      <a:dk2>
        <a:srgbClr val="000000"/>
      </a:dk2>
      <a:lt2>
        <a:srgbClr val="808080"/>
      </a:lt2>
      <a:accent1>
        <a:srgbClr val="EAEAEA"/>
      </a:accent1>
      <a:accent2>
        <a:srgbClr val="FF9933"/>
      </a:accent2>
      <a:accent3>
        <a:srgbClr val="FFFFFF"/>
      </a:accent3>
      <a:accent4>
        <a:srgbClr val="000000"/>
      </a:accent4>
      <a:accent5>
        <a:srgbClr val="F3F3F3"/>
      </a:accent5>
      <a:accent6>
        <a:srgbClr val="E78A2D"/>
      </a:accent6>
      <a:hlink>
        <a:srgbClr val="003366"/>
      </a:hlink>
      <a:folHlink>
        <a:srgbClr val="003366"/>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54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000000"/>
        </a:dk1>
        <a:lt1>
          <a:srgbClr val="FFFFFF"/>
        </a:lt1>
        <a:dk2>
          <a:srgbClr val="000000"/>
        </a:dk2>
        <a:lt2>
          <a:srgbClr val="808080"/>
        </a:lt2>
        <a:accent1>
          <a:srgbClr val="BBE0E3"/>
        </a:accent1>
        <a:accent2>
          <a:srgbClr val="FF9933"/>
        </a:accent2>
        <a:accent3>
          <a:srgbClr val="FFFFFF"/>
        </a:accent3>
        <a:accent4>
          <a:srgbClr val="000000"/>
        </a:accent4>
        <a:accent5>
          <a:srgbClr val="DAEDEF"/>
        </a:accent5>
        <a:accent6>
          <a:srgbClr val="E78A2D"/>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Benutzerdefiniertes Design 14">
        <a:dk1>
          <a:srgbClr val="000000"/>
        </a:dk1>
        <a:lt1>
          <a:srgbClr val="FFFFFF"/>
        </a:lt1>
        <a:dk2>
          <a:srgbClr val="000000"/>
        </a:dk2>
        <a:lt2>
          <a:srgbClr val="808080"/>
        </a:lt2>
        <a:accent1>
          <a:srgbClr val="BDDEFF"/>
        </a:accent1>
        <a:accent2>
          <a:srgbClr val="FF9933"/>
        </a:accent2>
        <a:accent3>
          <a:srgbClr val="FFFFFF"/>
        </a:accent3>
        <a:accent4>
          <a:srgbClr val="000000"/>
        </a:accent4>
        <a:accent5>
          <a:srgbClr val="DBECFF"/>
        </a:accent5>
        <a:accent6>
          <a:srgbClr val="E78A2D"/>
        </a:accent6>
        <a:hlink>
          <a:srgbClr val="003366"/>
        </a:hlink>
        <a:folHlink>
          <a:srgbClr val="003366"/>
        </a:folHlink>
      </a:clrScheme>
      <a:clrMap bg1="lt1" tx1="dk1" bg2="lt2" tx2="dk2" accent1="accent1" accent2="accent2" accent3="accent3" accent4="accent4" accent5="accent5" accent6="accent6" hlink="hlink" folHlink="folHlink"/>
    </a:extraClrScheme>
    <a:extraClrScheme>
      <a:clrScheme name="Benutzerdefiniertes Design 15">
        <a:dk1>
          <a:srgbClr val="000000"/>
        </a:dk1>
        <a:lt1>
          <a:srgbClr val="FFFFFF"/>
        </a:lt1>
        <a:dk2>
          <a:srgbClr val="000000"/>
        </a:dk2>
        <a:lt2>
          <a:srgbClr val="808080"/>
        </a:lt2>
        <a:accent1>
          <a:srgbClr val="EAEAEA"/>
        </a:accent1>
        <a:accent2>
          <a:srgbClr val="FF9933"/>
        </a:accent2>
        <a:accent3>
          <a:srgbClr val="FFFFFF"/>
        </a:accent3>
        <a:accent4>
          <a:srgbClr val="000000"/>
        </a:accent4>
        <a:accent5>
          <a:srgbClr val="F3F3F3"/>
        </a:accent5>
        <a:accent6>
          <a:srgbClr val="E78A2D"/>
        </a:accent6>
        <a:hlink>
          <a:srgbClr val="003366"/>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C01-Introduction</Template>
  <TotalTime>0</TotalTime>
  <Words>7753</Words>
  <Application>Microsoft Office PowerPoint</Application>
  <PresentationFormat>Ekran Gösterisi (4:3)</PresentationFormat>
  <Paragraphs>2398</Paragraphs>
  <Slides>95</Slides>
  <Notes>65</Notes>
  <HiddenSlides>0</HiddenSlides>
  <MMClips>0</MMClips>
  <ScaleCrop>false</ScaleCrop>
  <HeadingPairs>
    <vt:vector size="6" baseType="variant">
      <vt:variant>
        <vt:lpstr>Tema</vt:lpstr>
      </vt:variant>
      <vt:variant>
        <vt:i4>2</vt:i4>
      </vt:variant>
      <vt:variant>
        <vt:lpstr>Katıştırılmış OLE Hizmet Programları</vt:lpstr>
      </vt:variant>
      <vt:variant>
        <vt:i4>3</vt:i4>
      </vt:variant>
      <vt:variant>
        <vt:lpstr>Slayt Başlıkları</vt:lpstr>
      </vt:variant>
      <vt:variant>
        <vt:i4>95</vt:i4>
      </vt:variant>
    </vt:vector>
  </HeadingPairs>
  <TitlesOfParts>
    <vt:vector size="100" baseType="lpstr">
      <vt:lpstr>Default Design</vt:lpstr>
      <vt:lpstr>Benutzerdefiniertes Design</vt:lpstr>
      <vt:lpstr>Dokument</vt:lpstr>
      <vt:lpstr>ClipArt</vt:lpstr>
      <vt:lpstr>Photo Editor Photo</vt:lpstr>
      <vt:lpstr>Mobile Communications Chapter 4: Wireless Telecommunication Systems</vt:lpstr>
      <vt:lpstr>Mobile phone subscribers worldwide</vt:lpstr>
      <vt:lpstr>Development of mobile telecommunication systems</vt:lpstr>
      <vt:lpstr>Some press news…</vt:lpstr>
      <vt:lpstr>How does it work? </vt:lpstr>
      <vt:lpstr>GSM: Overview</vt:lpstr>
      <vt:lpstr>Performance characteristics of GSM (wrt. analog sys.)</vt:lpstr>
      <vt:lpstr>Disadvantages of GSM</vt:lpstr>
      <vt:lpstr>GSM: Mobile Services</vt:lpstr>
      <vt:lpstr>Bearer Services</vt:lpstr>
      <vt:lpstr>Tele Services I</vt:lpstr>
      <vt:lpstr>Tele Services II</vt:lpstr>
      <vt:lpstr>Supplementary services</vt:lpstr>
      <vt:lpstr>Architecture of the GSM system</vt:lpstr>
      <vt:lpstr>Ingredients 1: Mobile Phones, PDAs &amp; Co.</vt:lpstr>
      <vt:lpstr>Ingredients 2: Antennas</vt:lpstr>
      <vt:lpstr>Ingredients 3: Infrastructure 1</vt:lpstr>
      <vt:lpstr>Ingredients 3: Infrastructure 2</vt:lpstr>
      <vt:lpstr>GSM: overview</vt:lpstr>
      <vt:lpstr>GSM: elements and interfaces</vt:lpstr>
      <vt:lpstr>GSM: system architecture</vt:lpstr>
      <vt:lpstr>System architecture: radio subsystem</vt:lpstr>
      <vt:lpstr>System architecture: network and switching subsystem</vt:lpstr>
      <vt:lpstr>Radio subsystem</vt:lpstr>
      <vt:lpstr>GSM: cellular network</vt:lpstr>
      <vt:lpstr>GSM frequency bands (examples)</vt:lpstr>
      <vt:lpstr>Example coverage of GSM networks (www.gsmworld.com)</vt:lpstr>
      <vt:lpstr>Base Transceiver Station and Base Station Controller </vt:lpstr>
      <vt:lpstr>Mobile station</vt:lpstr>
      <vt:lpstr>Network and switching subsystem</vt:lpstr>
      <vt:lpstr>Mobile Services Switching Center</vt:lpstr>
      <vt:lpstr>Operation subsystem</vt:lpstr>
      <vt:lpstr>GSM - TDMA/FDMA</vt:lpstr>
      <vt:lpstr>GSM hierarchy of frames</vt:lpstr>
      <vt:lpstr>GSM Bandwidth</vt:lpstr>
      <vt:lpstr>Mobile Terminated Call</vt:lpstr>
      <vt:lpstr>Mobile Originated Call</vt:lpstr>
      <vt:lpstr>MTC/MOC</vt:lpstr>
      <vt:lpstr>4 types of handover</vt:lpstr>
      <vt:lpstr>Handover decision</vt:lpstr>
      <vt:lpstr>Handover procedure</vt:lpstr>
      <vt:lpstr>Security in GSM</vt:lpstr>
      <vt:lpstr>GSM - authentication</vt:lpstr>
      <vt:lpstr>GSM - key generation and encryption</vt:lpstr>
      <vt:lpstr>Data services in GSM I</vt:lpstr>
      <vt:lpstr>Data services in GSM II</vt:lpstr>
      <vt:lpstr>GPRS quality of service</vt:lpstr>
      <vt:lpstr>Examples for GPRS device classes</vt:lpstr>
      <vt:lpstr>GPRS user data rates in kbit/s</vt:lpstr>
      <vt:lpstr>GPRS architecture and interfaces</vt:lpstr>
      <vt:lpstr>GPRS protocol architecture</vt:lpstr>
      <vt:lpstr>Enhancements of the standard</vt:lpstr>
      <vt:lpstr>UMTS and IMT-2000</vt:lpstr>
      <vt:lpstr>Frequencies for IMT-2000</vt:lpstr>
      <vt:lpstr>IMT-2000 family</vt:lpstr>
      <vt:lpstr>GSM, UMTS, and LTE Releases</vt:lpstr>
      <vt:lpstr>Licensing Example: UMTS in Germany, 18. August 2000</vt:lpstr>
      <vt:lpstr>UMTS architecture (Release 99 used here!)</vt:lpstr>
      <vt:lpstr>UMTS domains and interfaces I</vt:lpstr>
      <vt:lpstr>UMTS domains and interfaces II</vt:lpstr>
      <vt:lpstr>Spreading and scrambling of user data</vt:lpstr>
      <vt:lpstr>OSVF coding</vt:lpstr>
      <vt:lpstr>UMTS FDD frame structure</vt:lpstr>
      <vt:lpstr>Typical UTRA-FDD uplink data rates</vt:lpstr>
      <vt:lpstr>UMTS TDD frame structure (burst type 2)</vt:lpstr>
      <vt:lpstr>UTRAN architecture</vt:lpstr>
      <vt:lpstr>UTRAN functions</vt:lpstr>
      <vt:lpstr>Core network: protocols</vt:lpstr>
      <vt:lpstr>Core network: architecture</vt:lpstr>
      <vt:lpstr>Core network</vt:lpstr>
      <vt:lpstr>UMTS protocol stacks (user plane)</vt:lpstr>
      <vt:lpstr>Support of mobility: macro diversity</vt:lpstr>
      <vt:lpstr>Support of mobility: handover</vt:lpstr>
      <vt:lpstr>Example handover types in UMTS/GSM</vt:lpstr>
      <vt:lpstr>Breathing Cells</vt:lpstr>
      <vt:lpstr>Breathing Cells: Example</vt:lpstr>
      <vt:lpstr>UMTS services (originally)</vt:lpstr>
      <vt:lpstr>Example 3G Networks: Japan</vt:lpstr>
      <vt:lpstr>Example 3G networks: Australia</vt:lpstr>
      <vt:lpstr>Isle of Man – Start of UMTS in Europe as Test</vt:lpstr>
      <vt:lpstr>UMTS in Monaco</vt:lpstr>
      <vt:lpstr>UMTS in Europe</vt:lpstr>
      <vt:lpstr>Some current GSM enhancements</vt:lpstr>
      <vt:lpstr>Some current UMTS enhancements</vt:lpstr>
      <vt:lpstr>Some current UMTS enhancements (cont.)</vt:lpstr>
      <vt:lpstr>Long Term Evolution (LTE)</vt:lpstr>
      <vt:lpstr>LTE (cont.)</vt:lpstr>
      <vt:lpstr>May 2011, Berlin gets LTE</vt:lpstr>
      <vt:lpstr>Key LTE features</vt:lpstr>
      <vt:lpstr>High flexibility</vt:lpstr>
      <vt:lpstr>LTE frame structure</vt:lpstr>
      <vt:lpstr>LTE multiple access</vt:lpstr>
      <vt:lpstr>LTE architecture</vt:lpstr>
      <vt:lpstr>IMT Advanced – from www.itu.int</vt:lpstr>
      <vt:lpstr>LTE advanced</vt:lpstr>
    </vt:vector>
  </TitlesOfParts>
  <Company>FU Berlin, Germany</Company>
  <LinksUpToDate>false</LinksUpToDate>
  <SharedDoc>false</SharedDoc>
  <HyperlinkBase>www.jochenschiller.de</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Communications</dc:title>
  <dc:subject>Chapter 4 - Wireless Telecommunication Systems</dc:subject>
  <dc:creator>Jochen H. Schiller</dc:creator>
  <cp:keywords>GSM, DECT, TETRA, UMTS, IMT-2000</cp:keywords>
  <cp:lastModifiedBy>korcak</cp:lastModifiedBy>
  <cp:revision>292</cp:revision>
  <cp:lastPrinted>1999-03-24T10:36:53Z</cp:lastPrinted>
  <dcterms:created xsi:type="dcterms:W3CDTF">1997-11-03T15:44:45Z</dcterms:created>
  <dcterms:modified xsi:type="dcterms:W3CDTF">2012-03-12T11:08:15Z</dcterms:modified>
  <cp:category>lecture</cp:category>
</cp:coreProperties>
</file>